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62" r:id="rId3"/>
    <p:sldId id="263" r:id="rId4"/>
    <p:sldId id="261" r:id="rId5"/>
    <p:sldId id="260" r:id="rId6"/>
    <p:sldId id="259" r:id="rId7"/>
    <p:sldId id="258"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jr1aN6Y3McQVE/sJI0svgm0pLy1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6"/>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1Virtual%20Internships\banking%20field\JPMorgan%20Chase%20&amp;%20Co.%20Corporate%20Analyst%20Development%20Program%20(CADP)%20virtual%20experience%20program\module1%20Data%20Analysis%20and%20Simple%20Visualization%20in%20Excel\dataset\Home%20Loan%20Data%20for%20Analysis%20(version%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1Virtual%20Internships\banking%20field\JPMorgan%20Chase%20&amp;%20Co.%20Corporate%20Analyst%20Development%20Program%20(CADP)%20virtual%20experience%20program\module1%20Data%20Analysis%20and%20Simple%20Visualization%20in%20Excel\dataset\Home%20Loan%20Data%20for%20Analysis%20(version%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oleObject" Target="file:///E:\1Virtual%20Internships\banking%20field\JPMorgan%20Chase%20&amp;%20Co.%20Corporate%20Analyst%20Development%20Program%20(CADP)%20virtual%20experience%20program\module1%20Data%20Analysis%20and%20Simple%20Visualization%20in%20Excel\dataset\Home%20Loan%20Data%20for%20Analysis%20(version%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1Virtual%20Internships\banking%20field\JPMorgan%20Chase%20&amp;%20Co.%20Corporate%20Analyst%20Development%20Program%20(CADP)%20virtual%20experience%20program\module1%20Data%20Analysis%20and%20Simple%20Visualization%20in%20Excel\dataset\Home%20Loan%20Data%20for%20Analysis%20(version%20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 (version 1).xlsx]The Formal Analysis!PivotTable1</c:name>
    <c:fmtId val="16"/>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Number Of Borrowers with LTV</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'The Formal Analysis'!$C$10</c:f>
              <c:strCache>
                <c:ptCount val="1"/>
                <c:pt idx="0">
                  <c:v>Total</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'The Formal Analysis'!$B$11:$B$20</c:f>
              <c:strCache>
                <c:ptCount val="9"/>
                <c:pt idx="0">
                  <c:v>12-22</c:v>
                </c:pt>
                <c:pt idx="1">
                  <c:v>22-32</c:v>
                </c:pt>
                <c:pt idx="2">
                  <c:v>32-42</c:v>
                </c:pt>
                <c:pt idx="3">
                  <c:v>42-52</c:v>
                </c:pt>
                <c:pt idx="4">
                  <c:v>52-62</c:v>
                </c:pt>
                <c:pt idx="5">
                  <c:v>62-72</c:v>
                </c:pt>
                <c:pt idx="6">
                  <c:v>72-82</c:v>
                </c:pt>
                <c:pt idx="7">
                  <c:v>82-92</c:v>
                </c:pt>
                <c:pt idx="8">
                  <c:v>92-102</c:v>
                </c:pt>
              </c:strCache>
            </c:strRef>
          </c:cat>
          <c:val>
            <c:numRef>
              <c:f>'The Formal Analysis'!$C$11:$C$20</c:f>
              <c:numCache>
                <c:formatCode>General</c:formatCode>
                <c:ptCount val="9"/>
                <c:pt idx="0">
                  <c:v>5</c:v>
                </c:pt>
                <c:pt idx="1">
                  <c:v>8</c:v>
                </c:pt>
                <c:pt idx="2">
                  <c:v>17</c:v>
                </c:pt>
                <c:pt idx="3">
                  <c:v>49</c:v>
                </c:pt>
                <c:pt idx="4">
                  <c:v>53</c:v>
                </c:pt>
                <c:pt idx="5">
                  <c:v>90</c:v>
                </c:pt>
                <c:pt idx="6">
                  <c:v>174</c:v>
                </c:pt>
                <c:pt idx="7">
                  <c:v>59</c:v>
                </c:pt>
                <c:pt idx="8">
                  <c:v>45</c:v>
                </c:pt>
              </c:numCache>
            </c:numRef>
          </c:val>
          <c:extLst>
            <c:ext xmlns:c16="http://schemas.microsoft.com/office/drawing/2014/chart" uri="{C3380CC4-5D6E-409C-BE32-E72D297353CC}">
              <c16:uniqueId val="{00000000-6602-4A96-B57B-B67EDB1BD949}"/>
            </c:ext>
          </c:extLst>
        </c:ser>
        <c:dLbls>
          <c:showLegendKey val="0"/>
          <c:showVal val="0"/>
          <c:showCatName val="0"/>
          <c:showSerName val="0"/>
          <c:showPercent val="0"/>
          <c:showBubbleSize val="0"/>
        </c:dLbls>
        <c:gapWidth val="100"/>
        <c:overlap val="-24"/>
        <c:axId val="1306997055"/>
        <c:axId val="1307002463"/>
      </c:barChart>
      <c:catAx>
        <c:axId val="13069970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07002463"/>
        <c:crosses val="autoZero"/>
        <c:auto val="1"/>
        <c:lblAlgn val="ctr"/>
        <c:lblOffset val="100"/>
        <c:noMultiLvlLbl val="0"/>
      </c:catAx>
      <c:valAx>
        <c:axId val="130700246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069970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 (version 1).xlsx]The Formal Analysis!PivotTable2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annual income &amp; borrowers per % minority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'The Formal Analysis'!$J$10</c:f>
              <c:strCache>
                <c:ptCount val="1"/>
                <c:pt idx="0">
                  <c:v>Count of Borrower ID Number</c:v>
                </c:pt>
              </c:strCache>
            </c:strRef>
          </c:tx>
          <c:spPr>
            <a:solidFill>
              <a:schemeClr val="accent1"/>
            </a:solidFill>
            <a:ln>
              <a:noFill/>
            </a:ln>
            <a:effectLst/>
          </c:spPr>
          <c:invertIfNegative val="0"/>
          <c:cat>
            <c:strRef>
              <c:f>'The Formal Analysis'!$I$11:$I$22</c:f>
              <c:strCache>
                <c:ptCount val="11"/>
                <c:pt idx="0">
                  <c:v>&lt;1.5</c:v>
                </c:pt>
                <c:pt idx="1">
                  <c:v>1.5-11.5</c:v>
                </c:pt>
                <c:pt idx="2">
                  <c:v>11.5-21.5</c:v>
                </c:pt>
                <c:pt idx="3">
                  <c:v>21.5-31.5</c:v>
                </c:pt>
                <c:pt idx="4">
                  <c:v>31.5-41.5</c:v>
                </c:pt>
                <c:pt idx="5">
                  <c:v>41.5-51.5</c:v>
                </c:pt>
                <c:pt idx="6">
                  <c:v>51.5-61.5</c:v>
                </c:pt>
                <c:pt idx="7">
                  <c:v>61.5-71.5</c:v>
                </c:pt>
                <c:pt idx="8">
                  <c:v>71.5-81.5</c:v>
                </c:pt>
                <c:pt idx="9">
                  <c:v>81.5-91.5</c:v>
                </c:pt>
                <c:pt idx="10">
                  <c:v>91.5-101.5</c:v>
                </c:pt>
              </c:strCache>
            </c:strRef>
          </c:cat>
          <c:val>
            <c:numRef>
              <c:f>'The Formal Analysis'!$J$11:$J$22</c:f>
              <c:numCache>
                <c:formatCode>General</c:formatCode>
                <c:ptCount val="11"/>
                <c:pt idx="0">
                  <c:v>1</c:v>
                </c:pt>
                <c:pt idx="1">
                  <c:v>139</c:v>
                </c:pt>
                <c:pt idx="2">
                  <c:v>126</c:v>
                </c:pt>
                <c:pt idx="3">
                  <c:v>66</c:v>
                </c:pt>
                <c:pt idx="4">
                  <c:v>59</c:v>
                </c:pt>
                <c:pt idx="5">
                  <c:v>27</c:v>
                </c:pt>
                <c:pt idx="6">
                  <c:v>26</c:v>
                </c:pt>
                <c:pt idx="7">
                  <c:v>12</c:v>
                </c:pt>
                <c:pt idx="8">
                  <c:v>18</c:v>
                </c:pt>
                <c:pt idx="9">
                  <c:v>18</c:v>
                </c:pt>
                <c:pt idx="10">
                  <c:v>8</c:v>
                </c:pt>
              </c:numCache>
            </c:numRef>
          </c:val>
          <c:extLst>
            <c:ext xmlns:c16="http://schemas.microsoft.com/office/drawing/2014/chart" uri="{C3380CC4-5D6E-409C-BE32-E72D297353CC}">
              <c16:uniqueId val="{00000000-7988-4D41-AA4C-6DE19A2FCB68}"/>
            </c:ext>
          </c:extLst>
        </c:ser>
        <c:dLbls>
          <c:showLegendKey val="0"/>
          <c:showVal val="0"/>
          <c:showCatName val="0"/>
          <c:showSerName val="0"/>
          <c:showPercent val="0"/>
          <c:showBubbleSize val="0"/>
        </c:dLbls>
        <c:gapWidth val="219"/>
        <c:axId val="1307004127"/>
        <c:axId val="1307003295"/>
      </c:barChart>
      <c:lineChart>
        <c:grouping val="standard"/>
        <c:varyColors val="0"/>
        <c:ser>
          <c:idx val="1"/>
          <c:order val="1"/>
          <c:tx>
            <c:strRef>
              <c:f>'The Formal Analysis'!$K$10</c:f>
              <c:strCache>
                <c:ptCount val="1"/>
                <c:pt idx="0">
                  <c:v>Sum of Borrower Annual Income</c:v>
                </c:pt>
              </c:strCache>
            </c:strRef>
          </c:tx>
          <c:spPr>
            <a:ln w="28575" cap="rnd">
              <a:solidFill>
                <a:schemeClr val="accent2"/>
              </a:solidFill>
              <a:round/>
            </a:ln>
            <a:effectLst/>
          </c:spPr>
          <c:marker>
            <c:symbol val="none"/>
          </c:marker>
          <c:cat>
            <c:strRef>
              <c:f>'The Formal Analysis'!$I$11:$I$22</c:f>
              <c:strCache>
                <c:ptCount val="11"/>
                <c:pt idx="0">
                  <c:v>&lt;1.5</c:v>
                </c:pt>
                <c:pt idx="1">
                  <c:v>1.5-11.5</c:v>
                </c:pt>
                <c:pt idx="2">
                  <c:v>11.5-21.5</c:v>
                </c:pt>
                <c:pt idx="3">
                  <c:v>21.5-31.5</c:v>
                </c:pt>
                <c:pt idx="4">
                  <c:v>31.5-41.5</c:v>
                </c:pt>
                <c:pt idx="5">
                  <c:v>41.5-51.5</c:v>
                </c:pt>
                <c:pt idx="6">
                  <c:v>51.5-61.5</c:v>
                </c:pt>
                <c:pt idx="7">
                  <c:v>61.5-71.5</c:v>
                </c:pt>
                <c:pt idx="8">
                  <c:v>71.5-81.5</c:v>
                </c:pt>
                <c:pt idx="9">
                  <c:v>81.5-91.5</c:v>
                </c:pt>
                <c:pt idx="10">
                  <c:v>91.5-101.5</c:v>
                </c:pt>
              </c:strCache>
            </c:strRef>
          </c:cat>
          <c:val>
            <c:numRef>
              <c:f>'The Formal Analysis'!$K$11:$K$22</c:f>
              <c:numCache>
                <c:formatCode>General</c:formatCode>
                <c:ptCount val="11"/>
                <c:pt idx="0">
                  <c:v>68000</c:v>
                </c:pt>
                <c:pt idx="1">
                  <c:v>16750000</c:v>
                </c:pt>
                <c:pt idx="2">
                  <c:v>16589000</c:v>
                </c:pt>
                <c:pt idx="3">
                  <c:v>8124000</c:v>
                </c:pt>
                <c:pt idx="4">
                  <c:v>8712000</c:v>
                </c:pt>
                <c:pt idx="5">
                  <c:v>3170000</c:v>
                </c:pt>
                <c:pt idx="6">
                  <c:v>2916000</c:v>
                </c:pt>
                <c:pt idx="7">
                  <c:v>1823000</c:v>
                </c:pt>
                <c:pt idx="8">
                  <c:v>2608000</c:v>
                </c:pt>
                <c:pt idx="9">
                  <c:v>2315000</c:v>
                </c:pt>
                <c:pt idx="10">
                  <c:v>738000</c:v>
                </c:pt>
              </c:numCache>
            </c:numRef>
          </c:val>
          <c:smooth val="0"/>
          <c:extLst>
            <c:ext xmlns:c16="http://schemas.microsoft.com/office/drawing/2014/chart" uri="{C3380CC4-5D6E-409C-BE32-E72D297353CC}">
              <c16:uniqueId val="{00000001-7988-4D41-AA4C-6DE19A2FCB68}"/>
            </c:ext>
          </c:extLst>
        </c:ser>
        <c:dLbls>
          <c:showLegendKey val="0"/>
          <c:showVal val="0"/>
          <c:showCatName val="0"/>
          <c:showSerName val="0"/>
          <c:showPercent val="0"/>
          <c:showBubbleSize val="0"/>
        </c:dLbls>
        <c:marker val="1"/>
        <c:smooth val="0"/>
        <c:axId val="1306620623"/>
        <c:axId val="1306622703"/>
      </c:lineChart>
      <c:catAx>
        <c:axId val="13070041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
                </a:r>
                <a:r>
                  <a:rPr lang="en-US" baseline="0"/>
                  <a:t> minority</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7003295"/>
        <c:crosses val="autoZero"/>
        <c:auto val="1"/>
        <c:lblAlgn val="ctr"/>
        <c:lblOffset val="100"/>
        <c:noMultiLvlLbl val="0"/>
      </c:catAx>
      <c:valAx>
        <c:axId val="130700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borrowers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7004127"/>
        <c:crosses val="autoZero"/>
        <c:crossBetween val="between"/>
      </c:valAx>
      <c:valAx>
        <c:axId val="1306622703"/>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annual</a:t>
                </a:r>
                <a:r>
                  <a:rPr lang="en-US" baseline="0"/>
                  <a:t> income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620623"/>
        <c:crosses val="max"/>
        <c:crossBetween val="between"/>
      </c:valAx>
      <c:catAx>
        <c:axId val="1306620623"/>
        <c:scaling>
          <c:orientation val="minMax"/>
        </c:scaling>
        <c:delete val="1"/>
        <c:axPos val="b"/>
        <c:numFmt formatCode="General" sourceLinked="1"/>
        <c:majorTickMark val="out"/>
        <c:minorTickMark val="none"/>
        <c:tickLblPos val="nextTo"/>
        <c:crossAx val="1306622703"/>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[Home Loan Data for Analysis (version 1).xlsx]The Formal Analysis!PivotTable3</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Borrowers Per Annual Income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8"/>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8"/>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8"/>
          <c:spPr>
            <a:solidFill>
              <a:schemeClr val="accent1"/>
            </a:solidFill>
            <a:ln w="9525">
              <a:solidFill>
                <a:schemeClr val="accent1"/>
              </a:solidFill>
            </a:ln>
            <a:effectLst/>
          </c:spPr>
        </c:marker>
      </c:pivotFmt>
      <c:pivotFmt>
        <c:idx val="3"/>
        <c:spPr>
          <a:solidFill>
            <a:schemeClr val="accent1"/>
          </a:solidFill>
          <a:ln w="28575" cap="rnd">
            <a:solidFill>
              <a:schemeClr val="accent1"/>
            </a:solidFill>
            <a:round/>
          </a:ln>
          <a:effectLst/>
        </c:spPr>
        <c:marker>
          <c:symbol val="circle"/>
          <c:size val="8"/>
          <c:spPr>
            <a:solidFill>
              <a:schemeClr val="accent2"/>
            </a:solidFill>
            <a:ln w="9525">
              <a:solidFill>
                <a:schemeClr val="accent2"/>
              </a:solidFill>
            </a:ln>
            <a:effectLst/>
          </c:spPr>
        </c:marker>
      </c:pivotFmt>
      <c:pivotFmt>
        <c:idx val="4"/>
        <c:spPr>
          <a:solidFill>
            <a:schemeClr val="accent1"/>
          </a:solidFill>
          <a:ln w="28575" cap="rnd">
            <a:solidFill>
              <a:schemeClr val="accent1"/>
            </a:solidFill>
            <a:round/>
          </a:ln>
          <a:effectLst/>
        </c:spPr>
        <c:marker>
          <c:symbol val="circle"/>
          <c:size val="8"/>
          <c:spPr>
            <a:solidFill>
              <a:schemeClr val="accent3"/>
            </a:solidFill>
            <a:ln w="9525">
              <a:solidFill>
                <a:schemeClr val="accent3"/>
              </a:solidFill>
            </a:ln>
            <a:effectLst/>
          </c:spPr>
        </c:marker>
      </c:pivotFmt>
      <c:pivotFmt>
        <c:idx val="5"/>
        <c:spPr>
          <a:solidFill>
            <a:schemeClr val="accent1"/>
          </a:solidFill>
          <a:ln w="28575" cap="rnd">
            <a:solidFill>
              <a:schemeClr val="accent1"/>
            </a:solidFill>
            <a:round/>
          </a:ln>
          <a:effectLst/>
        </c:spPr>
        <c:marker>
          <c:symbol val="circle"/>
          <c:size val="8"/>
          <c:spPr>
            <a:solidFill>
              <a:schemeClr val="accent4"/>
            </a:solidFill>
            <a:ln w="9525">
              <a:solidFill>
                <a:schemeClr val="accent4"/>
              </a:solidFill>
            </a:ln>
            <a:effectLst/>
          </c:spPr>
        </c:marker>
      </c:pivotFmt>
      <c:pivotFmt>
        <c:idx val="6"/>
        <c:spPr>
          <a:solidFill>
            <a:schemeClr val="accent1"/>
          </a:solidFill>
          <a:ln w="28575" cap="rnd">
            <a:solidFill>
              <a:schemeClr val="accent1"/>
            </a:solidFill>
            <a:round/>
          </a:ln>
          <a:effectLst/>
        </c:spPr>
        <c:marker>
          <c:symbol val="circle"/>
          <c:size val="8"/>
          <c:spPr>
            <a:solidFill>
              <a:schemeClr val="accent5"/>
            </a:solidFill>
            <a:ln w="9525">
              <a:solidFill>
                <a:schemeClr val="accent5"/>
              </a:solidFill>
            </a:ln>
            <a:effectLst/>
          </c:spPr>
        </c:marker>
      </c:pivotFmt>
      <c:pivotFmt>
        <c:idx val="7"/>
        <c:spPr>
          <a:solidFill>
            <a:schemeClr val="accent1"/>
          </a:solidFill>
          <a:ln w="28575" cap="rnd">
            <a:solidFill>
              <a:schemeClr val="accent1"/>
            </a:solidFill>
            <a:round/>
          </a:ln>
          <a:effectLst/>
        </c:spPr>
        <c:marker>
          <c:symbol val="circle"/>
          <c:size val="8"/>
          <c:spPr>
            <a:solidFill>
              <a:schemeClr val="accent6"/>
            </a:solidFill>
            <a:ln w="9525">
              <a:solidFill>
                <a:schemeClr val="accent6"/>
              </a:solidFill>
            </a:ln>
            <a:effectLst/>
          </c:spPr>
        </c:marker>
      </c:pivotFmt>
      <c:pivotFmt>
        <c:idx val="8"/>
        <c:spPr>
          <a:solidFill>
            <a:schemeClr val="accent1"/>
          </a:solidFill>
          <a:ln w="28575" cap="rnd">
            <a:solidFill>
              <a:schemeClr val="accent1"/>
            </a:solidFill>
            <a:round/>
          </a:ln>
          <a:effectLst/>
        </c:spPr>
        <c:marker>
          <c:symbol val="circle"/>
          <c:size val="8"/>
          <c:spPr>
            <a:solidFill>
              <a:schemeClr val="accent1">
                <a:lumMod val="60000"/>
              </a:schemeClr>
            </a:solidFill>
            <a:ln w="9525">
              <a:solidFill>
                <a:schemeClr val="accent1">
                  <a:lumMod val="60000"/>
                </a:schemeClr>
              </a:solidFill>
            </a:ln>
            <a:effectLst/>
          </c:spPr>
        </c:marker>
      </c:pivotFmt>
      <c:pivotFmt>
        <c:idx val="9"/>
        <c:spPr>
          <a:solidFill>
            <a:schemeClr val="accent1"/>
          </a:solidFill>
          <a:ln w="28575" cap="rnd">
            <a:solidFill>
              <a:schemeClr val="accent1"/>
            </a:solidFill>
            <a:round/>
          </a:ln>
          <a:effectLst/>
        </c:spPr>
        <c:marker>
          <c:symbol val="circle"/>
          <c:size val="8"/>
          <c:spPr>
            <a:solidFill>
              <a:schemeClr val="accent2">
                <a:lumMod val="60000"/>
              </a:schemeClr>
            </a:solidFill>
            <a:ln w="9525">
              <a:solidFill>
                <a:schemeClr val="accent2">
                  <a:lumMod val="60000"/>
                </a:schemeClr>
              </a:solidFill>
            </a:ln>
            <a:effectLst/>
          </c:spPr>
        </c:marker>
      </c:pivotFmt>
      <c:pivotFmt>
        <c:idx val="10"/>
        <c:spPr>
          <a:solidFill>
            <a:schemeClr val="accent1"/>
          </a:solidFill>
          <a:ln w="28575" cap="rnd">
            <a:solidFill>
              <a:schemeClr val="accent1"/>
            </a:solidFill>
            <a:round/>
          </a:ln>
          <a:effectLst/>
        </c:spPr>
        <c:marker>
          <c:symbol val="circle"/>
          <c:size val="8"/>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8"/>
          <c:spPr>
            <a:solidFill>
              <a:schemeClr val="accent1"/>
            </a:solidFill>
            <a:ln w="9525">
              <a:solidFill>
                <a:schemeClr val="accent1"/>
              </a:solidFill>
            </a:ln>
            <a:effectLst/>
          </c:spPr>
        </c:marker>
      </c:pivotFmt>
      <c:pivotFmt>
        <c:idx val="12"/>
        <c:spPr>
          <a:solidFill>
            <a:schemeClr val="accent1"/>
          </a:solidFill>
          <a:ln w="28575" cap="rnd">
            <a:solidFill>
              <a:schemeClr val="accent1"/>
            </a:solidFill>
            <a:round/>
          </a:ln>
          <a:effectLst/>
        </c:spPr>
        <c:marker>
          <c:symbol val="circle"/>
          <c:size val="8"/>
          <c:spPr>
            <a:solidFill>
              <a:schemeClr val="accent2"/>
            </a:solidFill>
            <a:ln w="9525">
              <a:solidFill>
                <a:schemeClr val="accent2"/>
              </a:solidFill>
            </a:ln>
            <a:effectLst/>
          </c:spPr>
        </c:marker>
      </c:pivotFmt>
      <c:pivotFmt>
        <c:idx val="13"/>
        <c:spPr>
          <a:solidFill>
            <a:schemeClr val="accent1"/>
          </a:solidFill>
          <a:ln w="28575" cap="rnd">
            <a:solidFill>
              <a:schemeClr val="accent1"/>
            </a:solidFill>
            <a:round/>
          </a:ln>
          <a:effectLst/>
        </c:spPr>
        <c:marker>
          <c:symbol val="circle"/>
          <c:size val="8"/>
          <c:spPr>
            <a:solidFill>
              <a:schemeClr val="accent3"/>
            </a:solidFill>
            <a:ln w="9525">
              <a:solidFill>
                <a:schemeClr val="accent3"/>
              </a:solidFill>
            </a:ln>
            <a:effectLst/>
          </c:spPr>
        </c:marker>
      </c:pivotFmt>
      <c:pivotFmt>
        <c:idx val="14"/>
        <c:spPr>
          <a:solidFill>
            <a:schemeClr val="accent1"/>
          </a:solidFill>
          <a:ln w="28575" cap="rnd">
            <a:solidFill>
              <a:schemeClr val="accent1"/>
            </a:solidFill>
            <a:round/>
          </a:ln>
          <a:effectLst/>
        </c:spPr>
        <c:marker>
          <c:symbol val="circle"/>
          <c:size val="8"/>
          <c:spPr>
            <a:solidFill>
              <a:schemeClr val="accent4"/>
            </a:solidFill>
            <a:ln w="9525">
              <a:solidFill>
                <a:schemeClr val="accent4"/>
              </a:solidFill>
            </a:ln>
            <a:effectLst/>
          </c:spPr>
        </c:marker>
      </c:pivotFmt>
      <c:pivotFmt>
        <c:idx val="15"/>
        <c:spPr>
          <a:solidFill>
            <a:schemeClr val="accent1"/>
          </a:solidFill>
          <a:ln w="28575" cap="rnd">
            <a:solidFill>
              <a:schemeClr val="accent1"/>
            </a:solidFill>
            <a:round/>
          </a:ln>
          <a:effectLst/>
        </c:spPr>
        <c:marker>
          <c:symbol val="circle"/>
          <c:size val="8"/>
          <c:spPr>
            <a:solidFill>
              <a:schemeClr val="accent5"/>
            </a:solidFill>
            <a:ln w="9525">
              <a:solidFill>
                <a:schemeClr val="accent5"/>
              </a:solidFill>
            </a:ln>
            <a:effectLst/>
          </c:spPr>
        </c:marker>
      </c:pivotFmt>
      <c:pivotFmt>
        <c:idx val="16"/>
        <c:spPr>
          <a:solidFill>
            <a:schemeClr val="accent1"/>
          </a:solidFill>
          <a:ln w="28575" cap="rnd">
            <a:solidFill>
              <a:schemeClr val="accent1"/>
            </a:solidFill>
            <a:round/>
          </a:ln>
          <a:effectLst/>
        </c:spPr>
        <c:marker>
          <c:symbol val="circle"/>
          <c:size val="8"/>
          <c:spPr>
            <a:solidFill>
              <a:schemeClr val="accent6"/>
            </a:solidFill>
            <a:ln w="9525">
              <a:solidFill>
                <a:schemeClr val="accent6"/>
              </a:solidFill>
            </a:ln>
            <a:effectLst/>
          </c:spPr>
        </c:marker>
      </c:pivotFmt>
      <c:pivotFmt>
        <c:idx val="17"/>
        <c:spPr>
          <a:solidFill>
            <a:schemeClr val="accent1"/>
          </a:solidFill>
          <a:ln w="28575" cap="rnd">
            <a:solidFill>
              <a:schemeClr val="accent1"/>
            </a:solidFill>
            <a:round/>
          </a:ln>
          <a:effectLst/>
        </c:spPr>
        <c:marker>
          <c:symbol val="circle"/>
          <c:size val="8"/>
          <c:spPr>
            <a:solidFill>
              <a:schemeClr val="accent1">
                <a:lumMod val="60000"/>
              </a:schemeClr>
            </a:solidFill>
            <a:ln w="9525">
              <a:solidFill>
                <a:schemeClr val="accent1">
                  <a:lumMod val="60000"/>
                </a:schemeClr>
              </a:solidFill>
            </a:ln>
            <a:effectLst/>
          </c:spPr>
        </c:marker>
      </c:pivotFmt>
      <c:pivotFmt>
        <c:idx val="18"/>
        <c:spPr>
          <a:solidFill>
            <a:schemeClr val="accent1"/>
          </a:solidFill>
          <a:ln w="28575" cap="rnd">
            <a:solidFill>
              <a:schemeClr val="accent1"/>
            </a:solidFill>
            <a:round/>
          </a:ln>
          <a:effectLst/>
        </c:spPr>
        <c:marker>
          <c:symbol val="circle"/>
          <c:size val="8"/>
          <c:spPr>
            <a:solidFill>
              <a:schemeClr val="accent2">
                <a:lumMod val="60000"/>
              </a:schemeClr>
            </a:solidFill>
            <a:ln w="9525">
              <a:solidFill>
                <a:schemeClr val="accent2">
                  <a:lumMod val="60000"/>
                </a:schemeClr>
              </a:solidFill>
            </a:ln>
            <a:effectLst/>
          </c:spPr>
        </c:marker>
      </c:pivotFmt>
    </c:pivotFmts>
    <c:plotArea>
      <c:layout/>
      <c:lineChart>
        <c:grouping val="standard"/>
        <c:varyColors val="1"/>
        <c:ser>
          <c:idx val="0"/>
          <c:order val="0"/>
          <c:tx>
            <c:strRef>
              <c:f>'The Formal Analysis'!$Q$4</c:f>
              <c:strCache>
                <c:ptCount val="1"/>
                <c:pt idx="0">
                  <c:v>Total</c:v>
                </c:pt>
              </c:strCache>
            </c:strRef>
          </c:tx>
          <c:marker>
            <c:symbol val="circle"/>
            <c:size val="8"/>
          </c:marker>
          <c:dPt>
            <c:idx val="0"/>
            <c:marker>
              <c:symbol val="circle"/>
              <c:size val="8"/>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39D5-42E1-82AA-835A3F7F2DAA}"/>
              </c:ext>
            </c:extLst>
          </c:dPt>
          <c:dPt>
            <c:idx val="1"/>
            <c:marker>
              <c:symbol val="circle"/>
              <c:size val="8"/>
              <c:spPr>
                <a:solidFill>
                  <a:schemeClr val="accent2"/>
                </a:solidFill>
                <a:ln w="9525">
                  <a:solidFill>
                    <a:schemeClr val="accent2"/>
                  </a:solidFill>
                </a:ln>
                <a:effectLst/>
              </c:spPr>
            </c:marker>
            <c:bubble3D val="0"/>
            <c:spPr>
              <a:ln w="28575" cap="rnd">
                <a:solidFill>
                  <a:schemeClr val="accent2"/>
                </a:solidFill>
                <a:round/>
              </a:ln>
              <a:effectLst/>
            </c:spPr>
            <c:extLst>
              <c:ext xmlns:c16="http://schemas.microsoft.com/office/drawing/2014/chart" uri="{C3380CC4-5D6E-409C-BE32-E72D297353CC}">
                <c16:uniqueId val="{00000003-39D5-42E1-82AA-835A3F7F2DAA}"/>
              </c:ext>
            </c:extLst>
          </c:dPt>
          <c:dPt>
            <c:idx val="2"/>
            <c:marker>
              <c:symbol val="circle"/>
              <c:size val="8"/>
              <c:spPr>
                <a:solidFill>
                  <a:schemeClr val="accent3"/>
                </a:solidFill>
                <a:ln w="9525">
                  <a:solidFill>
                    <a:schemeClr val="accent3"/>
                  </a:solidFill>
                </a:ln>
                <a:effectLst/>
              </c:spPr>
            </c:marker>
            <c:bubble3D val="0"/>
            <c:spPr>
              <a:ln w="28575" cap="rnd">
                <a:solidFill>
                  <a:schemeClr val="accent3"/>
                </a:solidFill>
                <a:round/>
              </a:ln>
              <a:effectLst/>
            </c:spPr>
            <c:extLst>
              <c:ext xmlns:c16="http://schemas.microsoft.com/office/drawing/2014/chart" uri="{C3380CC4-5D6E-409C-BE32-E72D297353CC}">
                <c16:uniqueId val="{00000005-39D5-42E1-82AA-835A3F7F2DAA}"/>
              </c:ext>
            </c:extLst>
          </c:dPt>
          <c:dPt>
            <c:idx val="3"/>
            <c:marker>
              <c:symbol val="circle"/>
              <c:size val="8"/>
              <c:spPr>
                <a:solidFill>
                  <a:schemeClr val="accent4"/>
                </a:solidFill>
                <a:ln w="9525">
                  <a:solidFill>
                    <a:schemeClr val="accent4"/>
                  </a:solidFill>
                </a:ln>
                <a:effectLst/>
              </c:spPr>
            </c:marker>
            <c:bubble3D val="0"/>
            <c:spPr>
              <a:ln w="28575" cap="rnd">
                <a:solidFill>
                  <a:schemeClr val="accent4"/>
                </a:solidFill>
                <a:round/>
              </a:ln>
              <a:effectLst/>
            </c:spPr>
            <c:extLst>
              <c:ext xmlns:c16="http://schemas.microsoft.com/office/drawing/2014/chart" uri="{C3380CC4-5D6E-409C-BE32-E72D297353CC}">
                <c16:uniqueId val="{00000007-39D5-42E1-82AA-835A3F7F2DAA}"/>
              </c:ext>
            </c:extLst>
          </c:dPt>
          <c:dPt>
            <c:idx val="4"/>
            <c:marker>
              <c:symbol val="circle"/>
              <c:size val="8"/>
              <c:spPr>
                <a:solidFill>
                  <a:schemeClr val="accent5"/>
                </a:solidFill>
                <a:ln w="9525">
                  <a:solidFill>
                    <a:schemeClr val="accent5"/>
                  </a:solidFill>
                </a:ln>
                <a:effectLst/>
              </c:spPr>
            </c:marker>
            <c:bubble3D val="0"/>
            <c:spPr>
              <a:ln w="28575" cap="rnd">
                <a:solidFill>
                  <a:schemeClr val="accent5"/>
                </a:solidFill>
                <a:round/>
              </a:ln>
              <a:effectLst/>
            </c:spPr>
            <c:extLst>
              <c:ext xmlns:c16="http://schemas.microsoft.com/office/drawing/2014/chart" uri="{C3380CC4-5D6E-409C-BE32-E72D297353CC}">
                <c16:uniqueId val="{00000009-39D5-42E1-82AA-835A3F7F2DAA}"/>
              </c:ext>
            </c:extLst>
          </c:dPt>
          <c:dPt>
            <c:idx val="5"/>
            <c:marker>
              <c:symbol val="circle"/>
              <c:size val="8"/>
              <c:spPr>
                <a:solidFill>
                  <a:schemeClr val="accent6"/>
                </a:solidFill>
                <a:ln w="9525">
                  <a:solidFill>
                    <a:schemeClr val="accent6"/>
                  </a:solidFill>
                </a:ln>
                <a:effectLst/>
              </c:spPr>
            </c:marker>
            <c:bubble3D val="0"/>
            <c:spPr>
              <a:ln w="28575" cap="rnd">
                <a:solidFill>
                  <a:schemeClr val="accent6"/>
                </a:solidFill>
                <a:round/>
              </a:ln>
              <a:effectLst/>
            </c:spPr>
            <c:extLst>
              <c:ext xmlns:c16="http://schemas.microsoft.com/office/drawing/2014/chart" uri="{C3380CC4-5D6E-409C-BE32-E72D297353CC}">
                <c16:uniqueId val="{0000000B-39D5-42E1-82AA-835A3F7F2DAA}"/>
              </c:ext>
            </c:extLst>
          </c:dPt>
          <c:dPt>
            <c:idx val="6"/>
            <c:marker>
              <c:symbol val="circle"/>
              <c:size val="8"/>
              <c:spPr>
                <a:solidFill>
                  <a:schemeClr val="accent1">
                    <a:lumMod val="60000"/>
                  </a:schemeClr>
                </a:solidFill>
                <a:ln w="9525">
                  <a:solidFill>
                    <a:schemeClr val="accent1">
                      <a:lumMod val="60000"/>
                    </a:schemeClr>
                  </a:solidFill>
                </a:ln>
                <a:effectLst/>
              </c:spPr>
            </c:marker>
            <c:bubble3D val="0"/>
            <c:spPr>
              <a:ln w="28575" cap="rnd">
                <a:solidFill>
                  <a:schemeClr val="accent1">
                    <a:lumMod val="60000"/>
                  </a:schemeClr>
                </a:solidFill>
                <a:round/>
              </a:ln>
              <a:effectLst/>
            </c:spPr>
            <c:extLst>
              <c:ext xmlns:c16="http://schemas.microsoft.com/office/drawing/2014/chart" uri="{C3380CC4-5D6E-409C-BE32-E72D297353CC}">
                <c16:uniqueId val="{0000000D-39D5-42E1-82AA-835A3F7F2DAA}"/>
              </c:ext>
            </c:extLst>
          </c:dPt>
          <c:dPt>
            <c:idx val="7"/>
            <c:marker>
              <c:symbol val="circle"/>
              <c:size val="8"/>
              <c:spPr>
                <a:solidFill>
                  <a:schemeClr val="accent2">
                    <a:lumMod val="60000"/>
                  </a:schemeClr>
                </a:solidFill>
                <a:ln w="9525">
                  <a:solidFill>
                    <a:schemeClr val="accent2">
                      <a:lumMod val="60000"/>
                    </a:schemeClr>
                  </a:solidFill>
                </a:ln>
                <a:effectLst/>
              </c:spPr>
            </c:marker>
            <c:bubble3D val="0"/>
            <c:spPr>
              <a:ln w="28575" cap="rnd">
                <a:solidFill>
                  <a:schemeClr val="accent2">
                    <a:lumMod val="60000"/>
                  </a:schemeClr>
                </a:solidFill>
                <a:round/>
              </a:ln>
              <a:effectLst/>
            </c:spPr>
            <c:extLst>
              <c:ext xmlns:c16="http://schemas.microsoft.com/office/drawing/2014/chart" uri="{C3380CC4-5D6E-409C-BE32-E72D297353CC}">
                <c16:uniqueId val="{0000000F-39D5-42E1-82AA-835A3F7F2DAA}"/>
              </c:ext>
            </c:extLst>
          </c:dPt>
          <c:cat>
            <c:strRef>
              <c:f>'The Formal Analysis'!$P$5:$P$13</c:f>
              <c:strCache>
                <c:ptCount val="8"/>
                <c:pt idx="0">
                  <c:v>118000-217999</c:v>
                </c:pt>
                <c:pt idx="1">
                  <c:v>1518000-1617999</c:v>
                </c:pt>
                <c:pt idx="2">
                  <c:v>18000-117999</c:v>
                </c:pt>
                <c:pt idx="3">
                  <c:v>218000-317999</c:v>
                </c:pt>
                <c:pt idx="4">
                  <c:v>318000-417999</c:v>
                </c:pt>
                <c:pt idx="5">
                  <c:v>418000-517999</c:v>
                </c:pt>
                <c:pt idx="6">
                  <c:v>518000-617999</c:v>
                </c:pt>
                <c:pt idx="7">
                  <c:v>618000-717999</c:v>
                </c:pt>
              </c:strCache>
            </c:strRef>
          </c:cat>
          <c:val>
            <c:numRef>
              <c:f>'The Formal Analysis'!$Q$5:$Q$13</c:f>
              <c:numCache>
                <c:formatCode>General</c:formatCode>
                <c:ptCount val="8"/>
                <c:pt idx="0">
                  <c:v>151</c:v>
                </c:pt>
                <c:pt idx="1">
                  <c:v>1</c:v>
                </c:pt>
                <c:pt idx="2">
                  <c:v>294</c:v>
                </c:pt>
                <c:pt idx="3">
                  <c:v>40</c:v>
                </c:pt>
                <c:pt idx="4">
                  <c:v>9</c:v>
                </c:pt>
                <c:pt idx="5">
                  <c:v>1</c:v>
                </c:pt>
                <c:pt idx="6">
                  <c:v>3</c:v>
                </c:pt>
                <c:pt idx="7">
                  <c:v>1</c:v>
                </c:pt>
              </c:numCache>
            </c:numRef>
          </c:val>
          <c:smooth val="1"/>
          <c:extLst>
            <c:ext xmlns:c16="http://schemas.microsoft.com/office/drawing/2014/chart" uri="{C3380CC4-5D6E-409C-BE32-E72D297353CC}">
              <c16:uniqueId val="{00000010-39D5-42E1-82AA-835A3F7F2DAA}"/>
            </c:ext>
          </c:extLst>
        </c:ser>
        <c:dLbls>
          <c:showLegendKey val="0"/>
          <c:showVal val="0"/>
          <c:showCatName val="0"/>
          <c:showSerName val="0"/>
          <c:showPercent val="0"/>
          <c:showBubbleSize val="0"/>
        </c:dLbls>
        <c:marker val="1"/>
        <c:smooth val="0"/>
        <c:axId val="1238899295"/>
        <c:axId val="1238900127"/>
      </c:lineChart>
      <c:catAx>
        <c:axId val="12388992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Annual Income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8900127"/>
        <c:crosses val="autoZero"/>
        <c:auto val="1"/>
        <c:lblAlgn val="ctr"/>
        <c:lblOffset val="100"/>
        <c:noMultiLvlLbl val="0"/>
      </c:catAx>
      <c:valAx>
        <c:axId val="12389001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Borrowers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8899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 (version 1).xlsx]The Formal Analysis!PivotTable4</c:name>
    <c:fmtId val="6"/>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b="1" i="0" dirty="0">
                <a:effectLst/>
              </a:rPr>
              <a:t>Number of borrowers in appraised home value ranges</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'The Formal Analysis'!$AA$10</c:f>
              <c:strCache>
                <c:ptCount val="1"/>
                <c:pt idx="0">
                  <c:v>Total</c:v>
                </c:pt>
              </c:strCache>
            </c:strRef>
          </c:tx>
          <c:spPr>
            <a:solidFill>
              <a:schemeClr val="accent1"/>
            </a:solidFill>
            <a:ln>
              <a:noFill/>
            </a:ln>
            <a:effectLst/>
          </c:spPr>
          <c:invertIfNegative val="0"/>
          <c:cat>
            <c:strRef>
              <c:f>'The Formal Analysis'!$Z$11:$Z$20</c:f>
              <c:strCache>
                <c:ptCount val="9"/>
                <c:pt idx="0">
                  <c:v>835000-1034999</c:v>
                </c:pt>
                <c:pt idx="1">
                  <c:v>635000-834999</c:v>
                </c:pt>
                <c:pt idx="2">
                  <c:v>435000-634999</c:v>
                </c:pt>
                <c:pt idx="3">
                  <c:v>35000-234999</c:v>
                </c:pt>
                <c:pt idx="4">
                  <c:v>235000-434999</c:v>
                </c:pt>
                <c:pt idx="5">
                  <c:v>1835000-2034999</c:v>
                </c:pt>
                <c:pt idx="6">
                  <c:v>1435000-1634999</c:v>
                </c:pt>
                <c:pt idx="7">
                  <c:v>1235000-1434999</c:v>
                </c:pt>
                <c:pt idx="8">
                  <c:v>1035000-1234999</c:v>
                </c:pt>
              </c:strCache>
            </c:strRef>
          </c:cat>
          <c:val>
            <c:numRef>
              <c:f>'The Formal Analysis'!$AA$11:$AA$20</c:f>
              <c:numCache>
                <c:formatCode>General</c:formatCode>
                <c:ptCount val="9"/>
                <c:pt idx="0">
                  <c:v>21</c:v>
                </c:pt>
                <c:pt idx="1">
                  <c:v>62</c:v>
                </c:pt>
                <c:pt idx="2">
                  <c:v>101</c:v>
                </c:pt>
                <c:pt idx="3">
                  <c:v>79</c:v>
                </c:pt>
                <c:pt idx="4">
                  <c:v>224</c:v>
                </c:pt>
                <c:pt idx="5">
                  <c:v>1</c:v>
                </c:pt>
                <c:pt idx="6">
                  <c:v>4</c:v>
                </c:pt>
                <c:pt idx="7">
                  <c:v>3</c:v>
                </c:pt>
                <c:pt idx="8">
                  <c:v>5</c:v>
                </c:pt>
              </c:numCache>
            </c:numRef>
          </c:val>
          <c:extLst>
            <c:ext xmlns:c16="http://schemas.microsoft.com/office/drawing/2014/chart" uri="{C3380CC4-5D6E-409C-BE32-E72D297353CC}">
              <c16:uniqueId val="{00000000-DCD6-42C1-B7DD-E28557A7678E}"/>
            </c:ext>
          </c:extLst>
        </c:ser>
        <c:dLbls>
          <c:showLegendKey val="0"/>
          <c:showVal val="0"/>
          <c:showCatName val="0"/>
          <c:showSerName val="0"/>
          <c:showPercent val="0"/>
          <c:showBubbleSize val="0"/>
        </c:dLbls>
        <c:gapWidth val="219"/>
        <c:overlap val="-27"/>
        <c:axId val="1306729679"/>
        <c:axId val="1306727599"/>
      </c:barChart>
      <c:catAx>
        <c:axId val="13067296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home values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727599"/>
        <c:crosses val="autoZero"/>
        <c:auto val="1"/>
        <c:lblAlgn val="ctr"/>
        <c:lblOffset val="100"/>
        <c:noMultiLvlLbl val="0"/>
      </c:catAx>
      <c:valAx>
        <c:axId val="1306727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borrowers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729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Debit To Income Ratio</a:t>
            </a:r>
            <a:r>
              <a:rPr lang="en-US" baseline="0" dirty="0"/>
              <a:t> Per Age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0"/>
          <c:order val="0"/>
          <c:tx>
            <c:strRef>
              <c:f>'The Formal Analysis'!$DW$13</c:f>
              <c:strCache>
                <c:ptCount val="1"/>
                <c:pt idx="0">
                  <c:v>&lt; 25</c:v>
                </c:pt>
              </c:strCache>
            </c:strRef>
          </c:tx>
          <c:spPr>
            <a:solidFill>
              <a:schemeClr val="accent1">
                <a:alpha val="75000"/>
              </a:schemeClr>
            </a:solidFill>
            <a:ln w="25400">
              <a:noFill/>
            </a:ln>
            <a:effectLst/>
          </c:spPr>
          <c:invertIfNegative val="0"/>
          <c:xVal>
            <c:numRef>
              <c:f>'The Formal Analysis'!$DV$14:$DV$31</c:f>
              <c:numCache>
                <c:formatCode>General</c:formatCode>
                <c:ptCount val="18"/>
                <c:pt idx="0">
                  <c:v>10</c:v>
                </c:pt>
                <c:pt idx="1">
                  <c:v>20</c:v>
                </c:pt>
                <c:pt idx="2">
                  <c:v>30</c:v>
                </c:pt>
                <c:pt idx="3">
                  <c:v>36</c:v>
                </c:pt>
                <c:pt idx="4">
                  <c:v>37</c:v>
                </c:pt>
                <c:pt idx="5">
                  <c:v>38</c:v>
                </c:pt>
                <c:pt idx="6">
                  <c:v>39</c:v>
                </c:pt>
                <c:pt idx="7">
                  <c:v>40</c:v>
                </c:pt>
                <c:pt idx="8">
                  <c:v>41</c:v>
                </c:pt>
                <c:pt idx="9">
                  <c:v>42</c:v>
                </c:pt>
                <c:pt idx="10">
                  <c:v>43</c:v>
                </c:pt>
                <c:pt idx="11">
                  <c:v>44</c:v>
                </c:pt>
                <c:pt idx="12">
                  <c:v>45</c:v>
                </c:pt>
                <c:pt idx="13">
                  <c:v>46</c:v>
                </c:pt>
                <c:pt idx="14">
                  <c:v>47</c:v>
                </c:pt>
                <c:pt idx="15">
                  <c:v>48</c:v>
                </c:pt>
                <c:pt idx="16">
                  <c:v>49</c:v>
                </c:pt>
                <c:pt idx="17">
                  <c:v>50</c:v>
                </c:pt>
              </c:numCache>
            </c:numRef>
          </c:xVal>
          <c:yVal>
            <c:numRef>
              <c:f>'The Formal Analysis'!$DW$14:$DW$31</c:f>
              <c:numCache>
                <c:formatCode>General</c:formatCode>
                <c:ptCount val="18"/>
                <c:pt idx="0">
                  <c:v>3</c:v>
                </c:pt>
                <c:pt idx="1">
                  <c:v>18</c:v>
                </c:pt>
                <c:pt idx="2">
                  <c:v>10</c:v>
                </c:pt>
                <c:pt idx="4">
                  <c:v>1</c:v>
                </c:pt>
                <c:pt idx="5">
                  <c:v>1</c:v>
                </c:pt>
                <c:pt idx="6">
                  <c:v>1</c:v>
                </c:pt>
                <c:pt idx="8">
                  <c:v>3</c:v>
                </c:pt>
                <c:pt idx="9">
                  <c:v>3</c:v>
                </c:pt>
                <c:pt idx="10">
                  <c:v>2</c:v>
                </c:pt>
                <c:pt idx="11">
                  <c:v>2</c:v>
                </c:pt>
                <c:pt idx="13">
                  <c:v>1</c:v>
                </c:pt>
                <c:pt idx="15">
                  <c:v>2</c:v>
                </c:pt>
              </c:numCache>
            </c:numRef>
          </c:yVal>
          <c:bubbleSize>
            <c:numRef>
              <c:f>'The Formal Analysis'!$DW$14:$DW$31</c:f>
              <c:numCache>
                <c:formatCode>General</c:formatCode>
                <c:ptCount val="18"/>
                <c:pt idx="0">
                  <c:v>3</c:v>
                </c:pt>
                <c:pt idx="1">
                  <c:v>18</c:v>
                </c:pt>
                <c:pt idx="2">
                  <c:v>10</c:v>
                </c:pt>
                <c:pt idx="4">
                  <c:v>1</c:v>
                </c:pt>
                <c:pt idx="5">
                  <c:v>1</c:v>
                </c:pt>
                <c:pt idx="6">
                  <c:v>1</c:v>
                </c:pt>
                <c:pt idx="8">
                  <c:v>3</c:v>
                </c:pt>
                <c:pt idx="9">
                  <c:v>3</c:v>
                </c:pt>
                <c:pt idx="10">
                  <c:v>2</c:v>
                </c:pt>
                <c:pt idx="11">
                  <c:v>2</c:v>
                </c:pt>
                <c:pt idx="13">
                  <c:v>1</c:v>
                </c:pt>
                <c:pt idx="15">
                  <c:v>2</c:v>
                </c:pt>
              </c:numCache>
            </c:numRef>
          </c:bubbleSize>
          <c:bubble3D val="1"/>
          <c:extLst>
            <c:ext xmlns:c16="http://schemas.microsoft.com/office/drawing/2014/chart" uri="{C3380CC4-5D6E-409C-BE32-E72D297353CC}">
              <c16:uniqueId val="{00000000-A8E5-4768-81BF-CE7D8A8922C4}"/>
            </c:ext>
          </c:extLst>
        </c:ser>
        <c:ser>
          <c:idx val="1"/>
          <c:order val="1"/>
          <c:tx>
            <c:strRef>
              <c:f>'The Formal Analysis'!$DX$13</c:f>
              <c:strCache>
                <c:ptCount val="1"/>
                <c:pt idx="0">
                  <c:v>25 to 34</c:v>
                </c:pt>
              </c:strCache>
            </c:strRef>
          </c:tx>
          <c:spPr>
            <a:solidFill>
              <a:schemeClr val="accent2">
                <a:alpha val="75000"/>
              </a:schemeClr>
            </a:solidFill>
            <a:ln w="25400">
              <a:noFill/>
            </a:ln>
            <a:effectLst/>
          </c:spPr>
          <c:invertIfNegative val="0"/>
          <c:xVal>
            <c:numRef>
              <c:f>'The Formal Analysis'!$DV$14:$DV$31</c:f>
              <c:numCache>
                <c:formatCode>General</c:formatCode>
                <c:ptCount val="18"/>
                <c:pt idx="0">
                  <c:v>10</c:v>
                </c:pt>
                <c:pt idx="1">
                  <c:v>20</c:v>
                </c:pt>
                <c:pt idx="2">
                  <c:v>30</c:v>
                </c:pt>
                <c:pt idx="3">
                  <c:v>36</c:v>
                </c:pt>
                <c:pt idx="4">
                  <c:v>37</c:v>
                </c:pt>
                <c:pt idx="5">
                  <c:v>38</c:v>
                </c:pt>
                <c:pt idx="6">
                  <c:v>39</c:v>
                </c:pt>
                <c:pt idx="7">
                  <c:v>40</c:v>
                </c:pt>
                <c:pt idx="8">
                  <c:v>41</c:v>
                </c:pt>
                <c:pt idx="9">
                  <c:v>42</c:v>
                </c:pt>
                <c:pt idx="10">
                  <c:v>43</c:v>
                </c:pt>
                <c:pt idx="11">
                  <c:v>44</c:v>
                </c:pt>
                <c:pt idx="12">
                  <c:v>45</c:v>
                </c:pt>
                <c:pt idx="13">
                  <c:v>46</c:v>
                </c:pt>
                <c:pt idx="14">
                  <c:v>47</c:v>
                </c:pt>
                <c:pt idx="15">
                  <c:v>48</c:v>
                </c:pt>
                <c:pt idx="16">
                  <c:v>49</c:v>
                </c:pt>
                <c:pt idx="17">
                  <c:v>50</c:v>
                </c:pt>
              </c:numCache>
            </c:numRef>
          </c:xVal>
          <c:yVal>
            <c:numRef>
              <c:f>'The Formal Analysis'!$DX$14:$DX$31</c:f>
              <c:numCache>
                <c:formatCode>General</c:formatCode>
                <c:ptCount val="18"/>
                <c:pt idx="0">
                  <c:v>10</c:v>
                </c:pt>
                <c:pt idx="1">
                  <c:v>12</c:v>
                </c:pt>
                <c:pt idx="2">
                  <c:v>10</c:v>
                </c:pt>
                <c:pt idx="3">
                  <c:v>2</c:v>
                </c:pt>
                <c:pt idx="6">
                  <c:v>3</c:v>
                </c:pt>
                <c:pt idx="7">
                  <c:v>1</c:v>
                </c:pt>
                <c:pt idx="8">
                  <c:v>1</c:v>
                </c:pt>
                <c:pt idx="9">
                  <c:v>3</c:v>
                </c:pt>
                <c:pt idx="10">
                  <c:v>1</c:v>
                </c:pt>
                <c:pt idx="11">
                  <c:v>2</c:v>
                </c:pt>
                <c:pt idx="12">
                  <c:v>1</c:v>
                </c:pt>
                <c:pt idx="13">
                  <c:v>1</c:v>
                </c:pt>
                <c:pt idx="14">
                  <c:v>1</c:v>
                </c:pt>
                <c:pt idx="15">
                  <c:v>2</c:v>
                </c:pt>
              </c:numCache>
            </c:numRef>
          </c:yVal>
          <c:bubbleSize>
            <c:numRef>
              <c:f>'The Formal Analysis'!$DX$14:$DX$31</c:f>
              <c:numCache>
                <c:formatCode>General</c:formatCode>
                <c:ptCount val="18"/>
                <c:pt idx="0">
                  <c:v>10</c:v>
                </c:pt>
                <c:pt idx="1">
                  <c:v>12</c:v>
                </c:pt>
                <c:pt idx="2">
                  <c:v>10</c:v>
                </c:pt>
                <c:pt idx="3">
                  <c:v>2</c:v>
                </c:pt>
                <c:pt idx="6">
                  <c:v>3</c:v>
                </c:pt>
                <c:pt idx="7">
                  <c:v>1</c:v>
                </c:pt>
                <c:pt idx="8">
                  <c:v>1</c:v>
                </c:pt>
                <c:pt idx="9">
                  <c:v>3</c:v>
                </c:pt>
                <c:pt idx="10">
                  <c:v>1</c:v>
                </c:pt>
                <c:pt idx="11">
                  <c:v>2</c:v>
                </c:pt>
                <c:pt idx="12">
                  <c:v>1</c:v>
                </c:pt>
                <c:pt idx="13">
                  <c:v>1</c:v>
                </c:pt>
                <c:pt idx="14">
                  <c:v>1</c:v>
                </c:pt>
                <c:pt idx="15">
                  <c:v>2</c:v>
                </c:pt>
              </c:numCache>
            </c:numRef>
          </c:bubbleSize>
          <c:bubble3D val="1"/>
          <c:extLst>
            <c:ext xmlns:c16="http://schemas.microsoft.com/office/drawing/2014/chart" uri="{C3380CC4-5D6E-409C-BE32-E72D297353CC}">
              <c16:uniqueId val="{00000001-A8E5-4768-81BF-CE7D8A8922C4}"/>
            </c:ext>
          </c:extLst>
        </c:ser>
        <c:ser>
          <c:idx val="2"/>
          <c:order val="2"/>
          <c:tx>
            <c:strRef>
              <c:f>'The Formal Analysis'!$DY$13</c:f>
              <c:strCache>
                <c:ptCount val="1"/>
                <c:pt idx="0">
                  <c:v>35 to 44</c:v>
                </c:pt>
              </c:strCache>
            </c:strRef>
          </c:tx>
          <c:spPr>
            <a:solidFill>
              <a:schemeClr val="accent3">
                <a:alpha val="75000"/>
              </a:schemeClr>
            </a:solidFill>
            <a:ln w="25400">
              <a:noFill/>
            </a:ln>
            <a:effectLst/>
          </c:spPr>
          <c:invertIfNegative val="0"/>
          <c:xVal>
            <c:numRef>
              <c:f>'The Formal Analysis'!$DV$14:$DV$31</c:f>
              <c:numCache>
                <c:formatCode>General</c:formatCode>
                <c:ptCount val="18"/>
                <c:pt idx="0">
                  <c:v>10</c:v>
                </c:pt>
                <c:pt idx="1">
                  <c:v>20</c:v>
                </c:pt>
                <c:pt idx="2">
                  <c:v>30</c:v>
                </c:pt>
                <c:pt idx="3">
                  <c:v>36</c:v>
                </c:pt>
                <c:pt idx="4">
                  <c:v>37</c:v>
                </c:pt>
                <c:pt idx="5">
                  <c:v>38</c:v>
                </c:pt>
                <c:pt idx="6">
                  <c:v>39</c:v>
                </c:pt>
                <c:pt idx="7">
                  <c:v>40</c:v>
                </c:pt>
                <c:pt idx="8">
                  <c:v>41</c:v>
                </c:pt>
                <c:pt idx="9">
                  <c:v>42</c:v>
                </c:pt>
                <c:pt idx="10">
                  <c:v>43</c:v>
                </c:pt>
                <c:pt idx="11">
                  <c:v>44</c:v>
                </c:pt>
                <c:pt idx="12">
                  <c:v>45</c:v>
                </c:pt>
                <c:pt idx="13">
                  <c:v>46</c:v>
                </c:pt>
                <c:pt idx="14">
                  <c:v>47</c:v>
                </c:pt>
                <c:pt idx="15">
                  <c:v>48</c:v>
                </c:pt>
                <c:pt idx="16">
                  <c:v>49</c:v>
                </c:pt>
                <c:pt idx="17">
                  <c:v>50</c:v>
                </c:pt>
              </c:numCache>
            </c:numRef>
          </c:xVal>
          <c:yVal>
            <c:numRef>
              <c:f>'The Formal Analysis'!$DY$14:$DY$31</c:f>
              <c:numCache>
                <c:formatCode>General</c:formatCode>
                <c:ptCount val="18"/>
                <c:pt idx="0">
                  <c:v>15</c:v>
                </c:pt>
                <c:pt idx="1">
                  <c:v>39</c:v>
                </c:pt>
                <c:pt idx="2">
                  <c:v>26</c:v>
                </c:pt>
                <c:pt idx="3">
                  <c:v>2</c:v>
                </c:pt>
                <c:pt idx="4">
                  <c:v>6</c:v>
                </c:pt>
                <c:pt idx="5">
                  <c:v>4</c:v>
                </c:pt>
                <c:pt idx="6">
                  <c:v>8</c:v>
                </c:pt>
                <c:pt idx="7">
                  <c:v>3</c:v>
                </c:pt>
                <c:pt idx="8">
                  <c:v>5</c:v>
                </c:pt>
                <c:pt idx="9">
                  <c:v>6</c:v>
                </c:pt>
                <c:pt idx="10">
                  <c:v>4</c:v>
                </c:pt>
                <c:pt idx="11">
                  <c:v>8</c:v>
                </c:pt>
                <c:pt idx="12">
                  <c:v>2</c:v>
                </c:pt>
                <c:pt idx="13">
                  <c:v>1</c:v>
                </c:pt>
                <c:pt idx="14">
                  <c:v>4</c:v>
                </c:pt>
                <c:pt idx="16">
                  <c:v>3</c:v>
                </c:pt>
                <c:pt idx="17">
                  <c:v>3</c:v>
                </c:pt>
              </c:numCache>
            </c:numRef>
          </c:yVal>
          <c:bubbleSize>
            <c:numRef>
              <c:f>'The Formal Analysis'!$DY$14:$DY$31</c:f>
              <c:numCache>
                <c:formatCode>General</c:formatCode>
                <c:ptCount val="18"/>
                <c:pt idx="0">
                  <c:v>15</c:v>
                </c:pt>
                <c:pt idx="1">
                  <c:v>39</c:v>
                </c:pt>
                <c:pt idx="2">
                  <c:v>26</c:v>
                </c:pt>
                <c:pt idx="3">
                  <c:v>2</c:v>
                </c:pt>
                <c:pt idx="4">
                  <c:v>6</c:v>
                </c:pt>
                <c:pt idx="5">
                  <c:v>4</c:v>
                </c:pt>
                <c:pt idx="6">
                  <c:v>8</c:v>
                </c:pt>
                <c:pt idx="7">
                  <c:v>3</c:v>
                </c:pt>
                <c:pt idx="8">
                  <c:v>5</c:v>
                </c:pt>
                <c:pt idx="9">
                  <c:v>6</c:v>
                </c:pt>
                <c:pt idx="10">
                  <c:v>4</c:v>
                </c:pt>
                <c:pt idx="11">
                  <c:v>8</c:v>
                </c:pt>
                <c:pt idx="12">
                  <c:v>2</c:v>
                </c:pt>
                <c:pt idx="13">
                  <c:v>1</c:v>
                </c:pt>
                <c:pt idx="14">
                  <c:v>4</c:v>
                </c:pt>
                <c:pt idx="16">
                  <c:v>3</c:v>
                </c:pt>
                <c:pt idx="17">
                  <c:v>3</c:v>
                </c:pt>
              </c:numCache>
            </c:numRef>
          </c:bubbleSize>
          <c:bubble3D val="1"/>
          <c:extLst>
            <c:ext xmlns:c16="http://schemas.microsoft.com/office/drawing/2014/chart" uri="{C3380CC4-5D6E-409C-BE32-E72D297353CC}">
              <c16:uniqueId val="{00000002-A8E5-4768-81BF-CE7D8A8922C4}"/>
            </c:ext>
          </c:extLst>
        </c:ser>
        <c:ser>
          <c:idx val="3"/>
          <c:order val="3"/>
          <c:tx>
            <c:strRef>
              <c:f>'The Formal Analysis'!$DZ$13</c:f>
              <c:strCache>
                <c:ptCount val="1"/>
                <c:pt idx="0">
                  <c:v>45 to 54</c:v>
                </c:pt>
              </c:strCache>
            </c:strRef>
          </c:tx>
          <c:spPr>
            <a:solidFill>
              <a:schemeClr val="accent4">
                <a:alpha val="75000"/>
              </a:schemeClr>
            </a:solidFill>
            <a:ln w="25400">
              <a:noFill/>
            </a:ln>
            <a:effectLst/>
          </c:spPr>
          <c:invertIfNegative val="0"/>
          <c:xVal>
            <c:numRef>
              <c:f>'The Formal Analysis'!$DV$14:$DV$31</c:f>
              <c:numCache>
                <c:formatCode>General</c:formatCode>
                <c:ptCount val="18"/>
                <c:pt idx="0">
                  <c:v>10</c:v>
                </c:pt>
                <c:pt idx="1">
                  <c:v>20</c:v>
                </c:pt>
                <c:pt idx="2">
                  <c:v>30</c:v>
                </c:pt>
                <c:pt idx="3">
                  <c:v>36</c:v>
                </c:pt>
                <c:pt idx="4">
                  <c:v>37</c:v>
                </c:pt>
                <c:pt idx="5">
                  <c:v>38</c:v>
                </c:pt>
                <c:pt idx="6">
                  <c:v>39</c:v>
                </c:pt>
                <c:pt idx="7">
                  <c:v>40</c:v>
                </c:pt>
                <c:pt idx="8">
                  <c:v>41</c:v>
                </c:pt>
                <c:pt idx="9">
                  <c:v>42</c:v>
                </c:pt>
                <c:pt idx="10">
                  <c:v>43</c:v>
                </c:pt>
                <c:pt idx="11">
                  <c:v>44</c:v>
                </c:pt>
                <c:pt idx="12">
                  <c:v>45</c:v>
                </c:pt>
                <c:pt idx="13">
                  <c:v>46</c:v>
                </c:pt>
                <c:pt idx="14">
                  <c:v>47</c:v>
                </c:pt>
                <c:pt idx="15">
                  <c:v>48</c:v>
                </c:pt>
                <c:pt idx="16">
                  <c:v>49</c:v>
                </c:pt>
                <c:pt idx="17">
                  <c:v>50</c:v>
                </c:pt>
              </c:numCache>
            </c:numRef>
          </c:xVal>
          <c:yVal>
            <c:numRef>
              <c:f>'The Formal Analysis'!$DZ$14:$DZ$31</c:f>
              <c:numCache>
                <c:formatCode>General</c:formatCode>
                <c:ptCount val="18"/>
                <c:pt idx="0">
                  <c:v>13</c:v>
                </c:pt>
                <c:pt idx="1">
                  <c:v>20</c:v>
                </c:pt>
                <c:pt idx="2">
                  <c:v>18</c:v>
                </c:pt>
                <c:pt idx="3">
                  <c:v>2</c:v>
                </c:pt>
                <c:pt idx="4">
                  <c:v>4</c:v>
                </c:pt>
                <c:pt idx="5">
                  <c:v>2</c:v>
                </c:pt>
                <c:pt idx="6">
                  <c:v>5</c:v>
                </c:pt>
                <c:pt idx="7">
                  <c:v>6</c:v>
                </c:pt>
                <c:pt idx="8">
                  <c:v>2</c:v>
                </c:pt>
                <c:pt idx="9">
                  <c:v>4</c:v>
                </c:pt>
                <c:pt idx="10">
                  <c:v>4</c:v>
                </c:pt>
                <c:pt idx="11">
                  <c:v>3</c:v>
                </c:pt>
                <c:pt idx="12">
                  <c:v>4</c:v>
                </c:pt>
                <c:pt idx="13">
                  <c:v>1</c:v>
                </c:pt>
                <c:pt idx="14">
                  <c:v>3</c:v>
                </c:pt>
                <c:pt idx="16">
                  <c:v>5</c:v>
                </c:pt>
                <c:pt idx="17">
                  <c:v>1</c:v>
                </c:pt>
              </c:numCache>
            </c:numRef>
          </c:yVal>
          <c:bubbleSize>
            <c:numRef>
              <c:f>'The Formal Analysis'!$DZ$14:$DZ$31</c:f>
              <c:numCache>
                <c:formatCode>General</c:formatCode>
                <c:ptCount val="18"/>
                <c:pt idx="0">
                  <c:v>13</c:v>
                </c:pt>
                <c:pt idx="1">
                  <c:v>20</c:v>
                </c:pt>
                <c:pt idx="2">
                  <c:v>18</c:v>
                </c:pt>
                <c:pt idx="3">
                  <c:v>2</c:v>
                </c:pt>
                <c:pt idx="4">
                  <c:v>4</c:v>
                </c:pt>
                <c:pt idx="5">
                  <c:v>2</c:v>
                </c:pt>
                <c:pt idx="6">
                  <c:v>5</c:v>
                </c:pt>
                <c:pt idx="7">
                  <c:v>6</c:v>
                </c:pt>
                <c:pt idx="8">
                  <c:v>2</c:v>
                </c:pt>
                <c:pt idx="9">
                  <c:v>4</c:v>
                </c:pt>
                <c:pt idx="10">
                  <c:v>4</c:v>
                </c:pt>
                <c:pt idx="11">
                  <c:v>3</c:v>
                </c:pt>
                <c:pt idx="12">
                  <c:v>4</c:v>
                </c:pt>
                <c:pt idx="13">
                  <c:v>1</c:v>
                </c:pt>
                <c:pt idx="14">
                  <c:v>3</c:v>
                </c:pt>
                <c:pt idx="16">
                  <c:v>5</c:v>
                </c:pt>
                <c:pt idx="17">
                  <c:v>1</c:v>
                </c:pt>
              </c:numCache>
            </c:numRef>
          </c:bubbleSize>
          <c:bubble3D val="1"/>
          <c:extLst>
            <c:ext xmlns:c16="http://schemas.microsoft.com/office/drawing/2014/chart" uri="{C3380CC4-5D6E-409C-BE32-E72D297353CC}">
              <c16:uniqueId val="{00000003-A8E5-4768-81BF-CE7D8A8922C4}"/>
            </c:ext>
          </c:extLst>
        </c:ser>
        <c:ser>
          <c:idx val="4"/>
          <c:order val="4"/>
          <c:tx>
            <c:strRef>
              <c:f>'The Formal Analysis'!$EA$13</c:f>
              <c:strCache>
                <c:ptCount val="1"/>
                <c:pt idx="0">
                  <c:v>55 to 64</c:v>
                </c:pt>
              </c:strCache>
            </c:strRef>
          </c:tx>
          <c:spPr>
            <a:solidFill>
              <a:schemeClr val="accent5">
                <a:alpha val="75000"/>
              </a:schemeClr>
            </a:solidFill>
            <a:ln w="25400">
              <a:noFill/>
            </a:ln>
            <a:effectLst/>
          </c:spPr>
          <c:invertIfNegative val="0"/>
          <c:xVal>
            <c:numRef>
              <c:f>'The Formal Analysis'!$DV$14:$DV$31</c:f>
              <c:numCache>
                <c:formatCode>General</c:formatCode>
                <c:ptCount val="18"/>
                <c:pt idx="0">
                  <c:v>10</c:v>
                </c:pt>
                <c:pt idx="1">
                  <c:v>20</c:v>
                </c:pt>
                <c:pt idx="2">
                  <c:v>30</c:v>
                </c:pt>
                <c:pt idx="3">
                  <c:v>36</c:v>
                </c:pt>
                <c:pt idx="4">
                  <c:v>37</c:v>
                </c:pt>
                <c:pt idx="5">
                  <c:v>38</c:v>
                </c:pt>
                <c:pt idx="6">
                  <c:v>39</c:v>
                </c:pt>
                <c:pt idx="7">
                  <c:v>40</c:v>
                </c:pt>
                <c:pt idx="8">
                  <c:v>41</c:v>
                </c:pt>
                <c:pt idx="9">
                  <c:v>42</c:v>
                </c:pt>
                <c:pt idx="10">
                  <c:v>43</c:v>
                </c:pt>
                <c:pt idx="11">
                  <c:v>44</c:v>
                </c:pt>
                <c:pt idx="12">
                  <c:v>45</c:v>
                </c:pt>
                <c:pt idx="13">
                  <c:v>46</c:v>
                </c:pt>
                <c:pt idx="14">
                  <c:v>47</c:v>
                </c:pt>
                <c:pt idx="15">
                  <c:v>48</c:v>
                </c:pt>
                <c:pt idx="16">
                  <c:v>49</c:v>
                </c:pt>
                <c:pt idx="17">
                  <c:v>50</c:v>
                </c:pt>
              </c:numCache>
            </c:numRef>
          </c:xVal>
          <c:yVal>
            <c:numRef>
              <c:f>'The Formal Analysis'!$EA$14:$EA$31</c:f>
              <c:numCache>
                <c:formatCode>General</c:formatCode>
                <c:ptCount val="18"/>
                <c:pt idx="0">
                  <c:v>15</c:v>
                </c:pt>
                <c:pt idx="1">
                  <c:v>18</c:v>
                </c:pt>
                <c:pt idx="2">
                  <c:v>15</c:v>
                </c:pt>
                <c:pt idx="3">
                  <c:v>6</c:v>
                </c:pt>
                <c:pt idx="4">
                  <c:v>3</c:v>
                </c:pt>
                <c:pt idx="5">
                  <c:v>3</c:v>
                </c:pt>
                <c:pt idx="6">
                  <c:v>2</c:v>
                </c:pt>
                <c:pt idx="7">
                  <c:v>4</c:v>
                </c:pt>
                <c:pt idx="8">
                  <c:v>4</c:v>
                </c:pt>
                <c:pt idx="9">
                  <c:v>2</c:v>
                </c:pt>
                <c:pt idx="10">
                  <c:v>2</c:v>
                </c:pt>
                <c:pt idx="11">
                  <c:v>3</c:v>
                </c:pt>
                <c:pt idx="12">
                  <c:v>2</c:v>
                </c:pt>
                <c:pt idx="13">
                  <c:v>4</c:v>
                </c:pt>
                <c:pt idx="14">
                  <c:v>2</c:v>
                </c:pt>
                <c:pt idx="15">
                  <c:v>2</c:v>
                </c:pt>
                <c:pt idx="16">
                  <c:v>1</c:v>
                </c:pt>
              </c:numCache>
            </c:numRef>
          </c:yVal>
          <c:bubbleSize>
            <c:numRef>
              <c:f>'The Formal Analysis'!$EA$14:$EA$31</c:f>
              <c:numCache>
                <c:formatCode>General</c:formatCode>
                <c:ptCount val="18"/>
                <c:pt idx="0">
                  <c:v>15</c:v>
                </c:pt>
                <c:pt idx="1">
                  <c:v>18</c:v>
                </c:pt>
                <c:pt idx="2">
                  <c:v>15</c:v>
                </c:pt>
                <c:pt idx="3">
                  <c:v>6</c:v>
                </c:pt>
                <c:pt idx="4">
                  <c:v>3</c:v>
                </c:pt>
                <c:pt idx="5">
                  <c:v>3</c:v>
                </c:pt>
                <c:pt idx="6">
                  <c:v>2</c:v>
                </c:pt>
                <c:pt idx="7">
                  <c:v>4</c:v>
                </c:pt>
                <c:pt idx="8">
                  <c:v>4</c:v>
                </c:pt>
                <c:pt idx="9">
                  <c:v>2</c:v>
                </c:pt>
                <c:pt idx="10">
                  <c:v>2</c:v>
                </c:pt>
                <c:pt idx="11">
                  <c:v>3</c:v>
                </c:pt>
                <c:pt idx="12">
                  <c:v>2</c:v>
                </c:pt>
                <c:pt idx="13">
                  <c:v>4</c:v>
                </c:pt>
                <c:pt idx="14">
                  <c:v>2</c:v>
                </c:pt>
                <c:pt idx="15">
                  <c:v>2</c:v>
                </c:pt>
                <c:pt idx="16">
                  <c:v>1</c:v>
                </c:pt>
              </c:numCache>
            </c:numRef>
          </c:bubbleSize>
          <c:bubble3D val="1"/>
          <c:extLst>
            <c:ext xmlns:c16="http://schemas.microsoft.com/office/drawing/2014/chart" uri="{C3380CC4-5D6E-409C-BE32-E72D297353CC}">
              <c16:uniqueId val="{00000004-A8E5-4768-81BF-CE7D8A8922C4}"/>
            </c:ext>
          </c:extLst>
        </c:ser>
        <c:ser>
          <c:idx val="5"/>
          <c:order val="5"/>
          <c:tx>
            <c:strRef>
              <c:f>'The Formal Analysis'!$EB$13</c:f>
              <c:strCache>
                <c:ptCount val="1"/>
                <c:pt idx="0">
                  <c:v>65 to 74</c:v>
                </c:pt>
              </c:strCache>
            </c:strRef>
          </c:tx>
          <c:spPr>
            <a:solidFill>
              <a:schemeClr val="accent6">
                <a:alpha val="75000"/>
              </a:schemeClr>
            </a:solidFill>
            <a:ln w="25400">
              <a:noFill/>
            </a:ln>
            <a:effectLst/>
          </c:spPr>
          <c:invertIfNegative val="0"/>
          <c:xVal>
            <c:numRef>
              <c:f>'The Formal Analysis'!$DV$14:$DV$31</c:f>
              <c:numCache>
                <c:formatCode>General</c:formatCode>
                <c:ptCount val="18"/>
                <c:pt idx="0">
                  <c:v>10</c:v>
                </c:pt>
                <c:pt idx="1">
                  <c:v>20</c:v>
                </c:pt>
                <c:pt idx="2">
                  <c:v>30</c:v>
                </c:pt>
                <c:pt idx="3">
                  <c:v>36</c:v>
                </c:pt>
                <c:pt idx="4">
                  <c:v>37</c:v>
                </c:pt>
                <c:pt idx="5">
                  <c:v>38</c:v>
                </c:pt>
                <c:pt idx="6">
                  <c:v>39</c:v>
                </c:pt>
                <c:pt idx="7">
                  <c:v>40</c:v>
                </c:pt>
                <c:pt idx="8">
                  <c:v>41</c:v>
                </c:pt>
                <c:pt idx="9">
                  <c:v>42</c:v>
                </c:pt>
                <c:pt idx="10">
                  <c:v>43</c:v>
                </c:pt>
                <c:pt idx="11">
                  <c:v>44</c:v>
                </c:pt>
                <c:pt idx="12">
                  <c:v>45</c:v>
                </c:pt>
                <c:pt idx="13">
                  <c:v>46</c:v>
                </c:pt>
                <c:pt idx="14">
                  <c:v>47</c:v>
                </c:pt>
                <c:pt idx="15">
                  <c:v>48</c:v>
                </c:pt>
                <c:pt idx="16">
                  <c:v>49</c:v>
                </c:pt>
                <c:pt idx="17">
                  <c:v>50</c:v>
                </c:pt>
              </c:numCache>
            </c:numRef>
          </c:xVal>
          <c:yVal>
            <c:numRef>
              <c:f>'The Formal Analysis'!$EB$14:$EB$31</c:f>
              <c:numCache>
                <c:formatCode>General</c:formatCode>
                <c:ptCount val="18"/>
                <c:pt idx="0">
                  <c:v>4</c:v>
                </c:pt>
                <c:pt idx="1">
                  <c:v>11</c:v>
                </c:pt>
                <c:pt idx="2">
                  <c:v>12</c:v>
                </c:pt>
                <c:pt idx="3">
                  <c:v>4</c:v>
                </c:pt>
                <c:pt idx="4">
                  <c:v>3</c:v>
                </c:pt>
                <c:pt idx="5">
                  <c:v>3</c:v>
                </c:pt>
                <c:pt idx="6">
                  <c:v>3</c:v>
                </c:pt>
                <c:pt idx="7">
                  <c:v>3</c:v>
                </c:pt>
                <c:pt idx="8">
                  <c:v>3</c:v>
                </c:pt>
                <c:pt idx="9">
                  <c:v>3</c:v>
                </c:pt>
                <c:pt idx="10">
                  <c:v>1</c:v>
                </c:pt>
                <c:pt idx="11">
                  <c:v>3</c:v>
                </c:pt>
                <c:pt idx="13">
                  <c:v>3</c:v>
                </c:pt>
                <c:pt idx="14">
                  <c:v>1</c:v>
                </c:pt>
                <c:pt idx="15">
                  <c:v>2</c:v>
                </c:pt>
                <c:pt idx="17">
                  <c:v>1</c:v>
                </c:pt>
              </c:numCache>
            </c:numRef>
          </c:yVal>
          <c:bubbleSize>
            <c:numRef>
              <c:f>'The Formal Analysis'!$EB$14:$EB$31</c:f>
              <c:numCache>
                <c:formatCode>General</c:formatCode>
                <c:ptCount val="18"/>
                <c:pt idx="0">
                  <c:v>4</c:v>
                </c:pt>
                <c:pt idx="1">
                  <c:v>11</c:v>
                </c:pt>
                <c:pt idx="2">
                  <c:v>12</c:v>
                </c:pt>
                <c:pt idx="3">
                  <c:v>4</c:v>
                </c:pt>
                <c:pt idx="4">
                  <c:v>3</c:v>
                </c:pt>
                <c:pt idx="5">
                  <c:v>3</c:v>
                </c:pt>
                <c:pt idx="6">
                  <c:v>3</c:v>
                </c:pt>
                <c:pt idx="7">
                  <c:v>3</c:v>
                </c:pt>
                <c:pt idx="8">
                  <c:v>3</c:v>
                </c:pt>
                <c:pt idx="9">
                  <c:v>3</c:v>
                </c:pt>
                <c:pt idx="10">
                  <c:v>1</c:v>
                </c:pt>
                <c:pt idx="11">
                  <c:v>3</c:v>
                </c:pt>
                <c:pt idx="13">
                  <c:v>3</c:v>
                </c:pt>
                <c:pt idx="14">
                  <c:v>1</c:v>
                </c:pt>
                <c:pt idx="15">
                  <c:v>2</c:v>
                </c:pt>
                <c:pt idx="17">
                  <c:v>1</c:v>
                </c:pt>
              </c:numCache>
            </c:numRef>
          </c:bubbleSize>
          <c:bubble3D val="1"/>
          <c:extLst>
            <c:ext xmlns:c16="http://schemas.microsoft.com/office/drawing/2014/chart" uri="{C3380CC4-5D6E-409C-BE32-E72D297353CC}">
              <c16:uniqueId val="{00000005-A8E5-4768-81BF-CE7D8A8922C4}"/>
            </c:ext>
          </c:extLst>
        </c:ser>
        <c:ser>
          <c:idx val="6"/>
          <c:order val="6"/>
          <c:tx>
            <c:strRef>
              <c:f>'The Formal Analysis'!$EC$13</c:f>
              <c:strCache>
                <c:ptCount val="1"/>
                <c:pt idx="0">
                  <c:v>&gt; 74</c:v>
                </c:pt>
              </c:strCache>
            </c:strRef>
          </c:tx>
          <c:spPr>
            <a:solidFill>
              <a:schemeClr val="accent1">
                <a:lumMod val="60000"/>
                <a:alpha val="75000"/>
              </a:schemeClr>
            </a:solidFill>
            <a:ln w="25400">
              <a:noFill/>
            </a:ln>
            <a:effectLst/>
          </c:spPr>
          <c:invertIfNegative val="0"/>
          <c:xVal>
            <c:numRef>
              <c:f>'The Formal Analysis'!$DV$14:$DV$31</c:f>
              <c:numCache>
                <c:formatCode>General</c:formatCode>
                <c:ptCount val="18"/>
                <c:pt idx="0">
                  <c:v>10</c:v>
                </c:pt>
                <c:pt idx="1">
                  <c:v>20</c:v>
                </c:pt>
                <c:pt idx="2">
                  <c:v>30</c:v>
                </c:pt>
                <c:pt idx="3">
                  <c:v>36</c:v>
                </c:pt>
                <c:pt idx="4">
                  <c:v>37</c:v>
                </c:pt>
                <c:pt idx="5">
                  <c:v>38</c:v>
                </c:pt>
                <c:pt idx="6">
                  <c:v>39</c:v>
                </c:pt>
                <c:pt idx="7">
                  <c:v>40</c:v>
                </c:pt>
                <c:pt idx="8">
                  <c:v>41</c:v>
                </c:pt>
                <c:pt idx="9">
                  <c:v>42</c:v>
                </c:pt>
                <c:pt idx="10">
                  <c:v>43</c:v>
                </c:pt>
                <c:pt idx="11">
                  <c:v>44</c:v>
                </c:pt>
                <c:pt idx="12">
                  <c:v>45</c:v>
                </c:pt>
                <c:pt idx="13">
                  <c:v>46</c:v>
                </c:pt>
                <c:pt idx="14">
                  <c:v>47</c:v>
                </c:pt>
                <c:pt idx="15">
                  <c:v>48</c:v>
                </c:pt>
                <c:pt idx="16">
                  <c:v>49</c:v>
                </c:pt>
                <c:pt idx="17">
                  <c:v>50</c:v>
                </c:pt>
              </c:numCache>
            </c:numRef>
          </c:xVal>
          <c:yVal>
            <c:numRef>
              <c:f>'The Formal Analysis'!$EC$14:$EC$31</c:f>
              <c:numCache>
                <c:formatCode>General</c:formatCode>
                <c:ptCount val="18"/>
                <c:pt idx="0">
                  <c:v>4</c:v>
                </c:pt>
                <c:pt idx="1">
                  <c:v>4</c:v>
                </c:pt>
                <c:pt idx="2">
                  <c:v>2</c:v>
                </c:pt>
                <c:pt idx="7">
                  <c:v>1</c:v>
                </c:pt>
                <c:pt idx="8">
                  <c:v>2</c:v>
                </c:pt>
                <c:pt idx="10">
                  <c:v>1</c:v>
                </c:pt>
                <c:pt idx="11">
                  <c:v>1</c:v>
                </c:pt>
                <c:pt idx="12">
                  <c:v>3</c:v>
                </c:pt>
                <c:pt idx="15">
                  <c:v>1</c:v>
                </c:pt>
              </c:numCache>
            </c:numRef>
          </c:yVal>
          <c:bubbleSize>
            <c:numRef>
              <c:f>'The Formal Analysis'!$EC$14:$EC$31</c:f>
              <c:numCache>
                <c:formatCode>General</c:formatCode>
                <c:ptCount val="18"/>
                <c:pt idx="0">
                  <c:v>4</c:v>
                </c:pt>
                <c:pt idx="1">
                  <c:v>4</c:v>
                </c:pt>
                <c:pt idx="2">
                  <c:v>2</c:v>
                </c:pt>
                <c:pt idx="7">
                  <c:v>1</c:v>
                </c:pt>
                <c:pt idx="8">
                  <c:v>2</c:v>
                </c:pt>
                <c:pt idx="10">
                  <c:v>1</c:v>
                </c:pt>
                <c:pt idx="11">
                  <c:v>1</c:v>
                </c:pt>
                <c:pt idx="12">
                  <c:v>3</c:v>
                </c:pt>
                <c:pt idx="15">
                  <c:v>1</c:v>
                </c:pt>
              </c:numCache>
            </c:numRef>
          </c:bubbleSize>
          <c:bubble3D val="1"/>
          <c:extLst>
            <c:ext xmlns:c16="http://schemas.microsoft.com/office/drawing/2014/chart" uri="{C3380CC4-5D6E-409C-BE32-E72D297353CC}">
              <c16:uniqueId val="{00000006-A8E5-4768-81BF-CE7D8A8922C4}"/>
            </c:ext>
          </c:extLst>
        </c:ser>
        <c:dLbls>
          <c:showLegendKey val="0"/>
          <c:showVal val="0"/>
          <c:showCatName val="0"/>
          <c:showSerName val="0"/>
          <c:showPercent val="0"/>
          <c:showBubbleSize val="0"/>
        </c:dLbls>
        <c:bubbleScale val="50"/>
        <c:showNegBubbles val="0"/>
        <c:axId val="566450335"/>
        <c:axId val="566468223"/>
      </c:bubbleChart>
      <c:valAx>
        <c:axId val="56645033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debit to income ratio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6468223"/>
        <c:crosses val="autoZero"/>
        <c:crossBetween val="midCat"/>
      </c:valAx>
      <c:valAx>
        <c:axId val="5664682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borrowers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6450335"/>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22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7220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84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8546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6468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5"/>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5"/>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6"/>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6"/>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7"/>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6" name="Google Shape;36;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3"/>
          <p:cNvSpPr>
            <a:spLocks noGrp="1"/>
          </p:cNvSpPr>
          <p:nvPr>
            <p:ph type="pic" idx="2"/>
          </p:nvPr>
        </p:nvSpPr>
        <p:spPr>
          <a:xfrm>
            <a:off x="3887391" y="987426"/>
            <a:ext cx="4629150" cy="4873625"/>
          </a:xfrm>
          <a:prstGeom prst="rect">
            <a:avLst/>
          </a:prstGeom>
          <a:noFill/>
          <a:ln>
            <a:noFill/>
          </a:ln>
        </p:spPr>
      </p:sp>
      <p:sp>
        <p:nvSpPr>
          <p:cNvPr id="69" name="Google Shape;69;p1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4"/>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984819"/>
            <a:ext cx="8228732"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rial"/>
                <a:ea typeface="Arial"/>
                <a:cs typeface="Arial"/>
                <a:sym typeface="Arial"/>
              </a:rPr>
              <a:t>Data Analysis: </a:t>
            </a:r>
            <a:r>
              <a:rPr lang="en-US" sz="3200" b="0" i="0" u="none" strike="noStrike" cap="none" dirty="0">
                <a:solidFill>
                  <a:schemeClr val="dk1"/>
                </a:solidFill>
                <a:latin typeface="Arial"/>
                <a:ea typeface="Arial"/>
                <a:cs typeface="Arial"/>
                <a:sym typeface="Arial"/>
              </a:rPr>
              <a:t>Sales Prospects from Home Mortgage Data</a:t>
            </a:r>
          </a:p>
        </p:txBody>
      </p:sp>
      <p:pic>
        <p:nvPicPr>
          <p:cNvPr id="97" name="Google Shape;97;p1"/>
          <p:cNvPicPr preferRelativeResize="0"/>
          <p:nvPr/>
        </p:nvPicPr>
        <p:blipFill>
          <a:blip r:embed="rId3">
            <a:alphaModFix/>
          </a:blip>
          <a:stretch>
            <a:fillRect/>
          </a:stretch>
        </p:blipFill>
        <p:spPr>
          <a:xfrm>
            <a:off x="4629150" y="6318753"/>
            <a:ext cx="4057650" cy="352425"/>
          </a:xfrm>
          <a:prstGeom prst="rect">
            <a:avLst/>
          </a:prstGeom>
          <a:noFill/>
          <a:ln>
            <a:noFill/>
          </a:ln>
        </p:spPr>
      </p:pic>
      <p:sp>
        <p:nvSpPr>
          <p:cNvPr id="2" name="TextBox 1">
            <a:extLst>
              <a:ext uri="{FF2B5EF4-FFF2-40B4-BE49-F238E27FC236}">
                <a16:creationId xmlns:a16="http://schemas.microsoft.com/office/drawing/2014/main" id="{8F15A833-B65A-C95D-FD02-78E2F64CD313}"/>
              </a:ext>
            </a:extLst>
          </p:cNvPr>
          <p:cNvSpPr txBox="1"/>
          <p:nvPr/>
        </p:nvSpPr>
        <p:spPr>
          <a:xfrm>
            <a:off x="381000" y="2266950"/>
            <a:ext cx="4381500" cy="738664"/>
          </a:xfrm>
          <a:prstGeom prst="rect">
            <a:avLst/>
          </a:prstGeom>
          <a:noFill/>
        </p:spPr>
        <p:txBody>
          <a:bodyPr wrap="square" rtlCol="0">
            <a:spAutoFit/>
          </a:bodyPr>
          <a:lstStyle/>
          <a:p>
            <a:pPr marL="0" marR="0" lvl="0" indent="0" algn="l" rtl="0">
              <a:lnSpc>
                <a:spcPct val="100000"/>
              </a:lnSpc>
              <a:spcBef>
                <a:spcPts val="0"/>
              </a:spcBef>
              <a:spcAft>
                <a:spcPts val="0"/>
              </a:spcAft>
              <a:buClr>
                <a:srgbClr val="0070C0"/>
              </a:buClr>
              <a:buSzPts val="3200"/>
              <a:buFont typeface="Arial"/>
              <a:buNone/>
            </a:pPr>
            <a:r>
              <a:rPr lang="en-US" b="0" i="0" u="none" strike="noStrike" cap="none" dirty="0">
                <a:solidFill>
                  <a:schemeClr val="dk1"/>
                </a:solidFill>
                <a:latin typeface="Arial"/>
                <a:ea typeface="Arial"/>
                <a:cs typeface="Arial"/>
                <a:sym typeface="Arial"/>
              </a:rPr>
              <a:t>Presented By</a:t>
            </a:r>
            <a:r>
              <a:rPr lang="en-US" dirty="0">
                <a:solidFill>
                  <a:schemeClr val="dk1"/>
                </a:solidFill>
              </a:rPr>
              <a:t>: Abdulrahman Yasser Mahmoud.</a:t>
            </a:r>
          </a:p>
          <a:p>
            <a:pPr marL="0" marR="0" lvl="0" indent="0" algn="l" rtl="0">
              <a:lnSpc>
                <a:spcPct val="100000"/>
              </a:lnSpc>
              <a:spcBef>
                <a:spcPts val="0"/>
              </a:spcBef>
              <a:spcAft>
                <a:spcPts val="0"/>
              </a:spcAft>
              <a:buClr>
                <a:srgbClr val="0070C0"/>
              </a:buClr>
              <a:buSzPts val="3200"/>
              <a:buFont typeface="Arial"/>
              <a:buNone/>
            </a:pPr>
            <a:r>
              <a:rPr lang="en-US" b="0" i="0" u="none" strike="noStrike" cap="none" dirty="0">
                <a:solidFill>
                  <a:schemeClr val="dk1"/>
                </a:solidFill>
                <a:latin typeface="Arial"/>
                <a:ea typeface="Arial"/>
                <a:cs typeface="Arial"/>
                <a:sym typeface="Arial"/>
              </a:rPr>
              <a:t>Date: 10/9/2022</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
          <p:cNvSpPr txBox="1"/>
          <p:nvPr/>
        </p:nvSpPr>
        <p:spPr>
          <a:xfrm>
            <a:off x="634470" y="1189888"/>
            <a:ext cx="6562164"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i="0" u="none" strike="noStrike" cap="none" dirty="0">
                <a:solidFill>
                  <a:schemeClr val="dk1"/>
                </a:solidFill>
                <a:latin typeface="Calibri"/>
                <a:ea typeface="Calibri"/>
                <a:cs typeface="Calibri"/>
                <a:sym typeface="Calibri"/>
              </a:rPr>
              <a:t>The Chart shows that people tend to have a high LTV since the highest number of borrowers lies between 72-82 % of LTV then come in the second place 62-72 % with difference between the two groups about 84 borrowers which is double the borrowers. This indicates a lot of people don’t have much in their pockets for the real estate they want.</a:t>
            </a:r>
            <a:endParaRPr dirty="0"/>
          </a:p>
        </p:txBody>
      </p:sp>
      <p:graphicFrame>
        <p:nvGraphicFramePr>
          <p:cNvPr id="2" name="Chart 1">
            <a:extLst>
              <a:ext uri="{FF2B5EF4-FFF2-40B4-BE49-F238E27FC236}">
                <a16:creationId xmlns:a16="http://schemas.microsoft.com/office/drawing/2014/main" id="{9EE47E43-8289-4C78-9821-4441C640F74B}"/>
              </a:ext>
            </a:extLst>
          </p:cNvPr>
          <p:cNvGraphicFramePr>
            <a:graphicFrameLocks/>
          </p:cNvGraphicFramePr>
          <p:nvPr>
            <p:extLst>
              <p:ext uri="{D42A27DB-BD31-4B8C-83A1-F6EECF244321}">
                <p14:modId xmlns:p14="http://schemas.microsoft.com/office/powerpoint/2010/main" val="1701397460"/>
              </p:ext>
            </p:extLst>
          </p:nvPr>
        </p:nvGraphicFramePr>
        <p:xfrm>
          <a:off x="191729" y="3266767"/>
          <a:ext cx="8672052" cy="33405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844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
          <p:cNvSpPr txBox="1"/>
          <p:nvPr/>
        </p:nvSpPr>
        <p:spPr>
          <a:xfrm>
            <a:off x="457200" y="1192306"/>
            <a:ext cx="6562164" cy="954067"/>
          </a:xfrm>
          <a:prstGeom prst="rect">
            <a:avLst/>
          </a:prstGeom>
          <a:noFill/>
          <a:ln>
            <a:noFill/>
          </a:ln>
        </p:spPr>
        <p:txBody>
          <a:bodyPr spcFirstLastPara="1" wrap="square" lIns="91425" tIns="45700" rIns="91425" bIns="45700" anchor="t" anchorCtr="0">
            <a:spAutoFit/>
          </a:bodyPr>
          <a:lstStyle/>
          <a:p>
            <a:pPr algn="l"/>
            <a:r>
              <a:rPr lang="en-GB" b="0" i="0" dirty="0">
                <a:solidFill>
                  <a:srgbClr val="333333"/>
                </a:solidFill>
                <a:effectLst/>
                <a:latin typeface="Open Sans" panose="020B0606030504020204" pitchFamily="34" charset="0"/>
              </a:rPr>
              <a:t>This Chart Shows the Number of borrowers &amp; Annual Income with % minority homeowners in their area in ranges and it tells that most of the people with high annual income lies between 1.5 – 21.5 % they are minority but they worth investing in ’</a:t>
            </a:r>
            <a:r>
              <a:rPr lang="en-GB" b="0" i="0" dirty="0" err="1">
                <a:solidFill>
                  <a:srgbClr val="333333"/>
                </a:solidFill>
                <a:effectLst/>
                <a:latin typeface="Open Sans" panose="020B0606030504020204" pitchFamily="34" charset="0"/>
              </a:rPr>
              <a:t>em</a:t>
            </a:r>
            <a:r>
              <a:rPr lang="en-GB" b="0" i="0" dirty="0">
                <a:solidFill>
                  <a:srgbClr val="333333"/>
                </a:solidFill>
                <a:effectLst/>
                <a:latin typeface="Open Sans" panose="020B0606030504020204" pitchFamily="34" charset="0"/>
              </a:rPr>
              <a:t>.</a:t>
            </a:r>
          </a:p>
        </p:txBody>
      </p:sp>
      <p:graphicFrame>
        <p:nvGraphicFramePr>
          <p:cNvPr id="2" name="Chart 1">
            <a:extLst>
              <a:ext uri="{FF2B5EF4-FFF2-40B4-BE49-F238E27FC236}">
                <a16:creationId xmlns:a16="http://schemas.microsoft.com/office/drawing/2014/main" id="{0C9E6592-32DF-D276-8834-D758CD3A066A}"/>
              </a:ext>
            </a:extLst>
          </p:cNvPr>
          <p:cNvGraphicFramePr>
            <a:graphicFrameLocks/>
          </p:cNvGraphicFramePr>
          <p:nvPr>
            <p:extLst>
              <p:ext uri="{D42A27DB-BD31-4B8C-83A1-F6EECF244321}">
                <p14:modId xmlns:p14="http://schemas.microsoft.com/office/powerpoint/2010/main" val="3376462836"/>
              </p:ext>
            </p:extLst>
          </p:nvPr>
        </p:nvGraphicFramePr>
        <p:xfrm>
          <a:off x="221226" y="2634018"/>
          <a:ext cx="8716586" cy="40912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6220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
          <p:cNvSpPr txBox="1"/>
          <p:nvPr/>
        </p:nvSpPr>
        <p:spPr>
          <a:xfrm>
            <a:off x="708212" y="1471922"/>
            <a:ext cx="656216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0" i="0" u="none" strike="noStrike" cap="none" dirty="0">
                <a:solidFill>
                  <a:schemeClr val="dk1"/>
                </a:solidFill>
                <a:latin typeface="Calibri"/>
                <a:ea typeface="Calibri"/>
                <a:cs typeface="Calibri"/>
                <a:sym typeface="Calibri"/>
              </a:rPr>
              <a:t>The Chart Shows the Number of borrowers in annual income ranges and it clearly tells that out of the 500 borrowers available 294 of them their annual income lies between 18000 – 117999 and 151 lies between 1518000 – 1617999, so for sure both worth investing in.</a:t>
            </a:r>
            <a:endParaRPr dirty="0"/>
          </a:p>
        </p:txBody>
      </p:sp>
      <p:graphicFrame>
        <p:nvGraphicFramePr>
          <p:cNvPr id="3" name="Chart 2">
            <a:extLst>
              <a:ext uri="{FF2B5EF4-FFF2-40B4-BE49-F238E27FC236}">
                <a16:creationId xmlns:a16="http://schemas.microsoft.com/office/drawing/2014/main" id="{CF372FB1-794B-F428-8A7F-78E62DA4DC83}"/>
              </a:ext>
            </a:extLst>
          </p:cNvPr>
          <p:cNvGraphicFramePr>
            <a:graphicFrameLocks/>
          </p:cNvGraphicFramePr>
          <p:nvPr>
            <p:extLst>
              <p:ext uri="{D42A27DB-BD31-4B8C-83A1-F6EECF244321}">
                <p14:modId xmlns:p14="http://schemas.microsoft.com/office/powerpoint/2010/main" val="711909187"/>
              </p:ext>
            </p:extLst>
          </p:nvPr>
        </p:nvGraphicFramePr>
        <p:xfrm>
          <a:off x="204716" y="2866030"/>
          <a:ext cx="8830101" cy="37770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443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
          <p:cNvSpPr txBox="1"/>
          <p:nvPr/>
        </p:nvSpPr>
        <p:spPr>
          <a:xfrm>
            <a:off x="735508" y="1275129"/>
            <a:ext cx="6562164" cy="1477287"/>
          </a:xfrm>
          <a:prstGeom prst="rect">
            <a:avLst/>
          </a:prstGeom>
          <a:noFill/>
          <a:ln>
            <a:noFill/>
          </a:ln>
        </p:spPr>
        <p:txBody>
          <a:bodyPr spcFirstLastPara="1" wrap="square" lIns="91425" tIns="45700" rIns="91425" bIns="45700" anchor="t" anchorCtr="0">
            <a:spAutoFit/>
          </a:bodyPr>
          <a:lstStyle/>
          <a:p>
            <a:r>
              <a:rPr lang="en-GB" sz="1800" i="0" u="none" strike="noStrike" cap="none" dirty="0">
                <a:solidFill>
                  <a:schemeClr val="dk1"/>
                </a:solidFill>
                <a:latin typeface="Calibri"/>
                <a:ea typeface="Calibri"/>
                <a:cs typeface="Calibri"/>
                <a:sym typeface="Calibri"/>
              </a:rPr>
              <a:t>This Chart Shows Number of borrowers in appraised home value ranges which tells that people lean toward homes its values lie between 235000 – 434999. This range group is the middle group among the home values groups. So, this indicates people tend to be moderate.</a:t>
            </a:r>
            <a:endParaRPr dirty="0"/>
          </a:p>
        </p:txBody>
      </p:sp>
      <p:graphicFrame>
        <p:nvGraphicFramePr>
          <p:cNvPr id="2" name="Chart 1">
            <a:extLst>
              <a:ext uri="{FF2B5EF4-FFF2-40B4-BE49-F238E27FC236}">
                <a16:creationId xmlns:a16="http://schemas.microsoft.com/office/drawing/2014/main" id="{269E960B-F5AF-B580-B1C2-77911CE6EA3D}"/>
              </a:ext>
            </a:extLst>
          </p:cNvPr>
          <p:cNvGraphicFramePr>
            <a:graphicFrameLocks/>
          </p:cNvGraphicFramePr>
          <p:nvPr>
            <p:extLst>
              <p:ext uri="{D42A27DB-BD31-4B8C-83A1-F6EECF244321}">
                <p14:modId xmlns:p14="http://schemas.microsoft.com/office/powerpoint/2010/main" val="3075646308"/>
              </p:ext>
            </p:extLst>
          </p:nvPr>
        </p:nvGraphicFramePr>
        <p:xfrm>
          <a:off x="136478" y="2893325"/>
          <a:ext cx="8871044" cy="36891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3968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
          <p:cNvSpPr txBox="1"/>
          <p:nvPr/>
        </p:nvSpPr>
        <p:spPr>
          <a:xfrm>
            <a:off x="680917" y="1034014"/>
            <a:ext cx="6891458" cy="1292621"/>
          </a:xfrm>
          <a:prstGeom prst="rect">
            <a:avLst/>
          </a:prstGeom>
          <a:noFill/>
          <a:ln>
            <a:noFill/>
          </a:ln>
        </p:spPr>
        <p:txBody>
          <a:bodyPr spcFirstLastPara="1" wrap="square" lIns="91425" tIns="45700" rIns="91425" bIns="45700" anchor="t" anchorCtr="0">
            <a:spAutoFit/>
          </a:bodyPr>
          <a:lstStyle/>
          <a:p>
            <a:r>
              <a:rPr lang="en-US" sz="1600" b="0" i="0" u="none" strike="noStrike" cap="none" dirty="0">
                <a:solidFill>
                  <a:schemeClr val="dk1"/>
                </a:solidFill>
                <a:latin typeface="Calibri"/>
                <a:ea typeface="Calibri"/>
                <a:cs typeface="Calibri"/>
                <a:sym typeface="Calibri"/>
              </a:rPr>
              <a:t>This Chart Shows The </a:t>
            </a:r>
            <a:r>
              <a:rPr lang="en-US" sz="1200" dirty="0"/>
              <a:t>Debit To Income Ratio</a:t>
            </a:r>
            <a:r>
              <a:rPr lang="en-US" sz="1200" baseline="0" dirty="0"/>
              <a:t> Per Age and it shows some interesting points. </a:t>
            </a:r>
          </a:p>
          <a:p>
            <a:pPr marL="171450" indent="-171450">
              <a:buFont typeface="Arial" panose="020B0604020202020204" pitchFamily="34" charset="0"/>
              <a:buChar char="•"/>
            </a:pPr>
            <a:r>
              <a:rPr lang="en-US" sz="1200" baseline="0" dirty="0"/>
              <a:t>it divides the results into four groups the majority has debit to income ratio between 36 – 50 but with little borrowers and the other three groups are at 10 – 20 – 30 .</a:t>
            </a:r>
          </a:p>
          <a:p>
            <a:pPr marL="171450" indent="-171450">
              <a:buFont typeface="Arial" panose="020B0604020202020204" pitchFamily="34" charset="0"/>
              <a:buChar char="•"/>
            </a:pPr>
            <a:r>
              <a:rPr lang="en-US" sz="1200" dirty="0"/>
              <a:t>in all the groups the highest age group is between 35 – 44.</a:t>
            </a:r>
          </a:p>
          <a:p>
            <a:pPr marL="171450" indent="-171450">
              <a:buFont typeface="Arial" panose="020B0604020202020204" pitchFamily="34" charset="0"/>
              <a:buChar char="•"/>
            </a:pPr>
            <a:r>
              <a:rPr lang="en-US" sz="1200" dirty="0"/>
              <a:t>People at age 35 – 44 tend to have debit to income ratio starts from 20%. </a:t>
            </a:r>
          </a:p>
          <a:p>
            <a:pPr marL="0" marR="0" lvl="0" indent="0" algn="l" rtl="0">
              <a:spcBef>
                <a:spcPts val="0"/>
              </a:spcBef>
              <a:spcAft>
                <a:spcPts val="0"/>
              </a:spcAft>
              <a:buNone/>
            </a:pPr>
            <a:endParaRPr dirty="0"/>
          </a:p>
        </p:txBody>
      </p:sp>
      <p:graphicFrame>
        <p:nvGraphicFramePr>
          <p:cNvPr id="2" name="Chart 1">
            <a:extLst>
              <a:ext uri="{FF2B5EF4-FFF2-40B4-BE49-F238E27FC236}">
                <a16:creationId xmlns:a16="http://schemas.microsoft.com/office/drawing/2014/main" id="{9E21CC40-AF4C-09FC-0EAD-A27A68ECD74E}"/>
              </a:ext>
            </a:extLst>
          </p:cNvPr>
          <p:cNvGraphicFramePr>
            <a:graphicFrameLocks/>
          </p:cNvGraphicFramePr>
          <p:nvPr>
            <p:extLst>
              <p:ext uri="{D42A27DB-BD31-4B8C-83A1-F6EECF244321}">
                <p14:modId xmlns:p14="http://schemas.microsoft.com/office/powerpoint/2010/main" val="2874805720"/>
              </p:ext>
            </p:extLst>
          </p:nvPr>
        </p:nvGraphicFramePr>
        <p:xfrm>
          <a:off x="-88023" y="2308728"/>
          <a:ext cx="9320045" cy="45492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9494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Observations and Key Insights</a:t>
            </a:r>
            <a:endParaRPr dirty="0"/>
          </a:p>
        </p:txBody>
      </p:sp>
      <p:sp>
        <p:nvSpPr>
          <p:cNvPr id="109" name="Google Shape;109;p3"/>
          <p:cNvSpPr txBox="1"/>
          <p:nvPr/>
        </p:nvSpPr>
        <p:spPr>
          <a:xfrm>
            <a:off x="457200" y="1120696"/>
            <a:ext cx="7439036" cy="4616608"/>
          </a:xfrm>
          <a:prstGeom prst="rect">
            <a:avLst/>
          </a:prstGeom>
          <a:noFill/>
          <a:ln>
            <a:noFill/>
          </a:ln>
        </p:spPr>
        <p:txBody>
          <a:bodyPr spcFirstLastPara="1" wrap="square" lIns="91425" tIns="45700" rIns="91425" bIns="45700" anchor="t" anchorCtr="0">
            <a:spAutoFit/>
          </a:bodyPr>
          <a:lstStyle/>
          <a:p>
            <a:pPr marL="3873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GB" dirty="0">
                <a:solidFill>
                  <a:schemeClr val="dk1"/>
                </a:solidFill>
                <a:latin typeface="Calibri"/>
                <a:ea typeface="Calibri"/>
                <a:cs typeface="Calibri"/>
                <a:sym typeface="Calibri"/>
              </a:rPr>
              <a:t>People with LTV from 62 – 82% They deserve attention and facilities.</a:t>
            </a:r>
          </a:p>
          <a:p>
            <a:pPr marL="3873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GB" dirty="0">
                <a:solidFill>
                  <a:schemeClr val="dk1"/>
                </a:solidFill>
                <a:latin typeface="Calibri"/>
                <a:ea typeface="Calibri"/>
                <a:cs typeface="Calibri"/>
                <a:sym typeface="Calibri"/>
              </a:rPr>
              <a:t> People with % Minority in Local Area have a very high annual income so </a:t>
            </a:r>
            <a:r>
              <a:rPr lang="en-GB" b="0" i="0" dirty="0">
                <a:solidFill>
                  <a:srgbClr val="333333"/>
                </a:solidFill>
                <a:effectLst/>
                <a:latin typeface="Open Sans" panose="020B0606030504020204" pitchFamily="34" charset="0"/>
              </a:rPr>
              <a:t>they are more likely to be able to afford more financial products and services.</a:t>
            </a:r>
          </a:p>
          <a:p>
            <a:pPr marL="3873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GB" b="0" i="0" dirty="0">
                <a:solidFill>
                  <a:srgbClr val="333333"/>
                </a:solidFill>
                <a:effectLst/>
                <a:latin typeface="Open Sans" panose="020B0606030504020204" pitchFamily="34" charset="0"/>
              </a:rPr>
              <a:t>Most of the people that borrow have an annual income between 18000 – 117999 and this is a low annual income compared with the other annual incomes. So, I recommend providing facilities, long-term loans or better offers, which would achieve a win-win situation.</a:t>
            </a:r>
          </a:p>
          <a:p>
            <a:pPr marL="3873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GB" dirty="0">
                <a:solidFill>
                  <a:srgbClr val="333333"/>
                </a:solidFill>
                <a:latin typeface="Open Sans" panose="020B0606030504020204" pitchFamily="34" charset="0"/>
              </a:rPr>
              <a:t>Most of the borrower's home values tend to lie between 235000 – 434999 which is a good but moderate home values compared to other home values groups that indicates a good chance for further deals since the values are acceptable. </a:t>
            </a:r>
          </a:p>
          <a:p>
            <a:pPr marL="3873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GB" dirty="0">
                <a:solidFill>
                  <a:srgbClr val="333333"/>
                </a:solidFill>
                <a:latin typeface="Open Sans" panose="020B0606030504020204" pitchFamily="34" charset="0"/>
              </a:rPr>
              <a:t>People at age 35 – 44 tend to ‘ve the highest debit to income ratio which means high annual income and a higher chance for further investments / deals.</a:t>
            </a:r>
          </a:p>
          <a:p>
            <a:pPr marL="387350" marR="0" lvl="0" indent="-285750" algn="l" rtl="0">
              <a:lnSpc>
                <a:spcPct val="150000"/>
              </a:lnSpc>
              <a:spcBef>
                <a:spcPts val="0"/>
              </a:spcBef>
              <a:spcAft>
                <a:spcPts val="0"/>
              </a:spcAft>
              <a:buClr>
                <a:schemeClr val="dk1"/>
              </a:buClr>
              <a:buSzPts val="1600"/>
              <a:buFont typeface="Arial" panose="020B0604020202020204" pitchFamily="34" charset="0"/>
              <a:buChar char="•"/>
            </a:pPr>
            <a:endParaRPr lang="en-GB" b="0" i="0" dirty="0">
              <a:solidFill>
                <a:srgbClr val="333333"/>
              </a:solidFill>
              <a:effectLst/>
              <a:latin typeface="Open Sans" panose="020B0606030504020204" pitchFamily="34" charset="0"/>
            </a:endParaRPr>
          </a:p>
          <a:p>
            <a:pPr marL="387350" marR="0" lvl="0" indent="-285750" algn="l" rtl="0">
              <a:lnSpc>
                <a:spcPct val="150000"/>
              </a:lnSpc>
              <a:spcBef>
                <a:spcPts val="0"/>
              </a:spcBef>
              <a:spcAft>
                <a:spcPts val="0"/>
              </a:spcAft>
              <a:buClr>
                <a:schemeClr val="dk1"/>
              </a:buClr>
              <a:buSzPts val="1600"/>
              <a:buFont typeface="Arial" panose="020B0604020202020204" pitchFamily="34" charset="0"/>
              <a:buChar char="•"/>
            </a:pPr>
            <a:endParaRPr lang="en-GB" b="0" i="0" dirty="0">
              <a:solidFill>
                <a:srgbClr val="333333"/>
              </a:solidFill>
              <a:effectLst/>
              <a:latin typeface="Open Sans" panose="020B0606030504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112</TotalTime>
  <Words>535</Words>
  <Application>Microsoft Office PowerPoint</Application>
  <PresentationFormat>On-screen Show (4:3)</PresentationFormat>
  <Paragraphs>32</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Observations and Key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abdallrahman yasser</cp:lastModifiedBy>
  <cp:revision>9</cp:revision>
  <dcterms:created xsi:type="dcterms:W3CDTF">2020-03-26T22:50:15Z</dcterms:created>
  <dcterms:modified xsi:type="dcterms:W3CDTF">2022-10-09T15:12:26Z</dcterms:modified>
</cp:coreProperties>
</file>