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Xt/vVwfK6gicvj+hgX54eX+h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870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3d1f30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1f3d1f308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1f3d1f308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3d1f30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f3d1f308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1f3d1f3080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211124"/>
            <a:ext cx="7022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Mapping: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3656358" y="1426568"/>
            <a:ext cx="65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GB" sz="16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mortgage loan underwriting and origination process.</a:t>
            </a:r>
            <a:endParaRPr sz="1600" b="1"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1f3d1f30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1f3d1f3080_0_8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As-Is Process Map: 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mortgage loan underwriting and origination process.</a:t>
            </a:r>
            <a:endParaRPr dirty="0"/>
          </a:p>
        </p:txBody>
      </p:sp>
      <p:sp>
        <p:nvSpPr>
          <p:cNvPr id="2" name="Google Shape;105;g11f3d1f3080_0_1">
            <a:extLst>
              <a:ext uri="{FF2B5EF4-FFF2-40B4-BE49-F238E27FC236}">
                <a16:creationId xmlns:a16="http://schemas.microsoft.com/office/drawing/2014/main" id="{34D5DC9C-874C-1ED7-531A-0198BBEC0566}"/>
              </a:ext>
            </a:extLst>
          </p:cNvPr>
          <p:cNvSpPr/>
          <p:nvPr/>
        </p:nvSpPr>
        <p:spPr>
          <a:xfrm>
            <a:off x="477748" y="1120292"/>
            <a:ext cx="1270026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Filling application form</a:t>
            </a:r>
            <a:endParaRPr sz="1100" b="1" dirty="0"/>
          </a:p>
        </p:txBody>
      </p:sp>
      <p:sp>
        <p:nvSpPr>
          <p:cNvPr id="3" name="Google Shape;106;g11f3d1f3080_0_1">
            <a:extLst>
              <a:ext uri="{FF2B5EF4-FFF2-40B4-BE49-F238E27FC236}">
                <a16:creationId xmlns:a16="http://schemas.microsoft.com/office/drawing/2014/main" id="{B81DE011-4332-C80B-67D0-2EC459666EE7}"/>
              </a:ext>
            </a:extLst>
          </p:cNvPr>
          <p:cNvSpPr/>
          <p:nvPr/>
        </p:nvSpPr>
        <p:spPr>
          <a:xfrm>
            <a:off x="2197100" y="1044101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reviewing for prequalification</a:t>
            </a:r>
            <a:endParaRPr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D11EED-0D24-4218-9112-DA65B914DF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591117" y="1348901"/>
            <a:ext cx="592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07;g11f3d1f3080_0_1">
            <a:extLst>
              <a:ext uri="{FF2B5EF4-FFF2-40B4-BE49-F238E27FC236}">
                <a16:creationId xmlns:a16="http://schemas.microsoft.com/office/drawing/2014/main" id="{C49333B7-FB56-B943-E776-DB3ECF695766}"/>
              </a:ext>
            </a:extLst>
          </p:cNvPr>
          <p:cNvSpPr/>
          <p:nvPr/>
        </p:nvSpPr>
        <p:spPr>
          <a:xfrm>
            <a:off x="4183480" y="866301"/>
            <a:ext cx="1624263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Accepted ?!</a:t>
            </a:r>
            <a:endParaRPr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76F7762-7448-EBC1-3CDB-E8CCE494CAD0}"/>
              </a:ext>
            </a:extLst>
          </p:cNvPr>
          <p:cNvCxnSpPr>
            <a:cxnSpLocks/>
            <a:stCxn id="6" idx="2"/>
            <a:endCxn id="3" idx="2"/>
          </p:cNvCxnSpPr>
          <p:nvPr/>
        </p:nvCxnSpPr>
        <p:spPr>
          <a:xfrm rot="5400000" flipH="1">
            <a:off x="3855961" y="691850"/>
            <a:ext cx="177800" cy="2101503"/>
          </a:xfrm>
          <a:prstGeom prst="bentConnector3">
            <a:avLst>
              <a:gd name="adj1" fmla="val -1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1EB7F-134E-1081-2772-6E51596BFFA2}"/>
              </a:ext>
            </a:extLst>
          </p:cNvPr>
          <p:cNvSpPr txBox="1"/>
          <p:nvPr/>
        </p:nvSpPr>
        <p:spPr>
          <a:xfrm>
            <a:off x="3704973" y="1901361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21E9CE-5A27-B50B-730B-2E52F0EFBB7F}"/>
              </a:ext>
            </a:extLst>
          </p:cNvPr>
          <p:cNvCxnSpPr>
            <a:cxnSpLocks/>
          </p:cNvCxnSpPr>
          <p:nvPr/>
        </p:nvCxnSpPr>
        <p:spPr>
          <a:xfrm>
            <a:off x="7435281" y="3099423"/>
            <a:ext cx="3331" cy="50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06;g11f3d1f3080_0_1">
            <a:extLst>
              <a:ext uri="{FF2B5EF4-FFF2-40B4-BE49-F238E27FC236}">
                <a16:creationId xmlns:a16="http://schemas.microsoft.com/office/drawing/2014/main" id="{3BB8A4A4-4932-8702-B007-A1A2C091F23D}"/>
              </a:ext>
            </a:extLst>
          </p:cNvPr>
          <p:cNvSpPr/>
          <p:nvPr/>
        </p:nvSpPr>
        <p:spPr>
          <a:xfrm>
            <a:off x="6600825" y="1044101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Proposing loan program</a:t>
            </a:r>
            <a:endParaRPr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751D86-DA47-F7B4-AB07-06E19B6358CE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807743" y="1348901"/>
            <a:ext cx="79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107;g11f3d1f3080_0_1">
            <a:extLst>
              <a:ext uri="{FF2B5EF4-FFF2-40B4-BE49-F238E27FC236}">
                <a16:creationId xmlns:a16="http://schemas.microsoft.com/office/drawing/2014/main" id="{0BEA645B-AD53-99CF-2917-A1331AE50B3B}"/>
              </a:ext>
            </a:extLst>
          </p:cNvPr>
          <p:cNvSpPr/>
          <p:nvPr/>
        </p:nvSpPr>
        <p:spPr>
          <a:xfrm>
            <a:off x="6485701" y="2161769"/>
            <a:ext cx="1905824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negotiation?!</a:t>
            </a: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9B36CF-CBE6-DF13-60D0-95DC99E508E6}"/>
              </a:ext>
            </a:extLst>
          </p:cNvPr>
          <p:cNvSpPr txBox="1"/>
          <p:nvPr/>
        </p:nvSpPr>
        <p:spPr>
          <a:xfrm>
            <a:off x="5876925" y="1164679"/>
            <a:ext cx="60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E6433F-DD76-2933-961E-BB55CFD4E417}"/>
              </a:ext>
            </a:extLst>
          </p:cNvPr>
          <p:cNvSpPr txBox="1"/>
          <p:nvPr/>
        </p:nvSpPr>
        <p:spPr>
          <a:xfrm>
            <a:off x="7221955" y="3184201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3E04D6-9A47-77C2-0302-5D081EE5D681}"/>
              </a:ext>
            </a:extLst>
          </p:cNvPr>
          <p:cNvSpPr txBox="1"/>
          <p:nvPr/>
        </p:nvSpPr>
        <p:spPr>
          <a:xfrm>
            <a:off x="8024474" y="1831501"/>
            <a:ext cx="668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4A509EA-3914-EAF4-9B33-0AB36F1A1C5A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7545453" y="1798291"/>
            <a:ext cx="1295467" cy="396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09;g11f3d1f3080_0_1">
            <a:extLst>
              <a:ext uri="{FF2B5EF4-FFF2-40B4-BE49-F238E27FC236}">
                <a16:creationId xmlns:a16="http://schemas.microsoft.com/office/drawing/2014/main" id="{CB8DBEEA-4530-3004-7658-3835BADDF01C}"/>
              </a:ext>
            </a:extLst>
          </p:cNvPr>
          <p:cNvSpPr/>
          <p:nvPr/>
        </p:nvSpPr>
        <p:spPr>
          <a:xfrm rot="10800000">
            <a:off x="6825681" y="3591300"/>
            <a:ext cx="1219200" cy="7113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0;g11f3d1f3080_0_1">
            <a:extLst>
              <a:ext uri="{FF2B5EF4-FFF2-40B4-BE49-F238E27FC236}">
                <a16:creationId xmlns:a16="http://schemas.microsoft.com/office/drawing/2014/main" id="{3E9AD207-480B-C7BD-5779-88ECCBACDFDA}"/>
              </a:ext>
            </a:extLst>
          </p:cNvPr>
          <p:cNvSpPr txBox="1"/>
          <p:nvPr/>
        </p:nvSpPr>
        <p:spPr>
          <a:xfrm>
            <a:off x="6805274" y="3683369"/>
            <a:ext cx="12192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contract</a:t>
            </a:r>
            <a:endParaRPr dirty="0"/>
          </a:p>
        </p:txBody>
      </p:sp>
      <p:sp>
        <p:nvSpPr>
          <p:cNvPr id="37" name="Google Shape;106;g11f3d1f3080_0_1">
            <a:extLst>
              <a:ext uri="{FF2B5EF4-FFF2-40B4-BE49-F238E27FC236}">
                <a16:creationId xmlns:a16="http://schemas.microsoft.com/office/drawing/2014/main" id="{9917FE4F-A9AE-F543-D2F1-248DA128519D}"/>
              </a:ext>
            </a:extLst>
          </p:cNvPr>
          <p:cNvSpPr/>
          <p:nvPr/>
        </p:nvSpPr>
        <p:spPr>
          <a:xfrm>
            <a:off x="5433811" y="4136010"/>
            <a:ext cx="1394017" cy="812867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Document request is sent to borrower</a:t>
            </a:r>
            <a:endParaRPr dirty="0"/>
          </a:p>
        </p:txBody>
      </p:sp>
      <p:sp>
        <p:nvSpPr>
          <p:cNvPr id="40" name="Google Shape;106;g11f3d1f3080_0_1">
            <a:extLst>
              <a:ext uri="{FF2B5EF4-FFF2-40B4-BE49-F238E27FC236}">
                <a16:creationId xmlns:a16="http://schemas.microsoft.com/office/drawing/2014/main" id="{B56288EA-B758-3864-11FC-273A782CDF15}"/>
              </a:ext>
            </a:extLst>
          </p:cNvPr>
          <p:cNvSpPr/>
          <p:nvPr/>
        </p:nvSpPr>
        <p:spPr>
          <a:xfrm>
            <a:off x="7694516" y="4516727"/>
            <a:ext cx="1394017" cy="1188748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 about </a:t>
            </a:r>
            <a:r>
              <a:rPr lang="en-US" sz="900" b="1" dirty="0">
                <a:solidFill>
                  <a:schemeClr val="dk1"/>
                </a:solidFill>
              </a:rPr>
              <a:t>documentation of title, insurance, and appraisal is sent to title company, insurance company, and appraisal company </a:t>
            </a:r>
            <a:endParaRPr sz="9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883D242-0555-AE85-2A1F-B228AA4F6619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8024474" y="3821849"/>
            <a:ext cx="367051" cy="694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9;g11f3d1f3080_0_1">
            <a:extLst>
              <a:ext uri="{FF2B5EF4-FFF2-40B4-BE49-F238E27FC236}">
                <a16:creationId xmlns:a16="http://schemas.microsoft.com/office/drawing/2014/main" id="{4A43A19A-926E-6D52-CAB4-3686988BB7AB}"/>
              </a:ext>
            </a:extLst>
          </p:cNvPr>
          <p:cNvSpPr/>
          <p:nvPr/>
        </p:nvSpPr>
        <p:spPr>
          <a:xfrm rot="10800000">
            <a:off x="3562603" y="4802750"/>
            <a:ext cx="1219200" cy="711300"/>
          </a:xfrm>
          <a:prstGeom prst="trapezoid">
            <a:avLst>
              <a:gd name="adj" fmla="val 25000"/>
            </a:avLst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7AF5BC-66FF-8BC0-6577-D68632C03F11}"/>
              </a:ext>
            </a:extLst>
          </p:cNvPr>
          <p:cNvSpPr txBox="1"/>
          <p:nvPr/>
        </p:nvSpPr>
        <p:spPr>
          <a:xfrm>
            <a:off x="3671636" y="4880038"/>
            <a:ext cx="132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Reviewing loan package for completeness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C449FC8-54B9-F5E4-44C7-09BA2E8E0A73}"/>
              </a:ext>
            </a:extLst>
          </p:cNvPr>
          <p:cNvCxnSpPr>
            <a:cxnSpLocks/>
            <a:stCxn id="37" idx="1"/>
            <a:endCxn id="48" idx="2"/>
          </p:cNvCxnSpPr>
          <p:nvPr/>
        </p:nvCxnSpPr>
        <p:spPr>
          <a:xfrm rot="10800000" flipV="1">
            <a:off x="4172203" y="4542444"/>
            <a:ext cx="1261608" cy="260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E5C753-8233-5B7D-ED89-E366BF2319CF}"/>
              </a:ext>
            </a:extLst>
          </p:cNvPr>
          <p:cNvCxnSpPr>
            <a:cxnSpLocks/>
          </p:cNvCxnSpPr>
          <p:nvPr/>
        </p:nvCxnSpPr>
        <p:spPr>
          <a:xfrm flipH="1">
            <a:off x="4657725" y="5338742"/>
            <a:ext cx="3036791" cy="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107;g11f3d1f3080_0_1">
            <a:extLst>
              <a:ext uri="{FF2B5EF4-FFF2-40B4-BE49-F238E27FC236}">
                <a16:creationId xmlns:a16="http://schemas.microsoft.com/office/drawing/2014/main" id="{1FC2D6C9-4200-8DA2-92FB-2D0635E9AF4C}"/>
              </a:ext>
            </a:extLst>
          </p:cNvPr>
          <p:cNvSpPr/>
          <p:nvPr/>
        </p:nvSpPr>
        <p:spPr>
          <a:xfrm>
            <a:off x="1304925" y="4674437"/>
            <a:ext cx="1819477" cy="965200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Complete?</a:t>
            </a:r>
            <a:endParaRPr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8CCA8B-1B10-8493-888A-94358B86F981}"/>
              </a:ext>
            </a:extLst>
          </p:cNvPr>
          <p:cNvCxnSpPr>
            <a:cxnSpLocks/>
          </p:cNvCxnSpPr>
          <p:nvPr/>
        </p:nvCxnSpPr>
        <p:spPr>
          <a:xfrm>
            <a:off x="1747774" y="1348901"/>
            <a:ext cx="44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1FE9FE-2EA6-0BB6-D293-4B1388C0F1BC}"/>
              </a:ext>
            </a:extLst>
          </p:cNvPr>
          <p:cNvCxnSpPr>
            <a:cxnSpLocks/>
          </p:cNvCxnSpPr>
          <p:nvPr/>
        </p:nvCxnSpPr>
        <p:spPr>
          <a:xfrm flipH="1">
            <a:off x="3048942" y="5162913"/>
            <a:ext cx="622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13AED933-CDEE-BE0C-28B7-8B3E3E857AA7}"/>
              </a:ext>
            </a:extLst>
          </p:cNvPr>
          <p:cNvCxnSpPr>
            <a:cxnSpLocks/>
            <a:stCxn id="61" idx="2"/>
            <a:endCxn id="48" idx="0"/>
          </p:cNvCxnSpPr>
          <p:nvPr/>
        </p:nvCxnSpPr>
        <p:spPr>
          <a:xfrm rot="5400000" flipH="1" flipV="1">
            <a:off x="3130639" y="4598074"/>
            <a:ext cx="125587" cy="1957539"/>
          </a:xfrm>
          <a:prstGeom prst="bentConnector3">
            <a:avLst>
              <a:gd name="adj1" fmla="val -182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D5C8DC-7052-297B-62EE-5D3FE24BE9DA}"/>
              </a:ext>
            </a:extLst>
          </p:cNvPr>
          <p:cNvSpPr txBox="1"/>
          <p:nvPr/>
        </p:nvSpPr>
        <p:spPr>
          <a:xfrm>
            <a:off x="3048942" y="5743214"/>
            <a:ext cx="65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8" name="Google Shape;106;g11f3d1f3080_0_1">
            <a:extLst>
              <a:ext uri="{FF2B5EF4-FFF2-40B4-BE49-F238E27FC236}">
                <a16:creationId xmlns:a16="http://schemas.microsoft.com/office/drawing/2014/main" id="{DD1EDBBE-A387-E489-F424-263E25B6C81C}"/>
              </a:ext>
            </a:extLst>
          </p:cNvPr>
          <p:cNvSpPr/>
          <p:nvPr/>
        </p:nvSpPr>
        <p:spPr>
          <a:xfrm>
            <a:off x="359386" y="4193150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to underwriting for approval</a:t>
            </a:r>
            <a:endParaRPr lang="en-US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4F73DA94-0ABC-DE47-2A87-85CDAD51E659}"/>
              </a:ext>
            </a:extLst>
          </p:cNvPr>
          <p:cNvCxnSpPr>
            <a:cxnSpLocks/>
            <a:stCxn id="61" idx="1"/>
            <a:endCxn id="138" idx="2"/>
          </p:cNvCxnSpPr>
          <p:nvPr/>
        </p:nvCxnSpPr>
        <p:spPr>
          <a:xfrm rot="10800000">
            <a:off x="1056395" y="4802751"/>
            <a:ext cx="248530" cy="354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E15BA-E315-7ACF-D207-6AAE08C5721E}"/>
              </a:ext>
            </a:extLst>
          </p:cNvPr>
          <p:cNvSpPr txBox="1"/>
          <p:nvPr/>
        </p:nvSpPr>
        <p:spPr>
          <a:xfrm>
            <a:off x="765112" y="5003148"/>
            <a:ext cx="65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2977BB50-4442-99D2-3ECD-C3A5D9F1F534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6130820" y="3842610"/>
            <a:ext cx="793124" cy="29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Google Shape;107;g11f3d1f3080_0_1">
            <a:extLst>
              <a:ext uri="{FF2B5EF4-FFF2-40B4-BE49-F238E27FC236}">
                <a16:creationId xmlns:a16="http://schemas.microsoft.com/office/drawing/2014/main" id="{E961E35F-0A61-B7E8-EE70-BB0261B2D9AE}"/>
              </a:ext>
            </a:extLst>
          </p:cNvPr>
          <p:cNvSpPr/>
          <p:nvPr/>
        </p:nvSpPr>
        <p:spPr>
          <a:xfrm>
            <a:off x="152400" y="3099423"/>
            <a:ext cx="1816707" cy="803746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met?</a:t>
            </a:r>
            <a:endParaRPr sz="10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F0F4E90-C1F7-AF88-8514-AF1294A17A86}"/>
              </a:ext>
            </a:extLst>
          </p:cNvPr>
          <p:cNvCxnSpPr>
            <a:cxnSpLocks/>
            <a:stCxn id="138" idx="0"/>
            <a:endCxn id="150" idx="2"/>
          </p:cNvCxnSpPr>
          <p:nvPr/>
        </p:nvCxnSpPr>
        <p:spPr>
          <a:xfrm flipV="1">
            <a:off x="1056395" y="3903169"/>
            <a:ext cx="4359" cy="28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Google Shape;106;g11f3d1f3080_0_1">
            <a:extLst>
              <a:ext uri="{FF2B5EF4-FFF2-40B4-BE49-F238E27FC236}">
                <a16:creationId xmlns:a16="http://schemas.microsoft.com/office/drawing/2014/main" id="{90A8B829-7D89-BCA1-6205-791743BBCF24}"/>
              </a:ext>
            </a:extLst>
          </p:cNvPr>
          <p:cNvSpPr/>
          <p:nvPr/>
        </p:nvSpPr>
        <p:spPr>
          <a:xfrm>
            <a:off x="2548362" y="3390511"/>
            <a:ext cx="1394017" cy="440844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the borrower</a:t>
            </a:r>
            <a:endParaRPr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C25262-608A-DDD0-B37B-AD26D40939F6}"/>
              </a:ext>
            </a:extLst>
          </p:cNvPr>
          <p:cNvCxnSpPr>
            <a:cxnSpLocks/>
            <a:stCxn id="167" idx="1"/>
            <a:endCxn id="162" idx="1"/>
          </p:cNvCxnSpPr>
          <p:nvPr/>
        </p:nvCxnSpPr>
        <p:spPr>
          <a:xfrm>
            <a:off x="1950058" y="3489001"/>
            <a:ext cx="598304" cy="12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54A5C8A-4DBD-5582-4F9B-CB5EAE12A02D}"/>
              </a:ext>
            </a:extLst>
          </p:cNvPr>
          <p:cNvSpPr txBox="1"/>
          <p:nvPr/>
        </p:nvSpPr>
        <p:spPr>
          <a:xfrm>
            <a:off x="1950058" y="3335112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3672EA4-21DD-02B3-AAC5-CA4487ECF8D0}"/>
              </a:ext>
            </a:extLst>
          </p:cNvPr>
          <p:cNvSpPr txBox="1"/>
          <p:nvPr/>
        </p:nvSpPr>
        <p:spPr>
          <a:xfrm>
            <a:off x="765112" y="2818387"/>
            <a:ext cx="60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9" name="Google Shape;106;g11f3d1f3080_0_1">
            <a:extLst>
              <a:ext uri="{FF2B5EF4-FFF2-40B4-BE49-F238E27FC236}">
                <a16:creationId xmlns:a16="http://schemas.microsoft.com/office/drawing/2014/main" id="{C565F5F2-8AE3-F9CA-EAA9-507FD297AFBC}"/>
              </a:ext>
            </a:extLst>
          </p:cNvPr>
          <p:cNvSpPr/>
          <p:nvPr/>
        </p:nvSpPr>
        <p:spPr>
          <a:xfrm>
            <a:off x="353757" y="2139278"/>
            <a:ext cx="1394017" cy="609600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package is reviewed</a:t>
            </a:r>
            <a:endParaRPr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4856DCA-B039-0F46-DCCF-A8B099AC8427}"/>
              </a:ext>
            </a:extLst>
          </p:cNvPr>
          <p:cNvCxnSpPr>
            <a:stCxn id="150" idx="0"/>
            <a:endCxn id="169" idx="2"/>
          </p:cNvCxnSpPr>
          <p:nvPr/>
        </p:nvCxnSpPr>
        <p:spPr>
          <a:xfrm flipH="1" flipV="1">
            <a:off x="1050766" y="2748878"/>
            <a:ext cx="9988" cy="3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Google Shape;107;g11f3d1f3080_0_1">
            <a:extLst>
              <a:ext uri="{FF2B5EF4-FFF2-40B4-BE49-F238E27FC236}">
                <a16:creationId xmlns:a16="http://schemas.microsoft.com/office/drawing/2014/main" id="{120EF7C4-EDE4-27AB-AC32-C34C87724B6A}"/>
              </a:ext>
            </a:extLst>
          </p:cNvPr>
          <p:cNvSpPr/>
          <p:nvPr/>
        </p:nvSpPr>
        <p:spPr>
          <a:xfrm>
            <a:off x="2197100" y="2107303"/>
            <a:ext cx="1650478" cy="821789"/>
          </a:xfrm>
          <a:prstGeom prst="flowChartDecision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approved?</a:t>
            </a:r>
            <a:endParaRPr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FA3DAD8-5720-A617-732A-F1C94EA20D26}"/>
              </a:ext>
            </a:extLst>
          </p:cNvPr>
          <p:cNvCxnSpPr>
            <a:cxnSpLocks/>
          </p:cNvCxnSpPr>
          <p:nvPr/>
        </p:nvCxnSpPr>
        <p:spPr>
          <a:xfrm>
            <a:off x="1747774" y="2520476"/>
            <a:ext cx="44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A98073E-1965-3D3E-30D8-6283D670CE1B}"/>
              </a:ext>
            </a:extLst>
          </p:cNvPr>
          <p:cNvCxnSpPr>
            <a:cxnSpLocks/>
          </p:cNvCxnSpPr>
          <p:nvPr/>
        </p:nvCxnSpPr>
        <p:spPr>
          <a:xfrm>
            <a:off x="3809910" y="2513343"/>
            <a:ext cx="793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F18D7D0-0926-48FA-D65A-41F8B19B74FA}"/>
              </a:ext>
            </a:extLst>
          </p:cNvPr>
          <p:cNvSpPr txBox="1"/>
          <p:nvPr/>
        </p:nvSpPr>
        <p:spPr>
          <a:xfrm>
            <a:off x="3879092" y="2329121"/>
            <a:ext cx="60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0" name="Google Shape;106;g11f3d1f3080_0_1">
            <a:extLst>
              <a:ext uri="{FF2B5EF4-FFF2-40B4-BE49-F238E27FC236}">
                <a16:creationId xmlns:a16="http://schemas.microsoft.com/office/drawing/2014/main" id="{52E82F4D-8E30-86FE-DA0B-8E29DA9214CF}"/>
              </a:ext>
            </a:extLst>
          </p:cNvPr>
          <p:cNvSpPr/>
          <p:nvPr/>
        </p:nvSpPr>
        <p:spPr>
          <a:xfrm>
            <a:off x="4298602" y="3067236"/>
            <a:ext cx="1394017" cy="440844"/>
          </a:xfrm>
          <a:prstGeom prst="flowChartProcess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the borrower</a:t>
            </a:r>
            <a:endParaRPr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86B1631C-7031-A3FC-9B12-FD14B77F5D00}"/>
              </a:ext>
            </a:extLst>
          </p:cNvPr>
          <p:cNvCxnSpPr>
            <a:cxnSpLocks/>
            <a:stCxn id="174" idx="2"/>
            <a:endCxn id="180" idx="1"/>
          </p:cNvCxnSpPr>
          <p:nvPr/>
        </p:nvCxnSpPr>
        <p:spPr>
          <a:xfrm rot="16200000" flipH="1">
            <a:off x="3481187" y="2470243"/>
            <a:ext cx="358566" cy="1276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0550DDE-EDB7-9D9D-8306-FD32F67C2376}"/>
              </a:ext>
            </a:extLst>
          </p:cNvPr>
          <p:cNvSpPr txBox="1"/>
          <p:nvPr/>
        </p:nvSpPr>
        <p:spPr>
          <a:xfrm>
            <a:off x="2819529" y="2945534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9" name="Google Shape;105;g11f3d1f3080_0_1">
            <a:extLst>
              <a:ext uri="{FF2B5EF4-FFF2-40B4-BE49-F238E27FC236}">
                <a16:creationId xmlns:a16="http://schemas.microsoft.com/office/drawing/2014/main" id="{02475C3A-FB5F-F026-9786-F63682F8ED53}"/>
              </a:ext>
            </a:extLst>
          </p:cNvPr>
          <p:cNvSpPr/>
          <p:nvPr/>
        </p:nvSpPr>
        <p:spPr>
          <a:xfrm>
            <a:off x="4592548" y="2284333"/>
            <a:ext cx="1404462" cy="457218"/>
          </a:xfrm>
          <a:prstGeom prst="flowChartTerminator">
            <a:avLst/>
          </a:prstGeom>
          <a:solidFill>
            <a:schemeClr val="accent3"/>
          </a:solidFill>
          <a:ln w="12700" cap="flat" cmpd="sng">
            <a:solidFill>
              <a:srgbClr val="004C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 the borrower / closing</a:t>
            </a:r>
            <a:endParaRPr sz="11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1f3d1f308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1f3d1f3080_0_15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Opportunities for Process Improvement : 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mortgage loan underwriting and origination process.</a:t>
            </a:r>
            <a:endParaRPr sz="1600" dirty="0"/>
          </a:p>
        </p:txBody>
      </p:sp>
      <p:sp>
        <p:nvSpPr>
          <p:cNvPr id="137" name="Google Shape;137;g11f3d1f3080_0_15"/>
          <p:cNvSpPr txBox="1">
            <a:spLocks noGrp="1"/>
          </p:cNvSpPr>
          <p:nvPr>
            <p:ph type="body" idx="1"/>
          </p:nvPr>
        </p:nvSpPr>
        <p:spPr>
          <a:xfrm>
            <a:off x="480601" y="1825625"/>
            <a:ext cx="4020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 dirty="0"/>
              <a:t>Change paper transactions to digital</a:t>
            </a:r>
            <a:endParaRPr lang="ar-EG" sz="1200"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 dirty="0"/>
              <a:t>Automate all the processes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 dirty="0"/>
              <a:t>Make a mobile app for the customers to track the process step by step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endParaRPr dirty="0"/>
          </a:p>
        </p:txBody>
      </p:sp>
      <p:sp>
        <p:nvSpPr>
          <p:cNvPr id="138" name="Google Shape;138;g11f3d1f3080_0_15"/>
          <p:cNvSpPr txBox="1"/>
          <p:nvPr/>
        </p:nvSpPr>
        <p:spPr>
          <a:xfrm>
            <a:off x="477748" y="1436914"/>
            <a:ext cx="8229600" cy="369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Improvement Opportunities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150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PowerPoint Presentation</vt:lpstr>
      <vt:lpstr>As-Is Process Map: mortgage loan underwriting and origination process.</vt:lpstr>
      <vt:lpstr>Opportunities for Process Improvement : mortgage loan underwriting and origination process.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abdallrahman yasser</cp:lastModifiedBy>
  <cp:revision>6</cp:revision>
  <dcterms:created xsi:type="dcterms:W3CDTF">2020-03-26T22:50:15Z</dcterms:created>
  <dcterms:modified xsi:type="dcterms:W3CDTF">2022-10-12T17:33:30Z</dcterms:modified>
</cp:coreProperties>
</file>