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0C5832-EB2E-465B-B065-F81A12B88C5A}" v="1380" dt="2024-03-19T19:39:47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0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5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3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3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2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5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om with rows of servers&#10;&#10;Description automatically generated">
            <a:extLst>
              <a:ext uri="{FF2B5EF4-FFF2-40B4-BE49-F238E27FC236}">
                <a16:creationId xmlns:a16="http://schemas.microsoft.com/office/drawing/2014/main" id="{DB40D0C9-0038-5C45-6528-EA77C6AA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9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46000"/>
                </a:schemeClr>
              </a:gs>
              <a:gs pos="26000">
                <a:schemeClr val="bg1">
                  <a:alpha val="32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12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err="1">
                <a:ea typeface="+mj-lt"/>
                <a:cs typeface="+mj-lt"/>
              </a:rPr>
              <a:t>İlişkisel</a:t>
            </a:r>
            <a:r>
              <a:rPr lang="en-GB" sz="2800" dirty="0">
                <a:ea typeface="+mj-lt"/>
                <a:cs typeface="+mj-lt"/>
              </a:rPr>
              <a:t> </a:t>
            </a:r>
            <a:r>
              <a:rPr lang="en-GB" sz="2800" dirty="0" err="1">
                <a:ea typeface="+mj-lt"/>
                <a:cs typeface="+mj-lt"/>
              </a:rPr>
              <a:t>ve</a:t>
            </a:r>
            <a:r>
              <a:rPr lang="en-GB" sz="2800" dirty="0">
                <a:ea typeface="+mj-lt"/>
                <a:cs typeface="+mj-lt"/>
              </a:rPr>
              <a:t> </a:t>
            </a:r>
            <a:r>
              <a:rPr lang="en-GB" sz="2800" dirty="0" err="1">
                <a:ea typeface="+mj-lt"/>
                <a:cs typeface="+mj-lt"/>
              </a:rPr>
              <a:t>İlişkisel</a:t>
            </a:r>
            <a:r>
              <a:rPr lang="en-GB" sz="2800" dirty="0">
                <a:ea typeface="+mj-lt"/>
                <a:cs typeface="+mj-lt"/>
              </a:rPr>
              <a:t> </a:t>
            </a:r>
            <a:r>
              <a:rPr lang="en-GB" sz="2800" dirty="0" err="1">
                <a:ea typeface="+mj-lt"/>
                <a:cs typeface="+mj-lt"/>
              </a:rPr>
              <a:t>Olmayan</a:t>
            </a:r>
            <a:r>
              <a:rPr lang="en-GB" sz="2800" dirty="0">
                <a:ea typeface="+mj-lt"/>
                <a:cs typeface="+mj-lt"/>
              </a:rPr>
              <a:t> (NoSQL) Veri </a:t>
            </a:r>
            <a:r>
              <a:rPr lang="en-GB" sz="2800" dirty="0" err="1">
                <a:ea typeface="+mj-lt"/>
                <a:cs typeface="+mj-lt"/>
              </a:rPr>
              <a:t>Tabanı</a:t>
            </a:r>
            <a:r>
              <a:rPr lang="en-GB" sz="2800" dirty="0">
                <a:ea typeface="+mj-lt"/>
                <a:cs typeface="+mj-lt"/>
              </a:rPr>
              <a:t> 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GB" sz="2800">
                <a:ea typeface="+mj-lt"/>
                <a:cs typeface="+mj-lt"/>
              </a:rPr>
              <a:t>Sistemleri Mimari Performansının Yönetim Bilişim </a:t>
            </a:r>
            <a:endParaRPr lang="en-GB" sz="2800"/>
          </a:p>
          <a:p>
            <a:pPr>
              <a:lnSpc>
                <a:spcPct val="90000"/>
              </a:lnSpc>
            </a:pPr>
            <a:r>
              <a:rPr lang="en-GB" sz="2800">
                <a:ea typeface="+mj-lt"/>
                <a:cs typeface="+mj-lt"/>
              </a:rPr>
              <a:t>Sistemleri Kapsamında İncelenmesi</a:t>
            </a:r>
            <a:endParaRPr lang="en-GB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" y="4945711"/>
            <a:ext cx="3380437" cy="8454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1800"/>
              <a:t>02210224066-Abdulrahman Gazel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131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0E4B89-3056-C6A3-9CC7-B545096A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11409261" cy="1316736"/>
          </a:xfrm>
        </p:spPr>
        <p:txBody>
          <a:bodyPr>
            <a:normAutofit/>
          </a:bodyPr>
          <a:lstStyle/>
          <a:p>
            <a:r>
              <a:rPr lang="en-GB" sz="2500" b="1">
                <a:ea typeface="+mj-lt"/>
                <a:cs typeface="+mj-lt"/>
              </a:rPr>
              <a:t>VERI TABANI MODELLERI:</a:t>
            </a:r>
            <a:endParaRPr lang="en-GB" sz="2500">
              <a:ea typeface="+mj-lt"/>
              <a:cs typeface="+mj-lt"/>
            </a:endParaRPr>
          </a:p>
          <a:p>
            <a:endParaRPr lang="en-GB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F8E6-84DB-9120-19E3-AA78A391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4538769" cy="37363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1">
                <a:ea typeface="+mn-lt"/>
                <a:cs typeface="+mn-lt"/>
              </a:rPr>
              <a:t>6. </a:t>
            </a:r>
            <a:r>
              <a:rPr lang="en-GB" b="1" err="1">
                <a:ea typeface="+mn-lt"/>
                <a:cs typeface="+mn-lt"/>
              </a:rPr>
              <a:t>Nesne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İlişkisel</a:t>
            </a:r>
            <a:r>
              <a:rPr lang="en-GB" b="1">
                <a:ea typeface="+mn-lt"/>
                <a:cs typeface="+mn-lt"/>
              </a:rPr>
              <a:t> Veri </a:t>
            </a:r>
            <a:r>
              <a:rPr lang="en-GB" b="1" err="1">
                <a:ea typeface="+mn-lt"/>
                <a:cs typeface="+mn-lt"/>
              </a:rPr>
              <a:t>Modeli</a:t>
            </a:r>
            <a:r>
              <a:rPr lang="en-GB" b="1">
                <a:ea typeface="+mn-lt"/>
                <a:cs typeface="+mn-lt"/>
              </a:rPr>
              <a:t>:</a:t>
            </a:r>
            <a:endParaRPr lang="en-GB" b="1"/>
          </a:p>
          <a:p>
            <a:r>
              <a:rPr lang="en-GB" dirty="0" err="1">
                <a:ea typeface="+mn-lt"/>
                <a:cs typeface="+mn-lt"/>
              </a:rPr>
              <a:t>Nesne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yönelimli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ilişkisel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modellerin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birleşimidir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Nesnelerin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özelliklerini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ilişkisel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modelin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kolaylığını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sunar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Modern </a:t>
            </a:r>
            <a:r>
              <a:rPr lang="en-GB" dirty="0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tabanlarında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yaygın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olarak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kullanılır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5CF4-1580-46F0-64D8-E62EA912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A956-1FF1-8CD9-34C1-0F87C674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84E0-5FA8-E8C7-AAF5-C76D7224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0B2A512-BA1A-52DC-EA21-74DC5E01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80" y="2275232"/>
            <a:ext cx="6044020" cy="33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8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8EFC1A-7128-EECA-4DC1-5AC0A286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11321818" cy="1316736"/>
          </a:xfrm>
        </p:spPr>
        <p:txBody>
          <a:bodyPr>
            <a:normAutofit/>
          </a:bodyPr>
          <a:lstStyle/>
          <a:p>
            <a:r>
              <a:rPr lang="en-GB" sz="2500" b="1" dirty="0">
                <a:ea typeface="+mj-lt"/>
                <a:cs typeface="+mj-lt"/>
              </a:rPr>
              <a:t>VERI TABANI MODELLERI:</a:t>
            </a:r>
            <a:endParaRPr lang="en-GB" sz="2500" dirty="0">
              <a:ea typeface="+mj-lt"/>
              <a:cs typeface="+mj-lt"/>
            </a:endParaRPr>
          </a:p>
          <a:p>
            <a:endParaRPr lang="en-GB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FD6B-E32C-2411-3C6C-CA31C4C1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5288277" cy="3736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ea typeface="+mn-lt"/>
                <a:cs typeface="+mn-lt"/>
              </a:rPr>
              <a:t>7. </a:t>
            </a:r>
            <a:r>
              <a:rPr lang="en-GB" sz="2400" b="1" dirty="0" err="1">
                <a:ea typeface="+mn-lt"/>
                <a:cs typeface="+mn-lt"/>
              </a:rPr>
              <a:t>Çoklu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dirty="0" err="1">
                <a:ea typeface="+mn-lt"/>
                <a:cs typeface="+mn-lt"/>
              </a:rPr>
              <a:t>Ortam</a:t>
            </a:r>
            <a:r>
              <a:rPr lang="en-GB" sz="2400" b="1" dirty="0">
                <a:ea typeface="+mn-lt"/>
                <a:cs typeface="+mn-lt"/>
              </a:rPr>
              <a:t> Veri </a:t>
            </a:r>
            <a:r>
              <a:rPr lang="en-GB" sz="2400" b="1" dirty="0" err="1">
                <a:ea typeface="+mn-lt"/>
                <a:cs typeface="+mn-lt"/>
              </a:rPr>
              <a:t>Modeli</a:t>
            </a:r>
            <a:r>
              <a:rPr lang="en-GB" sz="2400" b="1" dirty="0">
                <a:ea typeface="+mn-lt"/>
                <a:cs typeface="+mn-lt"/>
              </a:rPr>
              <a:t>:</a:t>
            </a:r>
            <a:endParaRPr lang="en-GB" sz="2400" b="1"/>
          </a:p>
          <a:p>
            <a:r>
              <a:rPr lang="en-GB" dirty="0">
                <a:ea typeface="+mn-lt"/>
                <a:cs typeface="+mn-lt"/>
              </a:rPr>
              <a:t>Metin, </a:t>
            </a:r>
            <a:r>
              <a:rPr lang="en-GB" dirty="0" err="1">
                <a:ea typeface="+mn-lt"/>
                <a:cs typeface="+mn-lt"/>
              </a:rPr>
              <a:t>resim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ses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video </a:t>
            </a:r>
            <a:r>
              <a:rPr lang="en-GB" dirty="0" err="1">
                <a:ea typeface="+mn-lt"/>
                <a:cs typeface="+mn-lt"/>
              </a:rPr>
              <a:t>gibi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çoklu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ortam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verilerini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saklamak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için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tasarlanmıştır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Özel </a:t>
            </a:r>
            <a:r>
              <a:rPr lang="en-GB" dirty="0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türleri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için</a:t>
            </a:r>
            <a:r>
              <a:rPr lang="en-GB" dirty="0">
                <a:ea typeface="+mn-lt"/>
                <a:cs typeface="+mn-lt"/>
              </a:rPr>
              <a:t> optimize </a:t>
            </a:r>
            <a:r>
              <a:rPr lang="en-GB" dirty="0" err="1">
                <a:ea typeface="+mn-lt"/>
                <a:cs typeface="+mn-lt"/>
              </a:rPr>
              <a:t>edilmiştir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Çoklu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ortam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uygulamalarında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kullanılır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FB83-BB91-D344-3390-320EC458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C324-54DE-8608-F4B2-43018B70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C3F5-27D2-806F-9897-4B676CA6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Picture 6" descr="A diagram of a diagram with arrows and words&#10;&#10;Description automatically generated">
            <a:extLst>
              <a:ext uri="{FF2B5EF4-FFF2-40B4-BE49-F238E27FC236}">
                <a16:creationId xmlns:a16="http://schemas.microsoft.com/office/drawing/2014/main" id="{E1A1392F-C853-EB83-1B36-23C625FD2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011" y="2216848"/>
            <a:ext cx="5881627" cy="353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6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D47C6C-8453-5942-0630-C200D1BA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4" y="902447"/>
            <a:ext cx="10962428" cy="1291660"/>
          </a:xfrm>
        </p:spPr>
        <p:txBody>
          <a:bodyPr>
            <a:normAutofit/>
          </a:bodyPr>
          <a:lstStyle/>
          <a:p>
            <a:r>
              <a:rPr lang="en-GB" sz="2800" b="1">
                <a:ea typeface="+mj-lt"/>
                <a:cs typeface="+mj-lt"/>
              </a:rPr>
              <a:t>VERI TABANI MODELLERI:</a:t>
            </a:r>
            <a:endParaRPr lang="en-GB" sz="2800">
              <a:ea typeface="+mj-lt"/>
              <a:cs typeface="+mj-lt"/>
            </a:endParaRPr>
          </a:p>
          <a:p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1EC4-6879-C52B-3AC1-A601F8032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83" y="2292508"/>
            <a:ext cx="5872038" cy="36755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1">
                <a:ea typeface="+mn-lt"/>
                <a:cs typeface="+mn-lt"/>
              </a:rPr>
              <a:t>8. </a:t>
            </a:r>
            <a:r>
              <a:rPr lang="en-GB" b="1" err="1">
                <a:ea typeface="+mn-lt"/>
                <a:cs typeface="+mn-lt"/>
              </a:rPr>
              <a:t>Dağıtık</a:t>
            </a:r>
            <a:r>
              <a:rPr lang="en-GB" b="1">
                <a:ea typeface="+mn-lt"/>
                <a:cs typeface="+mn-lt"/>
              </a:rPr>
              <a:t> Veri </a:t>
            </a:r>
            <a:r>
              <a:rPr lang="en-GB" b="1" err="1">
                <a:ea typeface="+mn-lt"/>
                <a:cs typeface="+mn-lt"/>
              </a:rPr>
              <a:t>Modeli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Birden </a:t>
            </a:r>
            <a:r>
              <a:rPr lang="en-GB" dirty="0" err="1">
                <a:ea typeface="+mn-lt"/>
                <a:cs typeface="+mn-lt"/>
              </a:rPr>
              <a:t>fazla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bilgisayarda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depolanan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verileri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yönetir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Veri </a:t>
            </a:r>
            <a:r>
              <a:rPr lang="en-GB" dirty="0" err="1">
                <a:ea typeface="+mn-lt"/>
                <a:cs typeface="+mn-lt"/>
              </a:rPr>
              <a:t>erişimini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işlemeyi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paralel</a:t>
            </a:r>
            <a:r>
              <a:rPr lang="en-GB" dirty="0">
                <a:ea typeface="+mn-lt"/>
                <a:cs typeface="+mn-lt"/>
              </a:rPr>
              <a:t> hale </a:t>
            </a:r>
            <a:r>
              <a:rPr lang="en-GB" dirty="0" err="1">
                <a:ea typeface="+mn-lt"/>
                <a:cs typeface="+mn-lt"/>
              </a:rPr>
              <a:t>getirir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Büyük </a:t>
            </a:r>
            <a:r>
              <a:rPr lang="en-GB" dirty="0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kümeleri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için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idealdir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91F5-031E-90C8-78A5-E7B504AE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37975-A28E-22D2-54E1-2EECB8C6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DADC-E0BD-85BF-144A-AF52AECF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2AB07296-2A1D-714D-026D-91C9547A9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71" y="2288863"/>
            <a:ext cx="4572000" cy="310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5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1C3E0BE-CAF0-6A84-5E1C-44BA36C1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Univers Condensed"/>
              </a:rPr>
              <a:t>3.VERİ TABANI TASARIMI</a:t>
            </a:r>
            <a:endParaRPr lang="en-US" sz="3200" b="1">
              <a:solidFill>
                <a:schemeClr val="tx1">
                  <a:lumMod val="50000"/>
                  <a:lumOff val="50000"/>
                </a:schemeClr>
              </a:solidFill>
              <a:latin typeface="Univer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3C74-E0DE-B9C4-530F-A0D6C1FED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VERİ TABANI TASARIMI </a:t>
            </a:r>
            <a:r>
              <a:rPr lang="en-GB" dirty="0" err="1">
                <a:ea typeface="+mn-lt"/>
                <a:cs typeface="+mn-lt"/>
              </a:rPr>
              <a:t>amacıyla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geleneksel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tabanı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tasarımını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kullanıcı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düzeyinden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fiziksel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düzeye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doğrudur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 err="1">
                <a:ea typeface="+mn-lt"/>
                <a:cs typeface="+mn-lt"/>
              </a:rPr>
              <a:t>Kavramsal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tasarımda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gereksinimlere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göre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kavramsal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şema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belirlenir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kavramsal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yapısını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genel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olarak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tanımlar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yüksek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düzeyli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tanımlamadır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8F37-153F-AC62-DE3E-50DD198E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4710-8F72-006F-AD93-2F7C1657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BC383-12B1-C39B-7658-08E9DF26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7637F-1977-E064-7E76-1FCA6A36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809" y="1487150"/>
            <a:ext cx="3734091" cy="418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0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7ECEA-7297-3061-33CB-13E618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4.İLİŞKİSEL VE İLİŞKİSEL OLMAYAN 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VERİTABANI SİSTEMLERİ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682E-3496-CA3C-B2AD-B8CEF5F3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b="1" err="1">
                <a:ea typeface="+mn-lt"/>
                <a:cs typeface="+mn-lt"/>
              </a:rPr>
              <a:t>İlişkisel</a:t>
            </a:r>
            <a:r>
              <a:rPr lang="en-GB" sz="1700" b="1">
                <a:ea typeface="+mn-lt"/>
                <a:cs typeface="+mn-lt"/>
              </a:rPr>
              <a:t> Veri </a:t>
            </a:r>
            <a:r>
              <a:rPr lang="en-GB" sz="1700" b="1" err="1">
                <a:ea typeface="+mn-lt"/>
                <a:cs typeface="+mn-lt"/>
              </a:rPr>
              <a:t>Tabanı</a:t>
            </a:r>
            <a:r>
              <a:rPr lang="en-GB" sz="1700" b="1">
                <a:ea typeface="+mn-lt"/>
                <a:cs typeface="+mn-lt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700" dirty="0" err="1">
                <a:ea typeface="+mn-lt"/>
                <a:cs typeface="+mn-lt"/>
              </a:rPr>
              <a:t>İlişkisel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veri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tabanı</a:t>
            </a:r>
            <a:r>
              <a:rPr lang="en-GB" sz="1700" dirty="0">
                <a:ea typeface="+mn-lt"/>
                <a:cs typeface="+mn-lt"/>
              </a:rPr>
              <a:t>, </a:t>
            </a:r>
            <a:r>
              <a:rPr lang="en-GB" sz="1700" dirty="0" err="1">
                <a:ea typeface="+mn-lt"/>
                <a:cs typeface="+mn-lt"/>
              </a:rPr>
              <a:t>günümüzde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en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yaygın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kullanılan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veri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tabanı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sistemlerinden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biridir</a:t>
            </a:r>
            <a:r>
              <a:rPr lang="en-GB" sz="1700" dirty="0">
                <a:ea typeface="+mn-lt"/>
                <a:cs typeface="+mn-lt"/>
              </a:rPr>
              <a:t>. Temel </a:t>
            </a:r>
            <a:r>
              <a:rPr lang="en-GB" sz="1700" dirty="0" err="1">
                <a:ea typeface="+mn-lt"/>
                <a:cs typeface="+mn-lt"/>
              </a:rPr>
              <a:t>olarak</a:t>
            </a:r>
            <a:r>
              <a:rPr lang="en-GB" sz="1700" dirty="0">
                <a:ea typeface="+mn-lt"/>
                <a:cs typeface="+mn-lt"/>
              </a:rPr>
              <a:t>, </a:t>
            </a:r>
            <a:r>
              <a:rPr lang="en-GB" sz="1700" dirty="0" err="1">
                <a:ea typeface="+mn-lt"/>
                <a:cs typeface="+mn-lt"/>
              </a:rPr>
              <a:t>satır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ve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sütunlardan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oluşan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tablolardan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oluşur</a:t>
            </a:r>
            <a:r>
              <a:rPr lang="en-GB" sz="1700" dirty="0">
                <a:ea typeface="+mn-lt"/>
                <a:cs typeface="+mn-lt"/>
              </a:rPr>
              <a:t>. Bu </a:t>
            </a:r>
            <a:r>
              <a:rPr lang="en-GB" sz="1700" dirty="0" err="1">
                <a:ea typeface="+mn-lt"/>
                <a:cs typeface="+mn-lt"/>
              </a:rPr>
              <a:t>tablolardaki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veriler</a:t>
            </a:r>
            <a:r>
              <a:rPr lang="en-GB" sz="1700" dirty="0">
                <a:ea typeface="+mn-lt"/>
                <a:cs typeface="+mn-lt"/>
              </a:rPr>
              <a:t>, </a:t>
            </a:r>
            <a:r>
              <a:rPr lang="en-GB" sz="1700" dirty="0" err="1">
                <a:ea typeface="+mn-lt"/>
                <a:cs typeface="+mn-lt"/>
              </a:rPr>
              <a:t>birbiriyle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ilişkili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şekilde</a:t>
            </a:r>
            <a:r>
              <a:rPr lang="en-GB" sz="1700" dirty="0">
                <a:ea typeface="+mn-lt"/>
                <a:cs typeface="+mn-lt"/>
              </a:rPr>
              <a:t> organize </a:t>
            </a:r>
            <a:r>
              <a:rPr lang="en-GB" sz="1700" dirty="0" err="1">
                <a:ea typeface="+mn-lt"/>
                <a:cs typeface="+mn-lt"/>
              </a:rPr>
              <a:t>edilir</a:t>
            </a:r>
            <a:r>
              <a:rPr lang="en-GB" sz="1700" dirty="0">
                <a:ea typeface="+mn-lt"/>
                <a:cs typeface="+mn-lt"/>
              </a:rPr>
              <a:t>. En </a:t>
            </a:r>
            <a:r>
              <a:rPr lang="en-GB" sz="1700" dirty="0" err="1">
                <a:ea typeface="+mn-lt"/>
                <a:cs typeface="+mn-lt"/>
              </a:rPr>
              <a:t>az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iki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tablonun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varlığı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ve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bu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tablolar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arasındaki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ilişkiler</a:t>
            </a:r>
            <a:r>
              <a:rPr lang="en-GB" sz="1700" dirty="0">
                <a:ea typeface="+mn-lt"/>
                <a:cs typeface="+mn-lt"/>
              </a:rPr>
              <a:t>, </a:t>
            </a:r>
            <a:r>
              <a:rPr lang="en-GB" sz="1700" dirty="0" err="1">
                <a:ea typeface="+mn-lt"/>
                <a:cs typeface="+mn-lt"/>
              </a:rPr>
              <a:t>ilişkisel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veri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tabanının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temelini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oluşturur</a:t>
            </a:r>
            <a:r>
              <a:rPr lang="en-GB" sz="1700" dirty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GB" sz="1700" dirty="0">
                <a:ea typeface="+mn-lt"/>
                <a:cs typeface="+mn-lt"/>
              </a:rPr>
              <a:t>ACID; </a:t>
            </a:r>
            <a:r>
              <a:rPr lang="en-GB" sz="1700" dirty="0" err="1">
                <a:ea typeface="+mn-lt"/>
                <a:cs typeface="+mn-lt"/>
              </a:rPr>
              <a:t>klasik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ilişkisel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veri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tabanı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sistemlerinde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dirty="0" err="1">
                <a:ea typeface="+mn-lt"/>
                <a:cs typeface="+mn-lt"/>
              </a:rPr>
              <a:t>sağlanan</a:t>
            </a:r>
            <a:endParaRPr lang="en-GB" sz="1700" dirty="0" err="1"/>
          </a:p>
          <a:p>
            <a:pPr>
              <a:lnSpc>
                <a:spcPct val="100000"/>
              </a:lnSpc>
            </a:pPr>
            <a:r>
              <a:rPr lang="en-GB" sz="1700" b="1" dirty="0" err="1">
                <a:ea typeface="+mn-lt"/>
                <a:cs typeface="+mn-lt"/>
              </a:rPr>
              <a:t>temel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özellikler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aşağıda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sunulmuştur</a:t>
            </a:r>
            <a:r>
              <a:rPr lang="en-GB" sz="1700" b="1" dirty="0">
                <a:ea typeface="+mn-lt"/>
                <a:cs typeface="+mn-lt"/>
              </a:rPr>
              <a:t> :  </a:t>
            </a:r>
            <a:endParaRPr lang="en-GB" sz="1700" b="1" dirty="0"/>
          </a:p>
          <a:p>
            <a:pPr>
              <a:lnSpc>
                <a:spcPct val="100000"/>
              </a:lnSpc>
            </a:pPr>
            <a:r>
              <a:rPr lang="en-GB" sz="1700" dirty="0">
                <a:ea typeface="+mn-lt"/>
                <a:cs typeface="+mn-lt"/>
              </a:rPr>
              <a:t>  </a:t>
            </a:r>
            <a:r>
              <a:rPr lang="en-GB" sz="1700" dirty="0" err="1">
                <a:ea typeface="+mn-lt"/>
                <a:cs typeface="+mn-lt"/>
              </a:rPr>
              <a:t>Bölünmezlik</a:t>
            </a:r>
            <a:r>
              <a:rPr lang="en-GB" sz="1700" dirty="0">
                <a:ea typeface="+mn-lt"/>
                <a:cs typeface="+mn-lt"/>
              </a:rPr>
              <a:t> (Atomicity) </a:t>
            </a:r>
            <a:endParaRPr lang="en-GB" sz="1700" dirty="0"/>
          </a:p>
          <a:p>
            <a:pPr>
              <a:lnSpc>
                <a:spcPct val="100000"/>
              </a:lnSpc>
            </a:pPr>
            <a:r>
              <a:rPr lang="en-GB" sz="1700" dirty="0">
                <a:ea typeface="+mn-lt"/>
                <a:cs typeface="+mn-lt"/>
              </a:rPr>
              <a:t> </a:t>
            </a:r>
            <a:r>
              <a:rPr lang="en-GB" sz="1700" dirty="0" err="1">
                <a:ea typeface="+mn-lt"/>
                <a:cs typeface="+mn-lt"/>
              </a:rPr>
              <a:t>Tutarlılık</a:t>
            </a:r>
            <a:r>
              <a:rPr lang="en-GB" sz="1700" dirty="0">
                <a:ea typeface="+mn-lt"/>
                <a:cs typeface="+mn-lt"/>
              </a:rPr>
              <a:t> (Consistency) </a:t>
            </a:r>
            <a:endParaRPr lang="en-GB" sz="1700" dirty="0"/>
          </a:p>
          <a:p>
            <a:pPr>
              <a:lnSpc>
                <a:spcPct val="100000"/>
              </a:lnSpc>
            </a:pPr>
            <a:r>
              <a:rPr lang="en-GB" sz="1700" dirty="0">
                <a:ea typeface="+mn-lt"/>
                <a:cs typeface="+mn-lt"/>
              </a:rPr>
              <a:t> </a:t>
            </a:r>
            <a:r>
              <a:rPr lang="en-GB" sz="1700" dirty="0" err="1">
                <a:ea typeface="+mn-lt"/>
                <a:cs typeface="+mn-lt"/>
              </a:rPr>
              <a:t>İzolasyon</a:t>
            </a:r>
            <a:r>
              <a:rPr lang="en-GB" sz="1700" dirty="0">
                <a:ea typeface="+mn-lt"/>
                <a:cs typeface="+mn-lt"/>
              </a:rPr>
              <a:t> (Isolation) </a:t>
            </a:r>
            <a:endParaRPr lang="en-GB" sz="1700" dirty="0"/>
          </a:p>
          <a:p>
            <a:pPr>
              <a:lnSpc>
                <a:spcPct val="100000"/>
              </a:lnSpc>
            </a:pPr>
            <a:r>
              <a:rPr lang="en-GB" sz="1700" dirty="0">
                <a:ea typeface="+mn-lt"/>
                <a:cs typeface="+mn-lt"/>
              </a:rPr>
              <a:t> </a:t>
            </a:r>
            <a:r>
              <a:rPr lang="en-GB" sz="1700" dirty="0" err="1">
                <a:ea typeface="+mn-lt"/>
                <a:cs typeface="+mn-lt"/>
              </a:rPr>
              <a:t>Dayanıklılık</a:t>
            </a:r>
            <a:r>
              <a:rPr lang="en-GB" sz="1700" dirty="0">
                <a:ea typeface="+mn-lt"/>
                <a:cs typeface="+mn-lt"/>
              </a:rPr>
              <a:t> (Durability) </a:t>
            </a:r>
            <a:endParaRPr lang="en-GB" sz="17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6A69-4B1A-C13F-5E31-287CCBC1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  <a:ea typeface="+mj-lt"/>
                <a:cs typeface="+mj-l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FCA6-60B3-1066-A413-93ED1D89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03140-E850-012F-ADF0-884F94B5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F4771-2DAB-08BA-5EEA-599A0156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cs typeface="Segoe UI"/>
              </a:rPr>
              <a:t>4.İLİŞKİSEL VE İLİŞKİSEL OLMAYAN </a:t>
            </a:r>
            <a:endParaRPr lang="en-US" sz="3600">
              <a:solidFill>
                <a:schemeClr val="tx1">
                  <a:lumMod val="50000"/>
                  <a:lumOff val="50000"/>
                </a:schemeClr>
              </a:solidFill>
              <a:latin typeface="Segoe UI"/>
              <a:cs typeface="Segoe UI"/>
            </a:endParaRPr>
          </a:p>
          <a:p>
            <a:r>
              <a:rPr lang="en-GB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  <a:cs typeface="Segoe UI"/>
              </a:rPr>
              <a:t>VERİTABANI SİSTEMLERİ</a:t>
            </a:r>
            <a:endParaRPr lang="en-GB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2470-5EE2-1DF0-5D5B-678620D7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1" err="1">
                <a:ea typeface="+mn-lt"/>
                <a:cs typeface="+mn-lt"/>
              </a:rPr>
              <a:t>İlişkisel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Olmayan</a:t>
            </a:r>
            <a:r>
              <a:rPr lang="en-GB" b="1" dirty="0">
                <a:ea typeface="+mn-lt"/>
                <a:cs typeface="+mn-lt"/>
              </a:rPr>
              <a:t> (NoSQL) Veri </a:t>
            </a:r>
            <a:r>
              <a:rPr lang="en-GB" b="1" err="1">
                <a:ea typeface="+mn-lt"/>
                <a:cs typeface="+mn-lt"/>
              </a:rPr>
              <a:t>tabanı</a:t>
            </a:r>
            <a:r>
              <a:rPr lang="en-GB" b="1" dirty="0">
                <a:ea typeface="+mn-lt"/>
                <a:cs typeface="+mn-lt"/>
              </a:rPr>
              <a:t> :</a:t>
            </a:r>
          </a:p>
          <a:p>
            <a:r>
              <a:rPr lang="en-GB" dirty="0">
                <a:ea typeface="+mn-lt"/>
                <a:cs typeface="+mn-lt"/>
              </a:rPr>
              <a:t>1998 </a:t>
            </a:r>
            <a:r>
              <a:rPr lang="en-GB" err="1">
                <a:ea typeface="+mn-lt"/>
                <a:cs typeface="+mn-lt"/>
              </a:rPr>
              <a:t>yılında</a:t>
            </a:r>
            <a:r>
              <a:rPr lang="en-GB" dirty="0">
                <a:ea typeface="+mn-lt"/>
                <a:cs typeface="+mn-lt"/>
              </a:rPr>
              <a:t> Carlo Strozzi </a:t>
            </a:r>
            <a:r>
              <a:rPr lang="en-GB" err="1">
                <a:ea typeface="+mn-lt"/>
                <a:cs typeface="+mn-lt"/>
              </a:rPr>
              <a:t>tarafından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önerilen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ilişkisel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tabanlarına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alternatif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depolama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çözümüdür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b="1"/>
          </a:p>
          <a:p>
            <a:r>
              <a:rPr lang="en-GB" dirty="0" err="1">
                <a:ea typeface="+mn-lt"/>
                <a:cs typeface="+mn-lt"/>
              </a:rPr>
              <a:t>Yatay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olarak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ölçeklendirilebilen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büyük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miktarları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için</a:t>
            </a:r>
            <a:r>
              <a:rPr lang="en-GB" dirty="0">
                <a:ea typeface="+mn-lt"/>
                <a:cs typeface="+mn-lt"/>
              </a:rPr>
              <a:t> ideal </a:t>
            </a:r>
            <a:r>
              <a:rPr lang="en-GB" dirty="0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sistemdir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Dünya </a:t>
            </a:r>
            <a:r>
              <a:rPr lang="en-GB" err="1">
                <a:ea typeface="+mn-lt"/>
                <a:cs typeface="+mn-lt"/>
              </a:rPr>
              <a:t>çapında</a:t>
            </a:r>
            <a:r>
              <a:rPr lang="en-GB" dirty="0">
                <a:ea typeface="+mn-lt"/>
                <a:cs typeface="+mn-lt"/>
              </a:rPr>
              <a:t> Digg, Facebook </a:t>
            </a:r>
            <a:r>
              <a:rPr lang="en-GB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eBay </a:t>
            </a:r>
            <a:r>
              <a:rPr lang="en-GB" err="1">
                <a:ea typeface="+mn-lt"/>
                <a:cs typeface="+mn-lt"/>
              </a:rPr>
              <a:t>gibi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birçok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büyük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şirket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tarafından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kullanılmaktadır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 err="1">
                <a:ea typeface="+mn-lt"/>
                <a:cs typeface="+mn-lt"/>
              </a:rPr>
              <a:t>Günlük</a:t>
            </a:r>
            <a:r>
              <a:rPr lang="en-GB" dirty="0">
                <a:ea typeface="+mn-lt"/>
                <a:cs typeface="+mn-lt"/>
              </a:rPr>
              <a:t> 7 TB </a:t>
            </a:r>
            <a:r>
              <a:rPr lang="en-GB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işleyen</a:t>
            </a:r>
            <a:r>
              <a:rPr lang="en-GB" dirty="0">
                <a:ea typeface="+mn-lt"/>
                <a:cs typeface="+mn-lt"/>
              </a:rPr>
              <a:t> Twitter </a:t>
            </a:r>
            <a:r>
              <a:rPr lang="en-GB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10 TB </a:t>
            </a:r>
            <a:r>
              <a:rPr lang="en-GB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işleyen</a:t>
            </a:r>
            <a:r>
              <a:rPr lang="en-GB" dirty="0">
                <a:ea typeface="+mn-lt"/>
                <a:cs typeface="+mn-lt"/>
              </a:rPr>
              <a:t> Facebook </a:t>
            </a:r>
            <a:r>
              <a:rPr lang="en-GB" err="1">
                <a:ea typeface="+mn-lt"/>
                <a:cs typeface="+mn-lt"/>
              </a:rPr>
              <a:t>gibi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büyük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platformlarının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ihtiyaçlarını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karşılayabilecek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kapasiteye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sahiptir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/>
          </a:p>
          <a:p>
            <a:endParaRPr lang="en-GB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97EB-6AA5-9381-B392-8D5C4DE8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1492-D52D-43E2-8961-C304BED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9AE1-C43C-F433-2F9B-089DF3A3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3C02-6108-2268-11A6-5FAB3BCF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sz="3600" b="1" cap="all" baseline="0">
                <a:solidFill>
                  <a:srgbClr val="7F7F7F"/>
                </a:solidFill>
                <a:latin typeface="Segoe UI"/>
                <a:ea typeface="Segoe UI"/>
                <a:cs typeface="Segoe UI"/>
              </a:rPr>
              <a:t>4.İLİŞKİSEL VE İLİŞKİSEL OLMAYAN </a:t>
            </a:r>
            <a:r>
              <a:rPr lang="en-US" sz="3600">
                <a:latin typeface="Segoe UI"/>
                <a:ea typeface="Segoe UI"/>
                <a:cs typeface="Segoe UI"/>
              </a:rPr>
              <a:t>​</a:t>
            </a:r>
          </a:p>
          <a:p>
            <a:pPr rtl="0"/>
            <a:r>
              <a:rPr lang="en-GB" sz="3600" b="1" cap="all" baseline="0">
                <a:solidFill>
                  <a:srgbClr val="7F7F7F"/>
                </a:solidFill>
                <a:latin typeface="Segoe UI"/>
                <a:ea typeface="Segoe UI"/>
                <a:cs typeface="Segoe UI"/>
              </a:rPr>
              <a:t>VERİTABANI SİSTEMLERİ</a:t>
            </a:r>
            <a:r>
              <a:rPr lang="en-GB" sz="3600">
                <a:latin typeface="Segoe UI"/>
                <a:ea typeface="Segoe UI"/>
                <a:cs typeface="Segoe UI"/>
              </a:rPr>
              <a:t>​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1673-9227-CF7B-FADC-4A7AACD5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26" y="2293126"/>
            <a:ext cx="3371070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NoSQL </a:t>
            </a:r>
            <a:r>
              <a:rPr lang="en-GB" dirty="0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tabanına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geçmek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istemelerinin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/>
          </a:p>
          <a:p>
            <a:r>
              <a:rPr lang="en-GB" dirty="0" err="1">
                <a:ea typeface="+mn-lt"/>
                <a:cs typeface="+mn-lt"/>
              </a:rPr>
              <a:t>nedenleri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şekilde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yüzde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olarak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gösterilmiştir</a:t>
            </a:r>
            <a:r>
              <a:rPr lang="en-GB" dirty="0">
                <a:ea typeface="+mn-lt"/>
                <a:cs typeface="+mn-lt"/>
              </a:rPr>
              <a:t>. 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E9D39-CB67-B5A5-178E-94F4D9BD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28C7B-1972-B9F9-6FC5-7E9E434B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195FB-E21A-08B1-2738-2810BB62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20D9E31A-8F9C-4565-C4B8-FA66CFD3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61" y="2151792"/>
            <a:ext cx="7226664" cy="39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15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69D9C5-BE31-D634-5CC6-A2479F1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Tablo 1: Lider NoSQL ürünlerinin teknik karşılaştırması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188E-B226-D3F8-E7FF-1A1253E7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B15A7-6B7F-82B4-4BF7-444392AE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CCBDA-73AA-5477-DB00-4539EAD1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7" name="Content Placeholder 6" descr="A table of text on a white background&#10;&#10;Description automatically generated">
            <a:extLst>
              <a:ext uri="{FF2B5EF4-FFF2-40B4-BE49-F238E27FC236}">
                <a16:creationId xmlns:a16="http://schemas.microsoft.com/office/drawing/2014/main" id="{AA26FB47-EBED-4248-EB99-B689C57D5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5010149" y="-226538"/>
            <a:ext cx="5410200" cy="731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11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2356A-F86D-9A30-2CE6-4348D2CE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5.VERİTABANI MİMARİLERİNİN PERFORMANS KARŞILAŞTIRMASI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BA9A-DF78-0691-FECA-A65A1E35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MySQL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ve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MongoDB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veri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tabanı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sistemlerinin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performans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ve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yatay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ölçeklenebilirlikincelemesi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için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aşağıdaki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işlemlerin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uygulanması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ve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sonuçlarının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ortaya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çıkarılması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hedeflenmiştir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r>
              <a:rPr lang="en-GB" b="1" dirty="0">
                <a:solidFill>
                  <a:srgbClr val="000000"/>
                </a:solidFill>
              </a:rPr>
              <a:t> </a:t>
            </a:r>
            <a:r>
              <a:rPr lang="en-GB" b="1" err="1">
                <a:solidFill>
                  <a:srgbClr val="000000"/>
                </a:solidFill>
              </a:rPr>
              <a:t>Bunlar</a:t>
            </a:r>
            <a:r>
              <a:rPr lang="en-GB" b="1" dirty="0">
                <a:solidFill>
                  <a:srgbClr val="000000"/>
                </a:solidFill>
              </a:rPr>
              <a:t>; </a:t>
            </a:r>
            <a:endParaRPr lang="en-GB" b="1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</a:rPr>
              <a:t> 1-Veri </a:t>
            </a:r>
            <a:r>
              <a:rPr lang="en-GB" err="1">
                <a:solidFill>
                  <a:srgbClr val="000000"/>
                </a:solidFill>
              </a:rPr>
              <a:t>tabanı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sunucu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sistemleri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özellikleri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belirlenmesi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, </a:t>
            </a:r>
            <a:endParaRPr lang="en-GB"/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 2-Veri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tabanı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şemaları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oluşturulması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, </a:t>
            </a:r>
            <a:endParaRPr lang="en-GB"/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 3-Sorguların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belirlenmesi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, 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 4-Veri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tabanı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ayarlarının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yapılması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, </a:t>
            </a: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 5-Ölçümler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ve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ölçüm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metrikleri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bilgileri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, </a:t>
            </a:r>
            <a:endParaRPr lang="en-GB"/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 6-Performans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analizi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ve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000000"/>
                </a:solidFill>
                <a:ea typeface="+mn-lt"/>
                <a:cs typeface="+mn-lt"/>
              </a:rPr>
              <a:t>sonuçlarıdır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. </a:t>
            </a:r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EDE1-67BB-3BE1-FB01-697FEEEC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1175-33BA-F947-9D1F-C7F76C4B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F387-A2EA-1AF0-1959-9E701F30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dirty="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39D1-5A50-2962-1380-60A63E40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5.VERİTABANI MİMARİLERİNİN PERFORMANS KARŞILAŞTIRMASI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AAA7-9B8F-3E2D-5FD8-ABA43D7B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MySQL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ve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MongoDB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veri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tabanı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sistemlerinin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performans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ve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yatay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ölçeklenebilirlik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açısından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karşılaştırması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yapılmaktadır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b="1" dirty="0">
                <a:solidFill>
                  <a:srgbClr val="1F1F1F"/>
                </a:solidFill>
              </a:rPr>
              <a:t>5.1 Veri </a:t>
            </a:r>
            <a:r>
              <a:rPr lang="en-GB" b="1" dirty="0" err="1">
                <a:solidFill>
                  <a:srgbClr val="1F1F1F"/>
                </a:solidFill>
              </a:rPr>
              <a:t>Tabanı</a:t>
            </a:r>
            <a:r>
              <a:rPr lang="en-GB" b="1" dirty="0">
                <a:solidFill>
                  <a:srgbClr val="1F1F1F"/>
                </a:solidFill>
              </a:rPr>
              <a:t> </a:t>
            </a:r>
            <a:r>
              <a:rPr lang="en-GB" b="1" dirty="0" err="1">
                <a:solidFill>
                  <a:srgbClr val="1F1F1F"/>
                </a:solidFill>
              </a:rPr>
              <a:t>Şemaları</a:t>
            </a:r>
            <a:endParaRPr lang="en-GB" dirty="0" err="1"/>
          </a:p>
          <a:p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Çalışmada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iki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farklı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veri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tabanı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şeması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tasarlanmıştır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:</a:t>
            </a:r>
            <a:endParaRPr lang="en-GB" dirty="0"/>
          </a:p>
          <a:p>
            <a:r>
              <a:rPr lang="en-GB" b="1" dirty="0">
                <a:solidFill>
                  <a:srgbClr val="1F1F1F"/>
                </a:solidFill>
                <a:ea typeface="+mn-lt"/>
                <a:cs typeface="+mn-lt"/>
              </a:rPr>
              <a:t>MySQL: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Şekil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 5.1'de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gösterilen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,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ilişkisel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bir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veri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tabanı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şeması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b="1" dirty="0">
                <a:solidFill>
                  <a:srgbClr val="1F1F1F"/>
                </a:solidFill>
                <a:ea typeface="+mn-lt"/>
                <a:cs typeface="+mn-lt"/>
              </a:rPr>
              <a:t>MongoDB: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Şekil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 5.2'de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gösterilen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, NoSQL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veri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tabanı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şeması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Her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iki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şema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da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müzik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uygulaması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için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tasarlanmıştır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367E5-2CBB-B55B-254A-3454301A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0207-9903-1C36-31DC-13E836A8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6402-2F0F-7D0C-65EB-08BB353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3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38EA0-AA8A-309F-3E6F-3FCD8ADA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r>
              <a:rPr lang="en-GB" dirty="0"/>
              <a:t>GİRİŞ 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2E30-141E-6F40-5D3A-A6872D83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9" y="2276474"/>
            <a:ext cx="10687812" cy="3943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1" dirty="0" err="1">
                <a:ea typeface="+mn-lt"/>
                <a:cs typeface="+mn-lt"/>
              </a:rPr>
              <a:t>Bilgisayar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iletişim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teknolojilerindeki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hızlı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gelişmeler</a:t>
            </a:r>
            <a:r>
              <a:rPr lang="en-GB" b="1" dirty="0">
                <a:ea typeface="+mn-lt"/>
                <a:cs typeface="+mn-lt"/>
              </a:rPr>
              <a:t>, her </a:t>
            </a:r>
            <a:r>
              <a:rPr lang="en-GB" b="1" dirty="0" err="1">
                <a:ea typeface="+mn-lt"/>
                <a:cs typeface="+mn-lt"/>
              </a:rPr>
              <a:t>geçen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gün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daha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fazla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organizasyonu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etkileyerek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farklı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çözümler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üretmeye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zorlamaktadır</a:t>
            </a:r>
            <a:r>
              <a:rPr lang="en-GB" b="1" dirty="0">
                <a:ea typeface="+mn-lt"/>
                <a:cs typeface="+mn-lt"/>
              </a:rPr>
              <a:t>.</a:t>
            </a:r>
            <a:r>
              <a:rPr lang="en-GB" dirty="0">
                <a:ea typeface="+mn-lt"/>
                <a:cs typeface="+mn-lt"/>
              </a:rPr>
              <a:t> Bilgi, </a:t>
            </a:r>
            <a:r>
              <a:rPr lang="en-GB" dirty="0" err="1">
                <a:ea typeface="+mn-lt"/>
                <a:cs typeface="+mn-lt"/>
              </a:rPr>
              <a:t>organizasyonlar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için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kritik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öneme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sahiptir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hızlı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şekilde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erişilebilmesi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gerekir</a:t>
            </a:r>
            <a:r>
              <a:rPr lang="en-GB" dirty="0">
                <a:ea typeface="+mn-lt"/>
                <a:cs typeface="+mn-lt"/>
              </a:rPr>
              <a:t>. Bu </a:t>
            </a:r>
            <a:r>
              <a:rPr lang="en-GB" dirty="0" err="1">
                <a:ea typeface="+mn-lt"/>
                <a:cs typeface="+mn-lt"/>
              </a:rPr>
              <a:t>noktada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bilgisayarlar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bilgi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sistemleri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önemli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rol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oynar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 b="1" err="1">
                <a:ea typeface="+mn-lt"/>
                <a:cs typeface="+mn-lt"/>
              </a:rPr>
              <a:t>Verilerin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modellenerek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saklanması</a:t>
            </a:r>
            <a:r>
              <a:rPr lang="en-GB" b="1">
                <a:ea typeface="+mn-lt"/>
                <a:cs typeface="+mn-lt"/>
              </a:rPr>
              <a:t>, </a:t>
            </a:r>
            <a:r>
              <a:rPr lang="en-GB" b="1" err="1">
                <a:ea typeface="+mn-lt"/>
                <a:cs typeface="+mn-lt"/>
              </a:rPr>
              <a:t>veri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tabanı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kullanımını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zorunlu</a:t>
            </a:r>
            <a:r>
              <a:rPr lang="en-GB" b="1">
                <a:ea typeface="+mn-lt"/>
                <a:cs typeface="+mn-lt"/>
              </a:rPr>
              <a:t> hale </a:t>
            </a:r>
            <a:r>
              <a:rPr lang="en-GB" b="1" err="1">
                <a:ea typeface="+mn-lt"/>
                <a:cs typeface="+mn-lt"/>
              </a:rPr>
              <a:t>getirir</a:t>
            </a:r>
            <a:r>
              <a:rPr lang="en-GB" b="1">
                <a:ea typeface="+mn-lt"/>
                <a:cs typeface="+mn-lt"/>
              </a:rPr>
              <a:t>.</a:t>
            </a:r>
            <a:r>
              <a:rPr lang="en-GB">
                <a:ea typeface="+mn-lt"/>
                <a:cs typeface="+mn-lt"/>
              </a:rPr>
              <a:t> Temel </a:t>
            </a:r>
            <a:r>
              <a:rPr lang="en-GB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rehberden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büyük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ölçekli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işletmelerin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bilgilerine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kadar</a:t>
            </a:r>
            <a:r>
              <a:rPr lang="en-GB">
                <a:ea typeface="+mn-lt"/>
                <a:cs typeface="+mn-lt"/>
              </a:rPr>
              <a:t> her </a:t>
            </a:r>
            <a:r>
              <a:rPr lang="en-GB" err="1">
                <a:ea typeface="+mn-lt"/>
                <a:cs typeface="+mn-lt"/>
              </a:rPr>
              <a:t>alanda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modelleme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depolama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gerekliliği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ortaya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çıkar</a:t>
            </a:r>
            <a:r>
              <a:rPr lang="en-GB">
                <a:ea typeface="+mn-lt"/>
                <a:cs typeface="+mn-lt"/>
              </a:rPr>
              <a:t>. </a:t>
            </a:r>
            <a:r>
              <a:rPr lang="en-GB" err="1">
                <a:ea typeface="+mn-lt"/>
                <a:cs typeface="+mn-lt"/>
              </a:rPr>
              <a:t>Verinin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büyüklüğü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miktarı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karmaşıklığı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gibi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etkenlere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bağlı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olarak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farklı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modelleme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depolama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sorgulama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yöntemleri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geliştirilmiştir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Bu </a:t>
            </a:r>
            <a:r>
              <a:rPr lang="en-GB" dirty="0" err="1">
                <a:ea typeface="+mn-lt"/>
                <a:cs typeface="+mn-lt"/>
              </a:rPr>
              <a:t>kapsamda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okuma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yazma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gibi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işlemlerin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yoğun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olarak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kullanıldığı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tabanlarında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ilişkisel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ilişkisel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olmayan</a:t>
            </a:r>
            <a:r>
              <a:rPr lang="en-GB" dirty="0">
                <a:ea typeface="+mn-lt"/>
                <a:cs typeface="+mn-lt"/>
              </a:rPr>
              <a:t> (NoSQL) </a:t>
            </a:r>
            <a:r>
              <a:rPr lang="en-GB" dirty="0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tabanı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yönetim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sistemleri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kullanılmaktadır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/>
          </a:p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9DCE-7C90-5863-E268-51ED02A8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0BA8-8845-F056-7411-BCA00F99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8E79B-F84E-C578-FBCC-542724B6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dirty="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33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AEFC-3EB6-30EC-04E1-7AFF7CD4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26" y="922096"/>
            <a:ext cx="2571595" cy="609030"/>
          </a:xfrm>
        </p:spPr>
        <p:txBody>
          <a:bodyPr>
            <a:normAutofit/>
          </a:bodyPr>
          <a:lstStyle/>
          <a:p>
            <a:r>
              <a:rPr lang="en-GB" sz="3200" b="1" i="1" dirty="0" err="1">
                <a:solidFill>
                  <a:srgbClr val="1F1F1F"/>
                </a:solidFill>
                <a:latin typeface="Calisto MT"/>
              </a:rPr>
              <a:t>Şekil</a:t>
            </a:r>
            <a:r>
              <a:rPr lang="en-GB" sz="3200" b="1" i="1" dirty="0">
                <a:solidFill>
                  <a:srgbClr val="1F1F1F"/>
                </a:solidFill>
                <a:latin typeface="Calisto MT"/>
              </a:rPr>
              <a:t> 5.1</a:t>
            </a:r>
            <a:endParaRPr lang="en-US" sz="3200" b="1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1F39F9-5DBD-74E4-61EE-A03CE03F2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43" y="1718503"/>
            <a:ext cx="11237583" cy="43731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1538-FEC2-A3D6-17C4-E1FC0C3D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C474-A766-4154-E596-E86362FA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DD40-BE0E-AA03-9563-986B9708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4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61A5-B77D-5919-C800-B216608C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i="1" dirty="0" err="1">
                <a:solidFill>
                  <a:srgbClr val="1F1F1F"/>
                </a:solidFill>
                <a:latin typeface="Calisto MT"/>
              </a:rPr>
              <a:t>Şekil</a:t>
            </a:r>
            <a:r>
              <a:rPr lang="en-GB" sz="3200" b="1" i="1" dirty="0">
                <a:solidFill>
                  <a:srgbClr val="1F1F1F"/>
                </a:solidFill>
                <a:latin typeface="Calisto MT"/>
              </a:rPr>
              <a:t> 5.2</a:t>
            </a:r>
            <a:endParaRPr lang="en-US" sz="3200" b="1" i="1" dirty="0"/>
          </a:p>
        </p:txBody>
      </p:sp>
      <p:pic>
        <p:nvPicPr>
          <p:cNvPr id="9" name="Content Placeholder 8" descr="A diagram of a computer&#10;&#10;Description automatically generated">
            <a:extLst>
              <a:ext uri="{FF2B5EF4-FFF2-40B4-BE49-F238E27FC236}">
                <a16:creationId xmlns:a16="http://schemas.microsoft.com/office/drawing/2014/main" id="{F993487F-6FF8-D64E-70DB-98BCD3B7B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914" y="1606077"/>
            <a:ext cx="10689689" cy="43231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24FEF-20E1-00E1-80F5-7A920BC6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8683-A476-0588-4644-4C096A98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CA9A-EDE2-E72C-66F3-C3470121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8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9C3632-E1F3-437C-B243-67951D9FB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2840F5-5BD9-4E7B-BA30-77CF86B2B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7C38DF-BF6E-B163-CB59-E01171B0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7769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dirty="0">
                <a:latin typeface="Calisto MT"/>
                <a:ea typeface="+mj-lt"/>
                <a:cs typeface="+mj-lt"/>
              </a:rPr>
              <a:t>5.2 Veri </a:t>
            </a:r>
            <a:r>
              <a:rPr lang="en-GB" sz="3200" b="1" err="1">
                <a:latin typeface="Calisto MT"/>
                <a:ea typeface="+mj-lt"/>
                <a:cs typeface="+mj-lt"/>
              </a:rPr>
              <a:t>Tabanı</a:t>
            </a:r>
            <a:r>
              <a:rPr lang="en-GB" sz="3200" b="1" dirty="0">
                <a:latin typeface="Calisto MT"/>
                <a:ea typeface="+mj-lt"/>
                <a:cs typeface="+mj-lt"/>
              </a:rPr>
              <a:t> </a:t>
            </a:r>
            <a:r>
              <a:rPr lang="en-GB" sz="3200" b="1" err="1">
                <a:latin typeface="Calisto MT"/>
                <a:ea typeface="+mj-lt"/>
                <a:cs typeface="+mj-lt"/>
              </a:rPr>
              <a:t>Sorguları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99FC-7A11-E13E-D9F5-FF158DA3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8" y="1580583"/>
            <a:ext cx="5456972" cy="40741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b="1" dirty="0"/>
          </a:p>
          <a:p>
            <a:r>
              <a:rPr lang="en-GB" dirty="0" err="1">
                <a:ea typeface="+mn-lt"/>
                <a:cs typeface="+mn-lt"/>
              </a:rPr>
              <a:t>Çalışmada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üç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farklı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tabanı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sorgusu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kullanılmıştır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r>
              <a:rPr lang="en-GB" b="1" dirty="0" err="1">
                <a:ea typeface="+mn-lt"/>
                <a:cs typeface="+mn-lt"/>
              </a:rPr>
              <a:t>Sorgu</a:t>
            </a:r>
            <a:r>
              <a:rPr lang="en-GB" b="1" dirty="0">
                <a:ea typeface="+mn-lt"/>
                <a:cs typeface="+mn-lt"/>
              </a:rPr>
              <a:t> 1:</a:t>
            </a:r>
            <a:r>
              <a:rPr lang="en-GB" dirty="0">
                <a:ea typeface="+mn-lt"/>
                <a:cs typeface="+mn-lt"/>
              </a:rPr>
              <a:t> Basit </a:t>
            </a:r>
            <a:r>
              <a:rPr lang="en-GB" dirty="0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SELECT </a:t>
            </a:r>
            <a:r>
              <a:rPr lang="en-GB" dirty="0" err="1">
                <a:ea typeface="+mn-lt"/>
                <a:cs typeface="+mn-lt"/>
              </a:rPr>
              <a:t>sorgusu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b="1" dirty="0" err="1">
                <a:ea typeface="+mn-lt"/>
                <a:cs typeface="+mn-lt"/>
              </a:rPr>
              <a:t>Sorgu</a:t>
            </a:r>
            <a:r>
              <a:rPr lang="en-GB" b="1" dirty="0">
                <a:ea typeface="+mn-lt"/>
                <a:cs typeface="+mn-lt"/>
              </a:rPr>
              <a:t> 2:</a:t>
            </a:r>
            <a:r>
              <a:rPr lang="en-GB" dirty="0">
                <a:ea typeface="+mn-lt"/>
                <a:cs typeface="+mn-lt"/>
              </a:rPr>
              <a:t> INNER JOIN </a:t>
            </a:r>
            <a:r>
              <a:rPr lang="en-GB" dirty="0" err="1">
                <a:ea typeface="+mn-lt"/>
                <a:cs typeface="+mn-lt"/>
              </a:rPr>
              <a:t>içeren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karmaşık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sorgu</a:t>
            </a:r>
            <a:endParaRPr lang="en-GB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b="1" dirty="0" err="1">
                <a:ea typeface="+mn-lt"/>
                <a:cs typeface="+mn-lt"/>
              </a:rPr>
              <a:t>Sorgu</a:t>
            </a:r>
            <a:r>
              <a:rPr lang="en-GB" b="1" dirty="0">
                <a:ea typeface="+mn-lt"/>
                <a:cs typeface="+mn-lt"/>
              </a:rPr>
              <a:t> 3: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Detaylı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karmaşık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sorgu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endParaRPr lang="en-GB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5DE3-9034-8BDC-5E80-0A744403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B75CE-D784-0F75-D409-81838F69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8AEE-6C86-D889-1939-10AA8E92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9" name="Picture 8" descr="A close-up of a computer program&#10;&#10;Description automatically generated">
            <a:extLst>
              <a:ext uri="{FF2B5EF4-FFF2-40B4-BE49-F238E27FC236}">
                <a16:creationId xmlns:a16="http://schemas.microsoft.com/office/drawing/2014/main" id="{12D7036B-12AD-801F-4C25-9253119D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499" y="4440546"/>
            <a:ext cx="5086285" cy="1497652"/>
          </a:xfrm>
          <a:prstGeom prst="rect">
            <a:avLst/>
          </a:prstGeom>
        </p:spPr>
      </p:pic>
      <p:pic>
        <p:nvPicPr>
          <p:cNvPr id="8" name="Picture 7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967C8F8F-D443-B636-6F01-189D5094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22" y="3322508"/>
            <a:ext cx="5173727" cy="1015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9CDC8-2FC5-C230-4409-E92DB53A7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15" y="2751756"/>
            <a:ext cx="5161235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77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4A48-7D6A-2FD2-E121-61D8A8CF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srgbClr val="1F1F1F"/>
                </a:solidFill>
              </a:rPr>
              <a:t>5.3 </a:t>
            </a:r>
            <a:r>
              <a:rPr lang="en-GB" sz="3200" b="1" dirty="0" err="1">
                <a:solidFill>
                  <a:srgbClr val="1F1F1F"/>
                </a:solidFill>
              </a:rPr>
              <a:t>Ölçümler</a:t>
            </a:r>
            <a:r>
              <a:rPr lang="en-GB" sz="3200" b="1" dirty="0">
                <a:solidFill>
                  <a:srgbClr val="1F1F1F"/>
                </a:solidFill>
              </a:rPr>
              <a:t> </a:t>
            </a:r>
            <a:r>
              <a:rPr lang="en-GB" sz="3200" b="1" dirty="0" err="1">
                <a:solidFill>
                  <a:srgbClr val="1F1F1F"/>
                </a:solidFill>
              </a:rPr>
              <a:t>ve</a:t>
            </a:r>
            <a:r>
              <a:rPr lang="en-GB" sz="3200" b="1" dirty="0">
                <a:solidFill>
                  <a:srgbClr val="1F1F1F"/>
                </a:solidFill>
              </a:rPr>
              <a:t> </a:t>
            </a:r>
            <a:r>
              <a:rPr lang="en-GB" sz="3200" b="1" dirty="0" err="1">
                <a:solidFill>
                  <a:srgbClr val="1F1F1F"/>
                </a:solidFill>
              </a:rPr>
              <a:t>Ölçüm</a:t>
            </a:r>
            <a:r>
              <a:rPr lang="en-GB" sz="3200" b="1" dirty="0">
                <a:solidFill>
                  <a:srgbClr val="1F1F1F"/>
                </a:solidFill>
              </a:rPr>
              <a:t> </a:t>
            </a:r>
            <a:r>
              <a:rPr lang="en-GB" sz="3200" b="1" dirty="0" err="1">
                <a:solidFill>
                  <a:srgbClr val="1F1F1F"/>
                </a:solidFill>
              </a:rPr>
              <a:t>Metrikleri</a:t>
            </a:r>
            <a:endParaRPr lang="en-US" sz="3200" dirty="0" err="1"/>
          </a:p>
          <a:p>
            <a:endParaRPr lang="en-GB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AD95-CB7F-887A-EC8B-87C38736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Performans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ölçümleri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için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b="1" dirty="0">
                <a:solidFill>
                  <a:srgbClr val="1F1F1F"/>
                </a:solidFill>
                <a:ea typeface="+mn-lt"/>
                <a:cs typeface="+mn-lt"/>
              </a:rPr>
              <a:t>zaman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kavramı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ön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planda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tutulmuştur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. Zaman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ölçümleri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için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üç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yöntem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rgbClr val="1F1F1F"/>
                </a:solidFill>
                <a:ea typeface="+mn-lt"/>
                <a:cs typeface="+mn-lt"/>
              </a:rPr>
              <a:t>kullanılmıştır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:</a:t>
            </a:r>
            <a:endParaRPr lang="en-GB" dirty="0">
              <a:ea typeface="+mn-lt"/>
              <a:cs typeface="+mn-lt"/>
            </a:endParaRPr>
          </a:p>
          <a:p>
            <a:r>
              <a:rPr lang="en-GB" b="1" dirty="0">
                <a:solidFill>
                  <a:srgbClr val="1F1F1F"/>
                </a:solidFill>
                <a:ea typeface="+mn-lt"/>
                <a:cs typeface="+mn-lt"/>
              </a:rPr>
              <a:t>Clock() </a:t>
            </a:r>
            <a:r>
              <a:rPr lang="en-GB" b="1" dirty="0" err="1">
                <a:solidFill>
                  <a:srgbClr val="1F1F1F"/>
                </a:solidFill>
                <a:ea typeface="+mn-lt"/>
                <a:cs typeface="+mn-lt"/>
              </a:rPr>
              <a:t>fonksiyonu</a:t>
            </a:r>
            <a:r>
              <a:rPr lang="en-GB" b="1" dirty="0">
                <a:solidFill>
                  <a:srgbClr val="1F1F1F"/>
                </a:solidFill>
                <a:ea typeface="+mn-lt"/>
                <a:cs typeface="+mn-lt"/>
              </a:rPr>
              <a:t>: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Belirli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bir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süre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CPU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üzerinde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harcanan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zaman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sonuçlarının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elde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edilmesi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endParaRPr lang="en-GB" dirty="0">
              <a:ea typeface="+mn-lt"/>
              <a:cs typeface="+mn-lt"/>
            </a:endParaRPr>
          </a:p>
          <a:p>
            <a:r>
              <a:rPr lang="en-GB" b="1" dirty="0" err="1">
                <a:solidFill>
                  <a:srgbClr val="1F1F1F"/>
                </a:solidFill>
                <a:ea typeface="+mn-lt"/>
                <a:cs typeface="+mn-lt"/>
              </a:rPr>
              <a:t>Gettimeofday</a:t>
            </a:r>
            <a:r>
              <a:rPr lang="en-GB" b="1" dirty="0">
                <a:solidFill>
                  <a:srgbClr val="1F1F1F"/>
                </a:solidFill>
                <a:ea typeface="+mn-lt"/>
                <a:cs typeface="+mn-lt"/>
              </a:rPr>
              <a:t>() </a:t>
            </a:r>
            <a:r>
              <a:rPr lang="en-GB" b="1" dirty="0" err="1">
                <a:solidFill>
                  <a:srgbClr val="1F1F1F"/>
                </a:solidFill>
                <a:ea typeface="+mn-lt"/>
                <a:cs typeface="+mn-lt"/>
              </a:rPr>
              <a:t>fonksiyonu</a:t>
            </a:r>
            <a:r>
              <a:rPr lang="en-GB" b="1" dirty="0">
                <a:solidFill>
                  <a:srgbClr val="1F1F1F"/>
                </a:solidFill>
                <a:ea typeface="+mn-lt"/>
                <a:cs typeface="+mn-lt"/>
              </a:rPr>
              <a:t>: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Milisaniye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hassasiyetiyle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zamanlamaları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sağlama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b="1" dirty="0">
                <a:solidFill>
                  <a:srgbClr val="1F1F1F"/>
                </a:solidFill>
                <a:ea typeface="+mn-lt"/>
                <a:cs typeface="+mn-lt"/>
              </a:rPr>
              <a:t>Slow Query Log: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 Yavaş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sorgu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kaydı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Ölçüm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metrikleri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olarak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b="1" dirty="0" err="1">
                <a:solidFill>
                  <a:srgbClr val="1F1F1F"/>
                </a:solidFill>
                <a:ea typeface="+mn-lt"/>
                <a:cs typeface="+mn-lt"/>
              </a:rPr>
              <a:t>sorgular</a:t>
            </a:r>
            <a:r>
              <a:rPr lang="en-GB" b="1" dirty="0">
                <a:solidFill>
                  <a:srgbClr val="1F1F1F"/>
                </a:solidFill>
                <a:ea typeface="+mn-lt"/>
                <a:cs typeface="+mn-lt"/>
              </a:rPr>
              <a:t>/</a:t>
            </a:r>
            <a:r>
              <a:rPr lang="en-GB" b="1" dirty="0" err="1">
                <a:solidFill>
                  <a:srgbClr val="1F1F1F"/>
                </a:solidFill>
                <a:ea typeface="+mn-lt"/>
                <a:cs typeface="+mn-lt"/>
              </a:rPr>
              <a:t>saniye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ve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b="1" dirty="0" err="1">
                <a:solidFill>
                  <a:srgbClr val="1F1F1F"/>
                </a:solidFill>
                <a:ea typeface="+mn-lt"/>
                <a:cs typeface="+mn-lt"/>
              </a:rPr>
              <a:t>ortalama</a:t>
            </a:r>
            <a:r>
              <a:rPr lang="en-GB" b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b="1" dirty="0" err="1">
                <a:solidFill>
                  <a:srgbClr val="1F1F1F"/>
                </a:solidFill>
                <a:ea typeface="+mn-lt"/>
                <a:cs typeface="+mn-lt"/>
              </a:rPr>
              <a:t>sorgu</a:t>
            </a:r>
            <a:r>
              <a:rPr lang="en-GB" b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b="1" dirty="0" err="1">
                <a:solidFill>
                  <a:srgbClr val="1F1F1F"/>
                </a:solidFill>
                <a:ea typeface="+mn-lt"/>
                <a:cs typeface="+mn-lt"/>
              </a:rPr>
              <a:t>süresi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1F1F1F"/>
                </a:solidFill>
                <a:ea typeface="+mn-lt"/>
                <a:cs typeface="+mn-lt"/>
              </a:rPr>
              <a:t>kullanılmıştır</a:t>
            </a:r>
            <a:r>
              <a:rPr lang="en-GB" dirty="0">
                <a:solidFill>
                  <a:srgbClr val="1F1F1F"/>
                </a:solidFill>
                <a:ea typeface="+mn-lt"/>
                <a:cs typeface="+mn-lt"/>
              </a:rPr>
              <a:t>.</a:t>
            </a:r>
            <a:endParaRPr lang="en-GB" dirty="0">
              <a:solidFill>
                <a:srgbClr val="1F1F1F"/>
              </a:solidFill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64B0-4DBD-6D1C-F488-BD5D7BD4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79E9-FF68-08A5-47F3-7667987A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2777-63FF-AC4A-5A47-A63B4B00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2459BF-3B89-BB02-6759-1C095470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3" y="899024"/>
            <a:ext cx="2076689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 err="1"/>
              <a:t>Şekil</a:t>
            </a:r>
            <a:r>
              <a:rPr lang="en-US" sz="3200" b="1" dirty="0"/>
              <a:t> 5.3 </a:t>
            </a:r>
            <a:r>
              <a:rPr lang="en-US" sz="3200" b="1" dirty="0" err="1"/>
              <a:t>Sorgu</a:t>
            </a:r>
            <a:r>
              <a:rPr lang="en-US" sz="3200" b="1" dirty="0"/>
              <a:t> 1- Analiz </a:t>
            </a:r>
            <a:r>
              <a:rPr lang="en-US" sz="3200" b="1" dirty="0" err="1"/>
              <a:t>işlemi</a:t>
            </a:r>
            <a:r>
              <a:rPr lang="en-US" b="1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5AFC-80A0-8E6E-8F30-23A64DF4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C546-D527-73FB-0831-B843CBDB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3A4B-897F-1B06-3174-6A7C796D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49D0CA2-25B6-17A7-F99C-757B81CC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420" y="900572"/>
            <a:ext cx="7840479" cy="51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28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1E96A9-3616-75E8-AA48-65DA2747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3" y="899024"/>
            <a:ext cx="2064197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dirty="0" err="1"/>
              <a:t>Şekil</a:t>
            </a:r>
            <a:r>
              <a:rPr lang="en-US" sz="3400" b="1" dirty="0"/>
              <a:t> 5.4 </a:t>
            </a:r>
            <a:r>
              <a:rPr lang="en-US" sz="3400" b="1" dirty="0" err="1"/>
              <a:t>Sorgu</a:t>
            </a:r>
            <a:r>
              <a:rPr lang="en-US" sz="3400" b="1" dirty="0"/>
              <a:t> 1 - </a:t>
            </a:r>
            <a:r>
              <a:rPr lang="en-US" sz="3400" b="1" dirty="0" err="1"/>
              <a:t>Sorgu</a:t>
            </a:r>
            <a:r>
              <a:rPr lang="en-US" sz="3400" b="1" dirty="0"/>
              <a:t>/</a:t>
            </a:r>
            <a:br>
              <a:rPr lang="en-US" sz="3400" b="1" dirty="0"/>
            </a:br>
            <a:r>
              <a:rPr lang="en-US" sz="3400" b="1" dirty="0" err="1"/>
              <a:t>saniye</a:t>
            </a:r>
            <a:r>
              <a:rPr lang="en-US" sz="3400" b="1" dirty="0"/>
              <a:t> </a:t>
            </a:r>
            <a:r>
              <a:rPr lang="en-US" sz="3400" b="1" dirty="0" err="1"/>
              <a:t>analiz</a:t>
            </a:r>
            <a:r>
              <a:rPr lang="en-US" sz="3400" b="1" dirty="0"/>
              <a:t> </a:t>
            </a:r>
            <a:r>
              <a:rPr lang="en-US" sz="3400" b="1" dirty="0" err="1"/>
              <a:t>işlemi</a:t>
            </a:r>
            <a:r>
              <a:rPr lang="en-US" sz="3400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A853-4C58-1FA9-1A6B-42A26A7A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5482-D7E6-0A2E-18B8-8CCECE99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E468-23FF-BD64-E284-CACB9E51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7" name="Content Placeholder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02C12DA2-9454-CCCA-C2E2-7D2E06165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977" y="666772"/>
            <a:ext cx="9376971" cy="558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98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F71A2E-B4C3-3335-0284-32FD1989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3" y="899024"/>
            <a:ext cx="2413968" cy="391494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b="1" dirty="0"/>
              <a:t>Şekil5.5 </a:t>
            </a:r>
            <a:r>
              <a:rPr lang="en-US" sz="3700" b="1" dirty="0" err="1"/>
              <a:t>Sorgu</a:t>
            </a:r>
            <a:r>
              <a:rPr lang="en-US" sz="3700" b="1" dirty="0"/>
              <a:t> 1-Çok </a:t>
            </a:r>
            <a:r>
              <a:rPr lang="en-US" sz="3700" b="1" dirty="0" err="1"/>
              <a:t>sayıdaki</a:t>
            </a:r>
            <a:r>
              <a:rPr lang="en-US" sz="3700" b="1" dirty="0"/>
              <a:t> </a:t>
            </a:r>
            <a:r>
              <a:rPr lang="en-US" sz="3700" b="1" dirty="0" err="1"/>
              <a:t>sorgu</a:t>
            </a:r>
            <a:r>
              <a:rPr lang="en-US" sz="3700" b="1" dirty="0"/>
              <a:t> </a:t>
            </a:r>
            <a:r>
              <a:rPr lang="en-US" sz="3700" b="1" dirty="0" err="1"/>
              <a:t>miktarı</a:t>
            </a:r>
            <a:r>
              <a:rPr lang="en-US" sz="3700" b="1" dirty="0"/>
              <a:t> </a:t>
            </a:r>
            <a:r>
              <a:rPr lang="en-US" sz="3700" b="1" dirty="0" err="1"/>
              <a:t>analiz</a:t>
            </a:r>
            <a:r>
              <a:rPr lang="en-US" sz="3700" b="1" dirty="0"/>
              <a:t> </a:t>
            </a:r>
            <a:r>
              <a:rPr lang="en-US" sz="3700" b="1" dirty="0" err="1"/>
              <a:t>işlemi</a:t>
            </a:r>
            <a:r>
              <a:rPr lang="en-US" sz="3700" b="1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3164-DEDA-4E19-3BB1-B6AB5D86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BA20-85F3-D5BE-13E6-ED74BD69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5191-A51C-00CF-96DE-CD65B9E2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5106E5-4AC8-58ED-8FC8-16B439425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698" y="482206"/>
            <a:ext cx="8827331" cy="53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25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02BFC8-2463-1EA3-A348-CD2FAECB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3" y="899024"/>
            <a:ext cx="2026722" cy="391494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/>
              <a:t>Şekil</a:t>
            </a:r>
            <a:r>
              <a:rPr lang="en-US" sz="2800" b="1" dirty="0"/>
              <a:t> 5.6 </a:t>
            </a:r>
            <a:r>
              <a:rPr lang="en-US" sz="2800" b="1" dirty="0" err="1"/>
              <a:t>Sorgu</a:t>
            </a:r>
            <a:r>
              <a:rPr lang="en-US" sz="2800" b="1" dirty="0"/>
              <a:t> 1-Sorgular/Saniye </a:t>
            </a:r>
            <a:r>
              <a:rPr lang="en-US" sz="2800" b="1" dirty="0" err="1"/>
              <a:t>ile</a:t>
            </a:r>
            <a:r>
              <a:rPr lang="en-US" sz="2800" b="1" dirty="0"/>
              <a:t> </a:t>
            </a:r>
            <a:r>
              <a:rPr lang="en-US" sz="2800" b="1" dirty="0" err="1"/>
              <a:t>işlemci</a:t>
            </a:r>
            <a:r>
              <a:rPr lang="en-US" sz="2800" b="1" dirty="0"/>
              <a:t> </a:t>
            </a:r>
            <a:r>
              <a:rPr lang="en-US" sz="2800" b="1" dirty="0" err="1"/>
              <a:t>çekirdeği</a:t>
            </a:r>
            <a:r>
              <a:rPr lang="en-US" sz="2800" b="1" dirty="0"/>
              <a:t> </a:t>
            </a:r>
          </a:p>
          <a:p>
            <a:pPr>
              <a:lnSpc>
                <a:spcPct val="90000"/>
              </a:lnSpc>
            </a:pPr>
            <a:r>
              <a:rPr lang="en-US" sz="2800" b="1" err="1"/>
              <a:t>miktarı</a:t>
            </a:r>
            <a:r>
              <a:rPr lang="en-US" sz="2800" b="1" dirty="0"/>
              <a:t> </a:t>
            </a:r>
            <a:r>
              <a:rPr lang="en-US" sz="2800" b="1" err="1"/>
              <a:t>için</a:t>
            </a:r>
            <a:r>
              <a:rPr lang="en-US" sz="2800" b="1" dirty="0"/>
              <a:t> </a:t>
            </a:r>
            <a:r>
              <a:rPr lang="en-US" sz="2800" b="1" err="1"/>
              <a:t>analiz</a:t>
            </a:r>
            <a:r>
              <a:rPr lang="en-US" sz="2800" b="1" dirty="0"/>
              <a:t> </a:t>
            </a:r>
            <a:r>
              <a:rPr lang="en-US" sz="2800" b="1" err="1"/>
              <a:t>işlemi</a:t>
            </a:r>
            <a:r>
              <a:rPr lang="en-US" sz="2800" b="1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1065-C290-DA63-593A-8A3EAAE2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0996-943B-1700-4E3C-7A1A317D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7C8F-A5C1-F80F-5D66-09A75DBE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7" name="Content Placeholder 6" descr="A graph with red and green dots&#10;&#10;Description automatically generated">
            <a:extLst>
              <a:ext uri="{FF2B5EF4-FFF2-40B4-BE49-F238E27FC236}">
                <a16:creationId xmlns:a16="http://schemas.microsoft.com/office/drawing/2014/main" id="{4413C360-0624-7BB9-BA6B-D55A1DEB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452" y="900327"/>
            <a:ext cx="9064676" cy="51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0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83E06D-6B10-0FA8-B29D-891DD960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3" y="899024"/>
            <a:ext cx="2201607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err="1"/>
              <a:t>Şekil</a:t>
            </a:r>
            <a:r>
              <a:rPr lang="en-US" sz="3200" b="1" dirty="0"/>
              <a:t> 5.7 </a:t>
            </a:r>
            <a:r>
              <a:rPr lang="en-US" sz="3200" b="1" err="1"/>
              <a:t>Sorgu</a:t>
            </a:r>
            <a:r>
              <a:rPr lang="en-US" sz="3200" b="1" dirty="0"/>
              <a:t> 2 - INNER JOIN </a:t>
            </a:r>
            <a:r>
              <a:rPr lang="en-US" sz="3200" b="1" err="1"/>
              <a:t>ile</a:t>
            </a:r>
            <a:r>
              <a:rPr lang="en-US" sz="3200" b="1" dirty="0"/>
              <a:t> </a:t>
            </a:r>
            <a:r>
              <a:rPr lang="en-US" sz="3200" b="1" err="1"/>
              <a:t>karmaşık</a:t>
            </a:r>
            <a:r>
              <a:rPr lang="en-US" sz="3200" b="1" dirty="0"/>
              <a:t> </a:t>
            </a:r>
            <a:r>
              <a:rPr lang="en-US" sz="3200" b="1" err="1"/>
              <a:t>sorgu</a:t>
            </a:r>
            <a:r>
              <a:rPr lang="en-US" sz="3200" b="1" dirty="0"/>
              <a:t> </a:t>
            </a:r>
          </a:p>
          <a:p>
            <a:pPr>
              <a:lnSpc>
                <a:spcPct val="90000"/>
              </a:lnSpc>
            </a:pPr>
            <a:r>
              <a:rPr lang="en-US" sz="3200" b="1" err="1"/>
              <a:t>analizi</a:t>
            </a:r>
            <a:r>
              <a:rPr lang="en-US" sz="3200" b="1" dirty="0"/>
              <a:t> </a:t>
            </a:r>
            <a:r>
              <a:rPr lang="en-US" sz="3200" b="1" err="1"/>
              <a:t>işlemi</a:t>
            </a:r>
            <a:r>
              <a:rPr lang="en-US" sz="3200" b="1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2651A-38CE-AD84-4048-C84A4C2F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1637F-6FCE-A576-B04C-73C5692B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ADCCC-F233-6D2A-DC49-1CFB49F8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51ECFAE-2EB1-C46C-8859-2471C9FBE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338" y="790027"/>
            <a:ext cx="9014708" cy="53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76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8B3D71-0D60-E8FE-87D6-A7B3D59A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3" y="899024"/>
            <a:ext cx="2064197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/>
              <a:t>Şekil</a:t>
            </a:r>
            <a:r>
              <a:rPr lang="en-US" sz="2800" b="1" dirty="0"/>
              <a:t> 5.8 </a:t>
            </a:r>
            <a:r>
              <a:rPr lang="en-US" sz="2800" b="1" dirty="0" err="1"/>
              <a:t>Sorgu</a:t>
            </a:r>
            <a:r>
              <a:rPr lang="en-US" sz="2800" b="1" dirty="0"/>
              <a:t> 2- INNER JOIN </a:t>
            </a:r>
            <a:r>
              <a:rPr lang="en-US" sz="2800" b="1" dirty="0" err="1"/>
              <a:t>ile</a:t>
            </a:r>
            <a:r>
              <a:rPr lang="en-US" sz="2800" b="1" dirty="0"/>
              <a:t> 500 </a:t>
            </a:r>
            <a:r>
              <a:rPr lang="en-US" sz="2800" b="1" dirty="0" err="1"/>
              <a:t>ve</a:t>
            </a:r>
            <a:r>
              <a:rPr lang="en-US" sz="2800" b="1" dirty="0"/>
              <a:t> 1000 </a:t>
            </a:r>
            <a:r>
              <a:rPr lang="en-US" sz="2800" b="1" dirty="0" err="1"/>
              <a:t>veri</a:t>
            </a:r>
            <a:r>
              <a:rPr lang="en-US" sz="2800" b="1" dirty="0"/>
              <a:t> </a:t>
            </a:r>
            <a:r>
              <a:rPr lang="en-US" sz="2800" b="1" dirty="0" err="1"/>
              <a:t>için</a:t>
            </a:r>
            <a:r>
              <a:rPr lang="en-US" sz="2800" b="1" dirty="0"/>
              <a:t> </a:t>
            </a:r>
          </a:p>
          <a:p>
            <a:pPr>
              <a:lnSpc>
                <a:spcPct val="90000"/>
              </a:lnSpc>
            </a:pPr>
            <a:r>
              <a:rPr lang="en-US" sz="2800" b="1" err="1"/>
              <a:t>sorgu</a:t>
            </a:r>
            <a:r>
              <a:rPr lang="en-US" sz="2800" b="1" dirty="0"/>
              <a:t>/</a:t>
            </a:r>
            <a:r>
              <a:rPr lang="en-US" sz="2800" b="1" err="1"/>
              <a:t>saniye</a:t>
            </a:r>
            <a:r>
              <a:rPr lang="en-US" sz="2800" b="1" dirty="0"/>
              <a:t> </a:t>
            </a:r>
            <a:r>
              <a:rPr lang="en-US" sz="2800" b="1" err="1"/>
              <a:t>analizi</a:t>
            </a:r>
            <a:r>
              <a:rPr lang="en-US" sz="2800" b="1" dirty="0"/>
              <a:t> </a:t>
            </a:r>
            <a:r>
              <a:rPr lang="en-US" sz="2800" b="1" err="1"/>
              <a:t>işlemi</a:t>
            </a:r>
            <a:r>
              <a:rPr lang="en-US" sz="2800" b="1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34E8D-73F8-F1B1-7DA2-6AFF9D91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564E1-3EBC-E0D8-F379-0F80F464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12FB-5AE9-A679-1E0B-07349CAC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/>
          </a:p>
        </p:txBody>
      </p:sp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5CA6C3D0-196F-B866-0B5E-139067435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289" y="662298"/>
            <a:ext cx="8752380" cy="542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1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ED1E9-2407-0351-32FA-68222993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1-</a:t>
            </a: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BiLiŞiM </a:t>
            </a:r>
            <a:r>
              <a:rPr lang="en-GB" sz="3200" b="1" err="1">
                <a:solidFill>
                  <a:schemeClr val="tx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SiSTEMLERi</a:t>
            </a: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 VE </a:t>
            </a:r>
            <a:r>
              <a:rPr lang="en-GB" sz="3200" b="1" err="1">
                <a:solidFill>
                  <a:schemeClr val="tx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YÖNETiMi</a:t>
            </a:r>
            <a:endParaRPr lang="en-US" sz="3200" b="1" err="1">
              <a:solidFill>
                <a:schemeClr val="tx1">
                  <a:lumMod val="50000"/>
                  <a:lumOff val="5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7BF7-2E25-8705-D007-D6664F17E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>
                <a:ea typeface="+mn-lt"/>
                <a:cs typeface="+mn-lt"/>
              </a:rPr>
              <a:t>Temel Aktiviteler:</a:t>
            </a:r>
            <a:endParaRPr lang="en-GB" sz="1600"/>
          </a:p>
          <a:p>
            <a:pPr>
              <a:lnSpc>
                <a:spcPct val="100000"/>
              </a:lnSpc>
            </a:pPr>
            <a:r>
              <a:rPr lang="en-GB" sz="1600">
                <a:ea typeface="+mn-lt"/>
                <a:cs typeface="+mn-lt"/>
              </a:rPr>
              <a:t>1. </a:t>
            </a:r>
            <a:r>
              <a:rPr lang="en-GB" sz="1600" err="1">
                <a:ea typeface="+mn-lt"/>
                <a:cs typeface="+mn-lt"/>
              </a:rPr>
              <a:t>Girdi</a:t>
            </a:r>
            <a:r>
              <a:rPr lang="en-GB" sz="1600">
                <a:ea typeface="+mn-lt"/>
                <a:cs typeface="+mn-lt"/>
              </a:rPr>
              <a:t>: </a:t>
            </a:r>
            <a:r>
              <a:rPr lang="en-GB" sz="1600" err="1">
                <a:ea typeface="+mn-lt"/>
                <a:cs typeface="+mn-lt"/>
              </a:rPr>
              <a:t>Organizasyonun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içinden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veya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dış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çevresinden</a:t>
            </a:r>
            <a:r>
              <a:rPr lang="en-GB" sz="1600">
                <a:ea typeface="+mn-lt"/>
                <a:cs typeface="+mn-lt"/>
              </a:rPr>
              <a:t> ham </a:t>
            </a:r>
            <a:r>
              <a:rPr lang="en-GB" sz="1600" err="1">
                <a:ea typeface="+mn-lt"/>
                <a:cs typeface="+mn-lt"/>
              </a:rPr>
              <a:t>bilgileri</a:t>
            </a:r>
            <a:r>
              <a:rPr lang="en-GB" sz="1600">
                <a:ea typeface="+mn-lt"/>
                <a:cs typeface="+mn-lt"/>
              </a:rPr>
              <a:t> (</a:t>
            </a:r>
            <a:r>
              <a:rPr lang="en-GB" sz="1600" err="1">
                <a:ea typeface="+mn-lt"/>
                <a:cs typeface="+mn-lt"/>
              </a:rPr>
              <a:t>veriyi</a:t>
            </a:r>
            <a:r>
              <a:rPr lang="en-GB" sz="1600">
                <a:ea typeface="+mn-lt"/>
                <a:cs typeface="+mn-lt"/>
              </a:rPr>
              <a:t>) </a:t>
            </a:r>
            <a:r>
              <a:rPr lang="en-GB" sz="1600" err="1">
                <a:ea typeface="+mn-lt"/>
                <a:cs typeface="+mn-lt"/>
              </a:rPr>
              <a:t>toplamaktır</a:t>
            </a:r>
            <a:r>
              <a:rPr lang="en-GB" sz="1600">
                <a:ea typeface="+mn-lt"/>
                <a:cs typeface="+mn-lt"/>
              </a:rPr>
              <a:t>.</a:t>
            </a:r>
            <a:endParaRPr lang="en-GB" sz="1600"/>
          </a:p>
          <a:p>
            <a:pPr>
              <a:lnSpc>
                <a:spcPct val="100000"/>
              </a:lnSpc>
            </a:pPr>
            <a:r>
              <a:rPr lang="en-GB" sz="1600">
                <a:ea typeface="+mn-lt"/>
                <a:cs typeface="+mn-lt"/>
              </a:rPr>
              <a:t>2. </a:t>
            </a:r>
            <a:r>
              <a:rPr lang="en-GB" sz="1600" err="1">
                <a:ea typeface="+mn-lt"/>
                <a:cs typeface="+mn-lt"/>
              </a:rPr>
              <a:t>İşlem</a:t>
            </a:r>
            <a:r>
              <a:rPr lang="en-GB" sz="1600">
                <a:ea typeface="+mn-lt"/>
                <a:cs typeface="+mn-lt"/>
              </a:rPr>
              <a:t>: Bu ham </a:t>
            </a:r>
            <a:r>
              <a:rPr lang="en-GB" sz="1600" err="1">
                <a:ea typeface="+mn-lt"/>
                <a:cs typeface="+mn-lt"/>
              </a:rPr>
              <a:t>veriyi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daha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anlamlı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bir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biçime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çevirmektir</a:t>
            </a:r>
            <a:r>
              <a:rPr lang="en-GB" sz="1600">
                <a:ea typeface="+mn-lt"/>
                <a:cs typeface="+mn-lt"/>
              </a:rPr>
              <a:t>.</a:t>
            </a:r>
            <a:endParaRPr lang="en-GB" sz="1600"/>
          </a:p>
          <a:p>
            <a:pPr>
              <a:lnSpc>
                <a:spcPct val="100000"/>
              </a:lnSpc>
            </a:pPr>
            <a:r>
              <a:rPr lang="en-GB" sz="1600">
                <a:ea typeface="+mn-lt"/>
                <a:cs typeface="+mn-lt"/>
              </a:rPr>
              <a:t>3. </a:t>
            </a:r>
            <a:r>
              <a:rPr lang="en-GB" sz="1600" err="1">
                <a:ea typeface="+mn-lt"/>
                <a:cs typeface="+mn-lt"/>
              </a:rPr>
              <a:t>Çıktı</a:t>
            </a:r>
            <a:r>
              <a:rPr lang="en-GB" sz="1600">
                <a:ea typeface="+mn-lt"/>
                <a:cs typeface="+mn-lt"/>
              </a:rPr>
              <a:t>: </a:t>
            </a:r>
            <a:r>
              <a:rPr lang="en-GB" sz="1600" err="1">
                <a:ea typeface="+mn-lt"/>
                <a:cs typeface="+mn-lt"/>
              </a:rPr>
              <a:t>İşlenmiş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bilgiyi</a:t>
            </a:r>
            <a:r>
              <a:rPr lang="en-GB" sz="1600">
                <a:ea typeface="+mn-lt"/>
                <a:cs typeface="+mn-lt"/>
              </a:rPr>
              <a:t> (</a:t>
            </a:r>
            <a:r>
              <a:rPr lang="en-GB" sz="1600" err="1">
                <a:ea typeface="+mn-lt"/>
                <a:cs typeface="+mn-lt"/>
              </a:rPr>
              <a:t>enformasyon</a:t>
            </a:r>
            <a:r>
              <a:rPr lang="en-GB" sz="1600">
                <a:ea typeface="+mn-lt"/>
                <a:cs typeface="+mn-lt"/>
              </a:rPr>
              <a:t>), </a:t>
            </a:r>
            <a:r>
              <a:rPr lang="en-GB" sz="1600" err="1">
                <a:ea typeface="+mn-lt"/>
                <a:cs typeface="+mn-lt"/>
              </a:rPr>
              <a:t>insanlara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veya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kullanılacak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olan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aktivitelere</a:t>
            </a:r>
            <a:r>
              <a:rPr lang="en-GB" sz="1600">
                <a:ea typeface="+mn-lt"/>
                <a:cs typeface="+mn-lt"/>
              </a:rPr>
              <a:t> aktarmaktır.</a:t>
            </a:r>
            <a:endParaRPr lang="en-GB" sz="1600"/>
          </a:p>
          <a:p>
            <a:pPr>
              <a:lnSpc>
                <a:spcPct val="100000"/>
              </a:lnSpc>
            </a:pPr>
            <a:r>
              <a:rPr lang="en-GB" sz="1600">
                <a:ea typeface="+mn-lt"/>
                <a:cs typeface="+mn-lt"/>
              </a:rPr>
              <a:t>Önemi:İşletmeler </a:t>
            </a:r>
            <a:r>
              <a:rPr lang="en-GB" sz="1600" err="1">
                <a:ea typeface="+mn-lt"/>
                <a:cs typeface="+mn-lt"/>
              </a:rPr>
              <a:t>açısından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bilişim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sistemleri</a:t>
            </a:r>
            <a:r>
              <a:rPr lang="en-GB" sz="1600">
                <a:ea typeface="+mn-lt"/>
                <a:cs typeface="+mn-lt"/>
              </a:rPr>
              <a:t>, </a:t>
            </a:r>
            <a:r>
              <a:rPr lang="en-GB" sz="1600" err="1">
                <a:ea typeface="+mn-lt"/>
                <a:cs typeface="+mn-lt"/>
              </a:rPr>
              <a:t>herhangi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bir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girdiyi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işlemlere</a:t>
            </a:r>
            <a:r>
              <a:rPr lang="en-GB" sz="1600">
                <a:ea typeface="+mn-lt"/>
                <a:cs typeface="+mn-lt"/>
              </a:rPr>
              <a:t> tabi </a:t>
            </a:r>
            <a:r>
              <a:rPr lang="en-GB" sz="1600" err="1">
                <a:ea typeface="+mn-lt"/>
                <a:cs typeface="+mn-lt"/>
              </a:rPr>
              <a:t>tutup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çıktı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sağlayan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mekanik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yapılardan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daha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fazla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anlam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ifade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etmektedir</a:t>
            </a:r>
            <a:r>
              <a:rPr lang="en-GB" sz="1600">
                <a:ea typeface="+mn-lt"/>
                <a:cs typeface="+mn-lt"/>
              </a:rPr>
              <a:t>. </a:t>
            </a:r>
            <a:r>
              <a:rPr lang="en-GB" sz="1600" err="1">
                <a:ea typeface="+mn-lt"/>
                <a:cs typeface="+mn-lt"/>
              </a:rPr>
              <a:t>Bilişim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sistemleri</a:t>
            </a:r>
            <a:r>
              <a:rPr lang="en-GB" sz="1600">
                <a:ea typeface="+mn-lt"/>
                <a:cs typeface="+mn-lt"/>
              </a:rPr>
              <a:t>, </a:t>
            </a:r>
            <a:r>
              <a:rPr lang="en-GB" sz="1600" err="1">
                <a:ea typeface="+mn-lt"/>
                <a:cs typeface="+mn-lt"/>
              </a:rPr>
              <a:t>bilişim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teknolojileri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altyapısından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yararlanan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yönetsel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çözümlerdir</a:t>
            </a:r>
            <a:r>
              <a:rPr lang="en-GB" sz="1600">
                <a:ea typeface="+mn-lt"/>
                <a:cs typeface="+mn-lt"/>
              </a:rPr>
              <a:t>. </a:t>
            </a:r>
            <a:r>
              <a:rPr lang="en-GB" sz="1600" err="1">
                <a:ea typeface="+mn-lt"/>
                <a:cs typeface="+mn-lt"/>
              </a:rPr>
              <a:t>Bilişim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sistemlerini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etkin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bir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şekilde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kullanmak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için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organizasyon</a:t>
            </a:r>
            <a:r>
              <a:rPr lang="en-GB" sz="1600">
                <a:ea typeface="+mn-lt"/>
                <a:cs typeface="+mn-lt"/>
              </a:rPr>
              <a:t>, </a:t>
            </a:r>
            <a:r>
              <a:rPr lang="en-GB" sz="1600" err="1">
                <a:ea typeface="+mn-lt"/>
                <a:cs typeface="+mn-lt"/>
              </a:rPr>
              <a:t>yönetim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ve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teknolojiye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hâkim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olmak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 err="1">
                <a:ea typeface="+mn-lt"/>
                <a:cs typeface="+mn-lt"/>
              </a:rPr>
              <a:t>gerekmektedir</a:t>
            </a:r>
            <a:r>
              <a:rPr lang="en-GB" sz="1600">
                <a:ea typeface="+mn-lt"/>
                <a:cs typeface="+mn-lt"/>
              </a:rPr>
              <a:t>.</a:t>
            </a:r>
            <a:endParaRPr lang="en-GB" sz="1600"/>
          </a:p>
          <a:p>
            <a:pPr>
              <a:lnSpc>
                <a:spcPct val="100000"/>
              </a:lnSpc>
            </a:pPr>
            <a:endParaRPr lang="en-GB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805E-30DB-5621-AC25-D71B7964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87CC-DCCE-CAC9-83E8-CAEF6409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0F42-DC9F-1A44-135E-BEDECF89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4AFCB288-E0F1-AF5C-B165-7262D977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120" y="1942574"/>
            <a:ext cx="3446780" cy="297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95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1843FD-E0C1-0491-3016-28BA4CE2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2265262" cy="13167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GB" sz="3200" b="1" dirty="0" err="1">
                <a:ea typeface="+mj-lt"/>
                <a:cs typeface="+mj-lt"/>
              </a:rPr>
              <a:t>Şekil</a:t>
            </a:r>
            <a:r>
              <a:rPr lang="en-GB" sz="3200" b="1" dirty="0">
                <a:ea typeface="+mj-lt"/>
                <a:cs typeface="+mj-lt"/>
              </a:rPr>
              <a:t> 5.9 </a:t>
            </a:r>
            <a:r>
              <a:rPr lang="en-GB" sz="3200" b="1" dirty="0" err="1">
                <a:ea typeface="+mj-lt"/>
                <a:cs typeface="+mj-lt"/>
              </a:rPr>
              <a:t>Sorgu</a:t>
            </a:r>
            <a:r>
              <a:rPr lang="en-GB" sz="3200" b="1" dirty="0">
                <a:ea typeface="+mj-lt"/>
                <a:cs typeface="+mj-lt"/>
              </a:rPr>
              <a:t> 2- INNER JOIN </a:t>
            </a:r>
            <a:r>
              <a:rPr lang="en-GB" sz="3200" b="1" dirty="0" err="1">
                <a:ea typeface="+mj-lt"/>
                <a:cs typeface="+mj-lt"/>
              </a:rPr>
              <a:t>ile</a:t>
            </a:r>
            <a:r>
              <a:rPr lang="en-GB" sz="3200" b="1" dirty="0">
                <a:ea typeface="+mj-lt"/>
                <a:cs typeface="+mj-lt"/>
              </a:rPr>
              <a:t> </a:t>
            </a:r>
            <a:r>
              <a:rPr lang="en-GB" sz="3200" b="1" dirty="0" err="1">
                <a:ea typeface="+mj-lt"/>
                <a:cs typeface="+mj-lt"/>
              </a:rPr>
              <a:t>işlemci</a:t>
            </a:r>
            <a:r>
              <a:rPr lang="en-GB" sz="3200" b="1" dirty="0">
                <a:ea typeface="+mj-lt"/>
                <a:cs typeface="+mj-lt"/>
              </a:rPr>
              <a:t> </a:t>
            </a:r>
            <a:r>
              <a:rPr lang="en-GB" sz="3200" b="1" dirty="0" err="1">
                <a:ea typeface="+mj-lt"/>
                <a:cs typeface="+mj-lt"/>
              </a:rPr>
              <a:t>çekirdeği</a:t>
            </a:r>
            <a:r>
              <a:rPr lang="en-GB" sz="3200" b="1" dirty="0">
                <a:ea typeface="+mj-lt"/>
                <a:cs typeface="+mj-lt"/>
              </a:rPr>
              <a:t> </a:t>
            </a:r>
            <a:endParaRPr lang="en-US" sz="3200" b="1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r>
              <a:rPr lang="en-GB" sz="3200" b="1" err="1">
                <a:ea typeface="+mj-lt"/>
                <a:cs typeface="+mj-lt"/>
              </a:rPr>
              <a:t>miktarı</a:t>
            </a:r>
            <a:r>
              <a:rPr lang="en-GB" sz="3200" b="1" dirty="0">
                <a:ea typeface="+mj-lt"/>
                <a:cs typeface="+mj-lt"/>
              </a:rPr>
              <a:t> </a:t>
            </a:r>
            <a:r>
              <a:rPr lang="en-GB" sz="3200" b="1" err="1">
                <a:ea typeface="+mj-lt"/>
                <a:cs typeface="+mj-lt"/>
              </a:rPr>
              <a:t>üzerinde</a:t>
            </a:r>
            <a:r>
              <a:rPr lang="en-GB" sz="3200" b="1" dirty="0">
                <a:ea typeface="+mj-lt"/>
                <a:cs typeface="+mj-lt"/>
              </a:rPr>
              <a:t> </a:t>
            </a:r>
            <a:r>
              <a:rPr lang="en-GB" sz="3200" b="1" err="1">
                <a:ea typeface="+mj-lt"/>
                <a:cs typeface="+mj-lt"/>
              </a:rPr>
              <a:t>analiz</a:t>
            </a:r>
            <a:r>
              <a:rPr lang="en-GB" sz="3200" b="1" dirty="0">
                <a:ea typeface="+mj-lt"/>
                <a:cs typeface="+mj-lt"/>
              </a:rPr>
              <a:t> </a:t>
            </a:r>
            <a:r>
              <a:rPr lang="en-GB" sz="3200" b="1" err="1">
                <a:ea typeface="+mj-lt"/>
                <a:cs typeface="+mj-lt"/>
              </a:rPr>
              <a:t>işlemi</a:t>
            </a:r>
            <a:r>
              <a:rPr lang="en-GB" sz="3200" b="1" dirty="0">
                <a:ea typeface="+mj-lt"/>
                <a:cs typeface="+mj-lt"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3860-A23F-DB92-AA0E-1327B5D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6ACB-86AF-A0FD-C0D4-6D002301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E033-8C70-D64D-A6A6-23E6712E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/>
          </a:p>
        </p:txBody>
      </p:sp>
      <p:pic>
        <p:nvPicPr>
          <p:cNvPr id="7" name="Content Placeholder 6" descr="A graph with green and red arrows&#10;&#10;Description automatically generated">
            <a:extLst>
              <a:ext uri="{FF2B5EF4-FFF2-40B4-BE49-F238E27FC236}">
                <a16:creationId xmlns:a16="http://schemas.microsoft.com/office/drawing/2014/main" id="{0FDB9E9D-5B12-4BB2-0617-120883F0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143" y="1025466"/>
            <a:ext cx="7730413" cy="491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01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AF2CAD-0518-E0F3-CD22-F4EC7417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3" y="899024"/>
            <a:ext cx="2201607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 err="1"/>
              <a:t>Şekil</a:t>
            </a:r>
            <a:r>
              <a:rPr lang="en-US" sz="3200" b="1" dirty="0"/>
              <a:t> 5.10 </a:t>
            </a:r>
            <a:r>
              <a:rPr lang="en-US" sz="3200" b="1" dirty="0" err="1"/>
              <a:t>Sorgu</a:t>
            </a:r>
            <a:r>
              <a:rPr lang="en-US" sz="3200" b="1" dirty="0"/>
              <a:t> 3 – </a:t>
            </a:r>
            <a:r>
              <a:rPr lang="en-US" sz="3200" b="1" dirty="0" err="1"/>
              <a:t>Detaylı</a:t>
            </a:r>
            <a:r>
              <a:rPr lang="en-US" sz="3200" b="1" dirty="0"/>
              <a:t> </a:t>
            </a:r>
            <a:r>
              <a:rPr lang="en-US" sz="3200" b="1" dirty="0" err="1"/>
              <a:t>karmaşık</a:t>
            </a:r>
            <a:r>
              <a:rPr lang="en-US" sz="3200" b="1" dirty="0"/>
              <a:t> </a:t>
            </a:r>
            <a:r>
              <a:rPr lang="en-US" sz="3200" b="1" dirty="0" err="1"/>
              <a:t>sorgu</a:t>
            </a:r>
            <a:r>
              <a:rPr lang="en-US" sz="3200" b="1" dirty="0"/>
              <a:t> </a:t>
            </a:r>
            <a:r>
              <a:rPr lang="en-US" sz="3200" b="1" dirty="0" err="1"/>
              <a:t>süre</a:t>
            </a:r>
            <a:r>
              <a:rPr lang="en-US" sz="3200" b="1" dirty="0"/>
              <a:t> </a:t>
            </a:r>
            <a:r>
              <a:rPr lang="en-US" sz="3200" b="1" dirty="0" err="1"/>
              <a:t>analizi</a:t>
            </a:r>
            <a:r>
              <a:rPr lang="en-US" sz="3200" b="1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C771-D26F-7D17-8B4A-3B35ADE8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179EA-C705-FE0C-B653-7538434D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A70C-C38E-E28C-0AD7-AB606E25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BE992E9-51BC-E5B8-74AC-650F83754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57" y="903407"/>
            <a:ext cx="8402610" cy="52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09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21BCFB-0E46-BE53-7B8E-12D090F8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3" y="899024"/>
            <a:ext cx="2488918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/>
              <a:t>Şekil</a:t>
            </a:r>
            <a:r>
              <a:rPr lang="en-US" sz="2800" b="1" dirty="0"/>
              <a:t> 5.11 </a:t>
            </a:r>
            <a:r>
              <a:rPr lang="en-US" sz="2800" b="1" dirty="0" err="1"/>
              <a:t>Sorgu</a:t>
            </a:r>
            <a:r>
              <a:rPr lang="en-US" sz="2800" b="1" dirty="0"/>
              <a:t> 3- </a:t>
            </a:r>
            <a:r>
              <a:rPr lang="en-US" sz="2800" b="1" dirty="0" err="1"/>
              <a:t>Detaylı</a:t>
            </a:r>
            <a:r>
              <a:rPr lang="en-US" sz="2800" b="1" dirty="0"/>
              <a:t> </a:t>
            </a:r>
            <a:r>
              <a:rPr lang="en-US" sz="2800" b="1" dirty="0" err="1"/>
              <a:t>ve</a:t>
            </a:r>
            <a:r>
              <a:rPr lang="en-US" sz="2800" b="1" dirty="0"/>
              <a:t> </a:t>
            </a:r>
            <a:r>
              <a:rPr lang="en-US" sz="2800" b="1" dirty="0" err="1"/>
              <a:t>karmaşık</a:t>
            </a:r>
            <a:r>
              <a:rPr lang="en-US" sz="2800" b="1" dirty="0"/>
              <a:t> </a:t>
            </a:r>
            <a:r>
              <a:rPr lang="en-US" sz="2800" b="1" dirty="0" err="1"/>
              <a:t>sorgu</a:t>
            </a:r>
            <a:r>
              <a:rPr lang="en-US" sz="2800" b="1" dirty="0"/>
              <a:t> </a:t>
            </a:r>
            <a:r>
              <a:rPr lang="en-US" sz="2800" b="1" dirty="0" err="1"/>
              <a:t>ile</a:t>
            </a: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b="1" dirty="0" err="1"/>
              <a:t>Sorgular</a:t>
            </a:r>
            <a:r>
              <a:rPr lang="en-US" sz="2800" b="1" dirty="0"/>
              <a:t>/</a:t>
            </a:r>
            <a:br>
              <a:rPr lang="en-US" sz="2800" b="1" dirty="0"/>
            </a:br>
            <a:r>
              <a:rPr lang="en-US" sz="2800" b="1" dirty="0" err="1"/>
              <a:t>saniye</a:t>
            </a:r>
            <a:r>
              <a:rPr lang="en-US" sz="2800" b="1" dirty="0"/>
              <a:t> </a:t>
            </a:r>
            <a:r>
              <a:rPr lang="en-US" sz="2800" b="1" dirty="0" err="1"/>
              <a:t>analiz</a:t>
            </a:r>
            <a:r>
              <a:rPr lang="en-US" sz="2800" b="1" dirty="0"/>
              <a:t> </a:t>
            </a:r>
            <a:r>
              <a:rPr lang="en-US" sz="2800" b="1" dirty="0" err="1"/>
              <a:t>işlemi</a:t>
            </a:r>
            <a:r>
              <a:rPr lang="en-US" sz="2800" b="1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430A7-F9A0-9971-B794-51C30AB6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FF1C-515D-8CC1-342A-2D009C8A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ED57-360B-53EA-C774-5C8BF337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7" name="Content Placeholder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D220167-26D1-2A41-0E55-49CA6D080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649" y="967748"/>
            <a:ext cx="8664938" cy="4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07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8654B4-42AE-8892-DD14-3DDC4072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3" y="899024"/>
            <a:ext cx="2351509" cy="391494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Şekil5.12 </a:t>
            </a:r>
            <a:r>
              <a:rPr lang="en-US" sz="3100" b="1" dirty="0" err="1"/>
              <a:t>Sorgu</a:t>
            </a:r>
            <a:r>
              <a:rPr lang="en-US" sz="3100" b="1" dirty="0"/>
              <a:t> 3 – </a:t>
            </a:r>
            <a:r>
              <a:rPr lang="en-US" sz="3100" b="1" dirty="0" err="1"/>
              <a:t>Detaylı</a:t>
            </a:r>
            <a:r>
              <a:rPr lang="en-US" sz="3100" b="1" dirty="0"/>
              <a:t> </a:t>
            </a:r>
            <a:r>
              <a:rPr lang="en-US" sz="3100" b="1" dirty="0" err="1"/>
              <a:t>ve</a:t>
            </a:r>
            <a:r>
              <a:rPr lang="en-US" sz="3100" b="1" dirty="0"/>
              <a:t> </a:t>
            </a:r>
            <a:r>
              <a:rPr lang="en-US" sz="3100" b="1" dirty="0" err="1"/>
              <a:t>karmaşık</a:t>
            </a:r>
            <a:r>
              <a:rPr lang="en-US" sz="3100" b="1" dirty="0"/>
              <a:t> </a:t>
            </a:r>
            <a:r>
              <a:rPr lang="en-US" sz="3100" b="1" dirty="0" err="1"/>
              <a:t>sorgu</a:t>
            </a:r>
            <a:r>
              <a:rPr lang="en-US" sz="3100" b="1" dirty="0"/>
              <a:t> </a:t>
            </a:r>
            <a:r>
              <a:rPr lang="en-US" sz="3100" b="1" dirty="0" err="1"/>
              <a:t>kodu</a:t>
            </a:r>
            <a:r>
              <a:rPr lang="en-US" sz="3100" b="1" dirty="0"/>
              <a:t> </a:t>
            </a:r>
            <a:r>
              <a:rPr lang="en-US" sz="3100" b="1" dirty="0" err="1"/>
              <a:t>ile</a:t>
            </a:r>
            <a:r>
              <a:rPr lang="en-US" sz="3100" b="1" dirty="0"/>
              <a:t> </a:t>
            </a:r>
          </a:p>
          <a:p>
            <a:pPr>
              <a:lnSpc>
                <a:spcPct val="90000"/>
              </a:lnSpc>
            </a:pPr>
            <a:r>
              <a:rPr lang="en-US" sz="3100" b="1" err="1"/>
              <a:t>ortalama</a:t>
            </a:r>
            <a:r>
              <a:rPr lang="en-US" sz="3100" b="1" dirty="0"/>
              <a:t> </a:t>
            </a:r>
            <a:r>
              <a:rPr lang="en-US" sz="3100" b="1" err="1"/>
              <a:t>süre</a:t>
            </a:r>
            <a:r>
              <a:rPr lang="en-US" sz="3100" b="1" dirty="0"/>
              <a:t> </a:t>
            </a:r>
            <a:r>
              <a:rPr lang="en-US" sz="3100" b="1" err="1"/>
              <a:t>analiz</a:t>
            </a:r>
            <a:r>
              <a:rPr lang="en-US" sz="3100" b="1" dirty="0"/>
              <a:t> </a:t>
            </a:r>
            <a:r>
              <a:rPr lang="en-US" sz="3100" b="1" err="1"/>
              <a:t>işlemi</a:t>
            </a:r>
            <a:r>
              <a:rPr lang="en-US" sz="3100" b="1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ED68-8354-D9E2-F5EC-8A44E853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0F4AA-E2CC-377B-066D-87EF83E6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8AB2-5AD8-B936-FB17-10498DED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dirty="0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C443AB2-34A7-8C78-0188-6D7101873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666" y="897980"/>
            <a:ext cx="8827331" cy="487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4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8941A5-2446-AB4E-DA03-80405353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3" y="899024"/>
            <a:ext cx="2151640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err="1"/>
              <a:t>Şekil</a:t>
            </a:r>
            <a:r>
              <a:rPr lang="en-US" sz="2800" b="1" dirty="0"/>
              <a:t> 5.13 </a:t>
            </a:r>
            <a:r>
              <a:rPr lang="en-US" sz="2800" b="1" err="1"/>
              <a:t>Sorgu</a:t>
            </a:r>
            <a:r>
              <a:rPr lang="en-US" sz="2800" b="1" dirty="0"/>
              <a:t> 3 - </a:t>
            </a:r>
            <a:r>
              <a:rPr lang="en-US" sz="2800" b="1" err="1"/>
              <a:t>Detaylı</a:t>
            </a:r>
            <a:r>
              <a:rPr lang="en-US" sz="2800" b="1" dirty="0"/>
              <a:t> </a:t>
            </a:r>
            <a:r>
              <a:rPr lang="en-US" sz="2800" b="1" err="1"/>
              <a:t>ve</a:t>
            </a:r>
            <a:r>
              <a:rPr lang="en-US" sz="2800" b="1" dirty="0"/>
              <a:t> </a:t>
            </a:r>
            <a:r>
              <a:rPr lang="en-US" sz="2800" b="1" err="1"/>
              <a:t>karmaşık</a:t>
            </a:r>
            <a:r>
              <a:rPr lang="en-US" sz="2800" b="1" dirty="0"/>
              <a:t> </a:t>
            </a:r>
            <a:r>
              <a:rPr lang="en-US" sz="2800" b="1" err="1"/>
              <a:t>sorgu</a:t>
            </a:r>
            <a:r>
              <a:rPr lang="en-US" sz="2800" b="1" dirty="0"/>
              <a:t> </a:t>
            </a:r>
            <a:r>
              <a:rPr lang="en-US" sz="2800" b="1" err="1"/>
              <a:t>ile</a:t>
            </a:r>
            <a:r>
              <a:rPr lang="en-US" sz="2800" b="1" dirty="0"/>
              <a:t> </a:t>
            </a:r>
            <a:r>
              <a:rPr lang="en-US" sz="2800" b="1" err="1"/>
              <a:t>işlemci</a:t>
            </a:r>
            <a:endParaRPr lang="en-US" sz="2800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7F339-6F96-318B-6851-6482BCD3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05E4-3001-0126-B284-58E84CE2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2B3D-7956-930E-E36C-73F01F4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/>
          </a:p>
        </p:txBody>
      </p:sp>
      <p:pic>
        <p:nvPicPr>
          <p:cNvPr id="7" name="Content Placeholder 6" descr="A graph with colored pencils and numbers&#10;&#10;Description automatically generated">
            <a:extLst>
              <a:ext uri="{FF2B5EF4-FFF2-40B4-BE49-F238E27FC236}">
                <a16:creationId xmlns:a16="http://schemas.microsoft.com/office/drawing/2014/main" id="{EE484E76-AD22-6182-190A-8743F2E3B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370" y="905045"/>
            <a:ext cx="8939758" cy="46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47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CD7F0B-3404-B4FD-2C9A-65808B44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3" y="899024"/>
            <a:ext cx="2613836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Şekil5.14 </a:t>
            </a:r>
            <a:r>
              <a:rPr lang="en-US" sz="3200" b="1" err="1"/>
              <a:t>Sorgu</a:t>
            </a:r>
            <a:r>
              <a:rPr lang="en-US" sz="3200" b="1" dirty="0"/>
              <a:t> 3- </a:t>
            </a:r>
            <a:r>
              <a:rPr lang="en-US" sz="3200" b="1" err="1"/>
              <a:t>Detaylı</a:t>
            </a:r>
            <a:r>
              <a:rPr lang="en-US" sz="3200" b="1" dirty="0"/>
              <a:t> </a:t>
            </a:r>
            <a:r>
              <a:rPr lang="en-US" sz="3200" b="1" err="1"/>
              <a:t>ve</a:t>
            </a:r>
            <a:r>
              <a:rPr lang="en-US" sz="3200" b="1" dirty="0"/>
              <a:t> </a:t>
            </a:r>
            <a:r>
              <a:rPr lang="en-US" sz="3200" b="1" err="1"/>
              <a:t>karmaşık</a:t>
            </a:r>
            <a:r>
              <a:rPr lang="en-US" sz="3200" b="1" dirty="0"/>
              <a:t> </a:t>
            </a:r>
            <a:r>
              <a:rPr lang="en-US" sz="3200" b="1" err="1"/>
              <a:t>sorgu</a:t>
            </a:r>
            <a:r>
              <a:rPr lang="en-US" sz="3200" b="1" dirty="0"/>
              <a:t> </a:t>
            </a:r>
            <a:r>
              <a:rPr lang="en-US" sz="3200" b="1" err="1"/>
              <a:t>ile</a:t>
            </a:r>
            <a:r>
              <a:rPr lang="en-US" sz="3200" b="1" dirty="0"/>
              <a:t> </a:t>
            </a:r>
          </a:p>
          <a:p>
            <a:pPr>
              <a:lnSpc>
                <a:spcPct val="90000"/>
              </a:lnSpc>
            </a:pPr>
            <a:r>
              <a:rPr lang="en-US" sz="3200" b="1" err="1"/>
              <a:t>ölçeklendirilmiş</a:t>
            </a:r>
            <a:r>
              <a:rPr lang="en-US" sz="3200" b="1" dirty="0"/>
              <a:t> </a:t>
            </a:r>
            <a:r>
              <a:rPr lang="en-US" sz="3200" b="1" err="1"/>
              <a:t>analiz</a:t>
            </a:r>
            <a:r>
              <a:rPr lang="en-US" sz="3200" b="1" dirty="0"/>
              <a:t> </a:t>
            </a:r>
            <a:r>
              <a:rPr lang="en-US" sz="3200" b="1" err="1"/>
              <a:t>işlemi</a:t>
            </a:r>
            <a:r>
              <a:rPr lang="en-US" sz="3200" b="1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9861-F454-DA7B-F75D-63C3DAC6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464E-991E-6BD9-6697-2ABDF36A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BCF3-042E-EDD3-37CF-F2E1E7B1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en-US"/>
          </a:p>
        </p:txBody>
      </p:sp>
      <p:pic>
        <p:nvPicPr>
          <p:cNvPr id="7" name="Content Placeholder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A8B7F0B-B19C-0417-B339-1A29E0ABE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567" y="897980"/>
            <a:ext cx="8702413" cy="47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13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F808BF6-0B58-4801-963C-4D92B1FF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3" y="899024"/>
            <a:ext cx="2114164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Şekil5.15 INSERT </a:t>
            </a:r>
            <a:r>
              <a:rPr lang="en-US" sz="3200" b="1" err="1"/>
              <a:t>ve</a:t>
            </a:r>
            <a:r>
              <a:rPr lang="en-US" sz="3200" b="1" dirty="0"/>
              <a:t> DELETE </a:t>
            </a:r>
            <a:r>
              <a:rPr lang="en-US" sz="3200" b="1" err="1"/>
              <a:t>işlemleri</a:t>
            </a:r>
            <a:r>
              <a:rPr lang="en-US" sz="3200" b="1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0545F-B1E3-049C-6E8F-4198FA11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C1A8-8109-1859-4495-45365DFB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kern="12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4E52-6027-AFC0-8172-EEA2226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39D10EB-086D-E01B-D561-BE2C6D013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289" y="726884"/>
            <a:ext cx="8490053" cy="54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83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73DD5E-795C-C463-9403-C492FAF1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b="1" dirty="0"/>
              <a:t>5.4 Analiz </a:t>
            </a:r>
            <a:r>
              <a:rPr lang="en-GB" b="1" dirty="0" err="1"/>
              <a:t>ve</a:t>
            </a:r>
            <a:r>
              <a:rPr lang="en-GB" b="1" dirty="0"/>
              <a:t> </a:t>
            </a:r>
            <a:r>
              <a:rPr lang="en-GB" b="1" dirty="0" err="1"/>
              <a:t>Sonuçlar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BBE3-CC84-6219-7674-FF78BE81DE0D}"/>
              </a:ext>
            </a:extLst>
          </p:cNvPr>
          <p:cNvSpPr>
            <a:spLocks/>
          </p:cNvSpPr>
          <p:nvPr/>
        </p:nvSpPr>
        <p:spPr>
          <a:xfrm>
            <a:off x="1544877" y="2292350"/>
            <a:ext cx="4902585" cy="3201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749808">
              <a:spcAft>
                <a:spcPts val="600"/>
              </a:spcAft>
            </a:pPr>
            <a:r>
              <a:rPr lang="en-GB" b="1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Sorgu</a:t>
            </a:r>
            <a:r>
              <a:rPr lang="en-GB" b="1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1 (Basit </a:t>
            </a:r>
            <a:r>
              <a:rPr lang="en-GB" b="1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Sorgu</a:t>
            </a:r>
            <a:r>
              <a:rPr lang="en-GB" b="1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):</a:t>
            </a:r>
            <a:endParaRPr lang="en-GB" kern="1200">
              <a:latin typeface="+mn-lt"/>
            </a:endParaRPr>
          </a:p>
          <a:p>
            <a:pPr defTabSz="749808">
              <a:spcAft>
                <a:spcPts val="600"/>
              </a:spcAft>
            </a:pP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MySQL, 1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işlemci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çekirdeği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ile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2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işlemci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çekirdeği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arasında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bir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fark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göstermemektedir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.</a:t>
            </a:r>
            <a:endParaRPr lang="en-GB" kern="1200">
              <a:latin typeface="+mn-lt"/>
            </a:endParaRPr>
          </a:p>
          <a:p>
            <a:pPr defTabSz="749808">
              <a:spcAft>
                <a:spcPts val="600"/>
              </a:spcAft>
            </a:pP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MongoDB,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sorgu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sayısı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arttıkça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performansında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bir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düşüş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yaşamaktadır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.</a:t>
            </a:r>
            <a:endParaRPr lang="en-GB" kern="1200">
              <a:latin typeface="+mn-lt"/>
            </a:endParaRPr>
          </a:p>
          <a:p>
            <a:pPr defTabSz="749808">
              <a:spcAft>
                <a:spcPts val="600"/>
              </a:spcAft>
            </a:pPr>
            <a:r>
              <a:rPr lang="en-GB" b="1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Sorgu</a:t>
            </a:r>
            <a:r>
              <a:rPr lang="en-GB" b="1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2 (</a:t>
            </a:r>
            <a:r>
              <a:rPr lang="en-GB" b="1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Karmaşık</a:t>
            </a:r>
            <a:r>
              <a:rPr lang="en-GB" b="1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b="1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Sorgu</a:t>
            </a:r>
            <a:r>
              <a:rPr lang="en-GB" b="1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):</a:t>
            </a:r>
            <a:endParaRPr lang="en-GB" kern="1200">
              <a:latin typeface="+mn-lt"/>
            </a:endParaRPr>
          </a:p>
          <a:p>
            <a:pPr defTabSz="749808">
              <a:spcAft>
                <a:spcPts val="600"/>
              </a:spcAft>
            </a:pP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MySQL,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MongoDB'ye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göre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daha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uzun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ortalama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sorgu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sürelerine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sahiptir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.</a:t>
            </a:r>
            <a:endParaRPr lang="en-GB" kern="1200">
              <a:latin typeface="+mn-lt"/>
            </a:endParaRPr>
          </a:p>
          <a:p>
            <a:pPr defTabSz="749808">
              <a:spcAft>
                <a:spcPts val="600"/>
              </a:spcAft>
            </a:pP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MongoDB,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işlemci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çekirdeği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sayısı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arttıkça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performansında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bir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artış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err="1">
                <a:solidFill>
                  <a:srgbClr val="1F1F1F"/>
                </a:solidFill>
                <a:latin typeface="+mn-lt"/>
                <a:ea typeface="+mn-lt"/>
                <a:cs typeface="+mn-lt"/>
              </a:rPr>
              <a:t>göstermektedir</a:t>
            </a:r>
            <a:r>
              <a:rPr lang="en-GB" kern="1200" dirty="0">
                <a:solidFill>
                  <a:srgbClr val="1F1F1F"/>
                </a:solidFill>
                <a:latin typeface="+mn-lt"/>
                <a:ea typeface="+mn-lt"/>
                <a:cs typeface="+mn-lt"/>
              </a:rPr>
              <a:t>.</a:t>
            </a:r>
            <a:endParaRPr lang="en-GB" kern="1200">
              <a:latin typeface="+mn-lt"/>
            </a:endParaRPr>
          </a:p>
          <a:p>
            <a:pPr defTabSz="749808">
              <a:spcAft>
                <a:spcPts val="600"/>
              </a:spcAft>
            </a:pPr>
            <a:endParaRPr lang="en-GB" b="1" kern="1200" dirty="0">
              <a:solidFill>
                <a:srgbClr val="1F1F1F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0E2F-2707-48B2-EE43-3D570D706470}"/>
              </a:ext>
            </a:extLst>
          </p:cNvPr>
          <p:cNvSpPr>
            <a:spLocks/>
          </p:cNvSpPr>
          <p:nvPr/>
        </p:nvSpPr>
        <p:spPr>
          <a:xfrm>
            <a:off x="797223" y="6316488"/>
            <a:ext cx="3728437" cy="299874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749808">
              <a:spcAft>
                <a:spcPts val="600"/>
              </a:spcAft>
            </a:pPr>
            <a:r>
              <a:rPr lang="en-US" sz="1450" dirty="0"/>
              <a:t>02210224066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3C8C-9FDD-A36A-C058-D54AF4BE2D58}"/>
              </a:ext>
            </a:extLst>
          </p:cNvPr>
          <p:cNvSpPr>
            <a:spLocks/>
          </p:cNvSpPr>
          <p:nvPr/>
        </p:nvSpPr>
        <p:spPr>
          <a:xfrm>
            <a:off x="11238517" y="6378947"/>
            <a:ext cx="552198" cy="299874"/>
          </a:xfrm>
          <a:prstGeom prst="rect">
            <a:avLst/>
          </a:prstGeom>
        </p:spPr>
        <p:txBody>
          <a:bodyPr/>
          <a:lstStyle/>
          <a:p>
            <a:pPr defTabSz="749808">
              <a:spcAft>
                <a:spcPts val="600"/>
              </a:spcAft>
            </a:pPr>
            <a:fld id="{87E7843D-FF13-4365-9478-9625B70A2705}" type="slidenum"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49808">
                <a:spcAft>
                  <a:spcPts val="600"/>
                </a:spcAft>
              </a:pPr>
              <a:t>37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20F26-8734-E11C-109F-3BFE19A2017C}"/>
              </a:ext>
            </a:extLst>
          </p:cNvPr>
          <p:cNvSpPr txBox="1"/>
          <p:nvPr/>
        </p:nvSpPr>
        <p:spPr>
          <a:xfrm>
            <a:off x="6653648" y="1506857"/>
            <a:ext cx="3968413" cy="38366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34315" indent="-234315" defTabSz="749808">
              <a:lnSpc>
                <a:spcPct val="110000"/>
              </a:lnSpc>
              <a:spcBef>
                <a:spcPts val="820"/>
              </a:spcBef>
              <a:buFont typeface="Arial"/>
              <a:buChar char="•"/>
            </a:pPr>
            <a:r>
              <a:rPr lang="en-GB" sz="1600" b="1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Sorgu</a:t>
            </a:r>
            <a:r>
              <a:rPr lang="en-GB" sz="1600" b="1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3 (</a:t>
            </a:r>
            <a:r>
              <a:rPr lang="en-GB" sz="1600" b="1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Detaylı</a:t>
            </a:r>
            <a:r>
              <a:rPr lang="en-GB" sz="1600" b="1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b="1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GB" sz="1600" b="1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b="1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Karmaşık</a:t>
            </a:r>
            <a:r>
              <a:rPr lang="en-GB" sz="1600" b="1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b="1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Sorgu</a:t>
            </a:r>
            <a:r>
              <a:rPr lang="en-GB" sz="1600" b="1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):</a:t>
            </a:r>
            <a:endParaRPr lang="en-GB" sz="1600" kern="1200" dirty="0">
              <a:latin typeface="+mn-lt"/>
            </a:endParaRPr>
          </a:p>
          <a:p>
            <a:pPr marL="234315" indent="-234315" defTabSz="749808">
              <a:lnSpc>
                <a:spcPct val="110000"/>
              </a:lnSpc>
              <a:spcBef>
                <a:spcPts val="820"/>
              </a:spcBef>
              <a:buFont typeface="Arial"/>
              <a:buChar char="•"/>
            </a:pP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MySQL,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veri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kayıt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sayısı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arttıkça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performansında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bir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düşüş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yaşamaktadır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.</a:t>
            </a:r>
            <a:endParaRPr lang="en-GB" sz="1600" kern="1200" dirty="0">
              <a:latin typeface="+mn-lt"/>
            </a:endParaRPr>
          </a:p>
          <a:p>
            <a:pPr marL="234315" indent="-234315" defTabSz="749808">
              <a:lnSpc>
                <a:spcPct val="110000"/>
              </a:lnSpc>
              <a:spcBef>
                <a:spcPts val="820"/>
              </a:spcBef>
              <a:buFont typeface="Arial"/>
              <a:buChar char="•"/>
            </a:pP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MongoDB,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tüm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veri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kayıt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setlerinde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oldukça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iyi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bir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performans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göstermektedir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.</a:t>
            </a:r>
            <a:endParaRPr lang="en-GB" sz="1600" kern="1200" dirty="0">
              <a:latin typeface="+mn-lt"/>
            </a:endParaRPr>
          </a:p>
          <a:p>
            <a:pPr marL="234315" indent="-234315" defTabSz="749808">
              <a:lnSpc>
                <a:spcPct val="110000"/>
              </a:lnSpc>
              <a:spcBef>
                <a:spcPts val="820"/>
              </a:spcBef>
              <a:buFont typeface="Arial"/>
              <a:buChar char="•"/>
            </a:pPr>
            <a:r>
              <a:rPr lang="en-GB" sz="1600" b="1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INSERT </a:t>
            </a:r>
            <a:r>
              <a:rPr lang="en-GB" sz="1600" b="1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GB" sz="1600" b="1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DELETE </a:t>
            </a:r>
            <a:r>
              <a:rPr lang="en-GB" sz="1600" b="1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İşlemleri</a:t>
            </a:r>
            <a:r>
              <a:rPr lang="en-GB" sz="1600" b="1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:</a:t>
            </a:r>
            <a:endParaRPr lang="en-GB" sz="1600" kern="1200" dirty="0">
              <a:latin typeface="+mn-lt"/>
            </a:endParaRPr>
          </a:p>
          <a:p>
            <a:pPr marL="234315" indent="-234315" defTabSz="749808">
              <a:lnSpc>
                <a:spcPct val="110000"/>
              </a:lnSpc>
              <a:spcBef>
                <a:spcPts val="820"/>
              </a:spcBef>
              <a:buFont typeface="Arial"/>
              <a:buChar char="•"/>
            </a:pP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MongoDB'nin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veri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ekleme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işlemi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MySQL'e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göre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çok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daha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iyi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bir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performansa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sahiptir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.</a:t>
            </a:r>
            <a:endParaRPr lang="en-GB" sz="1600" kern="1200" dirty="0">
              <a:latin typeface="+mn-lt"/>
            </a:endParaRPr>
          </a:p>
          <a:p>
            <a:pPr marL="234315" indent="-234315" defTabSz="749808">
              <a:lnSpc>
                <a:spcPct val="110000"/>
              </a:lnSpc>
              <a:spcBef>
                <a:spcPts val="820"/>
              </a:spcBef>
              <a:buFont typeface="Arial"/>
              <a:buChar char="•"/>
            </a:pP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Veri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silme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işleminde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ise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MongoDB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MySQL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benzer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bir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performans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600" kern="1200" err="1">
                <a:solidFill>
                  <a:srgbClr val="1F1F1F"/>
                </a:solidFill>
                <a:latin typeface="+mn-lt"/>
                <a:ea typeface="+mn-ea"/>
                <a:cs typeface="+mn-cs"/>
              </a:rPr>
              <a:t>göstermektedir</a:t>
            </a:r>
            <a:r>
              <a:rPr lang="en-GB" sz="1600" kern="1200" dirty="0">
                <a:solidFill>
                  <a:srgbClr val="1F1F1F"/>
                </a:solidFill>
                <a:latin typeface="+mn-lt"/>
                <a:ea typeface="+mn-ea"/>
                <a:cs typeface="+mn-cs"/>
              </a:rPr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28233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F8598-8319-CFC6-4E56-942B896C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SONUÇ VE DEĞERLENDİRME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9D72-83F8-42DD-A9BD-51D2A073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b="1" dirty="0" err="1">
                <a:ea typeface="+mn-lt"/>
                <a:cs typeface="+mn-lt"/>
              </a:rPr>
              <a:t>Farklı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kriterler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ile</a:t>
            </a:r>
            <a:r>
              <a:rPr lang="en-GB" sz="1700" b="1" dirty="0">
                <a:ea typeface="+mn-lt"/>
                <a:cs typeface="+mn-lt"/>
              </a:rPr>
              <a:t> MySQL </a:t>
            </a:r>
            <a:r>
              <a:rPr lang="en-GB" sz="1700" b="1" dirty="0" err="1">
                <a:ea typeface="+mn-lt"/>
                <a:cs typeface="+mn-lt"/>
              </a:rPr>
              <a:t>ve</a:t>
            </a:r>
            <a:r>
              <a:rPr lang="en-GB" sz="1700" b="1" dirty="0">
                <a:ea typeface="+mn-lt"/>
                <a:cs typeface="+mn-lt"/>
              </a:rPr>
              <a:t> MongoDB </a:t>
            </a:r>
            <a:r>
              <a:rPr lang="en-GB" sz="1700" b="1" dirty="0" err="1">
                <a:ea typeface="+mn-lt"/>
                <a:cs typeface="+mn-lt"/>
              </a:rPr>
              <a:t>veri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tabanlarını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incelediğimizde</a:t>
            </a:r>
            <a:r>
              <a:rPr lang="en-GB" sz="1700" b="1" dirty="0">
                <a:ea typeface="+mn-lt"/>
                <a:cs typeface="+mn-lt"/>
              </a:rPr>
              <a:t> her </a:t>
            </a:r>
            <a:r>
              <a:rPr lang="en-GB" sz="1700" b="1" dirty="0" err="1">
                <a:ea typeface="+mn-lt"/>
                <a:cs typeface="+mn-lt"/>
              </a:rPr>
              <a:t>iki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veri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tabanının</a:t>
            </a:r>
            <a:r>
              <a:rPr lang="en-GB" sz="1700" b="1" dirty="0">
                <a:ea typeface="+mn-lt"/>
                <a:cs typeface="+mn-lt"/>
              </a:rPr>
              <a:t> da </a:t>
            </a:r>
            <a:r>
              <a:rPr lang="en-GB" sz="1700" b="1" dirty="0" err="1">
                <a:ea typeface="+mn-lt"/>
                <a:cs typeface="+mn-lt"/>
              </a:rPr>
              <a:t>avantaj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ve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dezavantajları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olduğu</a:t>
            </a:r>
            <a:r>
              <a:rPr lang="en-GB" sz="1700" b="1" dirty="0">
                <a:ea typeface="+mn-lt"/>
                <a:cs typeface="+mn-lt"/>
              </a:rPr>
              <a:t> </a:t>
            </a:r>
            <a:r>
              <a:rPr lang="en-GB" sz="1700" b="1" dirty="0" err="1">
                <a:ea typeface="+mn-lt"/>
                <a:cs typeface="+mn-lt"/>
              </a:rPr>
              <a:t>görülmüştür</a:t>
            </a:r>
            <a:r>
              <a:rPr lang="en-GB" sz="1700" b="1" dirty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GB" sz="1700" b="1">
                <a:ea typeface="+mn-lt"/>
                <a:cs typeface="+mn-lt"/>
              </a:rPr>
              <a:t>MySQL:</a:t>
            </a:r>
            <a:endParaRPr lang="en-GB" sz="1700"/>
          </a:p>
          <a:p>
            <a:pPr>
              <a:lnSpc>
                <a:spcPct val="100000"/>
              </a:lnSpc>
            </a:pPr>
            <a:r>
              <a:rPr lang="en-GB" sz="1700" b="1" dirty="0">
                <a:ea typeface="+mn-lt"/>
                <a:cs typeface="+mn-lt"/>
              </a:rPr>
              <a:t>Avantajlar:</a:t>
            </a:r>
            <a:endParaRPr lang="en-GB" sz="1700" dirty="0"/>
          </a:p>
          <a:p>
            <a:pPr lvl="1"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Karmaşık sorgularda daha iyi performans</a:t>
            </a:r>
            <a:endParaRPr lang="en-GB" sz="1700"/>
          </a:p>
          <a:p>
            <a:pPr lvl="1"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Daha yüksek veri bütünlüğü</a:t>
            </a:r>
            <a:endParaRPr lang="en-GB" sz="1700"/>
          </a:p>
          <a:p>
            <a:pPr lvl="1"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Daha geniş bir uygulama yelpazesi için uygun</a:t>
            </a:r>
            <a:endParaRPr lang="en-GB" sz="1700"/>
          </a:p>
          <a:p>
            <a:pPr>
              <a:lnSpc>
                <a:spcPct val="100000"/>
              </a:lnSpc>
            </a:pPr>
            <a:r>
              <a:rPr lang="en-GB" sz="1700" b="1">
                <a:ea typeface="+mn-lt"/>
                <a:cs typeface="+mn-lt"/>
              </a:rPr>
              <a:t>Dezavantajlar:</a:t>
            </a:r>
            <a:endParaRPr lang="en-GB" sz="1700"/>
          </a:p>
          <a:p>
            <a:pPr lvl="1"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Yatay ölçeklenebilirlik daha karmaşık ve zor</a:t>
            </a:r>
            <a:endParaRPr lang="en-GB" sz="1700"/>
          </a:p>
          <a:p>
            <a:pPr lvl="1"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Büyük veri miktarları için daha az performanslı</a:t>
            </a:r>
            <a:endParaRPr lang="en-GB" sz="1700"/>
          </a:p>
          <a:p>
            <a:pPr>
              <a:lnSpc>
                <a:spcPct val="100000"/>
              </a:lnSpc>
            </a:pPr>
            <a:endParaRPr lang="en-GB" sz="17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20210-D716-A792-E34B-BF0CB9E4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2603-8882-310A-1A65-243FA68E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C3FF-5702-7263-BDEF-DB638144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dirty="0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52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4B587-D5E6-92F8-F847-FFF343F4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26" y="922096"/>
            <a:ext cx="10678774" cy="6589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4400" b="1" dirty="0">
                <a:solidFill>
                  <a:schemeClr val="tx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6.SONUÇ VE DEĞERLENDİRME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ea typeface="+mj-lt"/>
              <a:cs typeface="+mj-lt"/>
            </a:endParaRPr>
          </a:p>
          <a:p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9E6B-DBD9-6E11-75EE-6571AFD73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26" y="1531126"/>
            <a:ext cx="10678774" cy="43980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1" dirty="0">
                <a:ea typeface="+mn-lt"/>
                <a:cs typeface="+mn-lt"/>
              </a:rPr>
              <a:t>MongoDB:</a:t>
            </a:r>
            <a:endParaRPr lang="en-GB" sz="1600" dirty="0"/>
          </a:p>
          <a:p>
            <a:pPr>
              <a:lnSpc>
                <a:spcPct val="100000"/>
              </a:lnSpc>
            </a:pPr>
            <a:r>
              <a:rPr lang="en-GB" sz="1600" b="1" dirty="0">
                <a:ea typeface="+mn-lt"/>
                <a:cs typeface="+mn-lt"/>
              </a:rPr>
              <a:t>Avantajlar:</a:t>
            </a:r>
            <a:endParaRPr lang="en-GB" sz="1600" dirty="0"/>
          </a:p>
          <a:p>
            <a:pPr lvl="1">
              <a:lnSpc>
                <a:spcPct val="100000"/>
              </a:lnSpc>
            </a:pPr>
            <a:r>
              <a:rPr lang="en-GB" sz="1600" dirty="0">
                <a:ea typeface="+mn-lt"/>
                <a:cs typeface="+mn-lt"/>
              </a:rPr>
              <a:t>Büyük </a:t>
            </a:r>
            <a:r>
              <a:rPr lang="en-GB" sz="1600" dirty="0" err="1">
                <a:ea typeface="+mn-lt"/>
                <a:cs typeface="+mn-lt"/>
              </a:rPr>
              <a:t>veri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miktarları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için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daha</a:t>
            </a:r>
            <a:r>
              <a:rPr lang="en-GB" sz="1600" dirty="0">
                <a:ea typeface="+mn-lt"/>
                <a:cs typeface="+mn-lt"/>
              </a:rPr>
              <a:t> iyi </a:t>
            </a:r>
            <a:r>
              <a:rPr lang="en-GB" sz="1600" dirty="0" err="1">
                <a:ea typeface="+mn-lt"/>
                <a:cs typeface="+mn-lt"/>
              </a:rPr>
              <a:t>performans</a:t>
            </a:r>
            <a:endParaRPr lang="en-GB" sz="1600" dirty="0"/>
          </a:p>
          <a:p>
            <a:pPr lvl="1">
              <a:lnSpc>
                <a:spcPct val="100000"/>
              </a:lnSpc>
            </a:pPr>
            <a:r>
              <a:rPr lang="en-GB" sz="1600" dirty="0" err="1">
                <a:ea typeface="+mn-lt"/>
                <a:cs typeface="+mn-lt"/>
              </a:rPr>
              <a:t>Yatay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ölçeklenebilirlik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daha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kolay</a:t>
            </a:r>
            <a:endParaRPr lang="en-GB" sz="1600" dirty="0"/>
          </a:p>
          <a:p>
            <a:pPr lvl="1">
              <a:lnSpc>
                <a:spcPct val="100000"/>
              </a:lnSpc>
            </a:pPr>
            <a:r>
              <a:rPr lang="en-GB" sz="1600" dirty="0" err="1">
                <a:ea typeface="+mn-lt"/>
                <a:cs typeface="+mn-lt"/>
              </a:rPr>
              <a:t>Geliştirme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süresi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daha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kısa</a:t>
            </a:r>
            <a:endParaRPr lang="en-GB" sz="1600" dirty="0"/>
          </a:p>
          <a:p>
            <a:pPr>
              <a:lnSpc>
                <a:spcPct val="100000"/>
              </a:lnSpc>
            </a:pPr>
            <a:r>
              <a:rPr lang="en-GB" sz="1600" b="1" err="1">
                <a:ea typeface="+mn-lt"/>
                <a:cs typeface="+mn-lt"/>
              </a:rPr>
              <a:t>Dezavantajlar</a:t>
            </a:r>
            <a:r>
              <a:rPr lang="en-GB" sz="1600" b="1" dirty="0">
                <a:ea typeface="+mn-lt"/>
                <a:cs typeface="+mn-lt"/>
              </a:rPr>
              <a:t>:</a:t>
            </a:r>
            <a:endParaRPr lang="en-GB" sz="1600" dirty="0"/>
          </a:p>
          <a:p>
            <a:pPr lvl="1">
              <a:lnSpc>
                <a:spcPct val="100000"/>
              </a:lnSpc>
            </a:pPr>
            <a:r>
              <a:rPr lang="en-GB" sz="1600" dirty="0" err="1">
                <a:ea typeface="+mn-lt"/>
                <a:cs typeface="+mn-lt"/>
              </a:rPr>
              <a:t>Karmaşık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sorgularda</a:t>
            </a:r>
            <a:r>
              <a:rPr lang="en-GB" sz="1600" dirty="0">
                <a:ea typeface="+mn-lt"/>
                <a:cs typeface="+mn-lt"/>
              </a:rPr>
              <a:t> MySQL </a:t>
            </a:r>
            <a:r>
              <a:rPr lang="en-GB" sz="1600" dirty="0" err="1">
                <a:ea typeface="+mn-lt"/>
                <a:cs typeface="+mn-lt"/>
              </a:rPr>
              <a:t>kadar</a:t>
            </a:r>
            <a:r>
              <a:rPr lang="en-GB" sz="1600" dirty="0">
                <a:ea typeface="+mn-lt"/>
                <a:cs typeface="+mn-lt"/>
              </a:rPr>
              <a:t> iyi </a:t>
            </a:r>
            <a:r>
              <a:rPr lang="en-GB" sz="1600" dirty="0" err="1">
                <a:ea typeface="+mn-lt"/>
                <a:cs typeface="+mn-lt"/>
              </a:rPr>
              <a:t>değil</a:t>
            </a:r>
            <a:endParaRPr lang="en-GB" sz="1600" dirty="0"/>
          </a:p>
          <a:p>
            <a:pPr lvl="1">
              <a:lnSpc>
                <a:spcPct val="100000"/>
              </a:lnSpc>
            </a:pPr>
            <a:r>
              <a:rPr lang="en-GB" sz="1600" dirty="0">
                <a:ea typeface="+mn-lt"/>
                <a:cs typeface="+mn-lt"/>
              </a:rPr>
              <a:t>Veri </a:t>
            </a:r>
            <a:r>
              <a:rPr lang="en-GB" sz="1600" dirty="0" err="1">
                <a:ea typeface="+mn-lt"/>
                <a:cs typeface="+mn-lt"/>
              </a:rPr>
              <a:t>güvenliği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konusunda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daha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az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gelişmiş</a:t>
            </a:r>
            <a:endParaRPr lang="en-GB" sz="1600" dirty="0"/>
          </a:p>
          <a:p>
            <a:pPr lvl="1">
              <a:lnSpc>
                <a:spcPct val="100000"/>
              </a:lnSpc>
            </a:pPr>
            <a:r>
              <a:rPr lang="en-GB" sz="1600" b="1" err="1">
                <a:ea typeface="+mn-lt"/>
                <a:cs typeface="+mn-lt"/>
              </a:rPr>
              <a:t>Sonuç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olarak</a:t>
            </a:r>
            <a:r>
              <a:rPr lang="en-GB" sz="1600" b="1" dirty="0">
                <a:ea typeface="+mn-lt"/>
                <a:cs typeface="+mn-lt"/>
              </a:rPr>
              <a:t>:</a:t>
            </a:r>
            <a:endParaRPr lang="en-GB" sz="1600" dirty="0"/>
          </a:p>
          <a:p>
            <a:pPr>
              <a:lnSpc>
                <a:spcPct val="100000"/>
              </a:lnSpc>
            </a:pPr>
            <a:r>
              <a:rPr lang="en-GB" sz="1600" b="1" dirty="0">
                <a:ea typeface="+mn-lt"/>
                <a:cs typeface="+mn-lt"/>
              </a:rPr>
              <a:t>Hangi </a:t>
            </a:r>
            <a:r>
              <a:rPr lang="en-GB" sz="1600" b="1" err="1">
                <a:ea typeface="+mn-lt"/>
                <a:cs typeface="+mn-lt"/>
              </a:rPr>
              <a:t>veri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tabanı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sisteminin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tercih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edileceği</a:t>
            </a:r>
            <a:r>
              <a:rPr lang="en-GB" sz="1600" b="1" dirty="0">
                <a:ea typeface="+mn-lt"/>
                <a:cs typeface="+mn-lt"/>
              </a:rPr>
              <a:t>:</a:t>
            </a:r>
            <a:endParaRPr lang="en-GB" sz="1600" dirty="0"/>
          </a:p>
          <a:p>
            <a:pPr lvl="1">
              <a:lnSpc>
                <a:spcPct val="100000"/>
              </a:lnSpc>
            </a:pPr>
            <a:r>
              <a:rPr lang="en-GB" sz="1600" b="1" err="1">
                <a:ea typeface="+mn-lt"/>
                <a:cs typeface="+mn-lt"/>
              </a:rPr>
              <a:t>Projenin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özel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gereksinimlerine</a:t>
            </a:r>
            <a:endParaRPr lang="en-GB" sz="1600"/>
          </a:p>
          <a:p>
            <a:pPr lvl="1">
              <a:lnSpc>
                <a:spcPct val="100000"/>
              </a:lnSpc>
            </a:pPr>
            <a:r>
              <a:rPr lang="en-GB" sz="1600" b="1" dirty="0">
                <a:ea typeface="+mn-lt"/>
                <a:cs typeface="+mn-lt"/>
              </a:rPr>
              <a:t>Veri </a:t>
            </a:r>
            <a:r>
              <a:rPr lang="en-GB" sz="1600" b="1" err="1">
                <a:ea typeface="+mn-lt"/>
                <a:cs typeface="+mn-lt"/>
              </a:rPr>
              <a:t>miktarı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ve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tipine</a:t>
            </a:r>
            <a:endParaRPr lang="en-GB" sz="1600"/>
          </a:p>
          <a:p>
            <a:pPr lvl="1">
              <a:lnSpc>
                <a:spcPct val="100000"/>
              </a:lnSpc>
            </a:pPr>
            <a:r>
              <a:rPr lang="en-GB" sz="1600" b="1" err="1">
                <a:ea typeface="+mn-lt"/>
                <a:cs typeface="+mn-lt"/>
              </a:rPr>
              <a:t>İşlem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yoğunluğu</a:t>
            </a:r>
            <a:endParaRPr lang="en-GB" sz="1600"/>
          </a:p>
          <a:p>
            <a:pPr lvl="1">
              <a:lnSpc>
                <a:spcPct val="100000"/>
              </a:lnSpc>
            </a:pPr>
            <a:r>
              <a:rPr lang="en-GB" sz="1600" b="1" err="1">
                <a:ea typeface="+mn-lt"/>
                <a:cs typeface="+mn-lt"/>
              </a:rPr>
              <a:t>Performans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ve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ölçeklenebilirlik</a:t>
            </a:r>
            <a:r>
              <a:rPr lang="en-GB" sz="1600" b="1" dirty="0">
                <a:ea typeface="+mn-lt"/>
                <a:cs typeface="+mn-lt"/>
              </a:rPr>
              <a:t> </a:t>
            </a:r>
            <a:r>
              <a:rPr lang="en-GB" sz="1600" b="1" err="1">
                <a:ea typeface="+mn-lt"/>
                <a:cs typeface="+mn-lt"/>
              </a:rPr>
              <a:t>gereksinimlerine</a:t>
            </a:r>
            <a:endParaRPr lang="en-GB" sz="1600"/>
          </a:p>
          <a:p>
            <a:pPr>
              <a:lnSpc>
                <a:spcPct val="100000"/>
              </a:lnSpc>
            </a:pPr>
            <a:endParaRPr lang="en-GB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8400-31CC-CE80-67DB-1188605F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58A4-ABFC-098F-0894-579042E2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2220-E57A-99C3-34ED-12DE70E5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6C21E7-887E-63C3-C1A1-75054AC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2447"/>
            <a:ext cx="6151083" cy="13167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2-VERİ TABANI  VE  VERİ TABANI YÖNETİM SİSTEMLERİ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C2E8-7ED1-5F67-4C60-77B3BD7FE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19183"/>
            <a:ext cx="6151083" cy="37363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400">
                <a:ea typeface="+mn-lt"/>
                <a:cs typeface="+mn-lt"/>
              </a:rPr>
              <a:t>Veri </a:t>
            </a:r>
            <a:r>
              <a:rPr lang="en-GB" sz="1400" err="1">
                <a:ea typeface="+mn-lt"/>
                <a:cs typeface="+mn-lt"/>
              </a:rPr>
              <a:t>Tabanı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Tanımı</a:t>
            </a:r>
            <a:r>
              <a:rPr lang="en-GB" sz="1400">
                <a:ea typeface="+mn-lt"/>
                <a:cs typeface="+mn-lt"/>
              </a:rPr>
              <a:t>: Veri </a:t>
            </a:r>
            <a:r>
              <a:rPr lang="en-GB" sz="1400" err="1">
                <a:ea typeface="+mn-lt"/>
                <a:cs typeface="+mn-lt"/>
              </a:rPr>
              <a:t>tabanı</a:t>
            </a:r>
            <a:r>
              <a:rPr lang="en-GB" sz="1400">
                <a:ea typeface="+mn-lt"/>
                <a:cs typeface="+mn-lt"/>
              </a:rPr>
              <a:t>, </a:t>
            </a:r>
            <a:r>
              <a:rPr lang="en-GB" sz="1400" err="1">
                <a:ea typeface="+mn-lt"/>
                <a:cs typeface="+mn-lt"/>
              </a:rPr>
              <a:t>en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genel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tanımıyla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kullanım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amacına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uygun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olarak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düzenlenmiş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veriler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topluluğudur</a:t>
            </a:r>
            <a:r>
              <a:rPr lang="en-GB" sz="1400">
                <a:ea typeface="+mn-lt"/>
                <a:cs typeface="+mn-lt"/>
              </a:rPr>
              <a:t>. </a:t>
            </a:r>
            <a:r>
              <a:rPr lang="en-GB" sz="1400" err="1">
                <a:ea typeface="+mn-lt"/>
                <a:cs typeface="+mn-lt"/>
              </a:rPr>
              <a:t>Birbirleriyle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ilişkileri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olan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verilerin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tutulduğu</a:t>
            </a:r>
            <a:r>
              <a:rPr lang="en-GB" sz="1400">
                <a:ea typeface="+mn-lt"/>
                <a:cs typeface="+mn-lt"/>
              </a:rPr>
              <a:t>, </a:t>
            </a:r>
            <a:r>
              <a:rPr lang="en-GB" sz="1400" err="1">
                <a:ea typeface="+mn-lt"/>
                <a:cs typeface="+mn-lt"/>
              </a:rPr>
              <a:t>mantıksal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ve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fiziksel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olarak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tanımlarının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olduğu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bilgi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depolarıdır</a:t>
            </a:r>
            <a:r>
              <a:rPr lang="en-GB" sz="1400">
                <a:ea typeface="+mn-lt"/>
                <a:cs typeface="+mn-lt"/>
              </a:rPr>
              <a:t>. Veri </a:t>
            </a:r>
            <a:r>
              <a:rPr lang="en-GB" sz="1400" err="1">
                <a:ea typeface="+mn-lt"/>
                <a:cs typeface="+mn-lt"/>
              </a:rPr>
              <a:t>tabanları</a:t>
            </a:r>
            <a:r>
              <a:rPr lang="en-GB" sz="1400">
                <a:ea typeface="+mn-lt"/>
                <a:cs typeface="+mn-lt"/>
              </a:rPr>
              <a:t>, </a:t>
            </a:r>
            <a:r>
              <a:rPr lang="en-GB" sz="1400" err="1">
                <a:ea typeface="+mn-lt"/>
                <a:cs typeface="+mn-lt"/>
              </a:rPr>
              <a:t>gerçekte</a:t>
            </a:r>
            <a:r>
              <a:rPr lang="en-GB" sz="1400">
                <a:ea typeface="+mn-lt"/>
                <a:cs typeface="+mn-lt"/>
              </a:rPr>
              <a:t> var </a:t>
            </a:r>
            <a:r>
              <a:rPr lang="en-GB" sz="1400" err="1">
                <a:ea typeface="+mn-lt"/>
                <a:cs typeface="+mn-lt"/>
              </a:rPr>
              <a:t>olan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ve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birbirleriyle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ilişkisi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olan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nesneleri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ve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ilişkileri</a:t>
            </a:r>
            <a:r>
              <a:rPr lang="en-GB" sz="1400">
                <a:ea typeface="+mn-lt"/>
                <a:cs typeface="+mn-lt"/>
              </a:rPr>
              <a:t> modeller.</a:t>
            </a:r>
            <a:endParaRPr lang="en-GB" sz="1400"/>
          </a:p>
          <a:p>
            <a:pPr>
              <a:lnSpc>
                <a:spcPct val="100000"/>
              </a:lnSpc>
            </a:pPr>
            <a:r>
              <a:rPr lang="en-GB" sz="1400">
                <a:ea typeface="+mn-lt"/>
                <a:cs typeface="+mn-lt"/>
              </a:rPr>
              <a:t>Veri </a:t>
            </a:r>
            <a:r>
              <a:rPr lang="en-GB" sz="1400" err="1">
                <a:ea typeface="+mn-lt"/>
                <a:cs typeface="+mn-lt"/>
              </a:rPr>
              <a:t>Tabanı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Yönetim</a:t>
            </a:r>
            <a:r>
              <a:rPr lang="en-GB" sz="1400">
                <a:ea typeface="+mn-lt"/>
                <a:cs typeface="+mn-lt"/>
              </a:rPr>
              <a:t> Sistemleri (VTYS): VTYS, verilere aynı anda birden çok bağlantı sağlayabilme özelliği sağlar. Bu sistemler, veri tabanı yönetiminin bir parçası olarak, verinin nasıl depolanacağı, kullanılacağı ve erişileceğini mantıksal olarak yönlendiren bir kurallar sistemidir.</a:t>
            </a:r>
            <a:endParaRPr lang="en-GB" sz="1400"/>
          </a:p>
          <a:p>
            <a:pPr>
              <a:lnSpc>
                <a:spcPct val="100000"/>
              </a:lnSpc>
            </a:pPr>
            <a:r>
              <a:rPr lang="en-GB" sz="1400">
                <a:ea typeface="+mn-lt"/>
                <a:cs typeface="+mn-lt"/>
              </a:rPr>
              <a:t>Veri </a:t>
            </a:r>
            <a:r>
              <a:rPr lang="en-GB" sz="1400" err="1">
                <a:ea typeface="+mn-lt"/>
                <a:cs typeface="+mn-lt"/>
              </a:rPr>
              <a:t>Tabanı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Sistemi</a:t>
            </a:r>
            <a:r>
              <a:rPr lang="en-GB" sz="1400">
                <a:ea typeface="+mn-lt"/>
                <a:cs typeface="+mn-lt"/>
              </a:rPr>
              <a:t> (VTS): Veri </a:t>
            </a:r>
            <a:r>
              <a:rPr lang="en-GB" sz="1400" err="1">
                <a:ea typeface="+mn-lt"/>
                <a:cs typeface="+mn-lt"/>
              </a:rPr>
              <a:t>tabanı</a:t>
            </a:r>
            <a:r>
              <a:rPr lang="en-GB" sz="1400">
                <a:ea typeface="+mn-lt"/>
                <a:cs typeface="+mn-lt"/>
              </a:rPr>
              <a:t>, VTYS </a:t>
            </a:r>
            <a:r>
              <a:rPr lang="en-GB" sz="1400" err="1">
                <a:ea typeface="+mn-lt"/>
                <a:cs typeface="+mn-lt"/>
              </a:rPr>
              <a:t>ve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uygulama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programlarını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ile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kullanıcı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ara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yüzlerini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içeren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yapıya</a:t>
            </a:r>
            <a:r>
              <a:rPr lang="en-GB" sz="1400">
                <a:ea typeface="+mn-lt"/>
                <a:cs typeface="+mn-lt"/>
              </a:rPr>
              <a:t> “</a:t>
            </a:r>
            <a:r>
              <a:rPr lang="en-GB" sz="1400" err="1">
                <a:ea typeface="+mn-lt"/>
                <a:cs typeface="+mn-lt"/>
              </a:rPr>
              <a:t>veri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tabanı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sistemi</a:t>
            </a:r>
            <a:r>
              <a:rPr lang="en-GB" sz="1400">
                <a:ea typeface="+mn-lt"/>
                <a:cs typeface="+mn-lt"/>
              </a:rPr>
              <a:t> (VTS)” </a:t>
            </a:r>
            <a:r>
              <a:rPr lang="en-GB" sz="1400" err="1">
                <a:ea typeface="+mn-lt"/>
                <a:cs typeface="+mn-lt"/>
              </a:rPr>
              <a:t>denir</a:t>
            </a:r>
            <a:r>
              <a:rPr lang="en-GB" sz="1400">
                <a:ea typeface="+mn-lt"/>
                <a:cs typeface="+mn-lt"/>
              </a:rPr>
              <a:t>.</a:t>
            </a:r>
            <a:endParaRPr lang="en-GB" sz="1400"/>
          </a:p>
          <a:p>
            <a:pPr>
              <a:lnSpc>
                <a:spcPct val="100000"/>
              </a:lnSpc>
            </a:pPr>
            <a:r>
              <a:rPr lang="en-GB" sz="1400">
                <a:ea typeface="+mn-lt"/>
                <a:cs typeface="+mn-lt"/>
              </a:rPr>
              <a:t>Veri </a:t>
            </a:r>
            <a:r>
              <a:rPr lang="en-GB" sz="1400" err="1">
                <a:ea typeface="+mn-lt"/>
                <a:cs typeface="+mn-lt"/>
              </a:rPr>
              <a:t>Tabanı</a:t>
            </a:r>
            <a:r>
              <a:rPr lang="en-GB" sz="1400">
                <a:ea typeface="+mn-lt"/>
                <a:cs typeface="+mn-lt"/>
              </a:rPr>
              <a:t>, VTYS </a:t>
            </a:r>
            <a:r>
              <a:rPr lang="en-GB" sz="1400" err="1">
                <a:ea typeface="+mn-lt"/>
                <a:cs typeface="+mn-lt"/>
              </a:rPr>
              <a:t>ve</a:t>
            </a:r>
            <a:r>
              <a:rPr lang="en-GB" sz="1400">
                <a:ea typeface="+mn-lt"/>
                <a:cs typeface="+mn-lt"/>
              </a:rPr>
              <a:t> VTS </a:t>
            </a:r>
            <a:r>
              <a:rPr lang="en-GB" sz="1400" err="1">
                <a:ea typeface="+mn-lt"/>
                <a:cs typeface="+mn-lt"/>
              </a:rPr>
              <a:t>Arasındaki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İlişki</a:t>
            </a:r>
            <a:r>
              <a:rPr lang="en-GB" sz="1400">
                <a:ea typeface="+mn-lt"/>
                <a:cs typeface="+mn-lt"/>
              </a:rPr>
              <a:t>: </a:t>
            </a:r>
            <a:r>
              <a:rPr lang="en-GB" sz="1400" err="1">
                <a:ea typeface="+mn-lt"/>
                <a:cs typeface="+mn-lt"/>
              </a:rPr>
              <a:t>Şekilde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gösterildiği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gibi</a:t>
            </a:r>
            <a:r>
              <a:rPr lang="en-GB" sz="1400">
                <a:ea typeface="+mn-lt"/>
                <a:cs typeface="+mn-lt"/>
              </a:rPr>
              <a:t>, VTYS, </a:t>
            </a:r>
            <a:r>
              <a:rPr lang="en-GB" sz="1400" err="1">
                <a:ea typeface="+mn-lt"/>
                <a:cs typeface="+mn-lt"/>
              </a:rPr>
              <a:t>veri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tabanı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ile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kullanıcı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arasında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bir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köprü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görevi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görür</a:t>
            </a:r>
            <a:r>
              <a:rPr lang="en-GB" sz="1400">
                <a:ea typeface="+mn-lt"/>
                <a:cs typeface="+mn-lt"/>
              </a:rPr>
              <a:t>. VTYS, </a:t>
            </a:r>
            <a:r>
              <a:rPr lang="en-GB" sz="1400" err="1">
                <a:ea typeface="+mn-lt"/>
                <a:cs typeface="+mn-lt"/>
              </a:rPr>
              <a:t>kullanıcılara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veri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tabanına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erişim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ve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veri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üzerinde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işlemler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yapma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imkanı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sunar</a:t>
            </a:r>
            <a:r>
              <a:rPr lang="en-GB" sz="1400">
                <a:ea typeface="+mn-lt"/>
                <a:cs typeface="+mn-lt"/>
              </a:rPr>
              <a:t>.</a:t>
            </a:r>
            <a:endParaRPr lang="en-GB" sz="1400"/>
          </a:p>
          <a:p>
            <a:pPr>
              <a:lnSpc>
                <a:spcPct val="100000"/>
              </a:lnSpc>
            </a:pPr>
            <a:endParaRPr lang="en-GB" sz="1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AF36-08D0-2909-9566-8FCE6099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92BA-4D26-501F-6B4A-85173385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41B1-0251-BE88-C933-9B6FF998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DC4EAF8-32B5-0B9E-4FFD-933FA80F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65" b="3"/>
          <a:stretch/>
        </p:blipFill>
        <p:spPr>
          <a:xfrm>
            <a:off x="7306236" y="902448"/>
            <a:ext cx="4085664" cy="50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7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92E5FB-5E16-DE5F-4276-62695A75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4" y="902447"/>
            <a:ext cx="10662624" cy="954382"/>
          </a:xfrm>
        </p:spPr>
        <p:txBody>
          <a:bodyPr>
            <a:normAutofit/>
          </a:bodyPr>
          <a:lstStyle/>
          <a:p>
            <a:r>
              <a:rPr lang="en-GB" sz="2500" b="1" dirty="0">
                <a:ea typeface="+mj-lt"/>
                <a:cs typeface="+mj-lt"/>
              </a:rPr>
              <a:t>Veri </a:t>
            </a:r>
            <a:r>
              <a:rPr lang="en-GB" sz="2500" b="1" dirty="0" err="1">
                <a:ea typeface="+mj-lt"/>
                <a:cs typeface="+mj-lt"/>
              </a:rPr>
              <a:t>Tabanı</a:t>
            </a:r>
            <a:r>
              <a:rPr lang="en-GB" sz="2500" b="1" dirty="0">
                <a:ea typeface="+mj-lt"/>
                <a:cs typeface="+mj-lt"/>
              </a:rPr>
              <a:t> </a:t>
            </a:r>
            <a:r>
              <a:rPr lang="en-GB" sz="2500" b="1" dirty="0" err="1">
                <a:ea typeface="+mj-lt"/>
                <a:cs typeface="+mj-lt"/>
              </a:rPr>
              <a:t>Modelleri</a:t>
            </a:r>
            <a:r>
              <a:rPr lang="en-GB" sz="2500" b="1" dirty="0">
                <a:ea typeface="+mj-lt"/>
                <a:cs typeface="+mj-lt"/>
              </a:rPr>
              <a:t>:</a:t>
            </a:r>
            <a:endParaRPr lang="en-US" sz="2500" b="1"/>
          </a:p>
          <a:p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5350F9-2366-AE2F-D35D-B97F9228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93" y="1867787"/>
            <a:ext cx="5959481" cy="42751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1">
                <a:ea typeface="+mn-lt"/>
                <a:cs typeface="+mn-lt"/>
              </a:rPr>
              <a:t>Veri </a:t>
            </a:r>
            <a:r>
              <a:rPr lang="en-GB" b="1" err="1">
                <a:ea typeface="+mn-lt"/>
                <a:cs typeface="+mn-lt"/>
              </a:rPr>
              <a:t>tabanı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modellerini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sekiz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kategoriye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ayırabiliriz</a:t>
            </a:r>
            <a:r>
              <a:rPr lang="en-GB" b="1">
                <a:ea typeface="+mn-lt"/>
                <a:cs typeface="+mn-lt"/>
              </a:rPr>
              <a:t>:</a:t>
            </a:r>
            <a:endParaRPr lang="en-GB" b="1"/>
          </a:p>
          <a:p>
            <a:r>
              <a:rPr lang="en-GB" b="1"/>
              <a:t>1.</a:t>
            </a:r>
            <a:r>
              <a:rPr lang="en-GB" b="1">
                <a:ea typeface="+mn-lt"/>
                <a:cs typeface="+mn-lt"/>
              </a:rPr>
              <a:t>1. </a:t>
            </a:r>
            <a:r>
              <a:rPr lang="en-GB" b="1" err="1">
                <a:ea typeface="+mn-lt"/>
                <a:cs typeface="+mn-lt"/>
              </a:rPr>
              <a:t>Düz</a:t>
            </a:r>
            <a:r>
              <a:rPr lang="en-GB" b="1">
                <a:ea typeface="+mn-lt"/>
                <a:cs typeface="+mn-lt"/>
              </a:rPr>
              <a:t> Model </a:t>
            </a:r>
            <a:r>
              <a:rPr lang="en-GB" b="1" err="1">
                <a:ea typeface="+mn-lt"/>
                <a:cs typeface="+mn-lt"/>
              </a:rPr>
              <a:t>veya</a:t>
            </a:r>
            <a:r>
              <a:rPr lang="en-GB" b="1">
                <a:ea typeface="+mn-lt"/>
                <a:cs typeface="+mn-lt"/>
              </a:rPr>
              <a:t> Tablo </a:t>
            </a:r>
            <a:r>
              <a:rPr lang="en-GB" b="1" err="1">
                <a:ea typeface="+mn-lt"/>
                <a:cs typeface="+mn-lt"/>
              </a:rPr>
              <a:t>Modeli</a:t>
            </a:r>
            <a:r>
              <a:rPr lang="en-GB">
                <a:ea typeface="+mn-lt"/>
                <a:cs typeface="+mn-lt"/>
              </a:rPr>
              <a:t>:</a:t>
            </a:r>
          </a:p>
          <a:p>
            <a:r>
              <a:rPr lang="en-GB">
                <a:ea typeface="+mn-lt"/>
                <a:cs typeface="+mn-lt"/>
              </a:rPr>
              <a:t>İki </a:t>
            </a:r>
            <a:r>
              <a:rPr lang="en-GB" err="1">
                <a:ea typeface="+mn-lt"/>
                <a:cs typeface="+mn-lt"/>
              </a:rPr>
              <a:t>boyutlu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bir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veri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tabanı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modelidir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 err="1">
                <a:ea typeface="+mn-lt"/>
                <a:cs typeface="+mn-lt"/>
              </a:rPr>
              <a:t>Sütunlar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verilerin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benzer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özelliklerini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içerir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 err="1">
                <a:ea typeface="+mn-lt"/>
                <a:cs typeface="+mn-lt"/>
              </a:rPr>
              <a:t>Satırlar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veri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gruplarını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içerir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 err="1">
                <a:ea typeface="+mn-lt"/>
                <a:cs typeface="+mn-lt"/>
              </a:rPr>
              <a:t>Kullanıcı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adları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şifreleri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gibi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basit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veriler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için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idealdir</a:t>
            </a:r>
            <a:r>
              <a:rPr lang="en-GB">
                <a:ea typeface="+mn-lt"/>
                <a:cs typeface="+mn-lt"/>
              </a:rPr>
              <a:t>.</a:t>
            </a:r>
          </a:p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30F4-7149-9260-33A7-5DE0D14E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09EE-2CA5-525A-3B2E-125B2777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4439-61C8-B8F8-0922-72905893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A close-up of a list of names&#10;&#10;Description automatically generated">
            <a:extLst>
              <a:ext uri="{FF2B5EF4-FFF2-40B4-BE49-F238E27FC236}">
                <a16:creationId xmlns:a16="http://schemas.microsoft.com/office/drawing/2014/main" id="{29EE9417-11BB-93B1-9F69-4907702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81" y="2201659"/>
            <a:ext cx="4572000" cy="28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0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BAE817-EAB7-2B58-FDAC-BA98DA40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/>
          </a:bodyPr>
          <a:lstStyle/>
          <a:p>
            <a:r>
              <a:rPr lang="en-GB" sz="2500" b="1" dirty="0">
                <a:ea typeface="+mj-lt"/>
                <a:cs typeface="+mj-lt"/>
              </a:rPr>
              <a:t>VERI TABANI MODELLERI:</a:t>
            </a:r>
            <a:endParaRPr lang="en-GB" sz="2500" dirty="0">
              <a:ea typeface="+mj-lt"/>
              <a:cs typeface="+mj-lt"/>
            </a:endParaRPr>
          </a:p>
          <a:p>
            <a:endParaRPr lang="en-GB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812F-FDCF-9807-4679-3CA32CE9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1831938"/>
            <a:ext cx="3801753" cy="4123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2.Hiyerarşik</a:t>
            </a:r>
            <a:r>
              <a:rPr lang="en-GB" b="1" dirty="0">
                <a:ea typeface="+mn-lt"/>
                <a:cs typeface="+mn-lt"/>
              </a:rPr>
              <a:t> Veri </a:t>
            </a:r>
            <a:r>
              <a:rPr lang="en-GB" b="1" dirty="0" err="1">
                <a:ea typeface="+mn-lt"/>
                <a:cs typeface="+mn-lt"/>
              </a:rPr>
              <a:t>Modeli</a:t>
            </a:r>
            <a:r>
              <a:rPr lang="en-GB" b="1" dirty="0">
                <a:ea typeface="+mn-lt"/>
                <a:cs typeface="+mn-lt"/>
              </a:rPr>
              <a:t>:</a:t>
            </a:r>
            <a:endParaRPr lang="en-US" b="1" dirty="0"/>
          </a:p>
          <a:p>
            <a:r>
              <a:rPr lang="en-GB" dirty="0" err="1">
                <a:ea typeface="+mn-lt"/>
                <a:cs typeface="+mn-lt"/>
              </a:rPr>
              <a:t>Ağaç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benzeri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yapıdadır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Her </a:t>
            </a:r>
            <a:r>
              <a:rPr lang="en-GB" dirty="0" err="1">
                <a:ea typeface="+mn-lt"/>
                <a:cs typeface="+mn-lt"/>
              </a:rPr>
              <a:t>kayıt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ana </a:t>
            </a:r>
            <a:r>
              <a:rPr lang="en-GB" dirty="0" err="1">
                <a:ea typeface="+mn-lt"/>
                <a:cs typeface="+mn-lt"/>
              </a:rPr>
              <a:t>kayda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bağlıdır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alt </a:t>
            </a:r>
            <a:r>
              <a:rPr lang="en-GB" dirty="0" err="1">
                <a:ea typeface="+mn-lt"/>
                <a:cs typeface="+mn-lt"/>
              </a:rPr>
              <a:t>kayıtlar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olabilir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Veri </a:t>
            </a:r>
            <a:r>
              <a:rPr lang="en-GB" dirty="0" err="1">
                <a:ea typeface="+mn-lt"/>
                <a:cs typeface="+mn-lt"/>
              </a:rPr>
              <a:t>hiyerarşisi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önceden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belirlenir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Esnekliği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düşüktür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E934-568E-D79F-C1AB-D54CAA50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E9058-1797-DFC1-0579-4E39AB0B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>
                <a:latin typeface="Calisto MT"/>
                <a:ea typeface="+mj-lt"/>
                <a:cs typeface="+mj-l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sz="1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54BB-70CD-8ABD-0A04-F5299B62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 descr="A purple rectangular sign with white text&#10;&#10;Description automatically generated">
            <a:extLst>
              <a:ext uri="{FF2B5EF4-FFF2-40B4-BE49-F238E27FC236}">
                <a16:creationId xmlns:a16="http://schemas.microsoft.com/office/drawing/2014/main" id="{00BA3688-BFF0-D32D-6BD5-C48D61B1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36" y="2019300"/>
            <a:ext cx="7248525" cy="338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1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982BD6-D5CE-81EA-2990-94120A46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/>
          </a:bodyPr>
          <a:lstStyle/>
          <a:p>
            <a:r>
              <a:rPr lang="en-GB" sz="2500" b="1">
                <a:ea typeface="+mj-lt"/>
                <a:cs typeface="+mj-lt"/>
              </a:rPr>
              <a:t>VERI TABANI MODELLERI:</a:t>
            </a:r>
            <a:endParaRPr lang="en-GB" sz="2500">
              <a:ea typeface="+mj-lt"/>
              <a:cs typeface="+mj-lt"/>
            </a:endParaRPr>
          </a:p>
          <a:p>
            <a:endParaRPr lang="en-GB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3623-A73A-565B-5D8E-413B88D4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1931872"/>
            <a:ext cx="4788605" cy="40236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/>
              <a:t>3. </a:t>
            </a:r>
            <a:r>
              <a:rPr lang="en-GB" sz="2400" b="1" dirty="0"/>
              <a:t>Ağ</a:t>
            </a:r>
            <a:r>
              <a:rPr lang="en-GB" sz="2400" b="1"/>
              <a:t> Veri </a:t>
            </a:r>
            <a:r>
              <a:rPr lang="en-GB" sz="2400" b="1" err="1"/>
              <a:t>Modeli</a:t>
            </a:r>
            <a:r>
              <a:rPr lang="en-GB" sz="2400" b="1" dirty="0"/>
              <a:t>:</a:t>
            </a:r>
          </a:p>
          <a:p>
            <a:r>
              <a:rPr lang="en-GB" dirty="0" err="1">
                <a:ea typeface="+mn-lt"/>
                <a:cs typeface="+mn-lt"/>
              </a:rPr>
              <a:t>Hiyerarşik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modelin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geliştirilmiş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halidir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Birden </a:t>
            </a:r>
            <a:r>
              <a:rPr lang="en-GB" dirty="0" err="1">
                <a:ea typeface="+mn-lt"/>
                <a:cs typeface="+mn-lt"/>
              </a:rPr>
              <a:t>fazla</a:t>
            </a:r>
            <a:r>
              <a:rPr lang="en-GB" dirty="0">
                <a:ea typeface="+mn-lt"/>
                <a:cs typeface="+mn-lt"/>
              </a:rPr>
              <a:t> ana </a:t>
            </a:r>
            <a:r>
              <a:rPr lang="en-GB" dirty="0" err="1">
                <a:ea typeface="+mn-lt"/>
                <a:cs typeface="+mn-lt"/>
              </a:rPr>
              <a:t>kayda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bağlı</a:t>
            </a:r>
            <a:r>
              <a:rPr lang="en-GB" dirty="0">
                <a:ea typeface="+mn-lt"/>
                <a:cs typeface="+mn-lt"/>
              </a:rPr>
              <a:t> alt </a:t>
            </a:r>
            <a:r>
              <a:rPr lang="en-GB" dirty="0" err="1">
                <a:ea typeface="+mn-lt"/>
                <a:cs typeface="+mn-lt"/>
              </a:rPr>
              <a:t>kayıtlar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olabilir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Daha </a:t>
            </a:r>
            <a:r>
              <a:rPr lang="en-GB" dirty="0" err="1">
                <a:ea typeface="+mn-lt"/>
                <a:cs typeface="+mn-lt"/>
              </a:rPr>
              <a:t>esnektir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Karmaşık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ilişkileri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modellemek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için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kullanılabilir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43A6B-D269-E3AA-9B14-F4B063DF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A8588-D90C-3B0D-9C1E-652027DB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7876-1076-F728-836C-E14CAEF1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 descr="A yellow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D10C0454-EDCC-FB59-2F60-BF7C80DE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73" y="2351495"/>
            <a:ext cx="5881627" cy="36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F25501E-8EE0-678A-1AF6-95666EA9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/>
          </a:bodyPr>
          <a:lstStyle/>
          <a:p>
            <a:r>
              <a:rPr lang="en-GB" sz="2500" b="1" dirty="0">
                <a:ea typeface="+mj-lt"/>
                <a:cs typeface="+mj-lt"/>
              </a:rPr>
              <a:t>VERI TABANI MODELLERI:</a:t>
            </a:r>
            <a:endParaRPr lang="en-GB" sz="2500" dirty="0">
              <a:ea typeface="+mj-lt"/>
              <a:cs typeface="+mj-lt"/>
            </a:endParaRPr>
          </a:p>
          <a:p>
            <a:endParaRPr lang="en-GB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B316-946E-EB9B-9036-6B291E27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1956856"/>
            <a:ext cx="4401360" cy="39986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900" b="1"/>
              <a:t>4.</a:t>
            </a:r>
            <a:r>
              <a:rPr lang="en-GB" sz="1900" b="1">
                <a:ea typeface="+mn-lt"/>
                <a:cs typeface="+mn-lt"/>
              </a:rPr>
              <a:t>İlişkisel Veri </a:t>
            </a:r>
            <a:r>
              <a:rPr lang="en-GB" sz="1900" b="1" err="1">
                <a:ea typeface="+mn-lt"/>
                <a:cs typeface="+mn-lt"/>
              </a:rPr>
              <a:t>Modeli</a:t>
            </a:r>
            <a:r>
              <a:rPr lang="en-GB" sz="1900" b="1">
                <a:ea typeface="+mn-lt"/>
                <a:cs typeface="+mn-lt"/>
              </a:rPr>
              <a:t>:</a:t>
            </a:r>
            <a:endParaRPr lang="en-US" sz="1900" b="1"/>
          </a:p>
          <a:p>
            <a:r>
              <a:rPr lang="en-GB" sz="1900">
                <a:ea typeface="+mn-lt"/>
                <a:cs typeface="+mn-lt"/>
              </a:rPr>
              <a:t>En </a:t>
            </a:r>
            <a:r>
              <a:rPr lang="en-GB" sz="1900" err="1">
                <a:ea typeface="+mn-lt"/>
                <a:cs typeface="+mn-lt"/>
              </a:rPr>
              <a:t>yaygın</a:t>
            </a:r>
            <a:r>
              <a:rPr lang="en-GB" sz="1900">
                <a:ea typeface="+mn-lt"/>
                <a:cs typeface="+mn-lt"/>
              </a:rPr>
              <a:t> </a:t>
            </a:r>
            <a:r>
              <a:rPr lang="en-GB" sz="1900" err="1">
                <a:ea typeface="+mn-lt"/>
                <a:cs typeface="+mn-lt"/>
              </a:rPr>
              <a:t>kullanılan</a:t>
            </a:r>
            <a:r>
              <a:rPr lang="en-GB" sz="1900">
                <a:ea typeface="+mn-lt"/>
                <a:cs typeface="+mn-lt"/>
              </a:rPr>
              <a:t> </a:t>
            </a:r>
            <a:r>
              <a:rPr lang="en-GB" sz="1900" err="1">
                <a:ea typeface="+mn-lt"/>
                <a:cs typeface="+mn-lt"/>
              </a:rPr>
              <a:t>modeldir</a:t>
            </a:r>
            <a:r>
              <a:rPr lang="en-GB" sz="1900">
                <a:ea typeface="+mn-lt"/>
                <a:cs typeface="+mn-lt"/>
              </a:rPr>
              <a:t>.</a:t>
            </a:r>
            <a:endParaRPr lang="en-GB" sz="1900"/>
          </a:p>
          <a:p>
            <a:r>
              <a:rPr lang="en-GB" sz="1900" err="1">
                <a:ea typeface="+mn-lt"/>
                <a:cs typeface="+mn-lt"/>
              </a:rPr>
              <a:t>Tablolardan</a:t>
            </a:r>
            <a:r>
              <a:rPr lang="en-GB" sz="1900">
                <a:ea typeface="+mn-lt"/>
                <a:cs typeface="+mn-lt"/>
              </a:rPr>
              <a:t> </a:t>
            </a:r>
            <a:r>
              <a:rPr lang="en-GB" sz="1900" err="1">
                <a:ea typeface="+mn-lt"/>
                <a:cs typeface="+mn-lt"/>
              </a:rPr>
              <a:t>oluşur</a:t>
            </a:r>
            <a:r>
              <a:rPr lang="en-GB" sz="1900">
                <a:ea typeface="+mn-lt"/>
                <a:cs typeface="+mn-lt"/>
              </a:rPr>
              <a:t>.</a:t>
            </a:r>
            <a:endParaRPr lang="en-GB" sz="1900"/>
          </a:p>
          <a:p>
            <a:r>
              <a:rPr lang="en-GB" sz="1900" dirty="0">
                <a:ea typeface="+mn-lt"/>
                <a:cs typeface="+mn-lt"/>
              </a:rPr>
              <a:t>Tablolar </a:t>
            </a:r>
            <a:r>
              <a:rPr lang="en-GB" sz="1900" dirty="0" err="1">
                <a:ea typeface="+mn-lt"/>
                <a:cs typeface="+mn-lt"/>
              </a:rPr>
              <a:t>arasındaki</a:t>
            </a:r>
            <a:r>
              <a:rPr lang="en-GB" sz="1900" dirty="0">
                <a:ea typeface="+mn-lt"/>
                <a:cs typeface="+mn-lt"/>
              </a:rPr>
              <a:t> </a:t>
            </a:r>
            <a:r>
              <a:rPr lang="en-GB" sz="1900" dirty="0" err="1">
                <a:ea typeface="+mn-lt"/>
                <a:cs typeface="+mn-lt"/>
              </a:rPr>
              <a:t>ilişkiler</a:t>
            </a:r>
            <a:r>
              <a:rPr lang="en-GB" sz="1900" dirty="0">
                <a:ea typeface="+mn-lt"/>
                <a:cs typeface="+mn-lt"/>
              </a:rPr>
              <a:t> </a:t>
            </a:r>
            <a:r>
              <a:rPr lang="en-GB" sz="1900" dirty="0" err="1">
                <a:ea typeface="+mn-lt"/>
                <a:cs typeface="+mn-lt"/>
              </a:rPr>
              <a:t>anahtarlar</a:t>
            </a:r>
            <a:r>
              <a:rPr lang="en-GB" sz="1900" dirty="0">
                <a:ea typeface="+mn-lt"/>
                <a:cs typeface="+mn-lt"/>
              </a:rPr>
              <a:t> </a:t>
            </a:r>
            <a:r>
              <a:rPr lang="en-GB" sz="1900" dirty="0" err="1">
                <a:ea typeface="+mn-lt"/>
                <a:cs typeface="+mn-lt"/>
              </a:rPr>
              <a:t>aracılığıyla</a:t>
            </a:r>
            <a:r>
              <a:rPr lang="en-GB" sz="1900" dirty="0">
                <a:ea typeface="+mn-lt"/>
                <a:cs typeface="+mn-lt"/>
              </a:rPr>
              <a:t> </a:t>
            </a:r>
            <a:r>
              <a:rPr lang="en-GB" sz="1900" dirty="0" err="1">
                <a:ea typeface="+mn-lt"/>
                <a:cs typeface="+mn-lt"/>
              </a:rPr>
              <a:t>belirlenir</a:t>
            </a:r>
            <a:r>
              <a:rPr lang="en-GB" sz="1900" dirty="0">
                <a:ea typeface="+mn-lt"/>
                <a:cs typeface="+mn-lt"/>
              </a:rPr>
              <a:t>.</a:t>
            </a:r>
            <a:endParaRPr lang="en-GB" sz="1900" dirty="0"/>
          </a:p>
          <a:p>
            <a:r>
              <a:rPr lang="en-GB" sz="1900" dirty="0" err="1">
                <a:ea typeface="+mn-lt"/>
                <a:cs typeface="+mn-lt"/>
              </a:rPr>
              <a:t>Veriye</a:t>
            </a:r>
            <a:r>
              <a:rPr lang="en-GB" sz="1900" dirty="0">
                <a:ea typeface="+mn-lt"/>
                <a:cs typeface="+mn-lt"/>
              </a:rPr>
              <a:t> </a:t>
            </a:r>
            <a:r>
              <a:rPr lang="en-GB" sz="1900" dirty="0" err="1">
                <a:ea typeface="+mn-lt"/>
                <a:cs typeface="+mn-lt"/>
              </a:rPr>
              <a:t>erişim</a:t>
            </a:r>
            <a:r>
              <a:rPr lang="en-GB" sz="1900" dirty="0">
                <a:ea typeface="+mn-lt"/>
                <a:cs typeface="+mn-lt"/>
              </a:rPr>
              <a:t> </a:t>
            </a:r>
            <a:r>
              <a:rPr lang="en-GB" sz="1900" dirty="0" err="1">
                <a:ea typeface="+mn-lt"/>
                <a:cs typeface="+mn-lt"/>
              </a:rPr>
              <a:t>ve</a:t>
            </a:r>
            <a:r>
              <a:rPr lang="en-GB" sz="1900" dirty="0">
                <a:ea typeface="+mn-lt"/>
                <a:cs typeface="+mn-lt"/>
              </a:rPr>
              <a:t> </a:t>
            </a:r>
            <a:r>
              <a:rPr lang="en-GB" sz="1900" dirty="0" err="1">
                <a:ea typeface="+mn-lt"/>
                <a:cs typeface="+mn-lt"/>
              </a:rPr>
              <a:t>işleme</a:t>
            </a:r>
            <a:r>
              <a:rPr lang="en-GB" sz="1900" dirty="0">
                <a:ea typeface="+mn-lt"/>
                <a:cs typeface="+mn-lt"/>
              </a:rPr>
              <a:t> </a:t>
            </a:r>
            <a:r>
              <a:rPr lang="en-GB" sz="1900" dirty="0" err="1">
                <a:ea typeface="+mn-lt"/>
                <a:cs typeface="+mn-lt"/>
              </a:rPr>
              <a:t>kolaydır</a:t>
            </a:r>
            <a:r>
              <a:rPr lang="en-GB" sz="1900" dirty="0">
                <a:ea typeface="+mn-lt"/>
                <a:cs typeface="+mn-lt"/>
              </a:rPr>
              <a:t>.</a:t>
            </a:r>
            <a:endParaRPr lang="en-GB" sz="1900" dirty="0"/>
          </a:p>
          <a:p>
            <a:r>
              <a:rPr lang="en-GB" sz="1900" dirty="0" err="1">
                <a:ea typeface="+mn-lt"/>
                <a:cs typeface="+mn-lt"/>
              </a:rPr>
              <a:t>Çok</a:t>
            </a:r>
            <a:r>
              <a:rPr lang="en-GB" sz="1900" dirty="0">
                <a:ea typeface="+mn-lt"/>
                <a:cs typeface="+mn-lt"/>
              </a:rPr>
              <a:t> </a:t>
            </a:r>
            <a:r>
              <a:rPr lang="en-GB" sz="1900" dirty="0" err="1">
                <a:ea typeface="+mn-lt"/>
                <a:cs typeface="+mn-lt"/>
              </a:rPr>
              <a:t>çeşitli</a:t>
            </a:r>
            <a:r>
              <a:rPr lang="en-GB" sz="1900" dirty="0">
                <a:ea typeface="+mn-lt"/>
                <a:cs typeface="+mn-lt"/>
              </a:rPr>
              <a:t> </a:t>
            </a:r>
            <a:r>
              <a:rPr lang="en-GB" sz="1900" dirty="0" err="1">
                <a:ea typeface="+mn-lt"/>
                <a:cs typeface="+mn-lt"/>
              </a:rPr>
              <a:t>uygulamalar</a:t>
            </a:r>
            <a:r>
              <a:rPr lang="en-GB" sz="1900" dirty="0">
                <a:ea typeface="+mn-lt"/>
                <a:cs typeface="+mn-lt"/>
              </a:rPr>
              <a:t> </a:t>
            </a:r>
            <a:r>
              <a:rPr lang="en-GB" sz="1900" dirty="0" err="1">
                <a:ea typeface="+mn-lt"/>
                <a:cs typeface="+mn-lt"/>
              </a:rPr>
              <a:t>için</a:t>
            </a:r>
            <a:r>
              <a:rPr lang="en-GB" sz="1900" dirty="0">
                <a:ea typeface="+mn-lt"/>
                <a:cs typeface="+mn-lt"/>
              </a:rPr>
              <a:t> </a:t>
            </a:r>
            <a:r>
              <a:rPr lang="en-GB" sz="1900" dirty="0" err="1">
                <a:ea typeface="+mn-lt"/>
                <a:cs typeface="+mn-lt"/>
              </a:rPr>
              <a:t>kullanılabilir</a:t>
            </a:r>
            <a:r>
              <a:rPr lang="en-GB" sz="19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662-E4DF-BBC3-C10E-E3CFF18F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5685-274E-1B34-B6B4-24163D73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BC2D-FE39-F70A-639A-73F3F9B0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7C8C9519-D9BA-3437-83BB-1D3A7882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27" y="2214764"/>
            <a:ext cx="6268873" cy="317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07CA42-32C4-03F3-5C20-D5D44DEE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/>
          </a:bodyPr>
          <a:lstStyle/>
          <a:p>
            <a:r>
              <a:rPr lang="en-GB" sz="2500" b="1">
                <a:ea typeface="+mj-lt"/>
                <a:cs typeface="+mj-lt"/>
              </a:rPr>
              <a:t>VERI TABANI MODELLERI:</a:t>
            </a:r>
            <a:endParaRPr lang="en-GB" sz="2500">
              <a:ea typeface="+mj-lt"/>
              <a:cs typeface="+mj-lt"/>
            </a:endParaRPr>
          </a:p>
          <a:p>
            <a:endParaRPr lang="en-GB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5F51-34D7-4B65-ACE3-CD065BEB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4788605" cy="37363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/>
              <a:t>5.</a:t>
            </a:r>
            <a:r>
              <a:rPr lang="en-GB" b="1">
                <a:ea typeface="+mn-lt"/>
                <a:cs typeface="+mn-lt"/>
              </a:rPr>
              <a:t>Nesne </a:t>
            </a:r>
            <a:r>
              <a:rPr lang="en-GB" b="1" err="1">
                <a:ea typeface="+mn-lt"/>
                <a:cs typeface="+mn-lt"/>
              </a:rPr>
              <a:t>Yönelimli</a:t>
            </a:r>
            <a:r>
              <a:rPr lang="en-GB" b="1">
                <a:ea typeface="+mn-lt"/>
                <a:cs typeface="+mn-lt"/>
              </a:rPr>
              <a:t> Veri </a:t>
            </a:r>
            <a:r>
              <a:rPr lang="en-GB" b="1" err="1">
                <a:ea typeface="+mn-lt"/>
                <a:cs typeface="+mn-lt"/>
              </a:rPr>
              <a:t>Modeli</a:t>
            </a:r>
            <a:r>
              <a:rPr lang="en-GB" b="1">
                <a:ea typeface="+mn-lt"/>
                <a:cs typeface="+mn-lt"/>
              </a:rPr>
              <a:t>:</a:t>
            </a:r>
            <a:endParaRPr lang="en-US" b="1"/>
          </a:p>
          <a:p>
            <a:pPr>
              <a:lnSpc>
                <a:spcPct val="100000"/>
              </a:lnSpc>
            </a:pPr>
            <a:r>
              <a:rPr lang="en-GB" dirty="0" err="1">
                <a:ea typeface="+mn-lt"/>
                <a:cs typeface="+mn-lt"/>
              </a:rPr>
              <a:t>Nesneye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dayalı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programlama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dillerine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dayanan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modeldir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/>
          </a:p>
          <a:p>
            <a:pPr>
              <a:lnSpc>
                <a:spcPct val="100000"/>
              </a:lnSpc>
            </a:pPr>
            <a:r>
              <a:rPr lang="en-GB" dirty="0" err="1">
                <a:ea typeface="+mn-lt"/>
                <a:cs typeface="+mn-lt"/>
              </a:rPr>
              <a:t>Nesnelerin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özelliklerini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davranışlarını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kapsar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/>
          </a:p>
          <a:p>
            <a:pPr>
              <a:lnSpc>
                <a:spcPct val="100000"/>
              </a:lnSpc>
            </a:pPr>
            <a:r>
              <a:rPr lang="en-GB" dirty="0" err="1">
                <a:ea typeface="+mn-lt"/>
                <a:cs typeface="+mn-lt"/>
              </a:rPr>
              <a:t>Karmaşık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verileri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modellemek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için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idealdir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/>
          </a:p>
          <a:p>
            <a:pPr>
              <a:lnSpc>
                <a:spcPct val="100000"/>
              </a:lnSpc>
            </a:pPr>
            <a:r>
              <a:rPr lang="en-GB" dirty="0" err="1">
                <a:ea typeface="+mn-lt"/>
                <a:cs typeface="+mn-lt"/>
              </a:rPr>
              <a:t>İlişkisel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modelinden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daha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esnektir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C50E-B72F-DC8B-FF82-05B3A762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6558-BF07-CC17-528E-424D7ADA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alisto MT"/>
              </a:rPr>
              <a:t>02210224066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0920-D7AE-5CAA-4657-FEF3A7E7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7" descr="A group of rectangular boxes with numbers&#10;&#10;Description automatically generated">
            <a:extLst>
              <a:ext uri="{FF2B5EF4-FFF2-40B4-BE49-F238E27FC236}">
                <a16:creationId xmlns:a16="http://schemas.microsoft.com/office/drawing/2014/main" id="{FB144A1A-BE83-D22F-661C-5B339C03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78" y="2418257"/>
            <a:ext cx="6004966" cy="27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5105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ChronicleVTI</vt:lpstr>
      <vt:lpstr>İlişkisel ve İlişkisel Olmayan (NoSQL) Veri Tabanı  Sistemleri Mimari Performansının Yönetim Bilişim  Sistemleri Kapsamında İncelenmesi</vt:lpstr>
      <vt:lpstr>GİRİŞ </vt:lpstr>
      <vt:lpstr>1-BiLiŞiM SiSTEMLERi VE YÖNETiMi</vt:lpstr>
      <vt:lpstr>2-VERİ TABANI  VE  VERİ TABANI YÖNETİM SİSTEMLERİ</vt:lpstr>
      <vt:lpstr>Veri Tabanı Modelleri: </vt:lpstr>
      <vt:lpstr>VERI TABANI MODELLERI: </vt:lpstr>
      <vt:lpstr>VERI TABANI MODELLERI: </vt:lpstr>
      <vt:lpstr>VERI TABANI MODELLERI: </vt:lpstr>
      <vt:lpstr>VERI TABANI MODELLERI: </vt:lpstr>
      <vt:lpstr>VERI TABANI MODELLERI: </vt:lpstr>
      <vt:lpstr>VERI TABANI MODELLERI: </vt:lpstr>
      <vt:lpstr>VERI TABANI MODELLERI: </vt:lpstr>
      <vt:lpstr>3.VERİ TABANI TASARIMI</vt:lpstr>
      <vt:lpstr>4.İLİŞKİSEL VE İLİŞKİSEL OLMAYAN  VERİTABANI SİSTEMLERİ</vt:lpstr>
      <vt:lpstr>4.İLİŞKİSEL VE İLİŞKİSEL OLMAYAN  VERİTABANI SİSTEMLERİ</vt:lpstr>
      <vt:lpstr>4.İLİŞKİSEL VE İLİŞKİSEL OLMAYAN ​ VERİTABANI SİSTEMLERİ​</vt:lpstr>
      <vt:lpstr>Tablo 1: Lider NoSQL ürünlerinin teknik karşılaştırması</vt:lpstr>
      <vt:lpstr>5.VERİTABANI MİMARİLERİNİN PERFORMANS KARŞILAŞTIRMASI</vt:lpstr>
      <vt:lpstr>5.VERİTABANI MİMARİLERİNİN PERFORMANS KARŞILAŞTIRMASI</vt:lpstr>
      <vt:lpstr>Şekil 5.1</vt:lpstr>
      <vt:lpstr>Şekil 5.2</vt:lpstr>
      <vt:lpstr>5.2 Veri Tabanı Sorguları</vt:lpstr>
      <vt:lpstr>5.3 Ölçümler ve Ölçüm Metrikleri </vt:lpstr>
      <vt:lpstr>Şekil 5.3 Sorgu 1- Analiz işlemi </vt:lpstr>
      <vt:lpstr>Şekil 5.4 Sorgu 1 - Sorgu/ saniye analiz işlemi </vt:lpstr>
      <vt:lpstr>Şekil5.5 Sorgu 1-Çok sayıdaki sorgu miktarı analiz işlemi </vt:lpstr>
      <vt:lpstr>Şekil 5.6 Sorgu 1-Sorgular/Saniye ile işlemci çekirdeği  miktarı için analiz işlemi </vt:lpstr>
      <vt:lpstr>Şekil 5.7 Sorgu 2 - INNER JOIN ile karmaşık sorgu  analizi işlemi </vt:lpstr>
      <vt:lpstr>Şekil 5.8 Sorgu 2- INNER JOIN ile 500 ve 1000 veri için  sorgu/saniye analizi işlemi </vt:lpstr>
      <vt:lpstr>Şekil 5.9 Sorgu 2- INNER JOIN ile işlemci çekirdeği  miktarı üzerinde analiz işlemi </vt:lpstr>
      <vt:lpstr>Şekil 5.10 Sorgu 3 – Detaylı karmaşık sorgu süre analizi </vt:lpstr>
      <vt:lpstr>Şekil 5.11 Sorgu 3- Detaylı ve karmaşık sorgu ile Sorgular/ saniye analiz işlemi </vt:lpstr>
      <vt:lpstr>Şekil5.12 Sorgu 3 – Detaylı ve karmaşık sorgu kodu ile  ortalama süre analiz işlemi </vt:lpstr>
      <vt:lpstr>Şekil 5.13 Sorgu 3 - Detaylı ve karmaşık sorgu ile işlemci</vt:lpstr>
      <vt:lpstr>Şekil5.14 Sorgu 3- Detaylı ve karmaşık sorgu ile  ölçeklendirilmiş analiz işlemi </vt:lpstr>
      <vt:lpstr>Şekil5.15 INSERT ve DELETE işlemleri </vt:lpstr>
      <vt:lpstr>5.4 Analiz ve Sonuçlar </vt:lpstr>
      <vt:lpstr>6.SONUÇ VE DEĞERLENDİRME</vt:lpstr>
      <vt:lpstr>6.SONUÇ VE DEĞERLENDİRME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667</cp:revision>
  <dcterms:created xsi:type="dcterms:W3CDTF">2024-03-19T16:50:57Z</dcterms:created>
  <dcterms:modified xsi:type="dcterms:W3CDTF">2024-03-19T19:42:10Z</dcterms:modified>
</cp:coreProperties>
</file>