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9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5330F9-66DD-4EB2-AF49-BC5F187F1BED}"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0234-9124-45A0-83B0-B244C294D834}" type="slidenum">
              <a:rPr lang="en-US" smtClean="0"/>
              <a:t>‹#›</a:t>
            </a:fld>
            <a:endParaRPr lang="en-US"/>
          </a:p>
        </p:txBody>
      </p:sp>
    </p:spTree>
    <p:extLst>
      <p:ext uri="{BB962C8B-B14F-4D97-AF65-F5344CB8AC3E}">
        <p14:creationId xmlns:p14="http://schemas.microsoft.com/office/powerpoint/2010/main" val="128036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5330F9-66DD-4EB2-AF49-BC5F187F1BED}"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80234-9124-45A0-83B0-B244C294D834}" type="slidenum">
              <a:rPr lang="en-US" smtClean="0"/>
              <a:t>‹#›</a:t>
            </a:fld>
            <a:endParaRPr lang="en-US"/>
          </a:p>
        </p:txBody>
      </p:sp>
    </p:spTree>
    <p:extLst>
      <p:ext uri="{BB962C8B-B14F-4D97-AF65-F5344CB8AC3E}">
        <p14:creationId xmlns:p14="http://schemas.microsoft.com/office/powerpoint/2010/main" val="39726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5330F9-66DD-4EB2-AF49-BC5F187F1BED}"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80234-9124-45A0-83B0-B244C294D834}" type="slidenum">
              <a:rPr lang="en-US" smtClean="0"/>
              <a:t>‹#›</a:t>
            </a:fld>
            <a:endParaRPr lang="en-US"/>
          </a:p>
        </p:txBody>
      </p:sp>
    </p:spTree>
    <p:extLst>
      <p:ext uri="{BB962C8B-B14F-4D97-AF65-F5344CB8AC3E}">
        <p14:creationId xmlns:p14="http://schemas.microsoft.com/office/powerpoint/2010/main" val="262140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330F9-66DD-4EB2-AF49-BC5F187F1BED}"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0234-9124-45A0-83B0-B244C294D834}" type="slidenum">
              <a:rPr lang="en-US" smtClean="0"/>
              <a:t>‹#›</a:t>
            </a:fld>
            <a:endParaRPr lang="en-US"/>
          </a:p>
        </p:txBody>
      </p:sp>
    </p:spTree>
    <p:extLst>
      <p:ext uri="{BB962C8B-B14F-4D97-AF65-F5344CB8AC3E}">
        <p14:creationId xmlns:p14="http://schemas.microsoft.com/office/powerpoint/2010/main" val="147661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330F9-66DD-4EB2-AF49-BC5F187F1BED}"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0234-9124-45A0-83B0-B244C294D834}" type="slidenum">
              <a:rPr lang="en-US" smtClean="0"/>
              <a:t>‹#›</a:t>
            </a:fld>
            <a:endParaRPr lang="en-US"/>
          </a:p>
        </p:txBody>
      </p:sp>
    </p:spTree>
    <p:extLst>
      <p:ext uri="{BB962C8B-B14F-4D97-AF65-F5344CB8AC3E}">
        <p14:creationId xmlns:p14="http://schemas.microsoft.com/office/powerpoint/2010/main" val="227017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35330F9-66DD-4EB2-AF49-BC5F187F1BED}" type="datetimeFigureOut">
              <a:rPr lang="en-US" smtClean="0"/>
              <a:t>5/20/2024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7180234-9124-45A0-83B0-B244C294D834}" type="slidenum">
              <a:rPr lang="en-US" smtClean="0"/>
              <a:t>‹#›</a:t>
            </a:fld>
            <a:endParaRPr lang="en-US"/>
          </a:p>
        </p:txBody>
      </p:sp>
    </p:spTree>
    <p:extLst>
      <p:ext uri="{BB962C8B-B14F-4D97-AF65-F5344CB8AC3E}">
        <p14:creationId xmlns:p14="http://schemas.microsoft.com/office/powerpoint/2010/main" val="22718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35330F9-66DD-4EB2-AF49-BC5F187F1BED}" type="datetimeFigureOut">
              <a:rPr lang="en-US" smtClean="0"/>
              <a:t>5/20/2024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7180234-9124-45A0-83B0-B244C294D834}" type="slidenum">
              <a:rPr lang="en-US" smtClean="0"/>
              <a:t>‹#›</a:t>
            </a:fld>
            <a:endParaRPr lang="en-US"/>
          </a:p>
        </p:txBody>
      </p:sp>
    </p:spTree>
    <p:extLst>
      <p:ext uri="{BB962C8B-B14F-4D97-AF65-F5344CB8AC3E}">
        <p14:creationId xmlns:p14="http://schemas.microsoft.com/office/powerpoint/2010/main" val="281824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35330F9-66DD-4EB2-AF49-BC5F187F1BED}" type="datetimeFigureOut">
              <a:rPr lang="en-US" smtClean="0"/>
              <a:t>5/20/2024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7180234-9124-45A0-83B0-B244C294D834}" type="slidenum">
              <a:rPr lang="en-US" smtClean="0"/>
              <a:t>‹#›</a:t>
            </a:fld>
            <a:endParaRPr lang="en-US"/>
          </a:p>
        </p:txBody>
      </p:sp>
    </p:spTree>
    <p:extLst>
      <p:ext uri="{BB962C8B-B14F-4D97-AF65-F5344CB8AC3E}">
        <p14:creationId xmlns:p14="http://schemas.microsoft.com/office/powerpoint/2010/main" val="13679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35330F9-66DD-4EB2-AF49-BC5F187F1BED}"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80234-9124-45A0-83B0-B244C294D834}" type="slidenum">
              <a:rPr lang="en-US" smtClean="0"/>
              <a:t>‹#›</a:t>
            </a:fld>
            <a:endParaRPr lang="en-US"/>
          </a:p>
        </p:txBody>
      </p:sp>
    </p:spTree>
    <p:extLst>
      <p:ext uri="{BB962C8B-B14F-4D97-AF65-F5344CB8AC3E}">
        <p14:creationId xmlns:p14="http://schemas.microsoft.com/office/powerpoint/2010/main" val="217218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35330F9-66DD-4EB2-AF49-BC5F187F1BED}" type="datetimeFigureOut">
              <a:rPr lang="en-US" smtClean="0"/>
              <a:t>5/20/2024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7180234-9124-45A0-83B0-B244C294D834}" type="slidenum">
              <a:rPr lang="en-US" smtClean="0"/>
              <a:t>‹#›</a:t>
            </a:fld>
            <a:endParaRPr lang="en-US"/>
          </a:p>
        </p:txBody>
      </p:sp>
    </p:spTree>
    <p:extLst>
      <p:ext uri="{BB962C8B-B14F-4D97-AF65-F5344CB8AC3E}">
        <p14:creationId xmlns:p14="http://schemas.microsoft.com/office/powerpoint/2010/main" val="240577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35330F9-66DD-4EB2-AF49-BC5F187F1BED}" type="datetimeFigureOut">
              <a:rPr lang="en-US" smtClean="0"/>
              <a:t>5/20/2024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7180234-9124-45A0-83B0-B244C294D834}" type="slidenum">
              <a:rPr lang="en-US" smtClean="0"/>
              <a:t>‹#›</a:t>
            </a:fld>
            <a:endParaRPr lang="en-US"/>
          </a:p>
        </p:txBody>
      </p:sp>
    </p:spTree>
    <p:extLst>
      <p:ext uri="{BB962C8B-B14F-4D97-AF65-F5344CB8AC3E}">
        <p14:creationId xmlns:p14="http://schemas.microsoft.com/office/powerpoint/2010/main" val="130101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35330F9-66DD-4EB2-AF49-BC5F187F1BED}" type="datetimeFigureOut">
              <a:rPr lang="en-US" smtClean="0"/>
              <a:t>5/20/2024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7180234-9124-45A0-83B0-B244C294D834}" type="slidenum">
              <a:rPr lang="en-US" smtClean="0"/>
              <a:t>‹#›</a:t>
            </a:fld>
            <a:endParaRPr lang="en-US"/>
          </a:p>
        </p:txBody>
      </p:sp>
    </p:spTree>
    <p:extLst>
      <p:ext uri="{BB962C8B-B14F-4D97-AF65-F5344CB8AC3E}">
        <p14:creationId xmlns:p14="http://schemas.microsoft.com/office/powerpoint/2010/main" val="346124136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1D72C-F67C-4DA9-918B-90612E9B62DE}"/>
              </a:ext>
            </a:extLst>
          </p:cNvPr>
          <p:cNvSpPr txBox="1"/>
          <p:nvPr/>
        </p:nvSpPr>
        <p:spPr>
          <a:xfrm>
            <a:off x="2489200" y="829733"/>
            <a:ext cx="4757906" cy="461665"/>
          </a:xfrm>
          <a:prstGeom prst="rect">
            <a:avLst/>
          </a:prstGeom>
          <a:noFill/>
        </p:spPr>
        <p:txBody>
          <a:bodyPr wrap="none" rtlCol="0">
            <a:spAutoFit/>
          </a:bodyPr>
          <a:lstStyle/>
          <a:p>
            <a:r>
              <a:rPr lang="en-US" sz="2400" b="1" dirty="0">
                <a:solidFill>
                  <a:schemeClr val="bg1"/>
                </a:solidFill>
              </a:rPr>
              <a:t>HOTEL RESERVATION  ANALYSIS </a:t>
            </a:r>
          </a:p>
        </p:txBody>
      </p:sp>
      <p:sp>
        <p:nvSpPr>
          <p:cNvPr id="5" name="TextBox 4">
            <a:extLst>
              <a:ext uri="{FF2B5EF4-FFF2-40B4-BE49-F238E27FC236}">
                <a16:creationId xmlns:a16="http://schemas.microsoft.com/office/drawing/2014/main" id="{A9BB97BE-BEF2-45D8-918E-E4C1C39F0488}"/>
              </a:ext>
            </a:extLst>
          </p:cNvPr>
          <p:cNvSpPr txBox="1"/>
          <p:nvPr/>
        </p:nvSpPr>
        <p:spPr>
          <a:xfrm>
            <a:off x="3285065" y="5689713"/>
            <a:ext cx="2344553" cy="338554"/>
          </a:xfrm>
          <a:prstGeom prst="rect">
            <a:avLst/>
          </a:prstGeom>
          <a:noFill/>
        </p:spPr>
        <p:txBody>
          <a:bodyPr wrap="none" rtlCol="0">
            <a:spAutoFit/>
          </a:bodyPr>
          <a:lstStyle/>
          <a:p>
            <a:r>
              <a:rPr lang="en-US" sz="1600" b="1" dirty="0"/>
              <a:t>B Y: ABDULSAMAD RAJI</a:t>
            </a:r>
          </a:p>
        </p:txBody>
      </p:sp>
      <p:pic>
        <p:nvPicPr>
          <p:cNvPr id="7" name="Picture 6">
            <a:extLst>
              <a:ext uri="{FF2B5EF4-FFF2-40B4-BE49-F238E27FC236}">
                <a16:creationId xmlns:a16="http://schemas.microsoft.com/office/drawing/2014/main" id="{C2C75126-41E5-4D20-B8ED-7D1385DE6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 y="50802"/>
            <a:ext cx="681567" cy="681567"/>
          </a:xfrm>
          <a:prstGeom prst="rect">
            <a:avLst/>
          </a:prstGeom>
        </p:spPr>
      </p:pic>
      <p:sp>
        <p:nvSpPr>
          <p:cNvPr id="8" name="TextBox 7">
            <a:extLst>
              <a:ext uri="{FF2B5EF4-FFF2-40B4-BE49-F238E27FC236}">
                <a16:creationId xmlns:a16="http://schemas.microsoft.com/office/drawing/2014/main" id="{2D5A8F08-2398-4FAA-A6C1-37FF1DBF146D}"/>
              </a:ext>
            </a:extLst>
          </p:cNvPr>
          <p:cNvSpPr txBox="1"/>
          <p:nvPr/>
        </p:nvSpPr>
        <p:spPr>
          <a:xfrm>
            <a:off x="3792794" y="1291398"/>
            <a:ext cx="1574983" cy="461665"/>
          </a:xfrm>
          <a:prstGeom prst="rect">
            <a:avLst/>
          </a:prstGeom>
          <a:noFill/>
        </p:spPr>
        <p:txBody>
          <a:bodyPr wrap="none" rtlCol="0">
            <a:spAutoFit/>
          </a:bodyPr>
          <a:lstStyle/>
          <a:p>
            <a:r>
              <a:rPr lang="en-US" sz="2400" b="1" dirty="0">
                <a:solidFill>
                  <a:schemeClr val="bg1"/>
                </a:solidFill>
              </a:rPr>
              <a:t>WITH SQL</a:t>
            </a:r>
          </a:p>
        </p:txBody>
      </p:sp>
      <p:pic>
        <p:nvPicPr>
          <p:cNvPr id="10" name="Picture 9">
            <a:extLst>
              <a:ext uri="{FF2B5EF4-FFF2-40B4-BE49-F238E27FC236}">
                <a16:creationId xmlns:a16="http://schemas.microsoft.com/office/drawing/2014/main" id="{3F0B9D62-9856-4B64-8D58-601535284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639" y="1753063"/>
            <a:ext cx="6687292" cy="3747823"/>
          </a:xfrm>
          <a:prstGeom prst="rect">
            <a:avLst/>
          </a:prstGeom>
        </p:spPr>
      </p:pic>
      <p:sp>
        <p:nvSpPr>
          <p:cNvPr id="11" name="TextBox 10">
            <a:extLst>
              <a:ext uri="{FF2B5EF4-FFF2-40B4-BE49-F238E27FC236}">
                <a16:creationId xmlns:a16="http://schemas.microsoft.com/office/drawing/2014/main" id="{8A219AD7-59F8-4710-9F81-A5B34E7F264D}"/>
              </a:ext>
            </a:extLst>
          </p:cNvPr>
          <p:cNvSpPr txBox="1"/>
          <p:nvPr/>
        </p:nvSpPr>
        <p:spPr>
          <a:xfrm>
            <a:off x="9296129" y="1612153"/>
            <a:ext cx="2895870" cy="3338735"/>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b="1" dirty="0"/>
              <a:t>INTRODUCTION</a:t>
            </a:r>
          </a:p>
          <a:p>
            <a:pPr marL="342900" indent="-342900">
              <a:lnSpc>
                <a:spcPct val="200000"/>
              </a:lnSpc>
              <a:buFont typeface="Wingdings" panose="05000000000000000000" pitchFamily="2" charset="2"/>
              <a:buChar char="Ø"/>
            </a:pPr>
            <a:r>
              <a:rPr lang="en-US" b="1" dirty="0"/>
              <a:t>DATA CLEANING </a:t>
            </a:r>
          </a:p>
          <a:p>
            <a:pPr marL="342900" indent="-342900">
              <a:lnSpc>
                <a:spcPct val="200000"/>
              </a:lnSpc>
              <a:buFont typeface="Wingdings" panose="05000000000000000000" pitchFamily="2" charset="2"/>
              <a:buChar char="Ø"/>
            </a:pPr>
            <a:r>
              <a:rPr lang="en-US" b="1" dirty="0"/>
              <a:t>IMPORTING FILES</a:t>
            </a:r>
          </a:p>
          <a:p>
            <a:pPr marL="342900" indent="-342900">
              <a:lnSpc>
                <a:spcPct val="200000"/>
              </a:lnSpc>
              <a:buFont typeface="Wingdings" panose="05000000000000000000" pitchFamily="2" charset="2"/>
              <a:buChar char="Ø"/>
            </a:pPr>
            <a:r>
              <a:rPr lang="en-US" b="1" dirty="0"/>
              <a:t>PROBLEM STATEMENT</a:t>
            </a:r>
          </a:p>
          <a:p>
            <a:pPr marL="342900" indent="-342900">
              <a:lnSpc>
                <a:spcPct val="200000"/>
              </a:lnSpc>
              <a:buFont typeface="Wingdings" panose="05000000000000000000" pitchFamily="2" charset="2"/>
              <a:buChar char="Ø"/>
            </a:pPr>
            <a:r>
              <a:rPr lang="en-US" b="1" dirty="0"/>
              <a:t>SQL QUERIES </a:t>
            </a:r>
          </a:p>
          <a:p>
            <a:pPr marL="342900" indent="-342900">
              <a:lnSpc>
                <a:spcPct val="200000"/>
              </a:lnSpc>
              <a:buFont typeface="Wingdings" panose="05000000000000000000" pitchFamily="2" charset="2"/>
              <a:buChar char="Ø"/>
            </a:pPr>
            <a:r>
              <a:rPr lang="en-US" b="1" dirty="0"/>
              <a:t>CONCLUSION </a:t>
            </a:r>
          </a:p>
        </p:txBody>
      </p:sp>
    </p:spTree>
    <p:extLst>
      <p:ext uri="{BB962C8B-B14F-4D97-AF65-F5344CB8AC3E}">
        <p14:creationId xmlns:p14="http://schemas.microsoft.com/office/powerpoint/2010/main" val="239295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t>INTRODUCTION</a:t>
            </a:r>
          </a:p>
          <a:p>
            <a:pPr algn="ctr">
              <a:lnSpc>
                <a:spcPct val="250000"/>
              </a:lnSpc>
            </a:pPr>
            <a:r>
              <a:rPr lang="en-US" b="1" dirty="0"/>
              <a:t>DATA CLEANING </a:t>
            </a:r>
          </a:p>
          <a:p>
            <a:pPr algn="ctr">
              <a:lnSpc>
                <a:spcPct val="250000"/>
              </a:lnSpc>
            </a:pPr>
            <a:r>
              <a:rPr lang="en-US" b="1" dirty="0"/>
              <a:t>IMPORTING FILES</a:t>
            </a:r>
          </a:p>
          <a:p>
            <a:pPr algn="ctr">
              <a:lnSpc>
                <a:spcPct val="250000"/>
              </a:lnSpc>
            </a:pPr>
            <a:r>
              <a:rPr lang="en-US" b="1" dirty="0"/>
              <a:t>PROBLEM STATEMENT</a:t>
            </a:r>
          </a:p>
          <a:p>
            <a:pPr algn="ctr">
              <a:lnSpc>
                <a:spcPct val="250000"/>
              </a:lnSpc>
            </a:pPr>
            <a:r>
              <a:rPr lang="en-US" b="1" dirty="0">
                <a:solidFill>
                  <a:schemeClr val="bg1"/>
                </a:solidFill>
              </a:rPr>
              <a:t>SQL QUERIES </a:t>
            </a:r>
          </a:p>
          <a:p>
            <a:pPr algn="ctr">
              <a:lnSpc>
                <a:spcPct val="250000"/>
              </a:lnSpc>
            </a:pPr>
            <a:r>
              <a:rPr lang="en-US" b="1" dirty="0"/>
              <a:t>CONCLUSION </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8" name="TextBox 7">
            <a:extLst>
              <a:ext uri="{FF2B5EF4-FFF2-40B4-BE49-F238E27FC236}">
                <a16:creationId xmlns:a16="http://schemas.microsoft.com/office/drawing/2014/main" id="{276E4710-0D21-4151-B511-17EC311BF347}"/>
              </a:ext>
            </a:extLst>
          </p:cNvPr>
          <p:cNvSpPr txBox="1"/>
          <p:nvPr/>
        </p:nvSpPr>
        <p:spPr>
          <a:xfrm>
            <a:off x="3625850" y="736514"/>
            <a:ext cx="1792817" cy="369332"/>
          </a:xfrm>
          <a:prstGeom prst="rect">
            <a:avLst/>
          </a:prstGeom>
          <a:noFill/>
        </p:spPr>
        <p:txBody>
          <a:bodyPr wrap="square">
            <a:spAutoFit/>
          </a:bodyPr>
          <a:lstStyle/>
          <a:p>
            <a:r>
              <a:rPr lang="en-US" b="1" dirty="0"/>
              <a:t>SQL QUERIES </a:t>
            </a:r>
          </a:p>
        </p:txBody>
      </p:sp>
      <p:sp>
        <p:nvSpPr>
          <p:cNvPr id="13" name="TextBox 12">
            <a:extLst>
              <a:ext uri="{FF2B5EF4-FFF2-40B4-BE49-F238E27FC236}">
                <a16:creationId xmlns:a16="http://schemas.microsoft.com/office/drawing/2014/main" id="{E76DE9C1-E66A-498C-8C4A-8B3360EF7ACB}"/>
              </a:ext>
            </a:extLst>
          </p:cNvPr>
          <p:cNvSpPr txBox="1"/>
          <p:nvPr/>
        </p:nvSpPr>
        <p:spPr>
          <a:xfrm>
            <a:off x="3507316" y="1105846"/>
            <a:ext cx="7643283" cy="338554"/>
          </a:xfrm>
          <a:prstGeom prst="rect">
            <a:avLst/>
          </a:prstGeom>
          <a:noFill/>
        </p:spPr>
        <p:txBody>
          <a:bodyPr wrap="square">
            <a:spAutoFit/>
          </a:bodyPr>
          <a:lstStyle/>
          <a:p>
            <a:r>
              <a:rPr lang="en-US" sz="1600" dirty="0">
                <a:highlight>
                  <a:srgbClr val="00FFFF"/>
                </a:highlight>
              </a:rPr>
              <a:t>9. How many reservations have a booking status of "Confirmed"?</a:t>
            </a:r>
          </a:p>
        </p:txBody>
      </p:sp>
      <p:pic>
        <p:nvPicPr>
          <p:cNvPr id="4" name="Picture 3">
            <a:extLst>
              <a:ext uri="{FF2B5EF4-FFF2-40B4-BE49-F238E27FC236}">
                <a16:creationId xmlns:a16="http://schemas.microsoft.com/office/drawing/2014/main" id="{26553133-94B7-486D-A2A7-51EA085039F6}"/>
              </a:ext>
            </a:extLst>
          </p:cNvPr>
          <p:cNvPicPr>
            <a:picLocks noChangeAspect="1"/>
          </p:cNvPicPr>
          <p:nvPr/>
        </p:nvPicPr>
        <p:blipFill>
          <a:blip r:embed="rId3"/>
          <a:stretch>
            <a:fillRect/>
          </a:stretch>
        </p:blipFill>
        <p:spPr>
          <a:xfrm>
            <a:off x="3625850" y="1444400"/>
            <a:ext cx="6599361" cy="2083301"/>
          </a:xfrm>
          <a:prstGeom prst="rect">
            <a:avLst/>
          </a:prstGeom>
        </p:spPr>
      </p:pic>
      <p:sp>
        <p:nvSpPr>
          <p:cNvPr id="16" name="TextBox 15">
            <a:extLst>
              <a:ext uri="{FF2B5EF4-FFF2-40B4-BE49-F238E27FC236}">
                <a16:creationId xmlns:a16="http://schemas.microsoft.com/office/drawing/2014/main" id="{B663CA50-D82C-47A1-B0F6-3E417954CF29}"/>
              </a:ext>
            </a:extLst>
          </p:cNvPr>
          <p:cNvSpPr txBox="1"/>
          <p:nvPr/>
        </p:nvSpPr>
        <p:spPr>
          <a:xfrm>
            <a:off x="3462866" y="3613835"/>
            <a:ext cx="8371416" cy="338554"/>
          </a:xfrm>
          <a:prstGeom prst="rect">
            <a:avLst/>
          </a:prstGeom>
          <a:noFill/>
        </p:spPr>
        <p:txBody>
          <a:bodyPr wrap="square">
            <a:spAutoFit/>
          </a:bodyPr>
          <a:lstStyle/>
          <a:p>
            <a:r>
              <a:rPr lang="en-US" sz="1600" dirty="0">
                <a:highlight>
                  <a:srgbClr val="00FFFF"/>
                </a:highlight>
              </a:rPr>
              <a:t>10. What is the total number of adults and children across all reservations?</a:t>
            </a:r>
          </a:p>
        </p:txBody>
      </p:sp>
      <p:pic>
        <p:nvPicPr>
          <p:cNvPr id="9" name="Picture 8">
            <a:extLst>
              <a:ext uri="{FF2B5EF4-FFF2-40B4-BE49-F238E27FC236}">
                <a16:creationId xmlns:a16="http://schemas.microsoft.com/office/drawing/2014/main" id="{2B3396C9-89AA-4AA6-B6FA-76AF8FC384F1}"/>
              </a:ext>
            </a:extLst>
          </p:cNvPr>
          <p:cNvPicPr>
            <a:picLocks noChangeAspect="1"/>
          </p:cNvPicPr>
          <p:nvPr/>
        </p:nvPicPr>
        <p:blipFill>
          <a:blip r:embed="rId4"/>
          <a:stretch>
            <a:fillRect/>
          </a:stretch>
        </p:blipFill>
        <p:spPr>
          <a:xfrm>
            <a:off x="3625850" y="3908590"/>
            <a:ext cx="7950997" cy="1701885"/>
          </a:xfrm>
          <a:prstGeom prst="rect">
            <a:avLst/>
          </a:prstGeom>
        </p:spPr>
      </p:pic>
    </p:spTree>
    <p:extLst>
      <p:ext uri="{BB962C8B-B14F-4D97-AF65-F5344CB8AC3E}">
        <p14:creationId xmlns:p14="http://schemas.microsoft.com/office/powerpoint/2010/main" val="81677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t>INTRODUCTION</a:t>
            </a:r>
          </a:p>
          <a:p>
            <a:pPr algn="ctr">
              <a:lnSpc>
                <a:spcPct val="250000"/>
              </a:lnSpc>
            </a:pPr>
            <a:r>
              <a:rPr lang="en-US" b="1" dirty="0"/>
              <a:t>DATA CLEANING </a:t>
            </a:r>
          </a:p>
          <a:p>
            <a:pPr algn="ctr">
              <a:lnSpc>
                <a:spcPct val="250000"/>
              </a:lnSpc>
            </a:pPr>
            <a:r>
              <a:rPr lang="en-US" b="1" dirty="0"/>
              <a:t>IMPORTING FILES</a:t>
            </a:r>
          </a:p>
          <a:p>
            <a:pPr algn="ctr">
              <a:lnSpc>
                <a:spcPct val="250000"/>
              </a:lnSpc>
            </a:pPr>
            <a:r>
              <a:rPr lang="en-US" b="1" dirty="0"/>
              <a:t>PROBLEM STATEMENT</a:t>
            </a:r>
          </a:p>
          <a:p>
            <a:pPr algn="ctr">
              <a:lnSpc>
                <a:spcPct val="250000"/>
              </a:lnSpc>
            </a:pPr>
            <a:r>
              <a:rPr lang="en-US" b="1" dirty="0">
                <a:solidFill>
                  <a:schemeClr val="bg1"/>
                </a:solidFill>
              </a:rPr>
              <a:t>SQL QUERIES </a:t>
            </a:r>
          </a:p>
          <a:p>
            <a:pPr algn="ctr">
              <a:lnSpc>
                <a:spcPct val="250000"/>
              </a:lnSpc>
            </a:pPr>
            <a:r>
              <a:rPr lang="en-US" b="1" dirty="0"/>
              <a:t>CONCLUSION </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8" name="TextBox 7">
            <a:extLst>
              <a:ext uri="{FF2B5EF4-FFF2-40B4-BE49-F238E27FC236}">
                <a16:creationId xmlns:a16="http://schemas.microsoft.com/office/drawing/2014/main" id="{276E4710-0D21-4151-B511-17EC311BF347}"/>
              </a:ext>
            </a:extLst>
          </p:cNvPr>
          <p:cNvSpPr txBox="1"/>
          <p:nvPr/>
        </p:nvSpPr>
        <p:spPr>
          <a:xfrm>
            <a:off x="3625850" y="736514"/>
            <a:ext cx="1792817" cy="369332"/>
          </a:xfrm>
          <a:prstGeom prst="rect">
            <a:avLst/>
          </a:prstGeom>
          <a:noFill/>
        </p:spPr>
        <p:txBody>
          <a:bodyPr wrap="square">
            <a:spAutoFit/>
          </a:bodyPr>
          <a:lstStyle/>
          <a:p>
            <a:r>
              <a:rPr lang="en-US" b="1" dirty="0"/>
              <a:t>SQL QUERIES </a:t>
            </a:r>
          </a:p>
        </p:txBody>
      </p:sp>
      <p:sp>
        <p:nvSpPr>
          <p:cNvPr id="11" name="TextBox 10">
            <a:extLst>
              <a:ext uri="{FF2B5EF4-FFF2-40B4-BE49-F238E27FC236}">
                <a16:creationId xmlns:a16="http://schemas.microsoft.com/office/drawing/2014/main" id="{AEF97AEB-6FD1-4157-A398-D7F92A146612}"/>
              </a:ext>
            </a:extLst>
          </p:cNvPr>
          <p:cNvSpPr txBox="1"/>
          <p:nvPr/>
        </p:nvSpPr>
        <p:spPr>
          <a:xfrm>
            <a:off x="3524251" y="1105846"/>
            <a:ext cx="7888816" cy="338554"/>
          </a:xfrm>
          <a:prstGeom prst="rect">
            <a:avLst/>
          </a:prstGeom>
          <a:noFill/>
        </p:spPr>
        <p:txBody>
          <a:bodyPr wrap="square">
            <a:spAutoFit/>
          </a:bodyPr>
          <a:lstStyle/>
          <a:p>
            <a:r>
              <a:rPr lang="en-US" sz="1600" dirty="0">
                <a:highlight>
                  <a:srgbClr val="00FFFF"/>
                </a:highlight>
              </a:rPr>
              <a:t>11. What is the average number of weekend nights for reservations involving children?</a:t>
            </a:r>
          </a:p>
        </p:txBody>
      </p:sp>
      <p:pic>
        <p:nvPicPr>
          <p:cNvPr id="5" name="Picture 4">
            <a:extLst>
              <a:ext uri="{FF2B5EF4-FFF2-40B4-BE49-F238E27FC236}">
                <a16:creationId xmlns:a16="http://schemas.microsoft.com/office/drawing/2014/main" id="{1D12C47B-E5D8-41BC-AA43-C6696B9C1D65}"/>
              </a:ext>
            </a:extLst>
          </p:cNvPr>
          <p:cNvPicPr>
            <a:picLocks noChangeAspect="1"/>
          </p:cNvPicPr>
          <p:nvPr/>
        </p:nvPicPr>
        <p:blipFill>
          <a:blip r:embed="rId3"/>
          <a:stretch>
            <a:fillRect/>
          </a:stretch>
        </p:blipFill>
        <p:spPr>
          <a:xfrm>
            <a:off x="3625850" y="1452867"/>
            <a:ext cx="6043083" cy="1470304"/>
          </a:xfrm>
          <a:prstGeom prst="rect">
            <a:avLst/>
          </a:prstGeom>
        </p:spPr>
      </p:pic>
      <p:sp>
        <p:nvSpPr>
          <p:cNvPr id="14" name="TextBox 13">
            <a:extLst>
              <a:ext uri="{FF2B5EF4-FFF2-40B4-BE49-F238E27FC236}">
                <a16:creationId xmlns:a16="http://schemas.microsoft.com/office/drawing/2014/main" id="{CBA0BAC2-CDBA-4738-B2CE-198BAAD9D13B}"/>
              </a:ext>
            </a:extLst>
          </p:cNvPr>
          <p:cNvSpPr txBox="1"/>
          <p:nvPr/>
        </p:nvSpPr>
        <p:spPr>
          <a:xfrm>
            <a:off x="3524251" y="2869927"/>
            <a:ext cx="8108950" cy="338554"/>
          </a:xfrm>
          <a:prstGeom prst="rect">
            <a:avLst/>
          </a:prstGeom>
          <a:noFill/>
        </p:spPr>
        <p:txBody>
          <a:bodyPr wrap="square">
            <a:spAutoFit/>
          </a:bodyPr>
          <a:lstStyle/>
          <a:p>
            <a:r>
              <a:rPr lang="en-US" sz="1600" dirty="0">
                <a:highlight>
                  <a:srgbClr val="00FFFF"/>
                </a:highlight>
              </a:rPr>
              <a:t>12. How many reservations were made in each month of the year?</a:t>
            </a:r>
          </a:p>
        </p:txBody>
      </p:sp>
      <p:pic>
        <p:nvPicPr>
          <p:cNvPr id="15" name="Picture 14">
            <a:extLst>
              <a:ext uri="{FF2B5EF4-FFF2-40B4-BE49-F238E27FC236}">
                <a16:creationId xmlns:a16="http://schemas.microsoft.com/office/drawing/2014/main" id="{BCF8BDA5-2ABB-4C1E-B1A8-7D6FA0CE174F}"/>
              </a:ext>
            </a:extLst>
          </p:cNvPr>
          <p:cNvPicPr>
            <a:picLocks noChangeAspect="1"/>
          </p:cNvPicPr>
          <p:nvPr/>
        </p:nvPicPr>
        <p:blipFill>
          <a:blip r:embed="rId4"/>
          <a:stretch>
            <a:fillRect/>
          </a:stretch>
        </p:blipFill>
        <p:spPr>
          <a:xfrm>
            <a:off x="3625850" y="3190582"/>
            <a:ext cx="5673348" cy="2869917"/>
          </a:xfrm>
          <a:prstGeom prst="rect">
            <a:avLst/>
          </a:prstGeom>
        </p:spPr>
      </p:pic>
    </p:spTree>
    <p:extLst>
      <p:ext uri="{BB962C8B-B14F-4D97-AF65-F5344CB8AC3E}">
        <p14:creationId xmlns:p14="http://schemas.microsoft.com/office/powerpoint/2010/main" val="346794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t>INTRODUCTION</a:t>
            </a:r>
          </a:p>
          <a:p>
            <a:pPr algn="ctr">
              <a:lnSpc>
                <a:spcPct val="250000"/>
              </a:lnSpc>
            </a:pPr>
            <a:r>
              <a:rPr lang="en-US" b="1" dirty="0"/>
              <a:t>DATA CLEANING </a:t>
            </a:r>
          </a:p>
          <a:p>
            <a:pPr algn="ctr">
              <a:lnSpc>
                <a:spcPct val="250000"/>
              </a:lnSpc>
            </a:pPr>
            <a:r>
              <a:rPr lang="en-US" b="1" dirty="0"/>
              <a:t>IMPORTING FILES</a:t>
            </a:r>
          </a:p>
          <a:p>
            <a:pPr algn="ctr">
              <a:lnSpc>
                <a:spcPct val="250000"/>
              </a:lnSpc>
            </a:pPr>
            <a:r>
              <a:rPr lang="en-US" b="1" dirty="0"/>
              <a:t>PROBLEM STATEMENT</a:t>
            </a:r>
          </a:p>
          <a:p>
            <a:pPr algn="ctr">
              <a:lnSpc>
                <a:spcPct val="250000"/>
              </a:lnSpc>
            </a:pPr>
            <a:r>
              <a:rPr lang="en-US" b="1" dirty="0">
                <a:solidFill>
                  <a:schemeClr val="bg1"/>
                </a:solidFill>
              </a:rPr>
              <a:t>SQL QUERIES </a:t>
            </a:r>
          </a:p>
          <a:p>
            <a:pPr algn="ctr">
              <a:lnSpc>
                <a:spcPct val="250000"/>
              </a:lnSpc>
            </a:pPr>
            <a:r>
              <a:rPr lang="en-US" b="1" dirty="0"/>
              <a:t>CONCLUSION </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8" name="TextBox 7">
            <a:extLst>
              <a:ext uri="{FF2B5EF4-FFF2-40B4-BE49-F238E27FC236}">
                <a16:creationId xmlns:a16="http://schemas.microsoft.com/office/drawing/2014/main" id="{276E4710-0D21-4151-B511-17EC311BF347}"/>
              </a:ext>
            </a:extLst>
          </p:cNvPr>
          <p:cNvSpPr txBox="1"/>
          <p:nvPr/>
        </p:nvSpPr>
        <p:spPr>
          <a:xfrm>
            <a:off x="3625850" y="736514"/>
            <a:ext cx="1792817" cy="369332"/>
          </a:xfrm>
          <a:prstGeom prst="rect">
            <a:avLst/>
          </a:prstGeom>
          <a:noFill/>
        </p:spPr>
        <p:txBody>
          <a:bodyPr wrap="square">
            <a:spAutoFit/>
          </a:bodyPr>
          <a:lstStyle/>
          <a:p>
            <a:r>
              <a:rPr lang="en-US" b="1" dirty="0"/>
              <a:t>SQL QUERIES </a:t>
            </a:r>
          </a:p>
        </p:txBody>
      </p:sp>
      <p:sp>
        <p:nvSpPr>
          <p:cNvPr id="12" name="TextBox 11">
            <a:extLst>
              <a:ext uri="{FF2B5EF4-FFF2-40B4-BE49-F238E27FC236}">
                <a16:creationId xmlns:a16="http://schemas.microsoft.com/office/drawing/2014/main" id="{CB1348CC-6633-472E-A682-B07B6E3C5A5E}"/>
              </a:ext>
            </a:extLst>
          </p:cNvPr>
          <p:cNvSpPr txBox="1"/>
          <p:nvPr/>
        </p:nvSpPr>
        <p:spPr>
          <a:xfrm>
            <a:off x="3437466" y="1105846"/>
            <a:ext cx="8396816" cy="584775"/>
          </a:xfrm>
          <a:prstGeom prst="rect">
            <a:avLst/>
          </a:prstGeom>
          <a:noFill/>
        </p:spPr>
        <p:txBody>
          <a:bodyPr wrap="square">
            <a:spAutoFit/>
          </a:bodyPr>
          <a:lstStyle/>
          <a:p>
            <a:r>
              <a:rPr lang="en-US" sz="1600" dirty="0">
                <a:highlight>
                  <a:srgbClr val="00FFFF"/>
                </a:highlight>
              </a:rPr>
              <a:t>13. What is the average number of nights (both weekend and weekday) spent by guests for each room</a:t>
            </a:r>
          </a:p>
        </p:txBody>
      </p:sp>
      <p:pic>
        <p:nvPicPr>
          <p:cNvPr id="4" name="Picture 3">
            <a:extLst>
              <a:ext uri="{FF2B5EF4-FFF2-40B4-BE49-F238E27FC236}">
                <a16:creationId xmlns:a16="http://schemas.microsoft.com/office/drawing/2014/main" id="{7989559E-731A-4BC6-B2EA-986337476448}"/>
              </a:ext>
            </a:extLst>
          </p:cNvPr>
          <p:cNvPicPr>
            <a:picLocks noChangeAspect="1"/>
          </p:cNvPicPr>
          <p:nvPr/>
        </p:nvPicPr>
        <p:blipFill>
          <a:blip r:embed="rId3"/>
          <a:stretch>
            <a:fillRect/>
          </a:stretch>
        </p:blipFill>
        <p:spPr>
          <a:xfrm>
            <a:off x="3717331" y="1690622"/>
            <a:ext cx="5993936" cy="1635928"/>
          </a:xfrm>
          <a:prstGeom prst="rect">
            <a:avLst/>
          </a:prstGeom>
        </p:spPr>
      </p:pic>
      <p:sp>
        <p:nvSpPr>
          <p:cNvPr id="16" name="TextBox 15">
            <a:extLst>
              <a:ext uri="{FF2B5EF4-FFF2-40B4-BE49-F238E27FC236}">
                <a16:creationId xmlns:a16="http://schemas.microsoft.com/office/drawing/2014/main" id="{1CC4A60E-0F39-4339-9B89-4FC79D63952F}"/>
              </a:ext>
            </a:extLst>
          </p:cNvPr>
          <p:cNvSpPr txBox="1"/>
          <p:nvPr/>
        </p:nvSpPr>
        <p:spPr>
          <a:xfrm>
            <a:off x="3437466" y="3239063"/>
            <a:ext cx="8314267" cy="584775"/>
          </a:xfrm>
          <a:prstGeom prst="rect">
            <a:avLst/>
          </a:prstGeom>
          <a:noFill/>
        </p:spPr>
        <p:txBody>
          <a:bodyPr wrap="square">
            <a:spAutoFit/>
          </a:bodyPr>
          <a:lstStyle/>
          <a:p>
            <a:r>
              <a:rPr lang="en-US" sz="1600" dirty="0">
                <a:highlight>
                  <a:srgbClr val="00FFFF"/>
                </a:highlight>
              </a:rPr>
              <a:t>14. For reservations involving children, what is the most common room type, and what is the average</a:t>
            </a:r>
          </a:p>
        </p:txBody>
      </p:sp>
      <p:pic>
        <p:nvPicPr>
          <p:cNvPr id="18" name="Picture 17">
            <a:extLst>
              <a:ext uri="{FF2B5EF4-FFF2-40B4-BE49-F238E27FC236}">
                <a16:creationId xmlns:a16="http://schemas.microsoft.com/office/drawing/2014/main" id="{4730B2A9-E713-4610-885C-846D3FED03B0}"/>
              </a:ext>
            </a:extLst>
          </p:cNvPr>
          <p:cNvPicPr>
            <a:picLocks noChangeAspect="1"/>
          </p:cNvPicPr>
          <p:nvPr/>
        </p:nvPicPr>
        <p:blipFill>
          <a:blip r:embed="rId4"/>
          <a:stretch>
            <a:fillRect/>
          </a:stretch>
        </p:blipFill>
        <p:spPr>
          <a:xfrm>
            <a:off x="3625850" y="3745463"/>
            <a:ext cx="7109577" cy="1421915"/>
          </a:xfrm>
          <a:prstGeom prst="rect">
            <a:avLst/>
          </a:prstGeom>
        </p:spPr>
      </p:pic>
      <p:pic>
        <p:nvPicPr>
          <p:cNvPr id="20" name="Picture 19">
            <a:extLst>
              <a:ext uri="{FF2B5EF4-FFF2-40B4-BE49-F238E27FC236}">
                <a16:creationId xmlns:a16="http://schemas.microsoft.com/office/drawing/2014/main" id="{3BD471F0-95F2-46EE-A877-0290BD7A720A}"/>
              </a:ext>
            </a:extLst>
          </p:cNvPr>
          <p:cNvPicPr>
            <a:picLocks noChangeAspect="1"/>
          </p:cNvPicPr>
          <p:nvPr/>
        </p:nvPicPr>
        <p:blipFill>
          <a:blip r:embed="rId5"/>
          <a:stretch>
            <a:fillRect/>
          </a:stretch>
        </p:blipFill>
        <p:spPr>
          <a:xfrm>
            <a:off x="3625850" y="5183143"/>
            <a:ext cx="2834216" cy="608574"/>
          </a:xfrm>
          <a:prstGeom prst="rect">
            <a:avLst/>
          </a:prstGeom>
        </p:spPr>
      </p:pic>
      <p:pic>
        <p:nvPicPr>
          <p:cNvPr id="22" name="Picture 21">
            <a:extLst>
              <a:ext uri="{FF2B5EF4-FFF2-40B4-BE49-F238E27FC236}">
                <a16:creationId xmlns:a16="http://schemas.microsoft.com/office/drawing/2014/main" id="{07B35523-0E89-4391-9713-D7B5063F9157}"/>
              </a:ext>
            </a:extLst>
          </p:cNvPr>
          <p:cNvPicPr>
            <a:picLocks noChangeAspect="1"/>
          </p:cNvPicPr>
          <p:nvPr/>
        </p:nvPicPr>
        <p:blipFill>
          <a:blip r:embed="rId6"/>
          <a:stretch>
            <a:fillRect/>
          </a:stretch>
        </p:blipFill>
        <p:spPr>
          <a:xfrm>
            <a:off x="6764335" y="5183144"/>
            <a:ext cx="1964798" cy="649238"/>
          </a:xfrm>
          <a:prstGeom prst="rect">
            <a:avLst/>
          </a:prstGeom>
        </p:spPr>
      </p:pic>
    </p:spTree>
    <p:extLst>
      <p:ext uri="{BB962C8B-B14F-4D97-AF65-F5344CB8AC3E}">
        <p14:creationId xmlns:p14="http://schemas.microsoft.com/office/powerpoint/2010/main" val="118996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t>INTRODUCTION</a:t>
            </a:r>
          </a:p>
          <a:p>
            <a:pPr algn="ctr">
              <a:lnSpc>
                <a:spcPct val="250000"/>
              </a:lnSpc>
            </a:pPr>
            <a:r>
              <a:rPr lang="en-US" b="1" dirty="0"/>
              <a:t>DATA CLEANING </a:t>
            </a:r>
          </a:p>
          <a:p>
            <a:pPr algn="ctr">
              <a:lnSpc>
                <a:spcPct val="250000"/>
              </a:lnSpc>
            </a:pPr>
            <a:r>
              <a:rPr lang="en-US" b="1" dirty="0"/>
              <a:t>IMPORTING FILES</a:t>
            </a:r>
          </a:p>
          <a:p>
            <a:pPr algn="ctr">
              <a:lnSpc>
                <a:spcPct val="250000"/>
              </a:lnSpc>
            </a:pPr>
            <a:r>
              <a:rPr lang="en-US" b="1" dirty="0"/>
              <a:t>PROBLEM STATEMENT</a:t>
            </a:r>
          </a:p>
          <a:p>
            <a:pPr algn="ctr">
              <a:lnSpc>
                <a:spcPct val="250000"/>
              </a:lnSpc>
            </a:pPr>
            <a:r>
              <a:rPr lang="en-US" b="1" dirty="0">
                <a:solidFill>
                  <a:schemeClr val="bg1"/>
                </a:solidFill>
              </a:rPr>
              <a:t>SQL QUERIES </a:t>
            </a:r>
          </a:p>
          <a:p>
            <a:pPr algn="ctr">
              <a:lnSpc>
                <a:spcPct val="250000"/>
              </a:lnSpc>
            </a:pPr>
            <a:r>
              <a:rPr lang="en-US" b="1" dirty="0">
                <a:solidFill>
                  <a:schemeClr val="bg1"/>
                </a:solidFill>
              </a:rPr>
              <a:t>CONCLUSION </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8" name="TextBox 7">
            <a:extLst>
              <a:ext uri="{FF2B5EF4-FFF2-40B4-BE49-F238E27FC236}">
                <a16:creationId xmlns:a16="http://schemas.microsoft.com/office/drawing/2014/main" id="{276E4710-0D21-4151-B511-17EC311BF347}"/>
              </a:ext>
            </a:extLst>
          </p:cNvPr>
          <p:cNvSpPr txBox="1"/>
          <p:nvPr/>
        </p:nvSpPr>
        <p:spPr>
          <a:xfrm>
            <a:off x="3625850" y="736514"/>
            <a:ext cx="1792817" cy="369332"/>
          </a:xfrm>
          <a:prstGeom prst="rect">
            <a:avLst/>
          </a:prstGeom>
          <a:noFill/>
        </p:spPr>
        <p:txBody>
          <a:bodyPr wrap="square">
            <a:spAutoFit/>
          </a:bodyPr>
          <a:lstStyle/>
          <a:p>
            <a:r>
              <a:rPr lang="en-US" b="1" dirty="0"/>
              <a:t>SQL QUERIES </a:t>
            </a:r>
          </a:p>
        </p:txBody>
      </p:sp>
      <p:sp>
        <p:nvSpPr>
          <p:cNvPr id="11" name="TextBox 10">
            <a:extLst>
              <a:ext uri="{FF2B5EF4-FFF2-40B4-BE49-F238E27FC236}">
                <a16:creationId xmlns:a16="http://schemas.microsoft.com/office/drawing/2014/main" id="{71CFFBBA-036B-473E-BD6B-7E9181DC1FAD}"/>
              </a:ext>
            </a:extLst>
          </p:cNvPr>
          <p:cNvSpPr txBox="1"/>
          <p:nvPr/>
        </p:nvSpPr>
        <p:spPr>
          <a:xfrm>
            <a:off x="3524249" y="1105846"/>
            <a:ext cx="8100483" cy="338554"/>
          </a:xfrm>
          <a:prstGeom prst="rect">
            <a:avLst/>
          </a:prstGeom>
          <a:noFill/>
        </p:spPr>
        <p:txBody>
          <a:bodyPr wrap="square">
            <a:spAutoFit/>
          </a:bodyPr>
          <a:lstStyle/>
          <a:p>
            <a:r>
              <a:rPr lang="en-US" sz="1600" dirty="0">
                <a:highlight>
                  <a:srgbClr val="00FFFF"/>
                </a:highlight>
              </a:rPr>
              <a:t>15. Find the market segment type that generates the highest average price per room.</a:t>
            </a:r>
          </a:p>
        </p:txBody>
      </p:sp>
      <p:pic>
        <p:nvPicPr>
          <p:cNvPr id="9" name="Picture 8">
            <a:extLst>
              <a:ext uri="{FF2B5EF4-FFF2-40B4-BE49-F238E27FC236}">
                <a16:creationId xmlns:a16="http://schemas.microsoft.com/office/drawing/2014/main" id="{8042FAAF-3908-4A7C-BCD3-56649A6EA5A4}"/>
              </a:ext>
            </a:extLst>
          </p:cNvPr>
          <p:cNvPicPr>
            <a:picLocks noChangeAspect="1"/>
          </p:cNvPicPr>
          <p:nvPr/>
        </p:nvPicPr>
        <p:blipFill>
          <a:blip r:embed="rId3"/>
          <a:stretch>
            <a:fillRect/>
          </a:stretch>
        </p:blipFill>
        <p:spPr>
          <a:xfrm>
            <a:off x="4002030" y="1444400"/>
            <a:ext cx="5658438" cy="1805067"/>
          </a:xfrm>
          <a:prstGeom prst="rect">
            <a:avLst/>
          </a:prstGeom>
        </p:spPr>
      </p:pic>
      <p:sp>
        <p:nvSpPr>
          <p:cNvPr id="17" name="TextBox 16">
            <a:extLst>
              <a:ext uri="{FF2B5EF4-FFF2-40B4-BE49-F238E27FC236}">
                <a16:creationId xmlns:a16="http://schemas.microsoft.com/office/drawing/2014/main" id="{FE79E9FE-F4C4-42D5-B38B-A6356A187157}"/>
              </a:ext>
            </a:extLst>
          </p:cNvPr>
          <p:cNvSpPr txBox="1"/>
          <p:nvPr/>
        </p:nvSpPr>
        <p:spPr>
          <a:xfrm>
            <a:off x="3634317" y="3429000"/>
            <a:ext cx="1648883" cy="369332"/>
          </a:xfrm>
          <a:prstGeom prst="rect">
            <a:avLst/>
          </a:prstGeom>
          <a:noFill/>
        </p:spPr>
        <p:txBody>
          <a:bodyPr wrap="square">
            <a:spAutoFit/>
          </a:bodyPr>
          <a:lstStyle/>
          <a:p>
            <a:r>
              <a:rPr lang="en-US" b="1" dirty="0"/>
              <a:t>CONCLUSION</a:t>
            </a:r>
          </a:p>
        </p:txBody>
      </p:sp>
      <p:pic>
        <p:nvPicPr>
          <p:cNvPr id="2" name="Picture 1">
            <a:extLst>
              <a:ext uri="{FF2B5EF4-FFF2-40B4-BE49-F238E27FC236}">
                <a16:creationId xmlns:a16="http://schemas.microsoft.com/office/drawing/2014/main" id="{72769CE0-DEE4-4639-AC37-B603E3056523}"/>
              </a:ext>
            </a:extLst>
          </p:cNvPr>
          <p:cNvPicPr>
            <a:picLocks noChangeAspect="1"/>
          </p:cNvPicPr>
          <p:nvPr/>
        </p:nvPicPr>
        <p:blipFill rotWithShape="1">
          <a:blip r:embed="rId4"/>
          <a:srcRect b="6826"/>
          <a:stretch/>
        </p:blipFill>
        <p:spPr>
          <a:xfrm>
            <a:off x="4357158" y="3890434"/>
            <a:ext cx="5506037" cy="2000646"/>
          </a:xfrm>
          <a:prstGeom prst="rect">
            <a:avLst/>
          </a:prstGeom>
        </p:spPr>
      </p:pic>
    </p:spTree>
    <p:extLst>
      <p:ext uri="{BB962C8B-B14F-4D97-AF65-F5344CB8AC3E}">
        <p14:creationId xmlns:p14="http://schemas.microsoft.com/office/powerpoint/2010/main" val="160124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solidFill>
                  <a:schemeClr val="bg1"/>
                </a:solidFill>
              </a:rPr>
              <a:t>INTRODUCTION</a:t>
            </a:r>
          </a:p>
          <a:p>
            <a:pPr algn="ctr">
              <a:lnSpc>
                <a:spcPct val="250000"/>
              </a:lnSpc>
            </a:pPr>
            <a:r>
              <a:rPr lang="en-US" b="1" dirty="0"/>
              <a:t>DATA CLEANING </a:t>
            </a:r>
          </a:p>
          <a:p>
            <a:pPr algn="ctr">
              <a:lnSpc>
                <a:spcPct val="250000"/>
              </a:lnSpc>
            </a:pPr>
            <a:r>
              <a:rPr lang="en-US" b="1" dirty="0"/>
              <a:t>IMPORTING FILES</a:t>
            </a:r>
          </a:p>
          <a:p>
            <a:pPr algn="ctr">
              <a:lnSpc>
                <a:spcPct val="250000"/>
              </a:lnSpc>
            </a:pPr>
            <a:r>
              <a:rPr lang="en-US" b="1" dirty="0"/>
              <a:t>PROBLEM STATEMENT</a:t>
            </a:r>
          </a:p>
          <a:p>
            <a:pPr algn="ctr">
              <a:lnSpc>
                <a:spcPct val="250000"/>
              </a:lnSpc>
            </a:pPr>
            <a:r>
              <a:rPr lang="en-US" b="1" dirty="0"/>
              <a:t>SQL QUERIES </a:t>
            </a:r>
          </a:p>
          <a:p>
            <a:pPr algn="ctr">
              <a:lnSpc>
                <a:spcPct val="250000"/>
              </a:lnSpc>
            </a:pPr>
            <a:r>
              <a:rPr lang="en-US" b="1" dirty="0"/>
              <a:t>CONCLUSION </a:t>
            </a:r>
          </a:p>
        </p:txBody>
      </p:sp>
      <p:sp>
        <p:nvSpPr>
          <p:cNvPr id="9" name="TextBox 8">
            <a:extLst>
              <a:ext uri="{FF2B5EF4-FFF2-40B4-BE49-F238E27FC236}">
                <a16:creationId xmlns:a16="http://schemas.microsoft.com/office/drawing/2014/main" id="{9084C9B5-62EC-4770-9595-A25B41429B20}"/>
              </a:ext>
            </a:extLst>
          </p:cNvPr>
          <p:cNvSpPr txBox="1"/>
          <p:nvPr/>
        </p:nvSpPr>
        <p:spPr>
          <a:xfrm>
            <a:off x="3659717" y="736514"/>
            <a:ext cx="1936750" cy="369332"/>
          </a:xfrm>
          <a:prstGeom prst="rect">
            <a:avLst/>
          </a:prstGeom>
          <a:noFill/>
        </p:spPr>
        <p:txBody>
          <a:bodyPr wrap="square">
            <a:spAutoFit/>
          </a:bodyPr>
          <a:lstStyle/>
          <a:p>
            <a:r>
              <a:rPr lang="en-US" b="1" dirty="0"/>
              <a:t>INTRODUCTION</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12" name="TextBox 11">
            <a:extLst>
              <a:ext uri="{FF2B5EF4-FFF2-40B4-BE49-F238E27FC236}">
                <a16:creationId xmlns:a16="http://schemas.microsoft.com/office/drawing/2014/main" id="{1ACE1649-7B6B-4F2D-9E82-5B9293716D16}"/>
              </a:ext>
            </a:extLst>
          </p:cNvPr>
          <p:cNvSpPr txBox="1"/>
          <p:nvPr/>
        </p:nvSpPr>
        <p:spPr>
          <a:xfrm>
            <a:off x="3591983" y="1326571"/>
            <a:ext cx="7558616" cy="2031325"/>
          </a:xfrm>
          <a:prstGeom prst="rect">
            <a:avLst/>
          </a:prstGeom>
          <a:noFill/>
        </p:spPr>
        <p:txBody>
          <a:bodyPr wrap="square">
            <a:spAutoFit/>
          </a:bodyPr>
          <a:lstStyle/>
          <a:p>
            <a:pPr algn="just"/>
            <a:r>
              <a:rPr lang="en-US" dirty="0"/>
              <a:t>In hospitality, data serves as the cornerstone for strategic decision-making and enhancing guest satisfaction. This exploration delves into a hotel reservation dataset, aiming to uncover valuable insights regarding guest preferences, booking patterns, and pivotal elements influencing operational efficiency. Leveraging SQL for data querying and analysis, this endeavor targets specific inquiries, unraveling the intricate dynamics shaping the hotel industry's landscape.</a:t>
            </a:r>
          </a:p>
        </p:txBody>
      </p:sp>
      <p:pic>
        <p:nvPicPr>
          <p:cNvPr id="16" name="Picture 15">
            <a:extLst>
              <a:ext uri="{FF2B5EF4-FFF2-40B4-BE49-F238E27FC236}">
                <a16:creationId xmlns:a16="http://schemas.microsoft.com/office/drawing/2014/main" id="{665B4CFA-1454-4607-A6E2-B16B25206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851" y="3222430"/>
            <a:ext cx="3663950" cy="2735749"/>
          </a:xfrm>
          <a:prstGeom prst="rect">
            <a:avLst/>
          </a:prstGeom>
        </p:spPr>
      </p:pic>
    </p:spTree>
    <p:extLst>
      <p:ext uri="{BB962C8B-B14F-4D97-AF65-F5344CB8AC3E}">
        <p14:creationId xmlns:p14="http://schemas.microsoft.com/office/powerpoint/2010/main" val="133632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t>INTRODUCTION</a:t>
            </a:r>
          </a:p>
          <a:p>
            <a:pPr algn="ctr">
              <a:lnSpc>
                <a:spcPct val="250000"/>
              </a:lnSpc>
            </a:pPr>
            <a:r>
              <a:rPr lang="en-US" b="1" dirty="0">
                <a:solidFill>
                  <a:schemeClr val="bg1"/>
                </a:solidFill>
              </a:rPr>
              <a:t>DATA CLEANING </a:t>
            </a:r>
          </a:p>
          <a:p>
            <a:pPr algn="ctr">
              <a:lnSpc>
                <a:spcPct val="250000"/>
              </a:lnSpc>
            </a:pPr>
            <a:r>
              <a:rPr lang="en-US" b="1" dirty="0"/>
              <a:t>IMPORTING FILES</a:t>
            </a:r>
          </a:p>
          <a:p>
            <a:pPr algn="ctr">
              <a:lnSpc>
                <a:spcPct val="250000"/>
              </a:lnSpc>
            </a:pPr>
            <a:r>
              <a:rPr lang="en-US" b="1" dirty="0"/>
              <a:t>PROBLEM STATEMENT</a:t>
            </a:r>
          </a:p>
          <a:p>
            <a:pPr algn="ctr">
              <a:lnSpc>
                <a:spcPct val="250000"/>
              </a:lnSpc>
            </a:pPr>
            <a:r>
              <a:rPr lang="en-US" b="1" dirty="0"/>
              <a:t>SQL QUERIES </a:t>
            </a:r>
          </a:p>
          <a:p>
            <a:pPr algn="ctr">
              <a:lnSpc>
                <a:spcPct val="250000"/>
              </a:lnSpc>
            </a:pPr>
            <a:r>
              <a:rPr lang="en-US" b="1" dirty="0"/>
              <a:t>CONCLUSION </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11" name="TextBox 10">
            <a:extLst>
              <a:ext uri="{FF2B5EF4-FFF2-40B4-BE49-F238E27FC236}">
                <a16:creationId xmlns:a16="http://schemas.microsoft.com/office/drawing/2014/main" id="{ACBADDD2-A876-40FC-8FE1-DD086AF4E972}"/>
              </a:ext>
            </a:extLst>
          </p:cNvPr>
          <p:cNvSpPr txBox="1"/>
          <p:nvPr/>
        </p:nvSpPr>
        <p:spPr>
          <a:xfrm>
            <a:off x="3659717" y="736514"/>
            <a:ext cx="2343149" cy="369332"/>
          </a:xfrm>
          <a:prstGeom prst="rect">
            <a:avLst/>
          </a:prstGeom>
          <a:noFill/>
        </p:spPr>
        <p:txBody>
          <a:bodyPr wrap="square">
            <a:spAutoFit/>
          </a:bodyPr>
          <a:lstStyle/>
          <a:p>
            <a:r>
              <a:rPr lang="en-US" b="1" dirty="0"/>
              <a:t>DATA CLEANING </a:t>
            </a:r>
          </a:p>
        </p:txBody>
      </p:sp>
      <p:sp>
        <p:nvSpPr>
          <p:cNvPr id="13" name="TextBox 12">
            <a:extLst>
              <a:ext uri="{FF2B5EF4-FFF2-40B4-BE49-F238E27FC236}">
                <a16:creationId xmlns:a16="http://schemas.microsoft.com/office/drawing/2014/main" id="{7D6EFB8B-DCF4-4FFC-9A5E-3C08EB33A0CB}"/>
              </a:ext>
            </a:extLst>
          </p:cNvPr>
          <p:cNvSpPr txBox="1"/>
          <p:nvPr/>
        </p:nvSpPr>
        <p:spPr>
          <a:xfrm>
            <a:off x="3659716" y="1309638"/>
            <a:ext cx="7109883" cy="2031325"/>
          </a:xfrm>
          <a:prstGeom prst="rect">
            <a:avLst/>
          </a:prstGeom>
          <a:noFill/>
        </p:spPr>
        <p:txBody>
          <a:bodyPr wrap="square">
            <a:spAutoFit/>
          </a:bodyPr>
          <a:lstStyle/>
          <a:p>
            <a:pPr algn="just"/>
            <a:r>
              <a:rPr lang="en-US" dirty="0"/>
              <a:t>In the course of this presentation, we have proceeded to the pivotal stage of data cleaning. A key focus has been placed on standardizing the date column within the dataset, ensuring a uniform date format throughout all observations or rows. This meticulous step not only enhances data integrity but also establishes a reliable foundation for comprehensive analysis and interpretation, setting the stage for insightful insights into our data.</a:t>
            </a:r>
          </a:p>
        </p:txBody>
      </p:sp>
      <p:pic>
        <p:nvPicPr>
          <p:cNvPr id="6" name="Picture 5">
            <a:extLst>
              <a:ext uri="{FF2B5EF4-FFF2-40B4-BE49-F238E27FC236}">
                <a16:creationId xmlns:a16="http://schemas.microsoft.com/office/drawing/2014/main" id="{C6B2DF25-E0DE-4660-A158-ED97E601D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7657" y="3207415"/>
            <a:ext cx="5334000" cy="2579370"/>
          </a:xfrm>
          <a:prstGeom prst="rect">
            <a:avLst/>
          </a:prstGeom>
        </p:spPr>
      </p:pic>
    </p:spTree>
    <p:extLst>
      <p:ext uri="{BB962C8B-B14F-4D97-AF65-F5344CB8AC3E}">
        <p14:creationId xmlns:p14="http://schemas.microsoft.com/office/powerpoint/2010/main" val="85497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t>INTRODUCTION</a:t>
            </a:r>
          </a:p>
          <a:p>
            <a:pPr algn="ctr">
              <a:lnSpc>
                <a:spcPct val="250000"/>
              </a:lnSpc>
            </a:pPr>
            <a:r>
              <a:rPr lang="en-US" b="1" dirty="0"/>
              <a:t>DATA CLEANING </a:t>
            </a:r>
          </a:p>
          <a:p>
            <a:pPr algn="ctr">
              <a:lnSpc>
                <a:spcPct val="250000"/>
              </a:lnSpc>
            </a:pPr>
            <a:r>
              <a:rPr lang="en-US" b="1" dirty="0">
                <a:solidFill>
                  <a:schemeClr val="bg1"/>
                </a:solidFill>
              </a:rPr>
              <a:t>IMPORTING FILES</a:t>
            </a:r>
          </a:p>
          <a:p>
            <a:pPr algn="ctr">
              <a:lnSpc>
                <a:spcPct val="250000"/>
              </a:lnSpc>
            </a:pPr>
            <a:r>
              <a:rPr lang="en-US" b="1" dirty="0"/>
              <a:t>PROBLEM STATEMENT</a:t>
            </a:r>
          </a:p>
          <a:p>
            <a:pPr algn="ctr">
              <a:lnSpc>
                <a:spcPct val="250000"/>
              </a:lnSpc>
            </a:pPr>
            <a:r>
              <a:rPr lang="en-US" b="1" dirty="0"/>
              <a:t>SQL QUERIES </a:t>
            </a:r>
          </a:p>
          <a:p>
            <a:pPr algn="ctr">
              <a:lnSpc>
                <a:spcPct val="250000"/>
              </a:lnSpc>
            </a:pPr>
            <a:r>
              <a:rPr lang="en-US" b="1" dirty="0"/>
              <a:t>CONCLUSION </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8" name="TextBox 7">
            <a:extLst>
              <a:ext uri="{FF2B5EF4-FFF2-40B4-BE49-F238E27FC236}">
                <a16:creationId xmlns:a16="http://schemas.microsoft.com/office/drawing/2014/main" id="{7C86A39F-9CA2-4AE3-BCF1-CC6D5854FF24}"/>
              </a:ext>
            </a:extLst>
          </p:cNvPr>
          <p:cNvSpPr txBox="1"/>
          <p:nvPr/>
        </p:nvSpPr>
        <p:spPr>
          <a:xfrm>
            <a:off x="3642784" y="736514"/>
            <a:ext cx="2148416" cy="369332"/>
          </a:xfrm>
          <a:prstGeom prst="rect">
            <a:avLst/>
          </a:prstGeom>
          <a:noFill/>
        </p:spPr>
        <p:txBody>
          <a:bodyPr wrap="square">
            <a:spAutoFit/>
          </a:bodyPr>
          <a:lstStyle/>
          <a:p>
            <a:r>
              <a:rPr lang="en-US" b="1" dirty="0"/>
              <a:t>IMPORTING FILES</a:t>
            </a:r>
          </a:p>
        </p:txBody>
      </p:sp>
      <p:sp>
        <p:nvSpPr>
          <p:cNvPr id="12" name="TextBox 11">
            <a:extLst>
              <a:ext uri="{FF2B5EF4-FFF2-40B4-BE49-F238E27FC236}">
                <a16:creationId xmlns:a16="http://schemas.microsoft.com/office/drawing/2014/main" id="{853FFE37-1469-44D6-B60B-CE5EFA8C3D37}"/>
              </a:ext>
            </a:extLst>
          </p:cNvPr>
          <p:cNvSpPr txBox="1"/>
          <p:nvPr/>
        </p:nvSpPr>
        <p:spPr>
          <a:xfrm>
            <a:off x="3642784" y="1105846"/>
            <a:ext cx="7761816" cy="2308324"/>
          </a:xfrm>
          <a:prstGeom prst="rect">
            <a:avLst/>
          </a:prstGeom>
          <a:noFill/>
        </p:spPr>
        <p:txBody>
          <a:bodyPr wrap="square">
            <a:spAutoFit/>
          </a:bodyPr>
          <a:lstStyle/>
          <a:p>
            <a:pPr algn="just"/>
            <a:r>
              <a:rPr lang="en-US" dirty="0"/>
              <a:t>For this project, I've opted for PostgreSQL as my SQL Database Management System (DBMS). I started by setting up a dedicated database specifically for this project. Following that, I created a table mirroring the structure of my datasets, ensuring that the headers match exactly. Importing the CSV file into the SQL database was the next step, where I meticulously assigned appropriate data types for character strings, numbers, and dates. This methodical approach lays a strong foundation for seamless data handling and analysis within the PostgreSQL environment.</a:t>
            </a:r>
          </a:p>
        </p:txBody>
      </p:sp>
      <p:pic>
        <p:nvPicPr>
          <p:cNvPr id="5" name="Picture 4">
            <a:extLst>
              <a:ext uri="{FF2B5EF4-FFF2-40B4-BE49-F238E27FC236}">
                <a16:creationId xmlns:a16="http://schemas.microsoft.com/office/drawing/2014/main" id="{702141EA-F586-4946-AB90-FD8F30D8A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189" y="3276615"/>
            <a:ext cx="5635576" cy="2308324"/>
          </a:xfrm>
          <a:prstGeom prst="rect">
            <a:avLst/>
          </a:prstGeom>
        </p:spPr>
      </p:pic>
    </p:spTree>
    <p:extLst>
      <p:ext uri="{BB962C8B-B14F-4D97-AF65-F5344CB8AC3E}">
        <p14:creationId xmlns:p14="http://schemas.microsoft.com/office/powerpoint/2010/main" val="64106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t>INTRODUCTION</a:t>
            </a:r>
          </a:p>
          <a:p>
            <a:pPr algn="ctr">
              <a:lnSpc>
                <a:spcPct val="250000"/>
              </a:lnSpc>
            </a:pPr>
            <a:r>
              <a:rPr lang="en-US" b="1" dirty="0"/>
              <a:t>DATA CLEANING </a:t>
            </a:r>
          </a:p>
          <a:p>
            <a:pPr algn="ctr">
              <a:lnSpc>
                <a:spcPct val="250000"/>
              </a:lnSpc>
            </a:pPr>
            <a:r>
              <a:rPr lang="en-US" b="1" dirty="0"/>
              <a:t>IMPORTING FILES</a:t>
            </a:r>
          </a:p>
          <a:p>
            <a:pPr algn="ctr">
              <a:lnSpc>
                <a:spcPct val="250000"/>
              </a:lnSpc>
            </a:pPr>
            <a:r>
              <a:rPr lang="en-US" b="1" dirty="0">
                <a:solidFill>
                  <a:schemeClr val="bg1"/>
                </a:solidFill>
              </a:rPr>
              <a:t>PROBLEM STATEMENT</a:t>
            </a:r>
          </a:p>
          <a:p>
            <a:pPr algn="ctr">
              <a:lnSpc>
                <a:spcPct val="250000"/>
              </a:lnSpc>
            </a:pPr>
            <a:r>
              <a:rPr lang="en-US" b="1" dirty="0"/>
              <a:t>SQL QUERIES </a:t>
            </a:r>
          </a:p>
          <a:p>
            <a:pPr algn="ctr">
              <a:lnSpc>
                <a:spcPct val="250000"/>
              </a:lnSpc>
            </a:pPr>
            <a:r>
              <a:rPr lang="en-US" b="1" dirty="0"/>
              <a:t>CONCLUSION </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9" name="TextBox 8">
            <a:extLst>
              <a:ext uri="{FF2B5EF4-FFF2-40B4-BE49-F238E27FC236}">
                <a16:creationId xmlns:a16="http://schemas.microsoft.com/office/drawing/2014/main" id="{A9F2AB2D-A5D6-459E-BBAE-96D33BEFEED0}"/>
              </a:ext>
            </a:extLst>
          </p:cNvPr>
          <p:cNvSpPr txBox="1"/>
          <p:nvPr/>
        </p:nvSpPr>
        <p:spPr>
          <a:xfrm>
            <a:off x="3608917" y="736514"/>
            <a:ext cx="2563283" cy="369332"/>
          </a:xfrm>
          <a:prstGeom prst="rect">
            <a:avLst/>
          </a:prstGeom>
          <a:noFill/>
        </p:spPr>
        <p:txBody>
          <a:bodyPr wrap="square">
            <a:spAutoFit/>
          </a:bodyPr>
          <a:lstStyle/>
          <a:p>
            <a:r>
              <a:rPr lang="en-US" b="1" dirty="0"/>
              <a:t>PROBLEM STATEMENT</a:t>
            </a:r>
          </a:p>
        </p:txBody>
      </p:sp>
      <p:sp>
        <p:nvSpPr>
          <p:cNvPr id="11" name="TextBox 10">
            <a:extLst>
              <a:ext uri="{FF2B5EF4-FFF2-40B4-BE49-F238E27FC236}">
                <a16:creationId xmlns:a16="http://schemas.microsoft.com/office/drawing/2014/main" id="{8B63D92B-F4D3-4F9E-88F9-B4E77736A799}"/>
              </a:ext>
            </a:extLst>
          </p:cNvPr>
          <p:cNvSpPr txBox="1"/>
          <p:nvPr/>
        </p:nvSpPr>
        <p:spPr>
          <a:xfrm>
            <a:off x="3608917" y="1175435"/>
            <a:ext cx="7186083" cy="4185761"/>
          </a:xfrm>
          <a:prstGeom prst="rect">
            <a:avLst/>
          </a:prstGeom>
          <a:noFill/>
        </p:spPr>
        <p:txBody>
          <a:bodyPr wrap="square">
            <a:spAutoFit/>
          </a:bodyPr>
          <a:lstStyle/>
          <a:p>
            <a:r>
              <a:rPr lang="en-US" sz="1400" dirty="0"/>
              <a:t>1. What is the total number of reservations in the dataset?</a:t>
            </a:r>
          </a:p>
          <a:p>
            <a:r>
              <a:rPr lang="en-US" sz="1400" dirty="0"/>
              <a:t>2. Which meal plan is the most popular among guests?</a:t>
            </a:r>
          </a:p>
          <a:p>
            <a:r>
              <a:rPr lang="en-US" sz="1400" dirty="0"/>
              <a:t>3. What is the average price per room for reservations involving children?</a:t>
            </a:r>
          </a:p>
          <a:p>
            <a:r>
              <a:rPr lang="en-US" sz="1400" dirty="0"/>
              <a:t>4. How many reservations were made for the year 20XX (replace XX with the desired year)?</a:t>
            </a:r>
          </a:p>
          <a:p>
            <a:r>
              <a:rPr lang="en-US" sz="1400" dirty="0"/>
              <a:t>5. What is the most commonly booked room type?</a:t>
            </a:r>
          </a:p>
          <a:p>
            <a:r>
              <a:rPr lang="en-US" sz="1400" dirty="0"/>
              <a:t>6. How many reservations fall on a weekend (</a:t>
            </a:r>
            <a:r>
              <a:rPr lang="en-US" sz="1400" dirty="0" err="1"/>
              <a:t>no_of_weekend_nights</a:t>
            </a:r>
            <a:r>
              <a:rPr lang="en-US" sz="1400" dirty="0"/>
              <a:t> &gt; 0)?</a:t>
            </a:r>
          </a:p>
          <a:p>
            <a:r>
              <a:rPr lang="en-US" sz="1400" dirty="0"/>
              <a:t>7. What is the highest and lowest lead time for reservations?</a:t>
            </a:r>
          </a:p>
          <a:p>
            <a:r>
              <a:rPr lang="en-US" sz="1400" dirty="0"/>
              <a:t>8. What is the most common market segment type for reservations?</a:t>
            </a:r>
          </a:p>
          <a:p>
            <a:r>
              <a:rPr lang="en-US" sz="1400" dirty="0"/>
              <a:t>9. How many reservations have a booking status of "Confirmed"?</a:t>
            </a:r>
          </a:p>
          <a:p>
            <a:r>
              <a:rPr lang="en-US" sz="1400" dirty="0"/>
              <a:t>10. What is the total number of adults and children across all reservations?</a:t>
            </a:r>
          </a:p>
          <a:p>
            <a:r>
              <a:rPr lang="en-US" sz="1400" dirty="0"/>
              <a:t>11. What is the average number of weekend nights for reservations involving children?</a:t>
            </a:r>
          </a:p>
          <a:p>
            <a:r>
              <a:rPr lang="en-US" sz="1400" dirty="0"/>
              <a:t>12. How many reservations were made in each month of the year?</a:t>
            </a:r>
          </a:p>
          <a:p>
            <a:r>
              <a:rPr lang="en-US" sz="1400" dirty="0"/>
              <a:t>13. What is the average number of nights (both weekend and weekday) spent by guests for each room</a:t>
            </a:r>
          </a:p>
          <a:p>
            <a:r>
              <a:rPr lang="en-US" sz="1400" dirty="0"/>
              <a:t>type?</a:t>
            </a:r>
          </a:p>
          <a:p>
            <a:r>
              <a:rPr lang="en-US" sz="1400" dirty="0"/>
              <a:t>14. For reservations involving children, what is the most common room type, and what is the average</a:t>
            </a:r>
          </a:p>
          <a:p>
            <a:r>
              <a:rPr lang="en-US" sz="1400" dirty="0"/>
              <a:t>price for that room type?</a:t>
            </a:r>
          </a:p>
          <a:p>
            <a:r>
              <a:rPr lang="en-US" sz="1400" dirty="0"/>
              <a:t>15. Find the market segment type that generates the highest average price per room.</a:t>
            </a:r>
          </a:p>
        </p:txBody>
      </p:sp>
    </p:spTree>
    <p:extLst>
      <p:ext uri="{BB962C8B-B14F-4D97-AF65-F5344CB8AC3E}">
        <p14:creationId xmlns:p14="http://schemas.microsoft.com/office/powerpoint/2010/main" val="208560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t>INTRODUCTION</a:t>
            </a:r>
          </a:p>
          <a:p>
            <a:pPr algn="ctr">
              <a:lnSpc>
                <a:spcPct val="250000"/>
              </a:lnSpc>
            </a:pPr>
            <a:r>
              <a:rPr lang="en-US" b="1" dirty="0"/>
              <a:t>DATA CLEANING </a:t>
            </a:r>
          </a:p>
          <a:p>
            <a:pPr algn="ctr">
              <a:lnSpc>
                <a:spcPct val="250000"/>
              </a:lnSpc>
            </a:pPr>
            <a:r>
              <a:rPr lang="en-US" b="1" dirty="0"/>
              <a:t>IMPORTING FILES</a:t>
            </a:r>
          </a:p>
          <a:p>
            <a:pPr algn="ctr">
              <a:lnSpc>
                <a:spcPct val="250000"/>
              </a:lnSpc>
            </a:pPr>
            <a:r>
              <a:rPr lang="en-US" b="1" dirty="0"/>
              <a:t>PROBLEM STATEMENT</a:t>
            </a:r>
          </a:p>
          <a:p>
            <a:pPr algn="ctr">
              <a:lnSpc>
                <a:spcPct val="250000"/>
              </a:lnSpc>
            </a:pPr>
            <a:r>
              <a:rPr lang="en-US" b="1" dirty="0">
                <a:solidFill>
                  <a:schemeClr val="bg1"/>
                </a:solidFill>
              </a:rPr>
              <a:t>SQL QUERIES </a:t>
            </a:r>
          </a:p>
          <a:p>
            <a:pPr algn="ctr">
              <a:lnSpc>
                <a:spcPct val="250000"/>
              </a:lnSpc>
            </a:pPr>
            <a:r>
              <a:rPr lang="en-US" b="1" dirty="0"/>
              <a:t>CONCLUSION </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8" name="TextBox 7">
            <a:extLst>
              <a:ext uri="{FF2B5EF4-FFF2-40B4-BE49-F238E27FC236}">
                <a16:creationId xmlns:a16="http://schemas.microsoft.com/office/drawing/2014/main" id="{276E4710-0D21-4151-B511-17EC311BF347}"/>
              </a:ext>
            </a:extLst>
          </p:cNvPr>
          <p:cNvSpPr txBox="1"/>
          <p:nvPr/>
        </p:nvSpPr>
        <p:spPr>
          <a:xfrm>
            <a:off x="3625850" y="736514"/>
            <a:ext cx="1792817" cy="369332"/>
          </a:xfrm>
          <a:prstGeom prst="rect">
            <a:avLst/>
          </a:prstGeom>
          <a:noFill/>
        </p:spPr>
        <p:txBody>
          <a:bodyPr wrap="square">
            <a:spAutoFit/>
          </a:bodyPr>
          <a:lstStyle/>
          <a:p>
            <a:r>
              <a:rPr lang="en-US" b="1" dirty="0"/>
              <a:t>SQL QUERIES </a:t>
            </a:r>
          </a:p>
        </p:txBody>
      </p:sp>
      <p:pic>
        <p:nvPicPr>
          <p:cNvPr id="4" name="Picture 3">
            <a:extLst>
              <a:ext uri="{FF2B5EF4-FFF2-40B4-BE49-F238E27FC236}">
                <a16:creationId xmlns:a16="http://schemas.microsoft.com/office/drawing/2014/main" id="{14D2033F-6A0B-4801-AF78-0E546D190F7C}"/>
              </a:ext>
            </a:extLst>
          </p:cNvPr>
          <p:cNvPicPr>
            <a:picLocks noChangeAspect="1"/>
          </p:cNvPicPr>
          <p:nvPr/>
        </p:nvPicPr>
        <p:blipFill>
          <a:blip r:embed="rId3"/>
          <a:stretch>
            <a:fillRect/>
          </a:stretch>
        </p:blipFill>
        <p:spPr>
          <a:xfrm>
            <a:off x="3625850" y="1485735"/>
            <a:ext cx="6286010" cy="1825446"/>
          </a:xfrm>
          <a:prstGeom prst="rect">
            <a:avLst/>
          </a:prstGeom>
        </p:spPr>
      </p:pic>
      <p:sp>
        <p:nvSpPr>
          <p:cNvPr id="13" name="TextBox 12">
            <a:extLst>
              <a:ext uri="{FF2B5EF4-FFF2-40B4-BE49-F238E27FC236}">
                <a16:creationId xmlns:a16="http://schemas.microsoft.com/office/drawing/2014/main" id="{872F4678-B2CF-4B77-9232-60F9B3A88E68}"/>
              </a:ext>
            </a:extLst>
          </p:cNvPr>
          <p:cNvSpPr txBox="1"/>
          <p:nvPr/>
        </p:nvSpPr>
        <p:spPr>
          <a:xfrm>
            <a:off x="3625850" y="1105846"/>
            <a:ext cx="6100232" cy="338554"/>
          </a:xfrm>
          <a:prstGeom prst="rect">
            <a:avLst/>
          </a:prstGeom>
          <a:noFill/>
        </p:spPr>
        <p:txBody>
          <a:bodyPr wrap="square">
            <a:spAutoFit/>
          </a:bodyPr>
          <a:lstStyle/>
          <a:p>
            <a:r>
              <a:rPr lang="en-US" sz="1600" dirty="0">
                <a:highlight>
                  <a:srgbClr val="00FFFF"/>
                </a:highlight>
              </a:rPr>
              <a:t>1. What is the total number of reservations in the dataset?</a:t>
            </a:r>
          </a:p>
        </p:txBody>
      </p:sp>
      <p:sp>
        <p:nvSpPr>
          <p:cNvPr id="15" name="TextBox 14">
            <a:extLst>
              <a:ext uri="{FF2B5EF4-FFF2-40B4-BE49-F238E27FC236}">
                <a16:creationId xmlns:a16="http://schemas.microsoft.com/office/drawing/2014/main" id="{4A2296E4-C93E-4E23-BD82-8CB4B010978B}"/>
              </a:ext>
            </a:extLst>
          </p:cNvPr>
          <p:cNvSpPr txBox="1"/>
          <p:nvPr/>
        </p:nvSpPr>
        <p:spPr>
          <a:xfrm>
            <a:off x="3625850" y="3344824"/>
            <a:ext cx="6100232" cy="338554"/>
          </a:xfrm>
          <a:prstGeom prst="rect">
            <a:avLst/>
          </a:prstGeom>
          <a:noFill/>
        </p:spPr>
        <p:txBody>
          <a:bodyPr wrap="square">
            <a:spAutoFit/>
          </a:bodyPr>
          <a:lstStyle/>
          <a:p>
            <a:r>
              <a:rPr lang="en-US" sz="1600" dirty="0">
                <a:highlight>
                  <a:srgbClr val="00FFFF"/>
                </a:highlight>
              </a:rPr>
              <a:t>2. Which meal plan is the most popular among guests?</a:t>
            </a:r>
          </a:p>
        </p:txBody>
      </p:sp>
      <p:pic>
        <p:nvPicPr>
          <p:cNvPr id="17" name="Picture 16">
            <a:extLst>
              <a:ext uri="{FF2B5EF4-FFF2-40B4-BE49-F238E27FC236}">
                <a16:creationId xmlns:a16="http://schemas.microsoft.com/office/drawing/2014/main" id="{1399555C-7913-4499-A3CD-30AB571FA7A8}"/>
              </a:ext>
            </a:extLst>
          </p:cNvPr>
          <p:cNvPicPr>
            <a:picLocks noChangeAspect="1"/>
          </p:cNvPicPr>
          <p:nvPr/>
        </p:nvPicPr>
        <p:blipFill>
          <a:blip r:embed="rId4"/>
          <a:stretch>
            <a:fillRect/>
          </a:stretch>
        </p:blipFill>
        <p:spPr>
          <a:xfrm>
            <a:off x="3625850" y="3731486"/>
            <a:ext cx="7403368" cy="2126963"/>
          </a:xfrm>
          <a:prstGeom prst="rect">
            <a:avLst/>
          </a:prstGeom>
        </p:spPr>
      </p:pic>
    </p:spTree>
    <p:extLst>
      <p:ext uri="{BB962C8B-B14F-4D97-AF65-F5344CB8AC3E}">
        <p14:creationId xmlns:p14="http://schemas.microsoft.com/office/powerpoint/2010/main" val="360155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t>INTRODUCTION</a:t>
            </a:r>
          </a:p>
          <a:p>
            <a:pPr algn="ctr">
              <a:lnSpc>
                <a:spcPct val="250000"/>
              </a:lnSpc>
            </a:pPr>
            <a:r>
              <a:rPr lang="en-US" b="1" dirty="0"/>
              <a:t>DATA CLEANING </a:t>
            </a:r>
          </a:p>
          <a:p>
            <a:pPr algn="ctr">
              <a:lnSpc>
                <a:spcPct val="250000"/>
              </a:lnSpc>
            </a:pPr>
            <a:r>
              <a:rPr lang="en-US" b="1" dirty="0"/>
              <a:t>IMPORTING FILES</a:t>
            </a:r>
          </a:p>
          <a:p>
            <a:pPr algn="ctr">
              <a:lnSpc>
                <a:spcPct val="250000"/>
              </a:lnSpc>
            </a:pPr>
            <a:r>
              <a:rPr lang="en-US" b="1" dirty="0"/>
              <a:t>PROBLEM STATEMENT</a:t>
            </a:r>
          </a:p>
          <a:p>
            <a:pPr algn="ctr">
              <a:lnSpc>
                <a:spcPct val="250000"/>
              </a:lnSpc>
            </a:pPr>
            <a:r>
              <a:rPr lang="en-US" b="1" dirty="0">
                <a:solidFill>
                  <a:schemeClr val="bg1"/>
                </a:solidFill>
              </a:rPr>
              <a:t>SQL QUERIES </a:t>
            </a:r>
          </a:p>
          <a:p>
            <a:pPr algn="ctr">
              <a:lnSpc>
                <a:spcPct val="250000"/>
              </a:lnSpc>
            </a:pPr>
            <a:r>
              <a:rPr lang="en-US" b="1" dirty="0"/>
              <a:t>CONCLUSION </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8" name="TextBox 7">
            <a:extLst>
              <a:ext uri="{FF2B5EF4-FFF2-40B4-BE49-F238E27FC236}">
                <a16:creationId xmlns:a16="http://schemas.microsoft.com/office/drawing/2014/main" id="{276E4710-0D21-4151-B511-17EC311BF347}"/>
              </a:ext>
            </a:extLst>
          </p:cNvPr>
          <p:cNvSpPr txBox="1"/>
          <p:nvPr/>
        </p:nvSpPr>
        <p:spPr>
          <a:xfrm>
            <a:off x="3625850" y="736514"/>
            <a:ext cx="1792817" cy="369332"/>
          </a:xfrm>
          <a:prstGeom prst="rect">
            <a:avLst/>
          </a:prstGeom>
          <a:noFill/>
        </p:spPr>
        <p:txBody>
          <a:bodyPr wrap="square">
            <a:spAutoFit/>
          </a:bodyPr>
          <a:lstStyle/>
          <a:p>
            <a:r>
              <a:rPr lang="en-US" b="1" dirty="0"/>
              <a:t>SQL QUERIES </a:t>
            </a:r>
          </a:p>
        </p:txBody>
      </p:sp>
      <p:sp>
        <p:nvSpPr>
          <p:cNvPr id="11" name="TextBox 10">
            <a:extLst>
              <a:ext uri="{FF2B5EF4-FFF2-40B4-BE49-F238E27FC236}">
                <a16:creationId xmlns:a16="http://schemas.microsoft.com/office/drawing/2014/main" id="{D6D692A2-A3CF-44AA-BB9A-1217382D5092}"/>
              </a:ext>
            </a:extLst>
          </p:cNvPr>
          <p:cNvSpPr txBox="1"/>
          <p:nvPr/>
        </p:nvSpPr>
        <p:spPr>
          <a:xfrm>
            <a:off x="3625850" y="1105846"/>
            <a:ext cx="8121387" cy="338554"/>
          </a:xfrm>
          <a:prstGeom prst="rect">
            <a:avLst/>
          </a:prstGeom>
          <a:noFill/>
        </p:spPr>
        <p:txBody>
          <a:bodyPr wrap="square">
            <a:spAutoFit/>
          </a:bodyPr>
          <a:lstStyle/>
          <a:p>
            <a:r>
              <a:rPr lang="en-US" sz="1600" dirty="0">
                <a:highlight>
                  <a:srgbClr val="00FFFF"/>
                </a:highlight>
              </a:rPr>
              <a:t>3. What is the average price per room for reservations involving children?</a:t>
            </a:r>
          </a:p>
        </p:txBody>
      </p:sp>
      <p:pic>
        <p:nvPicPr>
          <p:cNvPr id="5" name="Picture 4">
            <a:extLst>
              <a:ext uri="{FF2B5EF4-FFF2-40B4-BE49-F238E27FC236}">
                <a16:creationId xmlns:a16="http://schemas.microsoft.com/office/drawing/2014/main" id="{6F042932-0F68-4665-ADC8-79AE3EE00525}"/>
              </a:ext>
            </a:extLst>
          </p:cNvPr>
          <p:cNvPicPr>
            <a:picLocks noChangeAspect="1"/>
          </p:cNvPicPr>
          <p:nvPr/>
        </p:nvPicPr>
        <p:blipFill>
          <a:blip r:embed="rId3"/>
          <a:stretch>
            <a:fillRect/>
          </a:stretch>
        </p:blipFill>
        <p:spPr>
          <a:xfrm>
            <a:off x="3625850" y="1475178"/>
            <a:ext cx="7545498" cy="1929514"/>
          </a:xfrm>
          <a:prstGeom prst="rect">
            <a:avLst/>
          </a:prstGeom>
        </p:spPr>
      </p:pic>
      <p:sp>
        <p:nvSpPr>
          <p:cNvPr id="14" name="TextBox 13">
            <a:extLst>
              <a:ext uri="{FF2B5EF4-FFF2-40B4-BE49-F238E27FC236}">
                <a16:creationId xmlns:a16="http://schemas.microsoft.com/office/drawing/2014/main" id="{5EE18D90-F79F-4E55-8916-69D211EC16EE}"/>
              </a:ext>
            </a:extLst>
          </p:cNvPr>
          <p:cNvSpPr txBox="1"/>
          <p:nvPr/>
        </p:nvSpPr>
        <p:spPr>
          <a:xfrm>
            <a:off x="3625851" y="3429000"/>
            <a:ext cx="8208431" cy="338554"/>
          </a:xfrm>
          <a:prstGeom prst="rect">
            <a:avLst/>
          </a:prstGeom>
          <a:noFill/>
        </p:spPr>
        <p:txBody>
          <a:bodyPr wrap="square">
            <a:spAutoFit/>
          </a:bodyPr>
          <a:lstStyle/>
          <a:p>
            <a:r>
              <a:rPr lang="en-US" sz="1600" dirty="0">
                <a:highlight>
                  <a:srgbClr val="00FFFF"/>
                </a:highlight>
              </a:rPr>
              <a:t>4. How many reservations were made for the year 20XX (replace XX with the desired year)?</a:t>
            </a:r>
          </a:p>
        </p:txBody>
      </p:sp>
      <p:pic>
        <p:nvPicPr>
          <p:cNvPr id="12" name="Picture 11">
            <a:extLst>
              <a:ext uri="{FF2B5EF4-FFF2-40B4-BE49-F238E27FC236}">
                <a16:creationId xmlns:a16="http://schemas.microsoft.com/office/drawing/2014/main" id="{65C2E9E5-0782-41D1-991D-A7588451FAFD}"/>
              </a:ext>
            </a:extLst>
          </p:cNvPr>
          <p:cNvPicPr>
            <a:picLocks noChangeAspect="1"/>
          </p:cNvPicPr>
          <p:nvPr/>
        </p:nvPicPr>
        <p:blipFill>
          <a:blip r:embed="rId4"/>
          <a:stretch>
            <a:fillRect/>
          </a:stretch>
        </p:blipFill>
        <p:spPr>
          <a:xfrm>
            <a:off x="3625850" y="3808000"/>
            <a:ext cx="7405597" cy="1944154"/>
          </a:xfrm>
          <a:prstGeom prst="rect">
            <a:avLst/>
          </a:prstGeom>
        </p:spPr>
      </p:pic>
    </p:spTree>
    <p:extLst>
      <p:ext uri="{BB962C8B-B14F-4D97-AF65-F5344CB8AC3E}">
        <p14:creationId xmlns:p14="http://schemas.microsoft.com/office/powerpoint/2010/main" val="38622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t>INTRODUCTION</a:t>
            </a:r>
          </a:p>
          <a:p>
            <a:pPr algn="ctr">
              <a:lnSpc>
                <a:spcPct val="250000"/>
              </a:lnSpc>
            </a:pPr>
            <a:r>
              <a:rPr lang="en-US" b="1" dirty="0"/>
              <a:t>DATA CLEANING </a:t>
            </a:r>
          </a:p>
          <a:p>
            <a:pPr algn="ctr">
              <a:lnSpc>
                <a:spcPct val="250000"/>
              </a:lnSpc>
            </a:pPr>
            <a:r>
              <a:rPr lang="en-US" b="1" dirty="0"/>
              <a:t>IMPORTING FILES</a:t>
            </a:r>
          </a:p>
          <a:p>
            <a:pPr algn="ctr">
              <a:lnSpc>
                <a:spcPct val="250000"/>
              </a:lnSpc>
            </a:pPr>
            <a:r>
              <a:rPr lang="en-US" b="1" dirty="0"/>
              <a:t>PROBLEM STATEMENT</a:t>
            </a:r>
          </a:p>
          <a:p>
            <a:pPr algn="ctr">
              <a:lnSpc>
                <a:spcPct val="250000"/>
              </a:lnSpc>
            </a:pPr>
            <a:r>
              <a:rPr lang="en-US" b="1" dirty="0">
                <a:solidFill>
                  <a:schemeClr val="bg1"/>
                </a:solidFill>
              </a:rPr>
              <a:t>SQL QUERIES </a:t>
            </a:r>
          </a:p>
          <a:p>
            <a:pPr algn="ctr">
              <a:lnSpc>
                <a:spcPct val="250000"/>
              </a:lnSpc>
            </a:pPr>
            <a:r>
              <a:rPr lang="en-US" b="1" dirty="0"/>
              <a:t>CONCLUSION </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8" name="TextBox 7">
            <a:extLst>
              <a:ext uri="{FF2B5EF4-FFF2-40B4-BE49-F238E27FC236}">
                <a16:creationId xmlns:a16="http://schemas.microsoft.com/office/drawing/2014/main" id="{276E4710-0D21-4151-B511-17EC311BF347}"/>
              </a:ext>
            </a:extLst>
          </p:cNvPr>
          <p:cNvSpPr txBox="1"/>
          <p:nvPr/>
        </p:nvSpPr>
        <p:spPr>
          <a:xfrm>
            <a:off x="3625850" y="736514"/>
            <a:ext cx="1792817" cy="369332"/>
          </a:xfrm>
          <a:prstGeom prst="rect">
            <a:avLst/>
          </a:prstGeom>
          <a:noFill/>
        </p:spPr>
        <p:txBody>
          <a:bodyPr wrap="square">
            <a:spAutoFit/>
          </a:bodyPr>
          <a:lstStyle/>
          <a:p>
            <a:r>
              <a:rPr lang="en-US" b="1" dirty="0"/>
              <a:t>SQL QUERIES </a:t>
            </a:r>
          </a:p>
        </p:txBody>
      </p:sp>
      <p:sp>
        <p:nvSpPr>
          <p:cNvPr id="13" name="TextBox 12">
            <a:extLst>
              <a:ext uri="{FF2B5EF4-FFF2-40B4-BE49-F238E27FC236}">
                <a16:creationId xmlns:a16="http://schemas.microsoft.com/office/drawing/2014/main" id="{C2F9EB4D-3134-45BE-9D21-5A105064AC4C}"/>
              </a:ext>
            </a:extLst>
          </p:cNvPr>
          <p:cNvSpPr txBox="1"/>
          <p:nvPr/>
        </p:nvSpPr>
        <p:spPr>
          <a:xfrm>
            <a:off x="3507317" y="1105846"/>
            <a:ext cx="6100232" cy="338554"/>
          </a:xfrm>
          <a:prstGeom prst="rect">
            <a:avLst/>
          </a:prstGeom>
          <a:noFill/>
        </p:spPr>
        <p:txBody>
          <a:bodyPr wrap="square">
            <a:spAutoFit/>
          </a:bodyPr>
          <a:lstStyle/>
          <a:p>
            <a:r>
              <a:rPr lang="en-US" sz="1600" dirty="0">
                <a:highlight>
                  <a:srgbClr val="00FFFF"/>
                </a:highlight>
              </a:rPr>
              <a:t>5. What is the most commonly booked room type?</a:t>
            </a:r>
          </a:p>
        </p:txBody>
      </p:sp>
      <p:pic>
        <p:nvPicPr>
          <p:cNvPr id="4" name="Picture 3">
            <a:extLst>
              <a:ext uri="{FF2B5EF4-FFF2-40B4-BE49-F238E27FC236}">
                <a16:creationId xmlns:a16="http://schemas.microsoft.com/office/drawing/2014/main" id="{03C79242-ECD6-496A-8323-9EDFDE79601F}"/>
              </a:ext>
            </a:extLst>
          </p:cNvPr>
          <p:cNvPicPr>
            <a:picLocks noChangeAspect="1"/>
          </p:cNvPicPr>
          <p:nvPr/>
        </p:nvPicPr>
        <p:blipFill>
          <a:blip r:embed="rId3"/>
          <a:stretch>
            <a:fillRect/>
          </a:stretch>
        </p:blipFill>
        <p:spPr>
          <a:xfrm>
            <a:off x="3625850" y="1411301"/>
            <a:ext cx="6415616" cy="1833033"/>
          </a:xfrm>
          <a:prstGeom prst="rect">
            <a:avLst/>
          </a:prstGeom>
        </p:spPr>
      </p:pic>
      <p:sp>
        <p:nvSpPr>
          <p:cNvPr id="15" name="TextBox 14">
            <a:extLst>
              <a:ext uri="{FF2B5EF4-FFF2-40B4-BE49-F238E27FC236}">
                <a16:creationId xmlns:a16="http://schemas.microsoft.com/office/drawing/2014/main" id="{EF718831-F19B-4A28-BEAA-40421B1AB426}"/>
              </a:ext>
            </a:extLst>
          </p:cNvPr>
          <p:cNvSpPr txBox="1"/>
          <p:nvPr/>
        </p:nvSpPr>
        <p:spPr>
          <a:xfrm>
            <a:off x="3507317" y="3244334"/>
            <a:ext cx="8676216" cy="338554"/>
          </a:xfrm>
          <a:prstGeom prst="rect">
            <a:avLst/>
          </a:prstGeom>
          <a:noFill/>
        </p:spPr>
        <p:txBody>
          <a:bodyPr wrap="square">
            <a:spAutoFit/>
          </a:bodyPr>
          <a:lstStyle/>
          <a:p>
            <a:r>
              <a:rPr lang="en-US" sz="1600" dirty="0">
                <a:highlight>
                  <a:srgbClr val="00FFFF"/>
                </a:highlight>
              </a:rPr>
              <a:t>6. How many reservations fall on a weekend (</a:t>
            </a:r>
            <a:r>
              <a:rPr lang="en-US" sz="1600" dirty="0" err="1">
                <a:highlight>
                  <a:srgbClr val="00FFFF"/>
                </a:highlight>
              </a:rPr>
              <a:t>no_of_weekend_nights</a:t>
            </a:r>
            <a:r>
              <a:rPr lang="en-US" sz="1600" dirty="0">
                <a:highlight>
                  <a:srgbClr val="00FFFF"/>
                </a:highlight>
              </a:rPr>
              <a:t> &gt; 0)?</a:t>
            </a:r>
          </a:p>
        </p:txBody>
      </p:sp>
      <p:pic>
        <p:nvPicPr>
          <p:cNvPr id="16" name="Picture 15">
            <a:extLst>
              <a:ext uri="{FF2B5EF4-FFF2-40B4-BE49-F238E27FC236}">
                <a16:creationId xmlns:a16="http://schemas.microsoft.com/office/drawing/2014/main" id="{E85FF8F4-8A07-499B-A27C-CCDE623675C1}"/>
              </a:ext>
            </a:extLst>
          </p:cNvPr>
          <p:cNvPicPr>
            <a:picLocks noChangeAspect="1"/>
          </p:cNvPicPr>
          <p:nvPr/>
        </p:nvPicPr>
        <p:blipFill>
          <a:blip r:embed="rId4"/>
          <a:stretch>
            <a:fillRect/>
          </a:stretch>
        </p:blipFill>
        <p:spPr>
          <a:xfrm>
            <a:off x="3625850" y="3582888"/>
            <a:ext cx="7196224" cy="2346932"/>
          </a:xfrm>
          <a:prstGeom prst="rect">
            <a:avLst/>
          </a:prstGeom>
        </p:spPr>
      </p:pic>
    </p:spTree>
    <p:extLst>
      <p:ext uri="{BB962C8B-B14F-4D97-AF65-F5344CB8AC3E}">
        <p14:creationId xmlns:p14="http://schemas.microsoft.com/office/powerpoint/2010/main" val="67279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2E1C0D-03AE-4C57-8F7E-10CD9510E6D0}"/>
              </a:ext>
            </a:extLst>
          </p:cNvPr>
          <p:cNvSpPr txBox="1"/>
          <p:nvPr/>
        </p:nvSpPr>
        <p:spPr>
          <a:xfrm>
            <a:off x="357718" y="921180"/>
            <a:ext cx="2715682" cy="4135106"/>
          </a:xfrm>
          <a:prstGeom prst="rect">
            <a:avLst/>
          </a:prstGeom>
          <a:noFill/>
        </p:spPr>
        <p:txBody>
          <a:bodyPr wrap="square">
            <a:spAutoFit/>
          </a:bodyPr>
          <a:lstStyle/>
          <a:p>
            <a:pPr algn="ctr">
              <a:lnSpc>
                <a:spcPct val="250000"/>
              </a:lnSpc>
            </a:pPr>
            <a:r>
              <a:rPr lang="en-US" b="1" dirty="0"/>
              <a:t>INTRODUCTION</a:t>
            </a:r>
          </a:p>
          <a:p>
            <a:pPr algn="ctr">
              <a:lnSpc>
                <a:spcPct val="250000"/>
              </a:lnSpc>
            </a:pPr>
            <a:r>
              <a:rPr lang="en-US" b="1" dirty="0"/>
              <a:t>DATA CLEANING </a:t>
            </a:r>
          </a:p>
          <a:p>
            <a:pPr algn="ctr">
              <a:lnSpc>
                <a:spcPct val="250000"/>
              </a:lnSpc>
            </a:pPr>
            <a:r>
              <a:rPr lang="en-US" b="1" dirty="0"/>
              <a:t>IMPORTING FILES</a:t>
            </a:r>
          </a:p>
          <a:p>
            <a:pPr algn="ctr">
              <a:lnSpc>
                <a:spcPct val="250000"/>
              </a:lnSpc>
            </a:pPr>
            <a:r>
              <a:rPr lang="en-US" b="1" dirty="0"/>
              <a:t>PROBLEM STATEMENT</a:t>
            </a:r>
          </a:p>
          <a:p>
            <a:pPr algn="ctr">
              <a:lnSpc>
                <a:spcPct val="250000"/>
              </a:lnSpc>
            </a:pPr>
            <a:r>
              <a:rPr lang="en-US" b="1" dirty="0">
                <a:solidFill>
                  <a:schemeClr val="bg1"/>
                </a:solidFill>
              </a:rPr>
              <a:t>SQL QUERIES </a:t>
            </a:r>
          </a:p>
          <a:p>
            <a:pPr algn="ctr">
              <a:lnSpc>
                <a:spcPct val="250000"/>
              </a:lnSpc>
            </a:pPr>
            <a:r>
              <a:rPr lang="en-US" b="1" dirty="0"/>
              <a:t>CONCLUSION </a:t>
            </a:r>
          </a:p>
        </p:txBody>
      </p:sp>
      <p:pic>
        <p:nvPicPr>
          <p:cNvPr id="10" name="Picture 9">
            <a:extLst>
              <a:ext uri="{FF2B5EF4-FFF2-40B4-BE49-F238E27FC236}">
                <a16:creationId xmlns:a16="http://schemas.microsoft.com/office/drawing/2014/main" id="{B67405F2-9050-48A8-8CD3-AF642C8B9C2C}"/>
              </a:ext>
            </a:extLst>
          </p:cNvPr>
          <p:cNvPicPr>
            <a:picLocks noChangeAspect="1"/>
          </p:cNvPicPr>
          <p:nvPr/>
        </p:nvPicPr>
        <p:blipFill>
          <a:blip r:embed="rId2"/>
          <a:stretch>
            <a:fillRect/>
          </a:stretch>
        </p:blipFill>
        <p:spPr>
          <a:xfrm>
            <a:off x="48059" y="53703"/>
            <a:ext cx="682811" cy="682811"/>
          </a:xfrm>
          <a:prstGeom prst="rect">
            <a:avLst/>
          </a:prstGeom>
        </p:spPr>
      </p:pic>
      <p:sp>
        <p:nvSpPr>
          <p:cNvPr id="8" name="TextBox 7">
            <a:extLst>
              <a:ext uri="{FF2B5EF4-FFF2-40B4-BE49-F238E27FC236}">
                <a16:creationId xmlns:a16="http://schemas.microsoft.com/office/drawing/2014/main" id="{276E4710-0D21-4151-B511-17EC311BF347}"/>
              </a:ext>
            </a:extLst>
          </p:cNvPr>
          <p:cNvSpPr txBox="1"/>
          <p:nvPr/>
        </p:nvSpPr>
        <p:spPr>
          <a:xfrm>
            <a:off x="3625850" y="736514"/>
            <a:ext cx="1792817" cy="369332"/>
          </a:xfrm>
          <a:prstGeom prst="rect">
            <a:avLst/>
          </a:prstGeom>
          <a:noFill/>
        </p:spPr>
        <p:txBody>
          <a:bodyPr wrap="square">
            <a:spAutoFit/>
          </a:bodyPr>
          <a:lstStyle/>
          <a:p>
            <a:r>
              <a:rPr lang="en-US" b="1" dirty="0"/>
              <a:t>SQL QUERIES </a:t>
            </a:r>
          </a:p>
        </p:txBody>
      </p:sp>
      <p:sp>
        <p:nvSpPr>
          <p:cNvPr id="11" name="TextBox 10">
            <a:extLst>
              <a:ext uri="{FF2B5EF4-FFF2-40B4-BE49-F238E27FC236}">
                <a16:creationId xmlns:a16="http://schemas.microsoft.com/office/drawing/2014/main" id="{FAA369F3-8702-467E-A32D-A0508BEC6978}"/>
              </a:ext>
            </a:extLst>
          </p:cNvPr>
          <p:cNvSpPr txBox="1"/>
          <p:nvPr/>
        </p:nvSpPr>
        <p:spPr>
          <a:xfrm>
            <a:off x="3524250" y="1105846"/>
            <a:ext cx="6100232" cy="338554"/>
          </a:xfrm>
          <a:prstGeom prst="rect">
            <a:avLst/>
          </a:prstGeom>
          <a:noFill/>
        </p:spPr>
        <p:txBody>
          <a:bodyPr wrap="square">
            <a:spAutoFit/>
          </a:bodyPr>
          <a:lstStyle/>
          <a:p>
            <a:r>
              <a:rPr lang="en-US" sz="1600" dirty="0">
                <a:highlight>
                  <a:srgbClr val="00FFFF"/>
                </a:highlight>
              </a:rPr>
              <a:t>7. What is the highest and lowest lead time for reservations?</a:t>
            </a:r>
          </a:p>
        </p:txBody>
      </p:sp>
      <p:sp>
        <p:nvSpPr>
          <p:cNvPr id="14" name="TextBox 13">
            <a:extLst>
              <a:ext uri="{FF2B5EF4-FFF2-40B4-BE49-F238E27FC236}">
                <a16:creationId xmlns:a16="http://schemas.microsoft.com/office/drawing/2014/main" id="{DA7910A7-F676-41D2-9FE2-C79E411D65D0}"/>
              </a:ext>
            </a:extLst>
          </p:cNvPr>
          <p:cNvSpPr txBox="1"/>
          <p:nvPr/>
        </p:nvSpPr>
        <p:spPr>
          <a:xfrm>
            <a:off x="3524250" y="3197880"/>
            <a:ext cx="7694083" cy="338554"/>
          </a:xfrm>
          <a:prstGeom prst="rect">
            <a:avLst/>
          </a:prstGeom>
          <a:noFill/>
        </p:spPr>
        <p:txBody>
          <a:bodyPr wrap="square">
            <a:spAutoFit/>
          </a:bodyPr>
          <a:lstStyle/>
          <a:p>
            <a:r>
              <a:rPr lang="en-US" sz="1600" dirty="0">
                <a:highlight>
                  <a:srgbClr val="00FFFF"/>
                </a:highlight>
              </a:rPr>
              <a:t>8. What is the most common market segment type for reservations?</a:t>
            </a:r>
          </a:p>
        </p:txBody>
      </p:sp>
      <p:pic>
        <p:nvPicPr>
          <p:cNvPr id="12" name="Picture 11">
            <a:extLst>
              <a:ext uri="{FF2B5EF4-FFF2-40B4-BE49-F238E27FC236}">
                <a16:creationId xmlns:a16="http://schemas.microsoft.com/office/drawing/2014/main" id="{BA4C5867-B17D-48CD-AF32-F57EE47CDCA6}"/>
              </a:ext>
            </a:extLst>
          </p:cNvPr>
          <p:cNvPicPr>
            <a:picLocks noChangeAspect="1"/>
          </p:cNvPicPr>
          <p:nvPr/>
        </p:nvPicPr>
        <p:blipFill>
          <a:blip r:embed="rId3"/>
          <a:stretch>
            <a:fillRect/>
          </a:stretch>
        </p:blipFill>
        <p:spPr>
          <a:xfrm>
            <a:off x="3625850" y="1444400"/>
            <a:ext cx="6239459" cy="1065967"/>
          </a:xfrm>
          <a:prstGeom prst="rect">
            <a:avLst/>
          </a:prstGeom>
        </p:spPr>
      </p:pic>
      <p:pic>
        <p:nvPicPr>
          <p:cNvPr id="18" name="Picture 17">
            <a:extLst>
              <a:ext uri="{FF2B5EF4-FFF2-40B4-BE49-F238E27FC236}">
                <a16:creationId xmlns:a16="http://schemas.microsoft.com/office/drawing/2014/main" id="{E093689B-0436-4E86-A280-086B82517E0D}"/>
              </a:ext>
            </a:extLst>
          </p:cNvPr>
          <p:cNvPicPr>
            <a:picLocks noChangeAspect="1"/>
          </p:cNvPicPr>
          <p:nvPr/>
        </p:nvPicPr>
        <p:blipFill>
          <a:blip r:embed="rId4"/>
          <a:stretch>
            <a:fillRect/>
          </a:stretch>
        </p:blipFill>
        <p:spPr>
          <a:xfrm>
            <a:off x="3625850" y="2511984"/>
            <a:ext cx="1219370" cy="685896"/>
          </a:xfrm>
          <a:prstGeom prst="rect">
            <a:avLst/>
          </a:prstGeom>
        </p:spPr>
      </p:pic>
      <p:pic>
        <p:nvPicPr>
          <p:cNvPr id="20" name="Picture 19">
            <a:extLst>
              <a:ext uri="{FF2B5EF4-FFF2-40B4-BE49-F238E27FC236}">
                <a16:creationId xmlns:a16="http://schemas.microsoft.com/office/drawing/2014/main" id="{B7B2D92F-E954-413F-8912-909F5BED2029}"/>
              </a:ext>
            </a:extLst>
          </p:cNvPr>
          <p:cNvPicPr>
            <a:picLocks noChangeAspect="1"/>
          </p:cNvPicPr>
          <p:nvPr/>
        </p:nvPicPr>
        <p:blipFill>
          <a:blip r:embed="rId5"/>
          <a:stretch>
            <a:fillRect/>
          </a:stretch>
        </p:blipFill>
        <p:spPr>
          <a:xfrm>
            <a:off x="5249248" y="2520451"/>
            <a:ext cx="1219370" cy="685896"/>
          </a:xfrm>
          <a:prstGeom prst="rect">
            <a:avLst/>
          </a:prstGeom>
        </p:spPr>
      </p:pic>
      <p:pic>
        <p:nvPicPr>
          <p:cNvPr id="22" name="Picture 21">
            <a:extLst>
              <a:ext uri="{FF2B5EF4-FFF2-40B4-BE49-F238E27FC236}">
                <a16:creationId xmlns:a16="http://schemas.microsoft.com/office/drawing/2014/main" id="{9AE29B98-2368-4EC3-AC01-0ABAB5387C83}"/>
              </a:ext>
            </a:extLst>
          </p:cNvPr>
          <p:cNvPicPr>
            <a:picLocks noChangeAspect="1"/>
          </p:cNvPicPr>
          <p:nvPr/>
        </p:nvPicPr>
        <p:blipFill>
          <a:blip r:embed="rId6"/>
          <a:stretch>
            <a:fillRect/>
          </a:stretch>
        </p:blipFill>
        <p:spPr>
          <a:xfrm>
            <a:off x="3625850" y="3550831"/>
            <a:ext cx="6654800" cy="2063143"/>
          </a:xfrm>
          <a:prstGeom prst="rect">
            <a:avLst/>
          </a:prstGeom>
        </p:spPr>
      </p:pic>
    </p:spTree>
    <p:extLst>
      <p:ext uri="{BB962C8B-B14F-4D97-AF65-F5344CB8AC3E}">
        <p14:creationId xmlns:p14="http://schemas.microsoft.com/office/powerpoint/2010/main" val="324934261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473</TotalTime>
  <Words>870</Words>
  <Application>Microsoft Office PowerPoint</Application>
  <PresentationFormat>Widescreen</PresentationFormat>
  <Paragraphs>129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Corbel</vt:lpstr>
      <vt:lpstr>Wingdings</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abdulraji35@gmail.com</dc:creator>
  <cp:lastModifiedBy>abdulraji35@gmail.com</cp:lastModifiedBy>
  <cp:revision>21</cp:revision>
  <dcterms:created xsi:type="dcterms:W3CDTF">2024-05-16T22:17:14Z</dcterms:created>
  <dcterms:modified xsi:type="dcterms:W3CDTF">2024-05-20T12:09:36Z</dcterms:modified>
</cp:coreProperties>
</file>