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7" r:id="rId4"/>
    <p:sldId id="266" r:id="rId5"/>
    <p:sldId id="260" r:id="rId6"/>
    <p:sldId id="261" r:id="rId7"/>
    <p:sldId id="262" r:id="rId8"/>
    <p:sldId id="263" r:id="rId9"/>
    <p:sldId id="264" r:id="rId10"/>
    <p:sldId id="265" r:id="rId11"/>
    <p:sldId id="268" r:id="rId12"/>
    <p:sldId id="269" r:id="rId13"/>
    <p:sldId id="270" r:id="rId14"/>
    <p:sldId id="271" r:id="rId15"/>
    <p:sldId id="259" r:id="rId16"/>
  </p:sldIdLst>
  <p:sldSz cx="12192000" cy="6858000"/>
  <p:notesSz cx="6858000" cy="9144000"/>
  <p:embeddedFontLst>
    <p:embeddedFont>
      <p:font typeface="Calibri" pitchFamily="34" charset="0"/>
      <p:regular r:id="rId18"/>
      <p:bold r:id="rId19"/>
      <p:italic r:id="rId20"/>
      <p:boldItalic r:id="rId21"/>
    </p:embeddedFont>
    <p:embeddedFont>
      <p:font typeface="Lato Black" charset="0"/>
      <p:bold r:id="rId22"/>
      <p:boldItalic r:id="rId23"/>
    </p:embeddedFont>
    <p:embeddedFont>
      <p:font typeface="Libre Baskerville"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73" d="100"/>
          <a:sy n="73" d="100"/>
        </p:scale>
        <p:origin x="-600"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1" u="none" strike="noStrike" cap="none" dirty="0">
                <a:solidFill>
                  <a:srgbClr val="C00000"/>
                </a:solidFill>
                <a:latin typeface="Calibri"/>
                <a:ea typeface="Calibri"/>
                <a:cs typeface="Calibri"/>
                <a:sym typeface="Calibri"/>
              </a:rPr>
              <a:t/>
            </a:r>
            <a:br>
              <a:rPr lang="en-IN" sz="2800" b="1" i="1" u="none" strike="noStrike" cap="none" dirty="0">
                <a:solidFill>
                  <a:srgbClr val="C00000"/>
                </a:solidFill>
                <a:latin typeface="Calibri"/>
                <a:ea typeface="Calibri"/>
                <a:cs typeface="Calibri"/>
                <a:sym typeface="Calibri"/>
              </a:rPr>
            </a:br>
            <a:r>
              <a:rPr lang="en-IN" sz="2800" b="1" i="1" dirty="0" smtClean="0">
                <a:solidFill>
                  <a:srgbClr val="C00000"/>
                </a:solidFill>
                <a:latin typeface="Calibri"/>
                <a:ea typeface="Calibri"/>
                <a:cs typeface="Calibri"/>
                <a:sym typeface="Calibri"/>
              </a:rPr>
              <a:t>EXPLORATORY DATA ANALYSIS</a:t>
            </a:r>
            <a:endParaRPr sz="2800" b="1" i="1">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download (6).png"/>
          <p:cNvPicPr>
            <a:picLocks noChangeAspect="1" noChangeArrowheads="1"/>
          </p:cNvPicPr>
          <p:nvPr/>
        </p:nvPicPr>
        <p:blipFill>
          <a:blip r:embed="rId2"/>
          <a:srcRect/>
          <a:stretch>
            <a:fillRect/>
          </a:stretch>
        </p:blipFill>
        <p:spPr bwMode="auto">
          <a:xfrm>
            <a:off x="0" y="0"/>
            <a:ext cx="5953124" cy="5278460"/>
          </a:xfrm>
          <a:prstGeom prst="rect">
            <a:avLst/>
          </a:prstGeom>
          <a:noFill/>
        </p:spPr>
      </p:pic>
      <p:pic>
        <p:nvPicPr>
          <p:cNvPr id="5125" name="Picture 5" descr="C:\Users\hp\Desktop\download (3).png"/>
          <p:cNvPicPr>
            <a:picLocks noChangeAspect="1" noChangeArrowheads="1"/>
          </p:cNvPicPr>
          <p:nvPr/>
        </p:nvPicPr>
        <p:blipFill>
          <a:blip r:embed="rId3"/>
          <a:srcRect/>
          <a:stretch>
            <a:fillRect/>
          </a:stretch>
        </p:blipFill>
        <p:spPr bwMode="auto">
          <a:xfrm>
            <a:off x="6238876" y="0"/>
            <a:ext cx="5715040" cy="5073660"/>
          </a:xfrm>
          <a:prstGeom prst="rect">
            <a:avLst/>
          </a:prstGeom>
          <a:noFill/>
        </p:spPr>
      </p:pic>
      <p:sp>
        <p:nvSpPr>
          <p:cNvPr id="6" name="TextBox 5"/>
          <p:cNvSpPr txBox="1"/>
          <p:nvPr/>
        </p:nvSpPr>
        <p:spPr>
          <a:xfrm>
            <a:off x="380960" y="5286388"/>
            <a:ext cx="5214974" cy="1569660"/>
          </a:xfrm>
          <a:prstGeom prst="rect">
            <a:avLst/>
          </a:prstGeom>
          <a:noFill/>
        </p:spPr>
        <p:txBody>
          <a:bodyPr wrap="square" rtlCol="0">
            <a:spAutoFit/>
          </a:bodyPr>
          <a:lstStyle/>
          <a:p>
            <a:r>
              <a:rPr lang="en-US" sz="1600" dirty="0" smtClean="0"/>
              <a:t>These plots are showing the gender wise specialization . Here in female also electronics and communication engineering are more in count .Computer engineering ,computer science &amp; engineering  and IT are around same in number but in male computer &amp; science engineering are more </a:t>
            </a:r>
            <a:r>
              <a:rPr lang="en-US" sz="1600" dirty="0" smtClean="0"/>
              <a:t>.</a:t>
            </a:r>
            <a:endParaRPr lang="en-US" sz="1600" dirty="0"/>
          </a:p>
        </p:txBody>
      </p:sp>
      <p:sp>
        <p:nvSpPr>
          <p:cNvPr id="7" name="TextBox 6"/>
          <p:cNvSpPr txBox="1"/>
          <p:nvPr/>
        </p:nvSpPr>
        <p:spPr>
          <a:xfrm>
            <a:off x="6953257" y="5429264"/>
            <a:ext cx="5238744" cy="646331"/>
          </a:xfrm>
          <a:prstGeom prst="rect">
            <a:avLst/>
          </a:prstGeom>
          <a:noFill/>
        </p:spPr>
        <p:txBody>
          <a:bodyPr wrap="square" rtlCol="0">
            <a:spAutoFit/>
          </a:bodyPr>
          <a:lstStyle/>
          <a:p>
            <a:r>
              <a:rPr lang="en-US" sz="1800" dirty="0" smtClean="0"/>
              <a:t>MCA students are only in Computer application but </a:t>
            </a:r>
            <a:r>
              <a:rPr lang="en-US" sz="1800" dirty="0" err="1" smtClean="0"/>
              <a:t>Btech</a:t>
            </a:r>
            <a:r>
              <a:rPr lang="en-US" sz="1800" dirty="0" smtClean="0"/>
              <a:t> /BE are in every specialization.</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esktop\sl_score.png"/>
          <p:cNvPicPr>
            <a:picLocks noChangeAspect="1" noChangeArrowheads="1"/>
          </p:cNvPicPr>
          <p:nvPr/>
        </p:nvPicPr>
        <p:blipFill>
          <a:blip r:embed="rId2"/>
          <a:srcRect/>
          <a:stretch>
            <a:fillRect/>
          </a:stretch>
        </p:blipFill>
        <p:spPr bwMode="auto">
          <a:xfrm>
            <a:off x="0" y="0"/>
            <a:ext cx="7024694" cy="3556411"/>
          </a:xfrm>
          <a:prstGeom prst="rect">
            <a:avLst/>
          </a:prstGeom>
          <a:noFill/>
        </p:spPr>
      </p:pic>
      <p:pic>
        <p:nvPicPr>
          <p:cNvPr id="6147" name="Picture 3" descr="C:\Users\hp\Desktop\sl_age.png"/>
          <p:cNvPicPr>
            <a:picLocks noChangeAspect="1" noChangeArrowheads="1"/>
          </p:cNvPicPr>
          <p:nvPr/>
        </p:nvPicPr>
        <p:blipFill>
          <a:blip r:embed="rId3"/>
          <a:srcRect/>
          <a:stretch>
            <a:fillRect/>
          </a:stretch>
        </p:blipFill>
        <p:spPr bwMode="auto">
          <a:xfrm>
            <a:off x="238084" y="3643314"/>
            <a:ext cx="6715172" cy="2997312"/>
          </a:xfrm>
          <a:prstGeom prst="rect">
            <a:avLst/>
          </a:prstGeom>
          <a:noFill/>
        </p:spPr>
      </p:pic>
      <p:sp>
        <p:nvSpPr>
          <p:cNvPr id="6" name="TextBox 5"/>
          <p:cNvSpPr txBox="1"/>
          <p:nvPr/>
        </p:nvSpPr>
        <p:spPr>
          <a:xfrm>
            <a:off x="7739074" y="785794"/>
            <a:ext cx="4143405" cy="1938992"/>
          </a:xfrm>
          <a:prstGeom prst="rect">
            <a:avLst/>
          </a:prstGeom>
          <a:noFill/>
        </p:spPr>
        <p:txBody>
          <a:bodyPr wrap="square" rtlCol="0">
            <a:spAutoFit/>
          </a:bodyPr>
          <a:lstStyle/>
          <a:p>
            <a:r>
              <a:rPr lang="en-US" sz="2000" dirty="0" smtClean="0"/>
              <a:t>On comparing the </a:t>
            </a:r>
            <a:r>
              <a:rPr lang="en-US" sz="2000" dirty="0" err="1" smtClean="0"/>
              <a:t>overall_score</a:t>
            </a:r>
            <a:r>
              <a:rPr lang="en-US" sz="2000" dirty="0" smtClean="0"/>
              <a:t> and the Top salaries we came to the conclusion that those who are getting highest score are not getting high pay. Highest pay is 660000.</a:t>
            </a:r>
          </a:p>
        </p:txBody>
      </p:sp>
      <p:sp>
        <p:nvSpPr>
          <p:cNvPr id="7" name="TextBox 6"/>
          <p:cNvSpPr txBox="1"/>
          <p:nvPr/>
        </p:nvSpPr>
        <p:spPr>
          <a:xfrm>
            <a:off x="7739074" y="3786190"/>
            <a:ext cx="4452926" cy="2246769"/>
          </a:xfrm>
          <a:prstGeom prst="rect">
            <a:avLst/>
          </a:prstGeom>
          <a:noFill/>
        </p:spPr>
        <p:txBody>
          <a:bodyPr wrap="square" rtlCol="0">
            <a:spAutoFit/>
          </a:bodyPr>
          <a:lstStyle/>
          <a:p>
            <a:r>
              <a:rPr lang="en-US" sz="2000" dirty="0" smtClean="0"/>
              <a:t>On comparing age with average salary we acme to the conclusion that 35 year of age having average high salary then the rest and 29 year of age are getting the lowest pay. Average pay of 35 years of age are greater than 320000.</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esktop\sl_grad_yr.png"/>
          <p:cNvPicPr>
            <a:picLocks noChangeAspect="1" noChangeArrowheads="1"/>
          </p:cNvPicPr>
          <p:nvPr/>
        </p:nvPicPr>
        <p:blipFill>
          <a:blip r:embed="rId2"/>
          <a:srcRect/>
          <a:stretch>
            <a:fillRect/>
          </a:stretch>
        </p:blipFill>
        <p:spPr bwMode="auto">
          <a:xfrm>
            <a:off x="0" y="214290"/>
            <a:ext cx="6191581" cy="3857652"/>
          </a:xfrm>
          <a:prstGeom prst="rect">
            <a:avLst/>
          </a:prstGeom>
          <a:noFill/>
        </p:spPr>
      </p:pic>
      <p:pic>
        <p:nvPicPr>
          <p:cNvPr id="7171" name="Picture 3" descr="C:\Users\hp\Desktop\sl_special.png"/>
          <p:cNvPicPr>
            <a:picLocks noChangeAspect="1" noChangeArrowheads="1"/>
          </p:cNvPicPr>
          <p:nvPr/>
        </p:nvPicPr>
        <p:blipFill>
          <a:blip r:embed="rId3"/>
          <a:srcRect/>
          <a:stretch>
            <a:fillRect/>
          </a:stretch>
        </p:blipFill>
        <p:spPr bwMode="auto">
          <a:xfrm>
            <a:off x="6453190" y="214290"/>
            <a:ext cx="5471630" cy="4500594"/>
          </a:xfrm>
          <a:prstGeom prst="rect">
            <a:avLst/>
          </a:prstGeom>
          <a:noFill/>
        </p:spPr>
      </p:pic>
      <p:sp>
        <p:nvSpPr>
          <p:cNvPr id="4" name="TextBox 3"/>
          <p:cNvSpPr txBox="1"/>
          <p:nvPr/>
        </p:nvSpPr>
        <p:spPr>
          <a:xfrm>
            <a:off x="595274" y="4572008"/>
            <a:ext cx="4286280" cy="1631216"/>
          </a:xfrm>
          <a:prstGeom prst="rect">
            <a:avLst/>
          </a:prstGeom>
          <a:noFill/>
        </p:spPr>
        <p:txBody>
          <a:bodyPr wrap="square" rtlCol="0">
            <a:spAutoFit/>
          </a:bodyPr>
          <a:lstStyle/>
          <a:p>
            <a:r>
              <a:rPr lang="en-US" sz="2000" dirty="0" smtClean="0"/>
              <a:t>Average salary of graduates that have been pass out in 2011 are getting average salary of more than 300000 and 2010 are also have nearly same average salary.</a:t>
            </a:r>
            <a:endParaRPr lang="en-US" sz="2000" dirty="0"/>
          </a:p>
        </p:txBody>
      </p:sp>
      <p:sp>
        <p:nvSpPr>
          <p:cNvPr id="5" name="TextBox 4"/>
          <p:cNvSpPr txBox="1"/>
          <p:nvPr/>
        </p:nvSpPr>
        <p:spPr>
          <a:xfrm>
            <a:off x="6738942" y="4786322"/>
            <a:ext cx="5143536" cy="1631216"/>
          </a:xfrm>
          <a:prstGeom prst="rect">
            <a:avLst/>
          </a:prstGeom>
          <a:noFill/>
        </p:spPr>
        <p:txBody>
          <a:bodyPr wrap="square" rtlCol="0">
            <a:spAutoFit/>
          </a:bodyPr>
          <a:lstStyle/>
          <a:p>
            <a:r>
              <a:rPr lang="en-US" sz="2000" dirty="0" smtClean="0"/>
              <a:t>People having the specialization in information science are getting average  salary of more than 400000 and they have highest average salary then other Specialized people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hp\Desktop\sl_degre.png"/>
          <p:cNvPicPr>
            <a:picLocks noChangeAspect="1" noChangeArrowheads="1"/>
          </p:cNvPicPr>
          <p:nvPr/>
        </p:nvPicPr>
        <p:blipFill>
          <a:blip r:embed="rId2"/>
          <a:srcRect/>
          <a:stretch>
            <a:fillRect/>
          </a:stretch>
        </p:blipFill>
        <p:spPr bwMode="auto">
          <a:xfrm>
            <a:off x="0" y="0"/>
            <a:ext cx="7215474" cy="3579819"/>
          </a:xfrm>
          <a:prstGeom prst="rect">
            <a:avLst/>
          </a:prstGeom>
          <a:noFill/>
        </p:spPr>
      </p:pic>
      <p:pic>
        <p:nvPicPr>
          <p:cNvPr id="8195" name="Picture 3" descr="C:\Users\hp\Desktop\sl_city.png"/>
          <p:cNvPicPr>
            <a:picLocks noChangeAspect="1" noChangeArrowheads="1"/>
          </p:cNvPicPr>
          <p:nvPr/>
        </p:nvPicPr>
        <p:blipFill>
          <a:blip r:embed="rId3"/>
          <a:srcRect/>
          <a:stretch>
            <a:fillRect/>
          </a:stretch>
        </p:blipFill>
        <p:spPr bwMode="auto">
          <a:xfrm>
            <a:off x="380960" y="3428999"/>
            <a:ext cx="6786610" cy="3367047"/>
          </a:xfrm>
          <a:prstGeom prst="rect">
            <a:avLst/>
          </a:prstGeom>
          <a:noFill/>
        </p:spPr>
      </p:pic>
      <p:sp>
        <p:nvSpPr>
          <p:cNvPr id="4" name="TextBox 3"/>
          <p:cNvSpPr txBox="1"/>
          <p:nvPr/>
        </p:nvSpPr>
        <p:spPr>
          <a:xfrm>
            <a:off x="7739074" y="714356"/>
            <a:ext cx="4000528" cy="1323439"/>
          </a:xfrm>
          <a:prstGeom prst="rect">
            <a:avLst/>
          </a:prstGeom>
          <a:noFill/>
        </p:spPr>
        <p:txBody>
          <a:bodyPr wrap="square" rtlCol="0">
            <a:spAutoFit/>
          </a:bodyPr>
          <a:lstStyle/>
          <a:p>
            <a:r>
              <a:rPr lang="en-US" sz="2000" dirty="0" smtClean="0"/>
              <a:t>Average salary of </a:t>
            </a:r>
            <a:r>
              <a:rPr lang="en-US" sz="2000" dirty="0" err="1" smtClean="0"/>
              <a:t>Msc</a:t>
            </a:r>
            <a:r>
              <a:rPr lang="en-US" sz="2000" dirty="0" smtClean="0"/>
              <a:t> (Tech)  is greater than  400000 and it highest among all of the other degree holders.</a:t>
            </a:r>
            <a:endParaRPr lang="en-US" sz="2000" dirty="0"/>
          </a:p>
        </p:txBody>
      </p:sp>
      <p:sp>
        <p:nvSpPr>
          <p:cNvPr id="5" name="TextBox 4"/>
          <p:cNvSpPr txBox="1"/>
          <p:nvPr/>
        </p:nvSpPr>
        <p:spPr>
          <a:xfrm>
            <a:off x="7881950" y="3786190"/>
            <a:ext cx="3857652" cy="1631216"/>
          </a:xfrm>
          <a:prstGeom prst="rect">
            <a:avLst/>
          </a:prstGeom>
          <a:noFill/>
        </p:spPr>
        <p:txBody>
          <a:bodyPr wrap="square" rtlCol="0">
            <a:spAutoFit/>
          </a:bodyPr>
          <a:lstStyle/>
          <a:p>
            <a:r>
              <a:rPr lang="en-US" sz="2000" dirty="0" smtClean="0"/>
              <a:t>People having job in </a:t>
            </a:r>
            <a:r>
              <a:rPr lang="en-US" sz="2000" dirty="0" err="1" smtClean="0"/>
              <a:t>Jhajjar</a:t>
            </a:r>
            <a:r>
              <a:rPr lang="en-US" sz="2000" dirty="0" smtClean="0"/>
              <a:t>  have average pay of more than 600000 and they are getting the highest average pay among the other job cities.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hp\Desktop\sl_desig.png"/>
          <p:cNvPicPr>
            <a:picLocks noChangeAspect="1" noChangeArrowheads="1"/>
          </p:cNvPicPr>
          <p:nvPr/>
        </p:nvPicPr>
        <p:blipFill>
          <a:blip r:embed="rId2"/>
          <a:srcRect/>
          <a:stretch>
            <a:fillRect/>
          </a:stretch>
        </p:blipFill>
        <p:spPr bwMode="auto">
          <a:xfrm>
            <a:off x="0" y="0"/>
            <a:ext cx="6307142" cy="4929198"/>
          </a:xfrm>
          <a:prstGeom prst="rect">
            <a:avLst/>
          </a:prstGeom>
          <a:noFill/>
        </p:spPr>
      </p:pic>
      <p:pic>
        <p:nvPicPr>
          <p:cNvPr id="9219" name="Picture 3" descr="C:\Users\hp\Desktop\sl_gender.png"/>
          <p:cNvPicPr>
            <a:picLocks noChangeAspect="1" noChangeArrowheads="1"/>
          </p:cNvPicPr>
          <p:nvPr/>
        </p:nvPicPr>
        <p:blipFill>
          <a:blip r:embed="rId3"/>
          <a:srcRect/>
          <a:stretch>
            <a:fillRect/>
          </a:stretch>
        </p:blipFill>
        <p:spPr bwMode="auto">
          <a:xfrm>
            <a:off x="6667504" y="214289"/>
            <a:ext cx="4861117" cy="4214843"/>
          </a:xfrm>
          <a:prstGeom prst="rect">
            <a:avLst/>
          </a:prstGeom>
          <a:noFill/>
        </p:spPr>
      </p:pic>
      <p:sp>
        <p:nvSpPr>
          <p:cNvPr id="4" name="TextBox 3"/>
          <p:cNvSpPr txBox="1"/>
          <p:nvPr/>
        </p:nvSpPr>
        <p:spPr>
          <a:xfrm>
            <a:off x="452398" y="4929198"/>
            <a:ext cx="4572032" cy="1015663"/>
          </a:xfrm>
          <a:prstGeom prst="rect">
            <a:avLst/>
          </a:prstGeom>
          <a:noFill/>
        </p:spPr>
        <p:txBody>
          <a:bodyPr wrap="square" rtlCol="0">
            <a:spAutoFit/>
          </a:bodyPr>
          <a:lstStyle/>
          <a:p>
            <a:r>
              <a:rPr lang="en-US" sz="2000" dirty="0" smtClean="0"/>
              <a:t>People having the designation of Technology lead  are getting average pay of more than 600000  </a:t>
            </a:r>
            <a:endParaRPr lang="en-US" sz="2000" dirty="0"/>
          </a:p>
        </p:txBody>
      </p:sp>
      <p:sp>
        <p:nvSpPr>
          <p:cNvPr id="5" name="TextBox 4"/>
          <p:cNvSpPr txBox="1"/>
          <p:nvPr/>
        </p:nvSpPr>
        <p:spPr>
          <a:xfrm>
            <a:off x="6810380" y="4714884"/>
            <a:ext cx="5072098" cy="1015663"/>
          </a:xfrm>
          <a:prstGeom prst="rect">
            <a:avLst/>
          </a:prstGeom>
          <a:noFill/>
        </p:spPr>
        <p:txBody>
          <a:bodyPr wrap="square" rtlCol="0">
            <a:spAutoFit/>
          </a:bodyPr>
          <a:lstStyle/>
          <a:p>
            <a:r>
              <a:rPr lang="en-US" sz="2000" dirty="0" smtClean="0"/>
              <a:t>Male and female both are nearly have same average pay but the range of male are higher than that of female</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8150" y="1000108"/>
            <a:ext cx="10715700" cy="3693278"/>
          </a:xfrm>
          <a:prstGeom prst="rect">
            <a:avLst/>
          </a:prstGeom>
          <a:noFill/>
          <a:ln>
            <a:noFill/>
          </a:ln>
        </p:spPr>
        <p:txBody>
          <a:bodyPr spcFirstLastPara="1" wrap="square" lIns="91425" tIns="45700" rIns="91425" bIns="45700" anchor="t" anchorCtr="0">
            <a:spAutoFit/>
          </a:bodyPr>
          <a:lstStyle/>
          <a:p>
            <a:r>
              <a:rPr lang="en-US" sz="1800" dirty="0" smtClean="0"/>
              <a:t>My name is Abdul </a:t>
            </a:r>
            <a:r>
              <a:rPr lang="en-US" sz="1800" dirty="0" err="1" smtClean="0"/>
              <a:t>Rauf</a:t>
            </a:r>
            <a:r>
              <a:rPr lang="en-US" sz="1800" dirty="0" smtClean="0"/>
              <a:t>, and I am currently pursuing my postgraduate degree in M.Sc. Data Science from Aligarh Muslim University. With a strong passion for uncovering insights from data and solving real-world problems, I decided to delve into the field of data science. Recognizing the immense potential of data-driven decision-making across various industries, I chose to specialize in this field to equip myself with the skills and knowledge necessary to make meaningful contributions.</a:t>
            </a:r>
          </a:p>
          <a:p>
            <a:r>
              <a:rPr lang="en-US" sz="1800" dirty="0" smtClean="0"/>
              <a:t>To further enhance my understanding and practical experience in data science, I have embarked on a 3-month internship program at </a:t>
            </a:r>
            <a:r>
              <a:rPr lang="en-US" sz="1800" dirty="0" err="1" smtClean="0"/>
              <a:t>Innomatics</a:t>
            </a:r>
            <a:r>
              <a:rPr lang="en-US" sz="1800" dirty="0" smtClean="0"/>
              <a:t> Research Labs. This internship provides me with invaluable opportunities to immerse myself in real-world datasets, learn cutting-edge techniques in data analysis and machine learning, and collaborate with industry experts on challenging projects.</a:t>
            </a:r>
          </a:p>
          <a:p>
            <a:r>
              <a:rPr lang="en-US" sz="1800" dirty="0" smtClean="0"/>
              <a:t>Through this internship, I aim to sharpen my analytical abilities, refine my problem-solving skills, and gain hands-on experience with the latest tools and technologies in data science. I am eager to explore diverse domains and tackle complex data challenges, ultimately contributing to innovative solutions that positively impact businesses and society.</a:t>
            </a:r>
            <a:endParaRPr lang="en-US" sz="1800" dirty="0"/>
          </a:p>
        </p:txBody>
      </p:sp>
      <p:sp>
        <p:nvSpPr>
          <p:cNvPr id="105" name="Google Shape;105;p3"/>
          <p:cNvSpPr txBox="1"/>
          <p:nvPr/>
        </p:nvSpPr>
        <p:spPr>
          <a:xfrm>
            <a:off x="380960" y="285728"/>
            <a:ext cx="6099463" cy="49590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
        <p:nvSpPr>
          <p:cNvPr id="4" name="TextBox 3"/>
          <p:cNvSpPr txBox="1"/>
          <p:nvPr/>
        </p:nvSpPr>
        <p:spPr>
          <a:xfrm>
            <a:off x="809588" y="5000636"/>
            <a:ext cx="4000528" cy="369332"/>
          </a:xfrm>
          <a:prstGeom prst="rect">
            <a:avLst/>
          </a:prstGeom>
          <a:noFill/>
        </p:spPr>
        <p:txBody>
          <a:bodyPr wrap="square" rtlCol="0">
            <a:spAutoFit/>
          </a:bodyPr>
          <a:lstStyle/>
          <a:p>
            <a:r>
              <a:rPr lang="en-US" sz="1800" b="1" dirty="0" err="1" smtClean="0"/>
              <a:t>Github</a:t>
            </a:r>
            <a:r>
              <a:rPr lang="en-US" dirty="0" smtClean="0"/>
              <a:t>:-https://github.com/abdulrauf1290</a:t>
            </a:r>
            <a:endParaRPr lang="en-US" dirty="0"/>
          </a:p>
        </p:txBody>
      </p:sp>
      <p:sp>
        <p:nvSpPr>
          <p:cNvPr id="5" name="TextBox 4"/>
          <p:cNvSpPr txBox="1"/>
          <p:nvPr/>
        </p:nvSpPr>
        <p:spPr>
          <a:xfrm>
            <a:off x="809588" y="5572141"/>
            <a:ext cx="6143668" cy="369332"/>
          </a:xfrm>
          <a:prstGeom prst="rect">
            <a:avLst/>
          </a:prstGeom>
          <a:noFill/>
        </p:spPr>
        <p:txBody>
          <a:bodyPr wrap="square" rtlCol="0">
            <a:spAutoFit/>
          </a:bodyPr>
          <a:lstStyle/>
          <a:p>
            <a:r>
              <a:rPr lang="en-US" sz="1800" b="1" dirty="0" smtClean="0"/>
              <a:t>LinkedIn: </a:t>
            </a:r>
            <a:r>
              <a:rPr lang="en-US" sz="1600" dirty="0" smtClean="0"/>
              <a:t>https://www.linkedin.com/in/abdul-rauf-112612155/</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646" y="1571612"/>
            <a:ext cx="12025354" cy="1384995"/>
          </a:xfrm>
          <a:prstGeom prst="rect">
            <a:avLst/>
          </a:prstGeom>
        </p:spPr>
        <p:txBody>
          <a:bodyPr wrap="square">
            <a:spAutoFit/>
          </a:bodyPr>
          <a:lstStyle/>
          <a:p>
            <a:r>
              <a:rPr lang="en-US" dirty="0" smtClean="0"/>
              <a:t>The dataset was released by Aspiring Minds from the Aspiring Mind Employment Outcome 2015 (AMEO). The study is primarily limited  only to </a:t>
            </a:r>
          </a:p>
          <a:p>
            <a:r>
              <a:rPr lang="en-US" dirty="0" smtClean="0"/>
              <a:t>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 Below mentioned table contains the details for the original dataset.  </a:t>
            </a:r>
            <a:endParaRPr lang="en-US" dirty="0"/>
          </a:p>
        </p:txBody>
      </p:sp>
      <p:sp>
        <p:nvSpPr>
          <p:cNvPr id="5" name="Rectangle 4"/>
          <p:cNvSpPr/>
          <p:nvPr/>
        </p:nvSpPr>
        <p:spPr>
          <a:xfrm>
            <a:off x="1738282" y="571480"/>
            <a:ext cx="6715172" cy="584775"/>
          </a:xfrm>
          <a:prstGeom prst="rect">
            <a:avLst/>
          </a:prstGeom>
        </p:spPr>
        <p:txBody>
          <a:bodyPr wrap="square">
            <a:spAutoFit/>
          </a:bodyPr>
          <a:lstStyle/>
          <a:p>
            <a:pPr algn="ctr"/>
            <a:r>
              <a:rPr lang="en-US" sz="3200" b="1" dirty="0" smtClean="0"/>
              <a:t>About the AMEO Dataset</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3902" y="3500438"/>
            <a:ext cx="184731" cy="307777"/>
          </a:xfrm>
          <a:prstGeom prst="rect">
            <a:avLst/>
          </a:prstGeom>
          <a:noFill/>
        </p:spPr>
        <p:txBody>
          <a:bodyPr wrap="none" rtlCol="0">
            <a:spAutoFit/>
          </a:bodyPr>
          <a:lstStyle/>
          <a:p>
            <a:endParaRPr lang="en-US" dirty="0"/>
          </a:p>
        </p:txBody>
      </p:sp>
      <p:sp>
        <p:nvSpPr>
          <p:cNvPr id="5" name="TextBox 4"/>
          <p:cNvSpPr txBox="1"/>
          <p:nvPr/>
        </p:nvSpPr>
        <p:spPr>
          <a:xfrm>
            <a:off x="2595538" y="2500306"/>
            <a:ext cx="184731" cy="307777"/>
          </a:xfrm>
          <a:prstGeom prst="rect">
            <a:avLst/>
          </a:prstGeom>
          <a:noFill/>
        </p:spPr>
        <p:txBody>
          <a:bodyPr wrap="none" rtlCol="0">
            <a:spAutoFit/>
          </a:bodyPr>
          <a:lstStyle/>
          <a:p>
            <a:endParaRPr lang="en-US" dirty="0"/>
          </a:p>
        </p:txBody>
      </p:sp>
      <p:sp>
        <p:nvSpPr>
          <p:cNvPr id="6" name="TextBox 5"/>
          <p:cNvSpPr txBox="1"/>
          <p:nvPr/>
        </p:nvSpPr>
        <p:spPr>
          <a:xfrm>
            <a:off x="0" y="517803"/>
            <a:ext cx="12192000" cy="6340197"/>
          </a:xfrm>
          <a:prstGeom prst="rect">
            <a:avLst/>
          </a:prstGeom>
          <a:noFill/>
        </p:spPr>
        <p:txBody>
          <a:bodyPr wrap="square" rtlCol="0">
            <a:spAutoFit/>
          </a:bodyPr>
          <a:lstStyle/>
          <a:p>
            <a:r>
              <a:rPr lang="en-US" b="1" dirty="0" smtClean="0"/>
              <a:t>ID</a:t>
            </a:r>
            <a:r>
              <a:rPr lang="en-US" dirty="0" smtClean="0"/>
              <a:t>: Unique identifier for each candidate.</a:t>
            </a:r>
          </a:p>
          <a:p>
            <a:r>
              <a:rPr lang="en-US" b="1" dirty="0" smtClean="0"/>
              <a:t>Salary</a:t>
            </a:r>
            <a:r>
              <a:rPr lang="en-US" dirty="0" smtClean="0"/>
              <a:t>: Annual CTC offered to the candidate in INR (Continuous variable).</a:t>
            </a:r>
          </a:p>
          <a:p>
            <a:r>
              <a:rPr lang="en-US" b="1" dirty="0" smtClean="0"/>
              <a:t>DOJ</a:t>
            </a:r>
            <a:r>
              <a:rPr lang="en-US" dirty="0" smtClean="0"/>
              <a:t>: Date of joining the company.</a:t>
            </a:r>
          </a:p>
          <a:p>
            <a:r>
              <a:rPr lang="en-US" b="1" dirty="0" smtClean="0"/>
              <a:t>DOL</a:t>
            </a:r>
            <a:r>
              <a:rPr lang="en-US" dirty="0" smtClean="0"/>
              <a:t>: Date of leaving the company.</a:t>
            </a:r>
          </a:p>
          <a:p>
            <a:r>
              <a:rPr lang="en-US" b="1" dirty="0" smtClean="0"/>
              <a:t>Designation</a:t>
            </a:r>
            <a:r>
              <a:rPr lang="en-US" dirty="0" smtClean="0"/>
              <a:t>: Designation offered in the job (Categorical variable).</a:t>
            </a:r>
          </a:p>
          <a:p>
            <a:r>
              <a:rPr lang="en-US" b="1" dirty="0" err="1" smtClean="0"/>
              <a:t>JobCity</a:t>
            </a:r>
            <a:r>
              <a:rPr lang="en-US" dirty="0" smtClean="0"/>
              <a:t>: Location of the job (city) (Categorical variable).</a:t>
            </a:r>
          </a:p>
          <a:p>
            <a:r>
              <a:rPr lang="en-US" b="1" dirty="0" smtClean="0"/>
              <a:t>Gender</a:t>
            </a:r>
            <a:r>
              <a:rPr lang="en-US" dirty="0" smtClean="0"/>
              <a:t>: Candidate’s gender (Categorical variable).</a:t>
            </a:r>
          </a:p>
          <a:p>
            <a:r>
              <a:rPr lang="en-US" b="1" dirty="0" smtClean="0"/>
              <a:t>DOB</a:t>
            </a:r>
            <a:r>
              <a:rPr lang="en-US" dirty="0" smtClean="0"/>
              <a:t>: Date of birth of the candidate.</a:t>
            </a:r>
          </a:p>
          <a:p>
            <a:r>
              <a:rPr lang="en-US" b="1" dirty="0" smtClean="0"/>
              <a:t>10percentage</a:t>
            </a:r>
            <a:r>
              <a:rPr lang="en-US" dirty="0" smtClean="0"/>
              <a:t>: Overall marks obtained in grade 10 examinations (Continuous variable).</a:t>
            </a:r>
          </a:p>
          <a:p>
            <a:r>
              <a:rPr lang="en-US" b="1" dirty="0" smtClean="0"/>
              <a:t>10board</a:t>
            </a:r>
            <a:r>
              <a:rPr lang="en-US" dirty="0" smtClean="0"/>
              <a:t>: The school board whose curriculum the candidate followed in grade 10 (Categorical variable).</a:t>
            </a:r>
          </a:p>
          <a:p>
            <a:r>
              <a:rPr lang="en-US" b="1" dirty="0" smtClean="0"/>
              <a:t>12graduation</a:t>
            </a:r>
            <a:r>
              <a:rPr lang="en-US" dirty="0" smtClean="0"/>
              <a:t>: Year of graduation - senior year high school.</a:t>
            </a:r>
          </a:p>
          <a:p>
            <a:r>
              <a:rPr lang="en-US" b="1" dirty="0" smtClean="0"/>
              <a:t>12percentage</a:t>
            </a:r>
            <a:r>
              <a:rPr lang="en-US" dirty="0" smtClean="0"/>
              <a:t>: Overall marks obtained in grade 12 examinations (Continuous variable).</a:t>
            </a:r>
          </a:p>
          <a:p>
            <a:r>
              <a:rPr lang="en-US" b="1" dirty="0" smtClean="0"/>
              <a:t>12board</a:t>
            </a:r>
            <a:r>
              <a:rPr lang="en-US" dirty="0" smtClean="0"/>
              <a:t>: The school board whose curriculum the candidate followed in grade 12 (Categorical variable).</a:t>
            </a:r>
          </a:p>
          <a:p>
            <a:r>
              <a:rPr lang="en-US" b="1" dirty="0" err="1" smtClean="0"/>
              <a:t>CollegeID</a:t>
            </a:r>
            <a:r>
              <a:rPr lang="en-US" dirty="0" smtClean="0"/>
              <a:t>: Unique ID identifying the college which the candidate attended.</a:t>
            </a:r>
          </a:p>
          <a:p>
            <a:r>
              <a:rPr lang="en-US" b="1" dirty="0" err="1" smtClean="0"/>
              <a:t>CollegeTier</a:t>
            </a:r>
            <a:r>
              <a:rPr lang="en-US" dirty="0" smtClean="0"/>
              <a:t>: Tier of the college (Categorical variable).</a:t>
            </a:r>
          </a:p>
          <a:p>
            <a:r>
              <a:rPr lang="en-US" b="1" dirty="0" smtClean="0"/>
              <a:t>Degree</a:t>
            </a:r>
            <a:r>
              <a:rPr lang="en-US" dirty="0" smtClean="0"/>
              <a:t>: Degree obtained/pursued by the candidate (Categorical variable).</a:t>
            </a:r>
          </a:p>
          <a:p>
            <a:r>
              <a:rPr lang="en-US" b="1" dirty="0" smtClean="0"/>
              <a:t>Specialization</a:t>
            </a:r>
            <a:r>
              <a:rPr lang="en-US" dirty="0" smtClean="0"/>
              <a:t>: Specialization pursued by the candidate (Categorical variable).</a:t>
            </a:r>
          </a:p>
          <a:p>
            <a:r>
              <a:rPr lang="en-US" b="1" dirty="0" err="1" smtClean="0"/>
              <a:t>CollegeGPA</a:t>
            </a:r>
            <a:r>
              <a:rPr lang="en-US" dirty="0" smtClean="0"/>
              <a:t>: Aggregate GPA at graduation (Continuous variable).</a:t>
            </a:r>
          </a:p>
          <a:p>
            <a:r>
              <a:rPr lang="en-US" b="1" dirty="0" err="1" smtClean="0"/>
              <a:t>CollegeCityID</a:t>
            </a:r>
            <a:r>
              <a:rPr lang="en-US" dirty="0" smtClean="0"/>
              <a:t>: Unique ID to identify the city in which the college is located.</a:t>
            </a:r>
          </a:p>
          <a:p>
            <a:r>
              <a:rPr lang="en-US" b="1" dirty="0" err="1" smtClean="0"/>
              <a:t>CollegeCityTier</a:t>
            </a:r>
            <a:r>
              <a:rPr lang="en-US" dirty="0" smtClean="0"/>
              <a:t>: The tier of the city in which the college is located (Categorical variable).</a:t>
            </a:r>
          </a:p>
          <a:p>
            <a:r>
              <a:rPr lang="en-US" b="1" dirty="0" err="1" smtClean="0"/>
              <a:t>CollegeState</a:t>
            </a:r>
            <a:r>
              <a:rPr lang="en-US" dirty="0" smtClean="0"/>
              <a:t>: Name of the state where the college is located (Categorical variable).</a:t>
            </a:r>
          </a:p>
          <a:p>
            <a:r>
              <a:rPr lang="en-US" b="1" dirty="0" err="1" smtClean="0"/>
              <a:t>GraduationYear</a:t>
            </a:r>
            <a:r>
              <a:rPr lang="en-US" dirty="0" smtClean="0"/>
              <a:t>: Year of graduation (Bachelor’s degree).</a:t>
            </a:r>
          </a:p>
          <a:p>
            <a:r>
              <a:rPr lang="en-US" b="1" dirty="0" smtClean="0"/>
              <a:t>English, Logical, Quant</a:t>
            </a:r>
            <a:r>
              <a:rPr lang="en-US" dirty="0" smtClean="0"/>
              <a:t>: Scores in AMCAT sections (Continuous variables).</a:t>
            </a:r>
          </a:p>
          <a:p>
            <a:r>
              <a:rPr lang="en-US" b="1" dirty="0" smtClean="0"/>
              <a:t>Domain</a:t>
            </a:r>
            <a:r>
              <a:rPr lang="en-US" dirty="0" smtClean="0"/>
              <a:t>: Scores in AMCAT’s domain module (Continuous/Standardized variable).</a:t>
            </a:r>
          </a:p>
          <a:p>
            <a:r>
              <a:rPr lang="en-US" b="1" dirty="0" err="1" smtClean="0"/>
              <a:t>ComputerProgramming</a:t>
            </a:r>
            <a:r>
              <a:rPr lang="en-US" b="1" dirty="0" smtClean="0"/>
              <a:t>, </a:t>
            </a:r>
            <a:r>
              <a:rPr lang="en-US" b="1" dirty="0" err="1" smtClean="0"/>
              <a:t>ElectronicsAndSemicon</a:t>
            </a:r>
            <a:r>
              <a:rPr lang="en-US" b="1" dirty="0" smtClean="0"/>
              <a:t>, </a:t>
            </a:r>
            <a:r>
              <a:rPr lang="en-US" b="1" dirty="0" err="1" smtClean="0"/>
              <a:t>ComputerScience</a:t>
            </a:r>
            <a:r>
              <a:rPr lang="en-US" b="1" dirty="0" smtClean="0"/>
              <a:t>, </a:t>
            </a:r>
            <a:r>
              <a:rPr lang="en-US" b="1" dirty="0" err="1" smtClean="0"/>
              <a:t>MechanicalEngg</a:t>
            </a:r>
            <a:r>
              <a:rPr lang="en-US" b="1" dirty="0" smtClean="0"/>
              <a:t>, </a:t>
            </a:r>
            <a:r>
              <a:rPr lang="en-US" b="1" dirty="0" err="1" smtClean="0"/>
              <a:t>ElectricalEngg</a:t>
            </a:r>
            <a:r>
              <a:rPr lang="en-US" b="1" dirty="0" smtClean="0"/>
              <a:t>, </a:t>
            </a:r>
            <a:r>
              <a:rPr lang="en-US" b="1" dirty="0" err="1" smtClean="0"/>
              <a:t>TelecomEngg</a:t>
            </a:r>
            <a:r>
              <a:rPr lang="en-US" b="1" dirty="0" smtClean="0"/>
              <a:t>, </a:t>
            </a:r>
            <a:r>
              <a:rPr lang="en-US" b="1" dirty="0" err="1" smtClean="0"/>
              <a:t>CivilEngg</a:t>
            </a:r>
            <a:r>
              <a:rPr lang="en-US" dirty="0" smtClean="0"/>
              <a:t>: Scores in AMCAT’s sections related to specific engineering fields (Continuous variables).</a:t>
            </a:r>
          </a:p>
          <a:p>
            <a:r>
              <a:rPr lang="en-US" b="1" dirty="0" smtClean="0"/>
              <a:t>Conscientiousness, Agreeableness, Extraversion, Neuroticism, </a:t>
            </a:r>
            <a:r>
              <a:rPr lang="en-US" b="1" dirty="0" err="1" smtClean="0"/>
              <a:t>Openess_to_experience</a:t>
            </a:r>
            <a:r>
              <a:rPr lang="en-US" dirty="0" smtClean="0"/>
              <a:t>: Scores in sections of AMCAT’s personality test (Continuous/Standardized variables).</a:t>
            </a:r>
          </a:p>
          <a:p>
            <a:endParaRPr lang="en-US" dirty="0"/>
          </a:p>
        </p:txBody>
      </p:sp>
      <p:sp>
        <p:nvSpPr>
          <p:cNvPr id="7" name="TextBox 6"/>
          <p:cNvSpPr txBox="1"/>
          <p:nvPr/>
        </p:nvSpPr>
        <p:spPr>
          <a:xfrm>
            <a:off x="4095736" y="0"/>
            <a:ext cx="3502882" cy="461665"/>
          </a:xfrm>
          <a:prstGeom prst="rect">
            <a:avLst/>
          </a:prstGeom>
          <a:noFill/>
        </p:spPr>
        <p:txBody>
          <a:bodyPr wrap="none" rtlCol="0">
            <a:spAutoFit/>
          </a:bodyPr>
          <a:lstStyle/>
          <a:p>
            <a:r>
              <a:rPr lang="en-US" sz="2400" dirty="0" smtClean="0"/>
              <a:t>Summary of the Dataset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png"/>
          <p:cNvPicPr>
            <a:picLocks noChangeAspect="1"/>
          </p:cNvPicPr>
          <p:nvPr/>
        </p:nvPicPr>
        <p:blipFill>
          <a:blip r:embed="rId2"/>
          <a:stretch>
            <a:fillRect/>
          </a:stretch>
        </p:blipFill>
        <p:spPr>
          <a:xfrm>
            <a:off x="0" y="0"/>
            <a:ext cx="8596330" cy="6858000"/>
          </a:xfrm>
          <a:prstGeom prst="rect">
            <a:avLst/>
          </a:prstGeom>
        </p:spPr>
      </p:pic>
      <p:sp>
        <p:nvSpPr>
          <p:cNvPr id="4" name="TextBox 3"/>
          <p:cNvSpPr txBox="1"/>
          <p:nvPr/>
        </p:nvSpPr>
        <p:spPr>
          <a:xfrm>
            <a:off x="8882082" y="428604"/>
            <a:ext cx="2881291" cy="3170099"/>
          </a:xfrm>
          <a:prstGeom prst="rect">
            <a:avLst/>
          </a:prstGeom>
          <a:noFill/>
        </p:spPr>
        <p:txBody>
          <a:bodyPr wrap="square" rtlCol="0">
            <a:spAutoFit/>
          </a:bodyPr>
          <a:lstStyle/>
          <a:p>
            <a:r>
              <a:rPr lang="en-US" sz="2000" dirty="0" smtClean="0"/>
              <a:t>From this pair plot we find out that there is a linear </a:t>
            </a:r>
            <a:r>
              <a:rPr lang="en-US" sz="2000" dirty="0" err="1" smtClean="0"/>
              <a:t>relationsship</a:t>
            </a:r>
            <a:r>
              <a:rPr lang="en-US" sz="2000" dirty="0" smtClean="0"/>
              <a:t> between the</a:t>
            </a:r>
          </a:p>
          <a:p>
            <a:r>
              <a:rPr lang="en-US" sz="2000" dirty="0" smtClean="0"/>
              <a:t>10</a:t>
            </a:r>
            <a:r>
              <a:rPr lang="en-US" sz="2000" baseline="30000" dirty="0" smtClean="0"/>
              <a:t>th</a:t>
            </a:r>
            <a:r>
              <a:rPr lang="en-US" sz="2000" dirty="0" smtClean="0"/>
              <a:t> percentage and the 12</a:t>
            </a:r>
            <a:r>
              <a:rPr lang="en-US" sz="2000" baseline="30000" dirty="0" smtClean="0"/>
              <a:t>th</a:t>
            </a:r>
            <a:r>
              <a:rPr lang="en-US" sz="2000" dirty="0" smtClean="0"/>
              <a:t>  percentage and similarly there is a linear relationship</a:t>
            </a:r>
          </a:p>
          <a:p>
            <a:r>
              <a:rPr lang="en-US" sz="2000" dirty="0" smtClean="0"/>
              <a:t>Between  </a:t>
            </a:r>
            <a:r>
              <a:rPr lang="en-US" sz="2000" dirty="0" err="1" smtClean="0"/>
              <a:t>CollegeGPA</a:t>
            </a:r>
            <a:r>
              <a:rPr lang="en-US" sz="2000" dirty="0" smtClean="0"/>
              <a:t> and 12</a:t>
            </a:r>
            <a:r>
              <a:rPr lang="en-US" sz="2000" baseline="30000" dirty="0" smtClean="0"/>
              <a:t>th</a:t>
            </a:r>
            <a:r>
              <a:rPr lang="en-US" sz="2000" dirty="0" smtClean="0"/>
              <a:t> percentage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png"/>
          <p:cNvPicPr>
            <a:picLocks noChangeAspect="1"/>
          </p:cNvPicPr>
          <p:nvPr/>
        </p:nvPicPr>
        <p:blipFill>
          <a:blip r:embed="rId2"/>
          <a:stretch>
            <a:fillRect/>
          </a:stretch>
        </p:blipFill>
        <p:spPr>
          <a:xfrm>
            <a:off x="0" y="0"/>
            <a:ext cx="5955700" cy="4572032"/>
          </a:xfrm>
          <a:prstGeom prst="rect">
            <a:avLst/>
          </a:prstGeom>
        </p:spPr>
      </p:pic>
      <p:pic>
        <p:nvPicPr>
          <p:cNvPr id="1026" name="Picture 2" descr="C:\Users\hp\Desktop\download (2).png"/>
          <p:cNvPicPr>
            <a:picLocks noChangeAspect="1" noChangeArrowheads="1"/>
          </p:cNvPicPr>
          <p:nvPr/>
        </p:nvPicPr>
        <p:blipFill>
          <a:blip r:embed="rId3"/>
          <a:srcRect/>
          <a:stretch>
            <a:fillRect/>
          </a:stretch>
        </p:blipFill>
        <p:spPr bwMode="auto">
          <a:xfrm>
            <a:off x="5381620" y="0"/>
            <a:ext cx="6810380" cy="4500570"/>
          </a:xfrm>
          <a:prstGeom prst="rect">
            <a:avLst/>
          </a:prstGeom>
          <a:noFill/>
        </p:spPr>
      </p:pic>
      <p:sp>
        <p:nvSpPr>
          <p:cNvPr id="4" name="TextBox 3"/>
          <p:cNvSpPr txBox="1"/>
          <p:nvPr/>
        </p:nvSpPr>
        <p:spPr>
          <a:xfrm>
            <a:off x="380960" y="4786322"/>
            <a:ext cx="3571900" cy="1631216"/>
          </a:xfrm>
          <a:prstGeom prst="rect">
            <a:avLst/>
          </a:prstGeom>
          <a:noFill/>
        </p:spPr>
        <p:txBody>
          <a:bodyPr wrap="square" rtlCol="0">
            <a:spAutoFit/>
          </a:bodyPr>
          <a:lstStyle/>
          <a:p>
            <a:r>
              <a:rPr lang="en-US" sz="2000" dirty="0" smtClean="0"/>
              <a:t>This Pie chart gives us the detail that most of the designation holder are the software engineer and then software developer </a:t>
            </a:r>
            <a:endParaRPr lang="en-US" sz="2000" dirty="0"/>
          </a:p>
        </p:txBody>
      </p:sp>
      <p:sp>
        <p:nvSpPr>
          <p:cNvPr id="6" name="Rectangle 5"/>
          <p:cNvSpPr/>
          <p:nvPr/>
        </p:nvSpPr>
        <p:spPr>
          <a:xfrm>
            <a:off x="5667372" y="4929198"/>
            <a:ext cx="6524628" cy="1477328"/>
          </a:xfrm>
          <a:prstGeom prst="rect">
            <a:avLst/>
          </a:prstGeom>
        </p:spPr>
        <p:txBody>
          <a:bodyPr wrap="square">
            <a:spAutoFit/>
          </a:bodyPr>
          <a:lstStyle/>
          <a:p>
            <a:r>
              <a:rPr lang="en-US" sz="1800" dirty="0" smtClean="0"/>
              <a:t>This Pie chart gives us the detail that most of the </a:t>
            </a:r>
            <a:r>
              <a:rPr lang="en-US" sz="1800" dirty="0" smtClean="0"/>
              <a:t>specializations are Electronics </a:t>
            </a:r>
            <a:r>
              <a:rPr lang="en-US" sz="1800" dirty="0" smtClean="0"/>
              <a:t>a</a:t>
            </a:r>
            <a:r>
              <a:rPr lang="en-US" sz="1800" dirty="0" smtClean="0"/>
              <a:t>nd communication engineer then computer science then IT after that computer </a:t>
            </a:r>
            <a:r>
              <a:rPr lang="en-US" sz="1800" dirty="0" err="1" smtClean="0"/>
              <a:t>engineering.They</a:t>
            </a:r>
            <a:r>
              <a:rPr lang="en-US" sz="1800" dirty="0" smtClean="0"/>
              <a:t> are comprising of almost 74.5% of the total and rest are in only 25.5%</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Desktop\download (9).png"/>
          <p:cNvPicPr>
            <a:picLocks noChangeAspect="1" noChangeArrowheads="1"/>
          </p:cNvPicPr>
          <p:nvPr/>
        </p:nvPicPr>
        <p:blipFill>
          <a:blip r:embed="rId2"/>
          <a:srcRect/>
          <a:stretch>
            <a:fillRect/>
          </a:stretch>
        </p:blipFill>
        <p:spPr bwMode="auto">
          <a:xfrm>
            <a:off x="0" y="3643314"/>
            <a:ext cx="4215096" cy="2786082"/>
          </a:xfrm>
          <a:prstGeom prst="rect">
            <a:avLst/>
          </a:prstGeom>
          <a:noFill/>
        </p:spPr>
      </p:pic>
      <p:pic>
        <p:nvPicPr>
          <p:cNvPr id="2052" name="Picture 4" descr="C:\Users\hp\Desktop\download (7).png"/>
          <p:cNvPicPr>
            <a:picLocks noChangeAspect="1" noChangeArrowheads="1"/>
          </p:cNvPicPr>
          <p:nvPr/>
        </p:nvPicPr>
        <p:blipFill>
          <a:blip r:embed="rId3"/>
          <a:srcRect/>
          <a:stretch>
            <a:fillRect/>
          </a:stretch>
        </p:blipFill>
        <p:spPr bwMode="auto">
          <a:xfrm>
            <a:off x="0" y="0"/>
            <a:ext cx="5095868" cy="3357562"/>
          </a:xfrm>
          <a:prstGeom prst="rect">
            <a:avLst/>
          </a:prstGeom>
          <a:noFill/>
        </p:spPr>
      </p:pic>
      <p:pic>
        <p:nvPicPr>
          <p:cNvPr id="2053" name="Picture 5" descr="C:\Users\hp\Desktop\download (11).png"/>
          <p:cNvPicPr>
            <a:picLocks noChangeAspect="1" noChangeArrowheads="1"/>
          </p:cNvPicPr>
          <p:nvPr/>
        </p:nvPicPr>
        <p:blipFill>
          <a:blip r:embed="rId4"/>
          <a:srcRect/>
          <a:stretch>
            <a:fillRect/>
          </a:stretch>
        </p:blipFill>
        <p:spPr bwMode="auto">
          <a:xfrm>
            <a:off x="5310182" y="142852"/>
            <a:ext cx="6715172" cy="5149873"/>
          </a:xfrm>
          <a:prstGeom prst="rect">
            <a:avLst/>
          </a:prstGeom>
          <a:noFill/>
        </p:spPr>
      </p:pic>
      <p:sp>
        <p:nvSpPr>
          <p:cNvPr id="6" name="TextBox 5"/>
          <p:cNvSpPr txBox="1"/>
          <p:nvPr/>
        </p:nvSpPr>
        <p:spPr>
          <a:xfrm>
            <a:off x="4238613" y="5286388"/>
            <a:ext cx="7953388" cy="1015663"/>
          </a:xfrm>
          <a:prstGeom prst="rect">
            <a:avLst/>
          </a:prstGeom>
          <a:noFill/>
        </p:spPr>
        <p:txBody>
          <a:bodyPr wrap="square" rtlCol="0">
            <a:spAutoFit/>
          </a:bodyPr>
          <a:lstStyle/>
          <a:p>
            <a:r>
              <a:rPr lang="en-US" sz="2000" dirty="0" smtClean="0"/>
              <a:t>In this slide we can see that mostly girls are from </a:t>
            </a:r>
            <a:r>
              <a:rPr lang="en-US" sz="2000" dirty="0" err="1" smtClean="0"/>
              <a:t>Btech</a:t>
            </a:r>
            <a:r>
              <a:rPr lang="en-US" sz="2000" dirty="0" smtClean="0"/>
              <a:t> /BE degree and  in second plot we found </a:t>
            </a:r>
            <a:r>
              <a:rPr lang="en-US" sz="2000" dirty="0" err="1" smtClean="0"/>
              <a:t>thatin</a:t>
            </a:r>
            <a:r>
              <a:rPr lang="en-US" sz="2000" dirty="0" smtClean="0"/>
              <a:t> biotechnology females are in more numbers than males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esktop\download (10).png"/>
          <p:cNvPicPr>
            <a:picLocks noChangeAspect="1" noChangeArrowheads="1"/>
          </p:cNvPicPr>
          <p:nvPr/>
        </p:nvPicPr>
        <p:blipFill>
          <a:blip r:embed="rId2"/>
          <a:srcRect/>
          <a:stretch>
            <a:fillRect/>
          </a:stretch>
        </p:blipFill>
        <p:spPr bwMode="auto">
          <a:xfrm>
            <a:off x="0" y="0"/>
            <a:ext cx="6453190" cy="3849033"/>
          </a:xfrm>
          <a:prstGeom prst="rect">
            <a:avLst/>
          </a:prstGeom>
          <a:noFill/>
        </p:spPr>
      </p:pic>
      <p:pic>
        <p:nvPicPr>
          <p:cNvPr id="3076" name="Picture 4" descr="C:\Users\hp\Desktop\download (4).png"/>
          <p:cNvPicPr>
            <a:picLocks noChangeAspect="1" noChangeArrowheads="1"/>
          </p:cNvPicPr>
          <p:nvPr/>
        </p:nvPicPr>
        <p:blipFill>
          <a:blip r:embed="rId3"/>
          <a:srcRect/>
          <a:stretch>
            <a:fillRect/>
          </a:stretch>
        </p:blipFill>
        <p:spPr bwMode="auto">
          <a:xfrm>
            <a:off x="6953256" y="0"/>
            <a:ext cx="5019665" cy="5097678"/>
          </a:xfrm>
          <a:prstGeom prst="rect">
            <a:avLst/>
          </a:prstGeom>
          <a:noFill/>
        </p:spPr>
      </p:pic>
      <p:sp>
        <p:nvSpPr>
          <p:cNvPr id="5" name="TextBox 4"/>
          <p:cNvSpPr txBox="1"/>
          <p:nvPr/>
        </p:nvSpPr>
        <p:spPr>
          <a:xfrm>
            <a:off x="0" y="4071942"/>
            <a:ext cx="5786478" cy="707886"/>
          </a:xfrm>
          <a:prstGeom prst="rect">
            <a:avLst/>
          </a:prstGeom>
          <a:noFill/>
        </p:spPr>
        <p:txBody>
          <a:bodyPr wrap="square" rtlCol="0">
            <a:spAutoFit/>
          </a:bodyPr>
          <a:lstStyle/>
          <a:p>
            <a:r>
              <a:rPr lang="en-US" sz="2000" dirty="0" smtClean="0"/>
              <a:t>Job wise Bangalore is the hub for job and then </a:t>
            </a:r>
            <a:r>
              <a:rPr lang="en-US" sz="2000" dirty="0" err="1" smtClean="0"/>
              <a:t>Noida</a:t>
            </a:r>
            <a:r>
              <a:rPr lang="en-US" sz="2000" dirty="0" smtClean="0"/>
              <a:t> Followed by </a:t>
            </a:r>
            <a:r>
              <a:rPr lang="en-US" sz="2000" dirty="0" err="1" smtClean="0"/>
              <a:t>Hydrabad</a:t>
            </a:r>
            <a:r>
              <a:rPr lang="en-US" sz="2000" dirty="0" smtClean="0"/>
              <a:t> </a:t>
            </a:r>
            <a:endParaRPr lang="en-US" sz="2000" dirty="0"/>
          </a:p>
        </p:txBody>
      </p:sp>
      <p:sp>
        <p:nvSpPr>
          <p:cNvPr id="6" name="TextBox 5"/>
          <p:cNvSpPr txBox="1"/>
          <p:nvPr/>
        </p:nvSpPr>
        <p:spPr>
          <a:xfrm>
            <a:off x="7524760" y="5072074"/>
            <a:ext cx="4667240" cy="1323439"/>
          </a:xfrm>
          <a:prstGeom prst="rect">
            <a:avLst/>
          </a:prstGeom>
          <a:noFill/>
        </p:spPr>
        <p:txBody>
          <a:bodyPr wrap="square" rtlCol="0">
            <a:spAutoFit/>
          </a:bodyPr>
          <a:lstStyle/>
          <a:p>
            <a:r>
              <a:rPr lang="en-US" sz="2000" dirty="0" smtClean="0"/>
              <a:t>Specialization wise </a:t>
            </a:r>
            <a:r>
              <a:rPr lang="en-US" sz="2000" dirty="0" err="1" smtClean="0"/>
              <a:t>Btech</a:t>
            </a:r>
            <a:r>
              <a:rPr lang="en-US" sz="2000" dirty="0" smtClean="0"/>
              <a:t>/BE Degree are having more jobs after that MCA.</a:t>
            </a:r>
          </a:p>
          <a:p>
            <a:r>
              <a:rPr lang="en-US" sz="2000" dirty="0" err="1" smtClean="0"/>
              <a:t>Btech</a:t>
            </a:r>
            <a:r>
              <a:rPr lang="en-US" sz="2000" dirty="0" smtClean="0"/>
              <a:t>/BE are having 93% of the total holding in specialization</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download (8).png"/>
          <p:cNvPicPr>
            <a:picLocks noChangeAspect="1" noChangeArrowheads="1"/>
          </p:cNvPicPr>
          <p:nvPr/>
        </p:nvPicPr>
        <p:blipFill>
          <a:blip r:embed="rId2"/>
          <a:srcRect/>
          <a:stretch>
            <a:fillRect/>
          </a:stretch>
        </p:blipFill>
        <p:spPr bwMode="auto">
          <a:xfrm>
            <a:off x="0" y="0"/>
            <a:ext cx="8010525" cy="5002212"/>
          </a:xfrm>
          <a:prstGeom prst="rect">
            <a:avLst/>
          </a:prstGeom>
          <a:noFill/>
        </p:spPr>
      </p:pic>
      <p:sp>
        <p:nvSpPr>
          <p:cNvPr id="3" name="TextBox 2"/>
          <p:cNvSpPr txBox="1"/>
          <p:nvPr/>
        </p:nvSpPr>
        <p:spPr>
          <a:xfrm>
            <a:off x="8739207" y="785794"/>
            <a:ext cx="2928958" cy="4093428"/>
          </a:xfrm>
          <a:prstGeom prst="rect">
            <a:avLst/>
          </a:prstGeom>
          <a:noFill/>
        </p:spPr>
        <p:txBody>
          <a:bodyPr wrap="square" rtlCol="0">
            <a:spAutoFit/>
          </a:bodyPr>
          <a:lstStyle/>
          <a:p>
            <a:r>
              <a:rPr lang="en-US" sz="2000" dirty="0" smtClean="0"/>
              <a:t>From this we can </a:t>
            </a:r>
            <a:r>
              <a:rPr lang="en-US" sz="2000" dirty="0" err="1" smtClean="0"/>
              <a:t>analyse</a:t>
            </a:r>
            <a:r>
              <a:rPr lang="en-US" sz="2000" dirty="0" smtClean="0"/>
              <a:t> that most of the people of 34 year of age are getting salary more than the 600000 and the people of age 31 are getting the salary less than 100000.There are less people of 29 year of age and they are getting maximum salary of less than 400000.</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1067</Words>
  <PresentationFormat>Custom</PresentationFormat>
  <Paragraphs>58</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Lato Black</vt:lpstr>
      <vt:lpstr>Libre Baskerville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hp</cp:lastModifiedBy>
  <cp:revision>44</cp:revision>
  <dcterms:created xsi:type="dcterms:W3CDTF">2021-02-16T05:19:01Z</dcterms:created>
  <dcterms:modified xsi:type="dcterms:W3CDTF">2024-02-24T10:18:11Z</dcterms:modified>
</cp:coreProperties>
</file>