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79300" cy="6858000"/>
  <p:notesSz cx="121793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558" y="5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3447" y="2125980"/>
            <a:ext cx="10352405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EBEBEB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6895" y="3840480"/>
            <a:ext cx="852551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9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EBEBEB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9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EBEBEB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8965" y="1577340"/>
            <a:ext cx="5297995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2339" y="1577340"/>
            <a:ext cx="5297995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79300" cy="685085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EBEBEB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0" y="608965"/>
            <a:ext cx="12179300" cy="13671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EBEBEB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66985" y="1591942"/>
            <a:ext cx="10281285" cy="36982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9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0962" y="6377940"/>
            <a:ext cx="3897376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8965" y="6377940"/>
            <a:ext cx="2801239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69096" y="6377940"/>
            <a:ext cx="2801239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79300" cy="6851015"/>
          </a:xfrm>
          <a:custGeom>
            <a:avLst/>
            <a:gdLst/>
            <a:ahLst/>
            <a:cxnLst/>
            <a:rect l="l" t="t" r="r" b="b"/>
            <a:pathLst>
              <a:path w="12179300" h="6851015">
                <a:moveTo>
                  <a:pt x="12179299" y="6850856"/>
                </a:moveTo>
                <a:lnTo>
                  <a:pt x="0" y="6850856"/>
                </a:lnTo>
                <a:lnTo>
                  <a:pt x="0" y="0"/>
                </a:lnTo>
                <a:lnTo>
                  <a:pt x="12179299" y="0"/>
                </a:lnTo>
                <a:lnTo>
                  <a:pt x="12179299" y="6850856"/>
                </a:lnTo>
                <a:close/>
              </a:path>
            </a:pathLst>
          </a:custGeom>
          <a:solidFill>
            <a:srgbClr val="20202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-4762" y="-4762"/>
            <a:ext cx="12188825" cy="5205095"/>
            <a:chOff x="-4762" y="-4762"/>
            <a:chExt cx="12188825" cy="520509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79299" cy="5195232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0"/>
              <a:ext cx="12179300" cy="5195570"/>
            </a:xfrm>
            <a:custGeom>
              <a:avLst/>
              <a:gdLst/>
              <a:ahLst/>
              <a:cxnLst/>
              <a:rect l="l" t="t" r="r" b="b"/>
              <a:pathLst>
                <a:path w="12179300" h="5195570">
                  <a:moveTo>
                    <a:pt x="0" y="0"/>
                  </a:moveTo>
                  <a:lnTo>
                    <a:pt x="0" y="4897093"/>
                  </a:lnTo>
                  <a:lnTo>
                    <a:pt x="1993937" y="4897093"/>
                  </a:lnTo>
                  <a:lnTo>
                    <a:pt x="2374540" y="5182545"/>
                  </a:lnTo>
                  <a:lnTo>
                    <a:pt x="2382998" y="5185717"/>
                  </a:lnTo>
                  <a:lnTo>
                    <a:pt x="2395685" y="5190474"/>
                  </a:lnTo>
                  <a:lnTo>
                    <a:pt x="2408371" y="5195232"/>
                  </a:lnTo>
                  <a:lnTo>
                    <a:pt x="2418944" y="5195232"/>
                  </a:lnTo>
                  <a:lnTo>
                    <a:pt x="2431630" y="5195232"/>
                  </a:lnTo>
                  <a:lnTo>
                    <a:pt x="2442203" y="5190474"/>
                  </a:lnTo>
                  <a:lnTo>
                    <a:pt x="2454889" y="5185717"/>
                  </a:lnTo>
                  <a:lnTo>
                    <a:pt x="2463347" y="5182545"/>
                  </a:lnTo>
                  <a:lnTo>
                    <a:pt x="2843950" y="4897093"/>
                  </a:lnTo>
                  <a:lnTo>
                    <a:pt x="12179299" y="4897093"/>
                  </a:lnTo>
                  <a:lnTo>
                    <a:pt x="12179299" y="0"/>
                  </a:lnTo>
                </a:path>
              </a:pathLst>
            </a:custGeom>
            <a:ln w="9515">
              <a:solidFill>
                <a:srgbClr val="00C6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1219" y="96998"/>
              <a:ext cx="11778080" cy="2606794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35353" y="106500"/>
            <a:ext cx="9575165" cy="249299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>
              <a:lnSpc>
                <a:spcPts val="6440"/>
              </a:lnSpc>
              <a:spcBef>
                <a:spcPts val="240"/>
              </a:spcBef>
            </a:pPr>
            <a:r>
              <a:rPr sz="5400" spc="-355" dirty="0">
                <a:solidFill>
                  <a:srgbClr val="FEFEFE"/>
                </a:solidFill>
                <a:latin typeface="Arial Black"/>
                <a:cs typeface="Arial Black"/>
              </a:rPr>
              <a:t>CSA-</a:t>
            </a:r>
            <a:r>
              <a:rPr sz="5400" spc="-490" dirty="0">
                <a:solidFill>
                  <a:srgbClr val="FEFEFE"/>
                </a:solidFill>
                <a:latin typeface="Arial Black"/>
                <a:cs typeface="Arial Black"/>
              </a:rPr>
              <a:t>51</a:t>
            </a:r>
            <a:r>
              <a:rPr lang="en-US" sz="5400" spc="-490" dirty="0">
                <a:solidFill>
                  <a:srgbClr val="FEFEFE"/>
                </a:solidFill>
                <a:latin typeface="Arial Black"/>
                <a:cs typeface="Arial Black"/>
              </a:rPr>
              <a:t>66 </a:t>
            </a:r>
            <a:r>
              <a:rPr sz="5400" spc="-285" dirty="0">
                <a:solidFill>
                  <a:srgbClr val="FEFEFE"/>
                </a:solidFill>
                <a:latin typeface="Arial Black"/>
                <a:cs typeface="Arial Black"/>
              </a:rPr>
              <a:t>Cryptography</a:t>
            </a:r>
            <a:r>
              <a:rPr sz="5400" spc="-275" dirty="0">
                <a:solidFill>
                  <a:srgbClr val="FEFEFE"/>
                </a:solidFill>
                <a:latin typeface="Arial Black"/>
                <a:cs typeface="Arial Black"/>
              </a:rPr>
              <a:t> </a:t>
            </a:r>
            <a:r>
              <a:rPr sz="5400" spc="-25" dirty="0">
                <a:solidFill>
                  <a:srgbClr val="FEFEFE"/>
                </a:solidFill>
                <a:latin typeface="Arial Black"/>
                <a:cs typeface="Arial Black"/>
              </a:rPr>
              <a:t>and </a:t>
            </a:r>
            <a:r>
              <a:rPr sz="5400" spc="-515" dirty="0">
                <a:solidFill>
                  <a:srgbClr val="FEFEFE"/>
                </a:solidFill>
                <a:latin typeface="Arial Black"/>
                <a:cs typeface="Arial Black"/>
              </a:rPr>
              <a:t>network</a:t>
            </a:r>
            <a:r>
              <a:rPr sz="5400" spc="-290" dirty="0">
                <a:solidFill>
                  <a:srgbClr val="FEFEFE"/>
                </a:solidFill>
                <a:latin typeface="Arial Black"/>
                <a:cs typeface="Arial Black"/>
              </a:rPr>
              <a:t> </a:t>
            </a:r>
            <a:r>
              <a:rPr sz="5400" spc="-495" dirty="0">
                <a:solidFill>
                  <a:srgbClr val="FEFEFE"/>
                </a:solidFill>
                <a:latin typeface="Arial Black"/>
                <a:cs typeface="Arial Black"/>
              </a:rPr>
              <a:t>security</a:t>
            </a:r>
            <a:r>
              <a:rPr sz="5400" spc="-290" dirty="0">
                <a:solidFill>
                  <a:srgbClr val="FEFEFE"/>
                </a:solidFill>
                <a:latin typeface="Arial Black"/>
                <a:cs typeface="Arial Black"/>
              </a:rPr>
              <a:t> </a:t>
            </a:r>
            <a:r>
              <a:rPr sz="5400" spc="-500" dirty="0">
                <a:solidFill>
                  <a:srgbClr val="FEFEFE"/>
                </a:solidFill>
                <a:latin typeface="Arial Black"/>
                <a:cs typeface="Arial Black"/>
              </a:rPr>
              <a:t>for</a:t>
            </a:r>
            <a:r>
              <a:rPr sz="5400" spc="-285" dirty="0">
                <a:solidFill>
                  <a:srgbClr val="FEFEFE"/>
                </a:solidFill>
                <a:latin typeface="Arial Black"/>
                <a:cs typeface="Arial Black"/>
              </a:rPr>
              <a:t> </a:t>
            </a:r>
            <a:r>
              <a:rPr sz="5400" spc="-440" dirty="0">
                <a:solidFill>
                  <a:srgbClr val="FEFEFE"/>
                </a:solidFill>
                <a:latin typeface="Arial Black"/>
                <a:cs typeface="Arial Black"/>
              </a:rPr>
              <a:t>Digital </a:t>
            </a:r>
            <a:r>
              <a:rPr lang="en-US" sz="5400" spc="-440" dirty="0">
                <a:solidFill>
                  <a:srgbClr val="FEFEFE"/>
                </a:solidFill>
                <a:latin typeface="Arial Black"/>
                <a:cs typeface="Arial Black"/>
              </a:rPr>
              <a:t>  </a:t>
            </a:r>
            <a:r>
              <a:rPr lang="en-US" sz="5400" spc="-480" dirty="0">
                <a:solidFill>
                  <a:srgbClr val="FEFEFE"/>
                </a:solidFill>
                <a:latin typeface="Arial Black"/>
                <a:cs typeface="Arial Black"/>
              </a:rPr>
              <a:t>Wallets</a:t>
            </a:r>
            <a:endParaRPr sz="5400" dirty="0">
              <a:latin typeface="Arial Black"/>
              <a:cs typeface="Arial Black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457059" y="4998904"/>
            <a:ext cx="3655952" cy="1694317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8591193" y="4952247"/>
            <a:ext cx="2999105" cy="772071"/>
          </a:xfrm>
          <a:prstGeom prst="rect">
            <a:avLst/>
          </a:prstGeom>
        </p:spPr>
        <p:txBody>
          <a:bodyPr vert="horz" wrap="square" lIns="0" tIns="1377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85"/>
              </a:spcBef>
            </a:pPr>
            <a:r>
              <a:rPr sz="1800" spc="110" dirty="0">
                <a:solidFill>
                  <a:srgbClr val="FFFFFF"/>
                </a:solidFill>
                <a:latin typeface="Arial MT"/>
                <a:cs typeface="Arial MT"/>
              </a:rPr>
              <a:t>Done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35" dirty="0">
                <a:solidFill>
                  <a:srgbClr val="FFFFFF"/>
                </a:solidFill>
                <a:latin typeface="Arial MT"/>
                <a:cs typeface="Arial MT"/>
              </a:rPr>
              <a:t>By</a:t>
            </a:r>
            <a:endParaRPr sz="1800" dirty="0">
              <a:latin typeface="Arial MT"/>
              <a:cs typeface="Arial MT"/>
            </a:endParaRPr>
          </a:p>
          <a:p>
            <a:pPr marL="12700" marR="5080">
              <a:lnSpc>
                <a:spcPct val="145700"/>
              </a:lnSpc>
            </a:pPr>
            <a:r>
              <a:rPr lang="en-US" spc="60" dirty="0">
                <a:solidFill>
                  <a:srgbClr val="FFFFFF"/>
                </a:solidFill>
                <a:latin typeface="Arial MT"/>
                <a:cs typeface="Arial MT"/>
              </a:rPr>
              <a:t>Arish Kumaran</a:t>
            </a:r>
            <a:r>
              <a:rPr sz="18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192211</a:t>
            </a:r>
            <a:r>
              <a:rPr lang="en-US" sz="1800" spc="-10" dirty="0">
                <a:solidFill>
                  <a:srgbClr val="FFFFFF"/>
                </a:solidFill>
                <a:latin typeface="Arial MT"/>
                <a:cs typeface="Arial MT"/>
              </a:rPr>
              <a:t>064</a:t>
            </a:r>
            <a:endParaRPr sz="1800" dirty="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58640" y="2900795"/>
            <a:ext cx="9794240" cy="88011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299"/>
              </a:lnSpc>
              <a:spcBef>
                <a:spcPts val="85"/>
              </a:spcBef>
            </a:pPr>
            <a:r>
              <a:rPr sz="2800" b="1" dirty="0">
                <a:solidFill>
                  <a:srgbClr val="FFFFFF"/>
                </a:solidFill>
                <a:latin typeface="Arial"/>
                <a:cs typeface="Arial"/>
              </a:rPr>
              <a:t>Capstone</a:t>
            </a:r>
            <a:r>
              <a:rPr sz="2800" b="1" spc="-1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FFFFFF"/>
                </a:solidFill>
                <a:latin typeface="Arial"/>
                <a:cs typeface="Arial"/>
              </a:rPr>
              <a:t>project</a:t>
            </a:r>
            <a:r>
              <a:rPr sz="2800" b="1" spc="-1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FFFFFF"/>
                </a:solidFill>
                <a:latin typeface="Arial"/>
                <a:cs typeface="Arial"/>
              </a:rPr>
              <a:t>:Encryption</a:t>
            </a:r>
            <a:r>
              <a:rPr sz="2800" b="1" spc="-1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2800" b="1" spc="-1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FFFFFF"/>
                </a:solidFill>
                <a:latin typeface="Arial"/>
                <a:cs typeface="Arial"/>
              </a:rPr>
              <a:t>Decryption</a:t>
            </a:r>
            <a:r>
              <a:rPr sz="2800" b="1" spc="-1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2800" b="1" spc="-1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-10" dirty="0">
                <a:solidFill>
                  <a:srgbClr val="FFFFFF"/>
                </a:solidFill>
                <a:latin typeface="Arial"/>
                <a:cs typeface="Arial"/>
              </a:rPr>
              <a:t>columnar transposition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79300" cy="6851015"/>
            <a:chOff x="0" y="0"/>
            <a:chExt cx="12179300" cy="68510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79300" cy="685085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664221"/>
              <a:ext cx="4186634" cy="418663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600044" y="5861287"/>
              <a:ext cx="989568" cy="98956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600044" y="1674653"/>
              <a:ext cx="2816463" cy="2816463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991078" y="8455"/>
              <a:ext cx="1598533" cy="1598533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8493240" y="1517464"/>
              <a:ext cx="3284854" cy="767080"/>
            </a:xfrm>
            <a:custGeom>
              <a:avLst/>
              <a:gdLst/>
              <a:ahLst/>
              <a:cxnLst/>
              <a:rect l="l" t="t" r="r" b="b"/>
              <a:pathLst>
                <a:path w="3284854" h="767080">
                  <a:moveTo>
                    <a:pt x="125821" y="767074"/>
                  </a:moveTo>
                  <a:lnTo>
                    <a:pt x="95027" y="766956"/>
                  </a:lnTo>
                  <a:lnTo>
                    <a:pt x="66088" y="766511"/>
                  </a:lnTo>
                  <a:lnTo>
                    <a:pt x="39061" y="765734"/>
                  </a:lnTo>
                  <a:lnTo>
                    <a:pt x="29325" y="750389"/>
                  </a:lnTo>
                  <a:lnTo>
                    <a:pt x="9736" y="719751"/>
                  </a:lnTo>
                  <a:lnTo>
                    <a:pt x="0" y="704406"/>
                  </a:lnTo>
                  <a:lnTo>
                    <a:pt x="174615" y="683183"/>
                  </a:lnTo>
                  <a:lnTo>
                    <a:pt x="263842" y="671099"/>
                  </a:lnTo>
                  <a:lnTo>
                    <a:pt x="355046" y="658841"/>
                  </a:lnTo>
                  <a:lnTo>
                    <a:pt x="447521" y="646194"/>
                  </a:lnTo>
                  <a:lnTo>
                    <a:pt x="540432" y="632204"/>
                  </a:lnTo>
                  <a:lnTo>
                    <a:pt x="634952" y="617851"/>
                  </a:lnTo>
                  <a:lnTo>
                    <a:pt x="731110" y="603298"/>
                  </a:lnTo>
                  <a:lnTo>
                    <a:pt x="828454" y="587864"/>
                  </a:lnTo>
                  <a:lnTo>
                    <a:pt x="926530" y="570866"/>
                  </a:lnTo>
                  <a:lnTo>
                    <a:pt x="1026005" y="554218"/>
                  </a:lnTo>
                  <a:lnTo>
                    <a:pt x="1126255" y="536252"/>
                  </a:lnTo>
                  <a:lnTo>
                    <a:pt x="1227337" y="517297"/>
                  </a:lnTo>
                  <a:lnTo>
                    <a:pt x="1328758" y="498368"/>
                  </a:lnTo>
                  <a:lnTo>
                    <a:pt x="1431237" y="477820"/>
                  </a:lnTo>
                  <a:lnTo>
                    <a:pt x="1535029" y="457128"/>
                  </a:lnTo>
                  <a:lnTo>
                    <a:pt x="1638029" y="435729"/>
                  </a:lnTo>
                  <a:lnTo>
                    <a:pt x="1742129" y="412956"/>
                  </a:lnTo>
                  <a:lnTo>
                    <a:pt x="1847386" y="389138"/>
                  </a:lnTo>
                  <a:lnTo>
                    <a:pt x="1952657" y="365401"/>
                  </a:lnTo>
                  <a:lnTo>
                    <a:pt x="2057673" y="340189"/>
                  </a:lnTo>
                  <a:lnTo>
                    <a:pt x="2164423" y="313408"/>
                  </a:lnTo>
                  <a:lnTo>
                    <a:pt x="2269225" y="286965"/>
                  </a:lnTo>
                  <a:lnTo>
                    <a:pt x="2375734" y="258790"/>
                  </a:lnTo>
                  <a:lnTo>
                    <a:pt x="2483103" y="229789"/>
                  </a:lnTo>
                  <a:lnTo>
                    <a:pt x="2588410" y="200471"/>
                  </a:lnTo>
                  <a:lnTo>
                    <a:pt x="2694690" y="169041"/>
                  </a:lnTo>
                  <a:lnTo>
                    <a:pt x="2800827" y="136790"/>
                  </a:lnTo>
                  <a:lnTo>
                    <a:pt x="2906978" y="104621"/>
                  </a:lnTo>
                  <a:lnTo>
                    <a:pt x="3012421" y="70294"/>
                  </a:lnTo>
                  <a:lnTo>
                    <a:pt x="3117779" y="35475"/>
                  </a:lnTo>
                  <a:lnTo>
                    <a:pt x="3223022" y="0"/>
                  </a:lnTo>
                  <a:lnTo>
                    <a:pt x="3230785" y="56940"/>
                  </a:lnTo>
                  <a:lnTo>
                    <a:pt x="3237034" y="102194"/>
                  </a:lnTo>
                  <a:lnTo>
                    <a:pt x="3246095" y="166138"/>
                  </a:lnTo>
                  <a:lnTo>
                    <a:pt x="3252404" y="208833"/>
                  </a:lnTo>
                  <a:lnTo>
                    <a:pt x="3255215" y="227525"/>
                  </a:lnTo>
                  <a:lnTo>
                    <a:pt x="3258164" y="247279"/>
                  </a:lnTo>
                  <a:lnTo>
                    <a:pt x="3265574" y="298474"/>
                  </a:lnTo>
                  <a:lnTo>
                    <a:pt x="3276835" y="379418"/>
                  </a:lnTo>
                  <a:lnTo>
                    <a:pt x="3284598" y="436359"/>
                  </a:lnTo>
                  <a:lnTo>
                    <a:pt x="3246747" y="442860"/>
                  </a:lnTo>
                  <a:lnTo>
                    <a:pt x="3207327" y="449464"/>
                  </a:lnTo>
                  <a:lnTo>
                    <a:pt x="3166396" y="456163"/>
                  </a:lnTo>
                  <a:lnTo>
                    <a:pt x="3124008" y="462950"/>
                  </a:lnTo>
                  <a:lnTo>
                    <a:pt x="3080220" y="469818"/>
                  </a:lnTo>
                  <a:lnTo>
                    <a:pt x="3035088" y="476759"/>
                  </a:lnTo>
                  <a:lnTo>
                    <a:pt x="2988669" y="483768"/>
                  </a:lnTo>
                  <a:lnTo>
                    <a:pt x="2941018" y="490836"/>
                  </a:lnTo>
                  <a:lnTo>
                    <a:pt x="2892191" y="497958"/>
                  </a:lnTo>
                  <a:lnTo>
                    <a:pt x="2842245" y="505125"/>
                  </a:lnTo>
                  <a:lnTo>
                    <a:pt x="2791236" y="512331"/>
                  </a:lnTo>
                  <a:lnTo>
                    <a:pt x="2739220" y="519569"/>
                  </a:lnTo>
                  <a:lnTo>
                    <a:pt x="2686253" y="526832"/>
                  </a:lnTo>
                  <a:lnTo>
                    <a:pt x="2632391" y="534112"/>
                  </a:lnTo>
                  <a:lnTo>
                    <a:pt x="2577690" y="541404"/>
                  </a:lnTo>
                  <a:lnTo>
                    <a:pt x="2522207" y="548699"/>
                  </a:lnTo>
                  <a:lnTo>
                    <a:pt x="2465997" y="555991"/>
                  </a:lnTo>
                  <a:lnTo>
                    <a:pt x="2409118" y="563272"/>
                  </a:lnTo>
                  <a:lnTo>
                    <a:pt x="2351624" y="570536"/>
                  </a:lnTo>
                  <a:lnTo>
                    <a:pt x="2293572" y="577776"/>
                  </a:lnTo>
                  <a:lnTo>
                    <a:pt x="2235018" y="584985"/>
                  </a:lnTo>
                  <a:lnTo>
                    <a:pt x="2176019" y="592155"/>
                  </a:lnTo>
                  <a:lnTo>
                    <a:pt x="2116630" y="599280"/>
                  </a:lnTo>
                  <a:lnTo>
                    <a:pt x="2056908" y="606353"/>
                  </a:lnTo>
                  <a:lnTo>
                    <a:pt x="1996908" y="613366"/>
                  </a:lnTo>
                  <a:lnTo>
                    <a:pt x="1936687" y="620313"/>
                  </a:lnTo>
                  <a:lnTo>
                    <a:pt x="1876301" y="627186"/>
                  </a:lnTo>
                  <a:lnTo>
                    <a:pt x="1815807" y="633979"/>
                  </a:lnTo>
                  <a:lnTo>
                    <a:pt x="1755259" y="640684"/>
                  </a:lnTo>
                  <a:lnTo>
                    <a:pt x="1694715" y="647295"/>
                  </a:lnTo>
                  <a:lnTo>
                    <a:pt x="1634231" y="653804"/>
                  </a:lnTo>
                  <a:lnTo>
                    <a:pt x="1573862" y="660205"/>
                  </a:lnTo>
                  <a:lnTo>
                    <a:pt x="1513665" y="666490"/>
                  </a:lnTo>
                  <a:lnTo>
                    <a:pt x="1453696" y="672653"/>
                  </a:lnTo>
                  <a:lnTo>
                    <a:pt x="1394011" y="678686"/>
                  </a:lnTo>
                  <a:lnTo>
                    <a:pt x="1334666" y="684583"/>
                  </a:lnTo>
                  <a:lnTo>
                    <a:pt x="1275717" y="690335"/>
                  </a:lnTo>
                  <a:lnTo>
                    <a:pt x="1217222" y="695938"/>
                  </a:lnTo>
                  <a:lnTo>
                    <a:pt x="1159234" y="701382"/>
                  </a:lnTo>
                  <a:lnTo>
                    <a:pt x="1101812" y="706662"/>
                  </a:lnTo>
                  <a:lnTo>
                    <a:pt x="1045010" y="711771"/>
                  </a:lnTo>
                  <a:lnTo>
                    <a:pt x="988886" y="716700"/>
                  </a:lnTo>
                  <a:lnTo>
                    <a:pt x="933494" y="721444"/>
                  </a:lnTo>
                  <a:lnTo>
                    <a:pt x="878892" y="725995"/>
                  </a:lnTo>
                  <a:lnTo>
                    <a:pt x="825136" y="730346"/>
                  </a:lnTo>
                  <a:lnTo>
                    <a:pt x="772281" y="734491"/>
                  </a:lnTo>
                  <a:lnTo>
                    <a:pt x="720384" y="738422"/>
                  </a:lnTo>
                  <a:lnTo>
                    <a:pt x="669500" y="742132"/>
                  </a:lnTo>
                  <a:lnTo>
                    <a:pt x="619687" y="745614"/>
                  </a:lnTo>
                  <a:lnTo>
                    <a:pt x="571000" y="748861"/>
                  </a:lnTo>
                  <a:lnTo>
                    <a:pt x="523495" y="751867"/>
                  </a:lnTo>
                  <a:lnTo>
                    <a:pt x="477228" y="754623"/>
                  </a:lnTo>
                  <a:lnTo>
                    <a:pt x="432256" y="757124"/>
                  </a:lnTo>
                  <a:lnTo>
                    <a:pt x="388635" y="759361"/>
                  </a:lnTo>
                  <a:lnTo>
                    <a:pt x="346421" y="761329"/>
                  </a:lnTo>
                  <a:lnTo>
                    <a:pt x="305669" y="763020"/>
                  </a:lnTo>
                  <a:lnTo>
                    <a:pt x="266437" y="764427"/>
                  </a:lnTo>
                  <a:lnTo>
                    <a:pt x="192754" y="766360"/>
                  </a:lnTo>
                  <a:lnTo>
                    <a:pt x="158416" y="766873"/>
                  </a:lnTo>
                  <a:lnTo>
                    <a:pt x="125821" y="767074"/>
                  </a:lnTo>
                  <a:close/>
                </a:path>
              </a:pathLst>
            </a:custGeom>
            <a:solidFill>
              <a:srgbClr val="FFFFFF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1282"/>
              <a:ext cx="12179300" cy="6849109"/>
            </a:xfrm>
            <a:custGeom>
              <a:avLst/>
              <a:gdLst/>
              <a:ahLst/>
              <a:cxnLst/>
              <a:rect l="l" t="t" r="r" b="b"/>
              <a:pathLst>
                <a:path w="12179300" h="6849109">
                  <a:moveTo>
                    <a:pt x="12179300" y="0"/>
                  </a:moveTo>
                  <a:lnTo>
                    <a:pt x="11697068" y="0"/>
                  </a:lnTo>
                  <a:lnTo>
                    <a:pt x="11697068" y="469900"/>
                  </a:lnTo>
                  <a:lnTo>
                    <a:pt x="11697068" y="1869084"/>
                  </a:lnTo>
                  <a:lnTo>
                    <a:pt x="11469548" y="1904415"/>
                  </a:lnTo>
                  <a:lnTo>
                    <a:pt x="11214227" y="1942477"/>
                  </a:lnTo>
                  <a:lnTo>
                    <a:pt x="10958906" y="1978952"/>
                  </a:lnTo>
                  <a:lnTo>
                    <a:pt x="10701998" y="2010664"/>
                  </a:lnTo>
                  <a:lnTo>
                    <a:pt x="10446677" y="2042388"/>
                  </a:lnTo>
                  <a:lnTo>
                    <a:pt x="10189769" y="2072513"/>
                  </a:lnTo>
                  <a:lnTo>
                    <a:pt x="9936035" y="2097887"/>
                  </a:lnTo>
                  <a:lnTo>
                    <a:pt x="9679127" y="2121674"/>
                  </a:lnTo>
                  <a:lnTo>
                    <a:pt x="9423806" y="2143874"/>
                  </a:lnTo>
                  <a:lnTo>
                    <a:pt x="9171661" y="2162911"/>
                  </a:lnTo>
                  <a:lnTo>
                    <a:pt x="8917927" y="2181936"/>
                  </a:lnTo>
                  <a:lnTo>
                    <a:pt x="8665781" y="2197798"/>
                  </a:lnTo>
                  <a:lnTo>
                    <a:pt x="8164652" y="2223173"/>
                  </a:lnTo>
                  <a:lnTo>
                    <a:pt x="7917256" y="2234273"/>
                  </a:lnTo>
                  <a:lnTo>
                    <a:pt x="7671448" y="2242197"/>
                  </a:lnTo>
                  <a:lnTo>
                    <a:pt x="7425639" y="2248547"/>
                  </a:lnTo>
                  <a:lnTo>
                    <a:pt x="7183006" y="2254885"/>
                  </a:lnTo>
                  <a:lnTo>
                    <a:pt x="6941960" y="2258060"/>
                  </a:lnTo>
                  <a:lnTo>
                    <a:pt x="6702501" y="2261235"/>
                  </a:lnTo>
                  <a:lnTo>
                    <a:pt x="6466205" y="2262822"/>
                  </a:lnTo>
                  <a:lnTo>
                    <a:pt x="6231496" y="2261235"/>
                  </a:lnTo>
                  <a:lnTo>
                    <a:pt x="5999962" y="2261235"/>
                  </a:lnTo>
                  <a:lnTo>
                    <a:pt x="5770016" y="2258060"/>
                  </a:lnTo>
                  <a:lnTo>
                    <a:pt x="5544832" y="2253297"/>
                  </a:lnTo>
                  <a:lnTo>
                    <a:pt x="5321224" y="2248547"/>
                  </a:lnTo>
                  <a:lnTo>
                    <a:pt x="5102377" y="2243785"/>
                  </a:lnTo>
                  <a:lnTo>
                    <a:pt x="4885118" y="2235860"/>
                  </a:lnTo>
                  <a:lnTo>
                    <a:pt x="4671034" y="2227923"/>
                  </a:lnTo>
                  <a:lnTo>
                    <a:pt x="4461700" y="2219998"/>
                  </a:lnTo>
                  <a:lnTo>
                    <a:pt x="4052544" y="2199386"/>
                  </a:lnTo>
                  <a:lnTo>
                    <a:pt x="3660838" y="2177186"/>
                  </a:lnTo>
                  <a:lnTo>
                    <a:pt x="3284994" y="2153399"/>
                  </a:lnTo>
                  <a:lnTo>
                    <a:pt x="2928188" y="2128024"/>
                  </a:lnTo>
                  <a:lnTo>
                    <a:pt x="2588818" y="2101062"/>
                  </a:lnTo>
                  <a:lnTo>
                    <a:pt x="2273223" y="2072513"/>
                  </a:lnTo>
                  <a:lnTo>
                    <a:pt x="1976678" y="2043976"/>
                  </a:lnTo>
                  <a:lnTo>
                    <a:pt x="1703908" y="2015426"/>
                  </a:lnTo>
                  <a:lnTo>
                    <a:pt x="1453349" y="1988464"/>
                  </a:lnTo>
                  <a:lnTo>
                    <a:pt x="1231328" y="1963089"/>
                  </a:lnTo>
                  <a:lnTo>
                    <a:pt x="1031506" y="1939302"/>
                  </a:lnTo>
                  <a:lnTo>
                    <a:pt x="861822" y="1918690"/>
                  </a:lnTo>
                  <a:lnTo>
                    <a:pt x="720686" y="1899653"/>
                  </a:lnTo>
                  <a:lnTo>
                    <a:pt x="525627" y="1872703"/>
                  </a:lnTo>
                  <a:lnTo>
                    <a:pt x="475869" y="1865591"/>
                  </a:lnTo>
                  <a:lnTo>
                    <a:pt x="475869" y="469900"/>
                  </a:lnTo>
                  <a:lnTo>
                    <a:pt x="11697068" y="469900"/>
                  </a:lnTo>
                  <a:lnTo>
                    <a:pt x="11697068" y="0"/>
                  </a:lnTo>
                  <a:lnTo>
                    <a:pt x="0" y="0"/>
                  </a:lnTo>
                  <a:lnTo>
                    <a:pt x="0" y="469900"/>
                  </a:lnTo>
                  <a:lnTo>
                    <a:pt x="0" y="6374130"/>
                  </a:lnTo>
                  <a:lnTo>
                    <a:pt x="0" y="6849110"/>
                  </a:lnTo>
                  <a:lnTo>
                    <a:pt x="12179300" y="6849110"/>
                  </a:lnTo>
                  <a:lnTo>
                    <a:pt x="12179300" y="6374130"/>
                  </a:lnTo>
                  <a:lnTo>
                    <a:pt x="11724869" y="6374130"/>
                  </a:lnTo>
                  <a:lnTo>
                    <a:pt x="11724869" y="6373825"/>
                  </a:lnTo>
                  <a:lnTo>
                    <a:pt x="12179300" y="6373825"/>
                  </a:lnTo>
                  <a:lnTo>
                    <a:pt x="12179300" y="469900"/>
                  </a:lnTo>
                  <a:lnTo>
                    <a:pt x="12179300" y="469722"/>
                  </a:lnTo>
                  <a:lnTo>
                    <a:pt x="121793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384121" y="0"/>
              <a:ext cx="770721" cy="1210000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10426938" y="0"/>
              <a:ext cx="685165" cy="1142365"/>
            </a:xfrm>
            <a:custGeom>
              <a:avLst/>
              <a:gdLst/>
              <a:ahLst/>
              <a:cxnLst/>
              <a:rect l="l" t="t" r="r" b="b"/>
              <a:pathLst>
                <a:path w="685165" h="1142365">
                  <a:moveTo>
                    <a:pt x="685085" y="1141809"/>
                  </a:moveTo>
                  <a:lnTo>
                    <a:pt x="0" y="1141809"/>
                  </a:lnTo>
                  <a:lnTo>
                    <a:pt x="0" y="0"/>
                  </a:lnTo>
                  <a:lnTo>
                    <a:pt x="685085" y="0"/>
                  </a:lnTo>
                  <a:lnTo>
                    <a:pt x="685085" y="1141809"/>
                  </a:lnTo>
                  <a:close/>
                </a:path>
              </a:pathLst>
            </a:custGeom>
            <a:solidFill>
              <a:srgbClr val="B311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60077" rIns="0" bIns="0" rtlCol="0">
            <a:spAutoFit/>
          </a:bodyPr>
          <a:lstStyle/>
          <a:p>
            <a:pPr marL="102489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CONCLUSION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2869318" y="2456125"/>
            <a:ext cx="801560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845435" algn="l"/>
                <a:tab pos="3398520" algn="l"/>
                <a:tab pos="3894454" algn="l"/>
                <a:tab pos="5961380" algn="l"/>
              </a:tabLst>
            </a:pPr>
            <a:r>
              <a:rPr sz="2800" spc="-10" dirty="0">
                <a:solidFill>
                  <a:srgbClr val="3F3F3F"/>
                </a:solidFill>
                <a:latin typeface="Arial MT"/>
                <a:cs typeface="Arial MT"/>
              </a:rPr>
              <a:t>TraNspOsITION</a:t>
            </a:r>
            <a:r>
              <a:rPr sz="2800" dirty="0">
                <a:solidFill>
                  <a:srgbClr val="3F3F3F"/>
                </a:solidFill>
                <a:latin typeface="Arial MT"/>
                <a:cs typeface="Arial MT"/>
              </a:rPr>
              <a:t>	</a:t>
            </a:r>
            <a:r>
              <a:rPr sz="2800" spc="80" dirty="0">
                <a:solidFill>
                  <a:srgbClr val="3F3F3F"/>
                </a:solidFill>
                <a:latin typeface="Arial MT"/>
                <a:cs typeface="Arial MT"/>
              </a:rPr>
              <a:t>Is</a:t>
            </a:r>
            <a:r>
              <a:rPr sz="2800" dirty="0">
                <a:solidFill>
                  <a:srgbClr val="3F3F3F"/>
                </a:solidFill>
                <a:latin typeface="Arial MT"/>
                <a:cs typeface="Arial MT"/>
              </a:rPr>
              <a:t>	</a:t>
            </a:r>
            <a:r>
              <a:rPr sz="2800" spc="305" dirty="0">
                <a:solidFill>
                  <a:srgbClr val="3F3F3F"/>
                </a:solidFill>
                <a:latin typeface="Arial MT"/>
                <a:cs typeface="Arial MT"/>
              </a:rPr>
              <a:t>a</a:t>
            </a:r>
            <a:r>
              <a:rPr sz="2800" dirty="0">
                <a:solidFill>
                  <a:srgbClr val="3F3F3F"/>
                </a:solidFill>
                <a:latin typeface="Arial MT"/>
                <a:cs typeface="Arial MT"/>
              </a:rPr>
              <a:t>	</a:t>
            </a:r>
            <a:r>
              <a:rPr sz="2800" spc="165" dirty="0">
                <a:solidFill>
                  <a:srgbClr val="3F3F3F"/>
                </a:solidFill>
                <a:latin typeface="Arial MT"/>
                <a:cs typeface="Arial MT"/>
              </a:rPr>
              <a:t>cLassIcaL</a:t>
            </a:r>
            <a:r>
              <a:rPr sz="2800" dirty="0">
                <a:solidFill>
                  <a:srgbClr val="3F3F3F"/>
                </a:solidFill>
                <a:latin typeface="Arial MT"/>
                <a:cs typeface="Arial MT"/>
              </a:rPr>
              <a:t>	</a:t>
            </a:r>
            <a:r>
              <a:rPr sz="2800" spc="-30" dirty="0">
                <a:solidFill>
                  <a:srgbClr val="3F3F3F"/>
                </a:solidFill>
                <a:latin typeface="Arial MT"/>
                <a:cs typeface="Arial MT"/>
              </a:rPr>
              <a:t>ENcrYpTION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39834" y="2456125"/>
            <a:ext cx="10052050" cy="8801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solidFill>
                  <a:srgbClr val="3F3F3F"/>
                </a:solidFill>
                <a:latin typeface="Arial MT"/>
                <a:cs typeface="Arial MT"/>
              </a:rPr>
              <a:t>COLUMNar</a:t>
            </a:r>
            <a:endParaRPr sz="2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  <a:tabLst>
                <a:tab pos="2117090" algn="l"/>
                <a:tab pos="3211830" algn="l"/>
                <a:tab pos="3708400" algn="l"/>
                <a:tab pos="4719320" algn="l"/>
                <a:tab pos="6898640" algn="l"/>
                <a:tab pos="9358630" algn="l"/>
              </a:tabLst>
            </a:pPr>
            <a:r>
              <a:rPr sz="2800" spc="-10" dirty="0">
                <a:solidFill>
                  <a:srgbClr val="3F3F3F"/>
                </a:solidFill>
                <a:latin typeface="Arial MT"/>
                <a:cs typeface="Arial MT"/>
              </a:rPr>
              <a:t>TEchNIQUE</a:t>
            </a:r>
            <a:r>
              <a:rPr sz="2800" dirty="0">
                <a:solidFill>
                  <a:srgbClr val="3F3F3F"/>
                </a:solidFill>
                <a:latin typeface="Arial MT"/>
                <a:cs typeface="Arial MT"/>
              </a:rPr>
              <a:t>	</a:t>
            </a:r>
            <a:r>
              <a:rPr sz="2800" spc="-20" dirty="0">
                <a:solidFill>
                  <a:srgbClr val="3F3F3F"/>
                </a:solidFill>
                <a:latin typeface="Arial MT"/>
                <a:cs typeface="Arial MT"/>
              </a:rPr>
              <a:t>WITh</a:t>
            </a:r>
            <a:r>
              <a:rPr sz="2800" dirty="0">
                <a:solidFill>
                  <a:srgbClr val="3F3F3F"/>
                </a:solidFill>
                <a:latin typeface="Arial MT"/>
                <a:cs typeface="Arial MT"/>
              </a:rPr>
              <a:t>	</a:t>
            </a:r>
            <a:r>
              <a:rPr sz="2800" spc="305" dirty="0">
                <a:solidFill>
                  <a:srgbClr val="3F3F3F"/>
                </a:solidFill>
                <a:latin typeface="Arial MT"/>
                <a:cs typeface="Arial MT"/>
              </a:rPr>
              <a:t>a</a:t>
            </a:r>
            <a:r>
              <a:rPr sz="2800" dirty="0">
                <a:solidFill>
                  <a:srgbClr val="3F3F3F"/>
                </a:solidFill>
                <a:latin typeface="Arial MT"/>
                <a:cs typeface="Arial MT"/>
              </a:rPr>
              <a:t>	</a:t>
            </a:r>
            <a:r>
              <a:rPr sz="2800" spc="290" dirty="0">
                <a:solidFill>
                  <a:srgbClr val="3F3F3F"/>
                </a:solidFill>
                <a:latin typeface="Arial MT"/>
                <a:cs typeface="Arial MT"/>
              </a:rPr>
              <a:t>rIch</a:t>
            </a:r>
            <a:r>
              <a:rPr sz="2800" dirty="0">
                <a:solidFill>
                  <a:srgbClr val="3F3F3F"/>
                </a:solidFill>
                <a:latin typeface="Arial MT"/>
                <a:cs typeface="Arial MT"/>
              </a:rPr>
              <a:t>	</a:t>
            </a:r>
            <a:r>
              <a:rPr sz="2800" spc="110" dirty="0">
                <a:solidFill>
                  <a:srgbClr val="3F3F3F"/>
                </a:solidFill>
                <a:latin typeface="Arial MT"/>
                <a:cs typeface="Arial MT"/>
              </a:rPr>
              <a:t>hIsTOrIcaL</a:t>
            </a:r>
            <a:r>
              <a:rPr sz="2800" dirty="0">
                <a:solidFill>
                  <a:srgbClr val="3F3F3F"/>
                </a:solidFill>
                <a:latin typeface="Arial MT"/>
                <a:cs typeface="Arial MT"/>
              </a:rPr>
              <a:t>	</a:t>
            </a:r>
            <a:r>
              <a:rPr sz="2800" spc="-10" dirty="0">
                <a:solidFill>
                  <a:srgbClr val="3F3F3F"/>
                </a:solidFill>
                <a:latin typeface="Arial MT"/>
                <a:cs typeface="Arial MT"/>
              </a:rPr>
              <a:t>bacKGrOUND</a:t>
            </a:r>
            <a:r>
              <a:rPr sz="2800" dirty="0">
                <a:solidFill>
                  <a:srgbClr val="3F3F3F"/>
                </a:solidFill>
                <a:latin typeface="Arial MT"/>
                <a:cs typeface="Arial MT"/>
              </a:rPr>
              <a:t>	</a:t>
            </a:r>
            <a:r>
              <a:rPr sz="2800" spc="-75" dirty="0">
                <a:solidFill>
                  <a:srgbClr val="3F3F3F"/>
                </a:solidFill>
                <a:latin typeface="Arial MT"/>
                <a:cs typeface="Arial MT"/>
              </a:rPr>
              <a:t>aND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39819" y="3312482"/>
            <a:ext cx="10055225" cy="259270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 algn="just">
              <a:lnSpc>
                <a:spcPct val="100299"/>
              </a:lnSpc>
              <a:spcBef>
                <a:spcPts val="85"/>
              </a:spcBef>
            </a:pPr>
            <a:r>
              <a:rPr sz="2800" dirty="0">
                <a:solidFill>
                  <a:srgbClr val="3F3F3F"/>
                </a:solidFill>
                <a:latin typeface="Arial MT"/>
                <a:cs typeface="Arial MT"/>
              </a:rPr>
              <a:t>FOUNDaTIONaL</a:t>
            </a:r>
            <a:r>
              <a:rPr sz="2800" spc="340" dirty="0">
                <a:solidFill>
                  <a:srgbClr val="3F3F3F"/>
                </a:solidFill>
                <a:latin typeface="Arial MT"/>
                <a:cs typeface="Arial MT"/>
              </a:rPr>
              <a:t>  </a:t>
            </a:r>
            <a:r>
              <a:rPr sz="2800" dirty="0">
                <a:solidFill>
                  <a:srgbClr val="3F3F3F"/>
                </a:solidFill>
                <a:latin typeface="Arial MT"/>
                <a:cs typeface="Arial MT"/>
              </a:rPr>
              <a:t>IMpOrTaNcE</a:t>
            </a:r>
            <a:r>
              <a:rPr sz="2800" spc="300" dirty="0">
                <a:solidFill>
                  <a:srgbClr val="3F3F3F"/>
                </a:solidFill>
                <a:latin typeface="Arial MT"/>
                <a:cs typeface="Arial MT"/>
              </a:rPr>
              <a:t>  </a:t>
            </a:r>
            <a:r>
              <a:rPr sz="2800" dirty="0">
                <a:solidFill>
                  <a:srgbClr val="3F3F3F"/>
                </a:solidFill>
                <a:latin typeface="Arial MT"/>
                <a:cs typeface="Arial MT"/>
              </a:rPr>
              <a:t>IN</a:t>
            </a:r>
            <a:r>
              <a:rPr sz="2800" spc="315" dirty="0">
                <a:solidFill>
                  <a:srgbClr val="3F3F3F"/>
                </a:solidFill>
                <a:latin typeface="Arial MT"/>
                <a:cs typeface="Arial MT"/>
              </a:rPr>
              <a:t>  </a:t>
            </a:r>
            <a:r>
              <a:rPr sz="2800" spc="70" dirty="0">
                <a:solidFill>
                  <a:srgbClr val="3F3F3F"/>
                </a:solidFill>
                <a:latin typeface="Arial MT"/>
                <a:cs typeface="Arial MT"/>
              </a:rPr>
              <a:t>crYpTOGraphY.</a:t>
            </a:r>
            <a:r>
              <a:rPr sz="2800" spc="335" dirty="0">
                <a:solidFill>
                  <a:srgbClr val="3F3F3F"/>
                </a:solidFill>
                <a:latin typeface="Arial MT"/>
                <a:cs typeface="Arial MT"/>
              </a:rPr>
              <a:t>  </a:t>
            </a:r>
            <a:r>
              <a:rPr sz="2800" spc="-10" dirty="0">
                <a:solidFill>
                  <a:srgbClr val="3F3F3F"/>
                </a:solidFill>
                <a:latin typeface="Arial MT"/>
                <a:cs typeface="Arial MT"/>
              </a:rPr>
              <a:t>WhILE </a:t>
            </a:r>
            <a:r>
              <a:rPr sz="2800" dirty="0">
                <a:solidFill>
                  <a:srgbClr val="3F3F3F"/>
                </a:solidFill>
                <a:latin typeface="Arial MT"/>
                <a:cs typeface="Arial MT"/>
              </a:rPr>
              <a:t>sIMpLE,</a:t>
            </a:r>
            <a:r>
              <a:rPr sz="2800" spc="22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2800" spc="50" dirty="0">
                <a:solidFill>
                  <a:srgbClr val="3F3F3F"/>
                </a:solidFill>
                <a:latin typeface="Arial MT"/>
                <a:cs typeface="Arial MT"/>
              </a:rPr>
              <a:t>ITs</a:t>
            </a:r>
            <a:r>
              <a:rPr sz="2800" spc="21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2800" spc="70" dirty="0">
                <a:solidFill>
                  <a:srgbClr val="3F3F3F"/>
                </a:solidFill>
                <a:latin typeface="Arial MT"/>
                <a:cs typeface="Arial MT"/>
              </a:rPr>
              <a:t>prINcIpLEs</a:t>
            </a:r>
            <a:r>
              <a:rPr sz="2800" spc="20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2800" spc="-10" dirty="0">
                <a:solidFill>
                  <a:srgbClr val="3F3F3F"/>
                </a:solidFill>
                <a:latin typeface="Arial MT"/>
                <a:cs typeface="Arial MT"/>
              </a:rPr>
              <a:t>UNDErpIN</a:t>
            </a:r>
            <a:r>
              <a:rPr sz="2800" spc="14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F3F3F"/>
                </a:solidFill>
                <a:latin typeface="Arial MT"/>
                <a:cs typeface="Arial MT"/>
              </a:rPr>
              <a:t>MOrE</a:t>
            </a:r>
            <a:r>
              <a:rPr sz="2800" spc="27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2800" spc="-30" dirty="0">
                <a:solidFill>
                  <a:srgbClr val="3F3F3F"/>
                </a:solidFill>
                <a:latin typeface="Arial MT"/>
                <a:cs typeface="Arial MT"/>
              </a:rPr>
              <a:t>cOMpLEX</a:t>
            </a:r>
            <a:r>
              <a:rPr sz="2800" spc="19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2800" spc="-45" dirty="0">
                <a:solidFill>
                  <a:srgbClr val="3F3F3F"/>
                </a:solidFill>
                <a:latin typeface="Arial MT"/>
                <a:cs typeface="Arial MT"/>
              </a:rPr>
              <a:t>MODErN </a:t>
            </a:r>
            <a:r>
              <a:rPr sz="2800" spc="130" dirty="0">
                <a:solidFill>
                  <a:srgbClr val="3F3F3F"/>
                </a:solidFill>
                <a:latin typeface="Arial MT"/>
                <a:cs typeface="Arial MT"/>
              </a:rPr>
              <a:t>crYpTOGraphIc</a:t>
            </a:r>
            <a:r>
              <a:rPr sz="2800" spc="204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2800" spc="-30" dirty="0">
                <a:solidFill>
                  <a:srgbClr val="3F3F3F"/>
                </a:solidFill>
                <a:latin typeface="Arial MT"/>
                <a:cs typeface="Arial MT"/>
              </a:rPr>
              <a:t>METhODs.</a:t>
            </a:r>
            <a:r>
              <a:rPr sz="2800" spc="254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2800" spc="-45" dirty="0">
                <a:solidFill>
                  <a:srgbClr val="3F3F3F"/>
                </a:solidFill>
                <a:latin typeface="Arial MT"/>
                <a:cs typeface="Arial MT"/>
              </a:rPr>
              <a:t>UNDErsTaNDING</a:t>
            </a:r>
            <a:r>
              <a:rPr sz="2800" spc="24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2800" spc="50" dirty="0">
                <a:solidFill>
                  <a:srgbClr val="3F3F3F"/>
                </a:solidFill>
                <a:latin typeface="Arial MT"/>
                <a:cs typeface="Arial MT"/>
              </a:rPr>
              <a:t>ITs</a:t>
            </a:r>
            <a:r>
              <a:rPr sz="2800" spc="24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2800" spc="-10" dirty="0">
                <a:solidFill>
                  <a:srgbClr val="3F3F3F"/>
                </a:solidFill>
                <a:latin typeface="Arial MT"/>
                <a:cs typeface="Arial MT"/>
              </a:rPr>
              <a:t>WOrKINGs </a:t>
            </a:r>
            <a:r>
              <a:rPr sz="2800" dirty="0">
                <a:solidFill>
                  <a:srgbClr val="3F3F3F"/>
                </a:solidFill>
                <a:latin typeface="Arial MT"/>
                <a:cs typeface="Arial MT"/>
              </a:rPr>
              <a:t>aND</a:t>
            </a:r>
            <a:r>
              <a:rPr sz="2800" spc="400" dirty="0">
                <a:solidFill>
                  <a:srgbClr val="3F3F3F"/>
                </a:solidFill>
                <a:latin typeface="Arial MT"/>
                <a:cs typeface="Arial MT"/>
              </a:rPr>
              <a:t>  </a:t>
            </a:r>
            <a:r>
              <a:rPr sz="2800" spc="-75" dirty="0">
                <a:solidFill>
                  <a:srgbClr val="3F3F3F"/>
                </a:solidFill>
                <a:latin typeface="Arial MT"/>
                <a:cs typeface="Arial MT"/>
              </a:rPr>
              <a:t>IMpLEMENTaTION,</a:t>
            </a:r>
            <a:r>
              <a:rPr sz="2800" spc="415" dirty="0">
                <a:solidFill>
                  <a:srgbClr val="3F3F3F"/>
                </a:solidFill>
                <a:latin typeface="Arial MT"/>
                <a:cs typeface="Arial MT"/>
              </a:rPr>
              <a:t>  </a:t>
            </a:r>
            <a:r>
              <a:rPr sz="2800" spc="250" dirty="0">
                <a:solidFill>
                  <a:srgbClr val="3F3F3F"/>
                </a:solidFill>
                <a:latin typeface="Arial MT"/>
                <a:cs typeface="Arial MT"/>
              </a:rPr>
              <a:t>as</a:t>
            </a:r>
            <a:r>
              <a:rPr sz="2800" spc="409" dirty="0">
                <a:solidFill>
                  <a:srgbClr val="3F3F3F"/>
                </a:solidFill>
                <a:latin typeface="Arial MT"/>
                <a:cs typeface="Arial MT"/>
              </a:rPr>
              <a:t>  </a:t>
            </a:r>
            <a:r>
              <a:rPr sz="2800" spc="-10" dirty="0">
                <a:solidFill>
                  <a:srgbClr val="3F3F3F"/>
                </a:solidFill>
                <a:latin typeface="Arial MT"/>
                <a:cs typeface="Arial MT"/>
              </a:rPr>
              <a:t>DEMONsTraTED</a:t>
            </a:r>
            <a:r>
              <a:rPr sz="2800" spc="420" dirty="0">
                <a:solidFill>
                  <a:srgbClr val="3F3F3F"/>
                </a:solidFill>
                <a:latin typeface="Arial MT"/>
                <a:cs typeface="Arial MT"/>
              </a:rPr>
              <a:t>  </a:t>
            </a:r>
            <a:r>
              <a:rPr sz="2800" dirty="0">
                <a:solidFill>
                  <a:srgbClr val="3F3F3F"/>
                </a:solidFill>
                <a:latin typeface="Arial MT"/>
                <a:cs typeface="Arial MT"/>
              </a:rPr>
              <a:t>IN</a:t>
            </a:r>
            <a:r>
              <a:rPr sz="2800" spc="400" dirty="0">
                <a:solidFill>
                  <a:srgbClr val="3F3F3F"/>
                </a:solidFill>
                <a:latin typeface="Arial MT"/>
                <a:cs typeface="Arial MT"/>
              </a:rPr>
              <a:t>  </a:t>
            </a:r>
            <a:r>
              <a:rPr sz="2800" dirty="0">
                <a:solidFill>
                  <a:srgbClr val="3F3F3F"/>
                </a:solidFill>
                <a:latin typeface="Arial MT"/>
                <a:cs typeface="Arial MT"/>
              </a:rPr>
              <a:t>ThE</a:t>
            </a:r>
            <a:r>
              <a:rPr sz="2800" spc="425" dirty="0">
                <a:solidFill>
                  <a:srgbClr val="3F3F3F"/>
                </a:solidFill>
                <a:latin typeface="Arial MT"/>
                <a:cs typeface="Arial MT"/>
              </a:rPr>
              <a:t>  </a:t>
            </a:r>
            <a:r>
              <a:rPr sz="2800" spc="-415" dirty="0">
                <a:solidFill>
                  <a:srgbClr val="3F3F3F"/>
                </a:solidFill>
                <a:latin typeface="Arial MT"/>
                <a:cs typeface="Arial MT"/>
              </a:rPr>
              <a:t>C</a:t>
            </a:r>
            <a:endParaRPr sz="2800">
              <a:latin typeface="Arial MT"/>
              <a:cs typeface="Arial MT"/>
            </a:endParaRPr>
          </a:p>
          <a:p>
            <a:pPr marL="12700" marR="10795" algn="just">
              <a:lnSpc>
                <a:spcPct val="100299"/>
              </a:lnSpc>
            </a:pPr>
            <a:r>
              <a:rPr sz="2800" spc="90" dirty="0">
                <a:solidFill>
                  <a:srgbClr val="3F3F3F"/>
                </a:solidFill>
                <a:latin typeface="Arial MT"/>
                <a:cs typeface="Arial MT"/>
              </a:rPr>
              <a:t>prOGraM,</a:t>
            </a:r>
            <a:r>
              <a:rPr sz="2800" spc="58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F3F3F"/>
                </a:solidFill>
                <a:latin typeface="Arial MT"/>
                <a:cs typeface="Arial MT"/>
              </a:rPr>
              <a:t>prOvIDEs</a:t>
            </a:r>
            <a:r>
              <a:rPr sz="2800" spc="65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F3F3F"/>
                </a:solidFill>
                <a:latin typeface="Arial MT"/>
                <a:cs typeface="Arial MT"/>
              </a:rPr>
              <a:t>vaLUabLE</a:t>
            </a:r>
            <a:r>
              <a:rPr sz="2800" spc="66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F3F3F"/>
                </a:solidFill>
                <a:latin typeface="Arial MT"/>
                <a:cs typeface="Arial MT"/>
              </a:rPr>
              <a:t>INsIGhT</a:t>
            </a:r>
            <a:r>
              <a:rPr sz="2800" spc="64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F3F3F"/>
                </a:solidFill>
                <a:latin typeface="Arial MT"/>
                <a:cs typeface="Arial MT"/>
              </a:rPr>
              <a:t>INTO</a:t>
            </a:r>
            <a:r>
              <a:rPr sz="2800" spc="62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F3F3F"/>
                </a:solidFill>
                <a:latin typeface="Arial MT"/>
                <a:cs typeface="Arial MT"/>
              </a:rPr>
              <a:t>ThE</a:t>
            </a:r>
            <a:r>
              <a:rPr sz="2800" spc="66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2800" spc="175" dirty="0">
                <a:solidFill>
                  <a:srgbClr val="3F3F3F"/>
                </a:solidFill>
                <a:latin typeface="Arial MT"/>
                <a:cs typeface="Arial MT"/>
              </a:rPr>
              <a:t>basIcs </a:t>
            </a:r>
            <a:r>
              <a:rPr sz="2800" spc="-290" dirty="0">
                <a:solidFill>
                  <a:srgbClr val="3F3F3F"/>
                </a:solidFill>
                <a:latin typeface="Arial MT"/>
                <a:cs typeface="Arial MT"/>
              </a:rPr>
              <a:t>OF</a:t>
            </a:r>
            <a:r>
              <a:rPr sz="2800" spc="-8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F3F3F"/>
                </a:solidFill>
                <a:latin typeface="Arial MT"/>
                <a:cs typeface="Arial MT"/>
              </a:rPr>
              <a:t>DaTa</a:t>
            </a:r>
            <a:r>
              <a:rPr sz="2800" spc="-9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2800" spc="-35" dirty="0">
                <a:solidFill>
                  <a:srgbClr val="3F3F3F"/>
                </a:solidFill>
                <a:latin typeface="Arial MT"/>
                <a:cs typeface="Arial MT"/>
              </a:rPr>
              <a:t>ENcrYpTION</a:t>
            </a:r>
            <a:r>
              <a:rPr sz="2800" spc="-9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2800" spc="-100" dirty="0">
                <a:solidFill>
                  <a:srgbClr val="3F3F3F"/>
                </a:solidFill>
                <a:latin typeface="Arial MT"/>
                <a:cs typeface="Arial MT"/>
              </a:rPr>
              <a:t>aND</a:t>
            </a:r>
            <a:r>
              <a:rPr sz="2800" spc="-8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2800" spc="-10" dirty="0">
                <a:solidFill>
                  <a:srgbClr val="3F3F3F"/>
                </a:solidFill>
                <a:latin typeface="Arial MT"/>
                <a:cs typeface="Arial MT"/>
              </a:rPr>
              <a:t>DEcrYpTION</a:t>
            </a:r>
            <a:endParaRPr sz="2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54059" y="1927966"/>
            <a:ext cx="9528810" cy="22942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850" spc="-1620" dirty="0">
                <a:solidFill>
                  <a:srgbClr val="000000"/>
                </a:solidFill>
              </a:rPr>
              <a:t>THANK</a:t>
            </a:r>
            <a:r>
              <a:rPr sz="14850" spc="-15" dirty="0">
                <a:solidFill>
                  <a:srgbClr val="000000"/>
                </a:solidFill>
              </a:rPr>
              <a:t> </a:t>
            </a:r>
            <a:r>
              <a:rPr sz="14850" spc="-1955" dirty="0">
                <a:solidFill>
                  <a:srgbClr val="000000"/>
                </a:solidFill>
              </a:rPr>
              <a:t>Y</a:t>
            </a:r>
            <a:r>
              <a:rPr sz="14850" spc="-1230" dirty="0">
                <a:solidFill>
                  <a:srgbClr val="000000"/>
                </a:solidFill>
              </a:rPr>
              <a:t>O</a:t>
            </a:r>
            <a:r>
              <a:rPr sz="14850" spc="-1220" dirty="0">
                <a:solidFill>
                  <a:srgbClr val="000000"/>
                </a:solidFill>
              </a:rPr>
              <a:t>U</a:t>
            </a:r>
            <a:endParaRPr sz="1485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4451" y="237496"/>
            <a:ext cx="11710670" cy="6376035"/>
          </a:xfrm>
          <a:custGeom>
            <a:avLst/>
            <a:gdLst/>
            <a:ahLst/>
            <a:cxnLst/>
            <a:rect l="l" t="t" r="r" b="b"/>
            <a:pathLst>
              <a:path w="11710670" h="6376034">
                <a:moveTo>
                  <a:pt x="11710396" y="6375863"/>
                </a:moveTo>
                <a:lnTo>
                  <a:pt x="0" y="6375863"/>
                </a:lnTo>
                <a:lnTo>
                  <a:pt x="0" y="0"/>
                </a:lnTo>
                <a:lnTo>
                  <a:pt x="11710396" y="0"/>
                </a:lnTo>
                <a:lnTo>
                  <a:pt x="11710396" y="6375863"/>
                </a:lnTo>
                <a:close/>
              </a:path>
            </a:pathLst>
          </a:custGeom>
          <a:solidFill>
            <a:srgbClr val="E3DE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28691" rIns="0" bIns="0" rtlCol="0">
            <a:spAutoFit/>
          </a:bodyPr>
          <a:lstStyle/>
          <a:p>
            <a:pPr marL="527685">
              <a:lnSpc>
                <a:spcPct val="100000"/>
              </a:lnSpc>
              <a:spcBef>
                <a:spcPts val="95"/>
              </a:spcBef>
            </a:pPr>
            <a:r>
              <a:rPr sz="4800" b="1" spc="-290" dirty="0">
                <a:solidFill>
                  <a:srgbClr val="252525"/>
                </a:solidFill>
                <a:latin typeface="Cambria"/>
                <a:cs typeface="Cambria"/>
              </a:rPr>
              <a:t>Introduction</a:t>
            </a:r>
            <a:endParaRPr sz="480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65869" y="2121194"/>
            <a:ext cx="9704070" cy="313499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69570" marR="5080" indent="-357505" algn="just">
              <a:lnSpc>
                <a:spcPct val="100299"/>
              </a:lnSpc>
              <a:spcBef>
                <a:spcPts val="85"/>
              </a:spcBef>
              <a:buClr>
                <a:srgbClr val="252525"/>
              </a:buClr>
              <a:buChar char="•"/>
              <a:tabLst>
                <a:tab pos="371475" algn="l"/>
              </a:tabLst>
            </a:pPr>
            <a:r>
              <a:rPr sz="2800" spc="-95" dirty="0">
                <a:latin typeface="Arial MT"/>
                <a:cs typeface="Arial MT"/>
              </a:rPr>
              <a:t>COLUMNar</a:t>
            </a:r>
            <a:r>
              <a:rPr sz="2800" spc="-7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TraNspOsITION</a:t>
            </a:r>
            <a:r>
              <a:rPr sz="2800" spc="-75" dirty="0">
                <a:latin typeface="Arial MT"/>
                <a:cs typeface="Arial MT"/>
              </a:rPr>
              <a:t> </a:t>
            </a:r>
            <a:r>
              <a:rPr sz="2800" spc="105" dirty="0">
                <a:latin typeface="Arial MT"/>
                <a:cs typeface="Arial MT"/>
              </a:rPr>
              <a:t>Is</a:t>
            </a:r>
            <a:r>
              <a:rPr sz="2800" spc="-70" dirty="0">
                <a:latin typeface="Arial MT"/>
                <a:cs typeface="Arial MT"/>
              </a:rPr>
              <a:t> </a:t>
            </a:r>
            <a:r>
              <a:rPr sz="2800" spc="355" dirty="0">
                <a:latin typeface="Arial MT"/>
                <a:cs typeface="Arial MT"/>
              </a:rPr>
              <a:t>a</a:t>
            </a:r>
            <a:r>
              <a:rPr sz="2800" spc="-75" dirty="0">
                <a:latin typeface="Arial MT"/>
                <a:cs typeface="Arial MT"/>
              </a:rPr>
              <a:t> </a:t>
            </a:r>
            <a:r>
              <a:rPr sz="2800" spc="175" dirty="0">
                <a:latin typeface="Arial MT"/>
                <a:cs typeface="Arial MT"/>
              </a:rPr>
              <a:t>cLassIcaL</a:t>
            </a:r>
            <a:r>
              <a:rPr sz="2800" spc="-70" dirty="0">
                <a:latin typeface="Arial MT"/>
                <a:cs typeface="Arial MT"/>
              </a:rPr>
              <a:t> </a:t>
            </a:r>
            <a:r>
              <a:rPr sz="2800" spc="-10" dirty="0">
                <a:latin typeface="Arial MT"/>
                <a:cs typeface="Arial MT"/>
              </a:rPr>
              <a:t>ENcrYpTION 	</a:t>
            </a:r>
            <a:r>
              <a:rPr sz="2800" spc="-105" dirty="0">
                <a:latin typeface="Arial MT"/>
                <a:cs typeface="Arial MT"/>
              </a:rPr>
              <a:t>TEchNIQUE</a:t>
            </a:r>
            <a:r>
              <a:rPr sz="2800" spc="-90" dirty="0">
                <a:latin typeface="Arial MT"/>
                <a:cs typeface="Arial MT"/>
              </a:rPr>
              <a:t> </a:t>
            </a:r>
            <a:r>
              <a:rPr sz="2800" spc="-180" dirty="0">
                <a:latin typeface="Arial MT"/>
                <a:cs typeface="Arial MT"/>
              </a:rPr>
              <a:t>UsED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spc="-155" dirty="0">
                <a:latin typeface="Arial MT"/>
                <a:cs typeface="Arial MT"/>
              </a:rPr>
              <a:t>IN</a:t>
            </a:r>
            <a:r>
              <a:rPr sz="2800" spc="-40" dirty="0">
                <a:latin typeface="Arial MT"/>
                <a:cs typeface="Arial MT"/>
              </a:rPr>
              <a:t> </a:t>
            </a:r>
            <a:r>
              <a:rPr sz="2800" spc="110" dirty="0">
                <a:latin typeface="Arial MT"/>
                <a:cs typeface="Arial MT"/>
              </a:rPr>
              <a:t>crYpTOGraphY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spc="-409" dirty="0">
                <a:latin typeface="Arial MT"/>
                <a:cs typeface="Arial MT"/>
              </a:rPr>
              <a:t>TO</a:t>
            </a:r>
            <a:r>
              <a:rPr sz="2800" spc="215" dirty="0">
                <a:latin typeface="Arial MT"/>
                <a:cs typeface="Arial MT"/>
              </a:rPr>
              <a:t> </a:t>
            </a:r>
            <a:r>
              <a:rPr sz="2800" spc="200" dirty="0">
                <a:latin typeface="Arial MT"/>
                <a:cs typeface="Arial MT"/>
              </a:rPr>
              <a:t>rEarraNGE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spc="-25" dirty="0">
                <a:latin typeface="Arial MT"/>
                <a:cs typeface="Arial MT"/>
              </a:rPr>
              <a:t>ThE 	</a:t>
            </a:r>
            <a:r>
              <a:rPr sz="2800" spc="270" dirty="0">
                <a:latin typeface="Arial MT"/>
                <a:cs typeface="Arial MT"/>
              </a:rPr>
              <a:t>characTErs</a:t>
            </a:r>
            <a:r>
              <a:rPr sz="2800" spc="-195" dirty="0">
                <a:latin typeface="Arial MT"/>
                <a:cs typeface="Arial MT"/>
              </a:rPr>
              <a:t> </a:t>
            </a:r>
            <a:r>
              <a:rPr sz="2800" spc="-459" dirty="0">
                <a:latin typeface="Arial MT"/>
                <a:cs typeface="Arial MT"/>
              </a:rPr>
              <a:t>OF</a:t>
            </a:r>
            <a:r>
              <a:rPr sz="2800" spc="265" dirty="0">
                <a:latin typeface="Arial MT"/>
                <a:cs typeface="Arial MT"/>
              </a:rPr>
              <a:t> </a:t>
            </a:r>
            <a:r>
              <a:rPr sz="2800" spc="-20" dirty="0">
                <a:latin typeface="Arial MT"/>
                <a:cs typeface="Arial MT"/>
              </a:rPr>
              <a:t>pLaINTEXT</a:t>
            </a:r>
            <a:r>
              <a:rPr sz="2800" spc="-95" dirty="0">
                <a:latin typeface="Arial MT"/>
                <a:cs typeface="Arial MT"/>
              </a:rPr>
              <a:t> </a:t>
            </a:r>
            <a:r>
              <a:rPr sz="2800" spc="-225" dirty="0">
                <a:latin typeface="Arial MT"/>
                <a:cs typeface="Arial MT"/>
              </a:rPr>
              <a:t>INTO</a:t>
            </a:r>
            <a:r>
              <a:rPr sz="2800" spc="30" dirty="0">
                <a:latin typeface="Arial MT"/>
                <a:cs typeface="Arial MT"/>
              </a:rPr>
              <a:t> </a:t>
            </a:r>
            <a:r>
              <a:rPr sz="2800" spc="355" dirty="0">
                <a:latin typeface="Arial MT"/>
                <a:cs typeface="Arial MT"/>
              </a:rPr>
              <a:t>a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100" dirty="0">
                <a:latin typeface="Arial MT"/>
                <a:cs typeface="Arial MT"/>
              </a:rPr>
              <a:t>scraMbLED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10" dirty="0">
                <a:latin typeface="Arial MT"/>
                <a:cs typeface="Arial MT"/>
              </a:rPr>
              <a:t>FOrMaT 	</a:t>
            </a:r>
            <a:r>
              <a:rPr sz="2800" dirty="0">
                <a:latin typeface="Arial MT"/>
                <a:cs typeface="Arial MT"/>
              </a:rPr>
              <a:t>basED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375" dirty="0">
                <a:latin typeface="Arial MT"/>
                <a:cs typeface="Arial MT"/>
              </a:rPr>
              <a:t>ON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355" dirty="0">
                <a:latin typeface="Arial MT"/>
                <a:cs typeface="Arial MT"/>
              </a:rPr>
              <a:t>a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prEDEﬁNED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20" dirty="0">
                <a:latin typeface="Arial MT"/>
                <a:cs typeface="Arial MT"/>
              </a:rPr>
              <a:t>KEY.</a:t>
            </a:r>
            <a:endParaRPr sz="2800">
              <a:latin typeface="Arial MT"/>
              <a:cs typeface="Arial MT"/>
            </a:endParaRPr>
          </a:p>
          <a:p>
            <a:pPr marL="371475" marR="105410" indent="-359410">
              <a:lnSpc>
                <a:spcPct val="100299"/>
              </a:lnSpc>
              <a:spcBef>
                <a:spcPts val="900"/>
              </a:spcBef>
              <a:buClr>
                <a:srgbClr val="252525"/>
              </a:buClr>
              <a:buChar char="•"/>
              <a:tabLst>
                <a:tab pos="371475" algn="l"/>
              </a:tabLst>
            </a:pPr>
            <a:r>
              <a:rPr sz="2800" spc="90" dirty="0">
                <a:latin typeface="Arial MT"/>
                <a:cs typeface="Arial MT"/>
              </a:rPr>
              <a:t>ThIs</a:t>
            </a:r>
            <a:r>
              <a:rPr sz="2800" spc="-75" dirty="0">
                <a:latin typeface="Arial MT"/>
                <a:cs typeface="Arial MT"/>
              </a:rPr>
              <a:t> </a:t>
            </a:r>
            <a:r>
              <a:rPr sz="2800" spc="-175" dirty="0">
                <a:latin typeface="Arial MT"/>
                <a:cs typeface="Arial MT"/>
              </a:rPr>
              <a:t>METhOD</a:t>
            </a:r>
            <a:r>
              <a:rPr sz="2800" spc="-70" dirty="0">
                <a:latin typeface="Arial MT"/>
                <a:cs typeface="Arial MT"/>
              </a:rPr>
              <a:t> </a:t>
            </a:r>
            <a:r>
              <a:rPr sz="2800" spc="-290" dirty="0">
                <a:latin typeface="Arial MT"/>
                <a:cs typeface="Arial MT"/>
              </a:rPr>
              <a:t>OF</a:t>
            </a:r>
            <a:r>
              <a:rPr sz="2800" spc="-70" dirty="0">
                <a:latin typeface="Arial MT"/>
                <a:cs typeface="Arial MT"/>
              </a:rPr>
              <a:t> </a:t>
            </a:r>
            <a:r>
              <a:rPr sz="2800" spc="-35" dirty="0">
                <a:latin typeface="Arial MT"/>
                <a:cs typeface="Arial MT"/>
              </a:rPr>
              <a:t>ENcrYpTION</a:t>
            </a:r>
            <a:r>
              <a:rPr sz="2800" spc="-75" dirty="0">
                <a:latin typeface="Arial MT"/>
                <a:cs typeface="Arial MT"/>
              </a:rPr>
              <a:t> </a:t>
            </a:r>
            <a:r>
              <a:rPr sz="2800" spc="235" dirty="0">
                <a:latin typeface="Arial MT"/>
                <a:cs typeface="Arial MT"/>
              </a:rPr>
              <a:t>has</a:t>
            </a:r>
            <a:r>
              <a:rPr sz="2800" spc="-70" dirty="0">
                <a:latin typeface="Arial MT"/>
                <a:cs typeface="Arial MT"/>
              </a:rPr>
              <a:t> </a:t>
            </a:r>
            <a:r>
              <a:rPr sz="2800" spc="-125" dirty="0">
                <a:latin typeface="Arial MT"/>
                <a:cs typeface="Arial MT"/>
              </a:rPr>
              <a:t>bEEN</a:t>
            </a:r>
            <a:r>
              <a:rPr sz="2800" spc="-70" dirty="0">
                <a:latin typeface="Arial MT"/>
                <a:cs typeface="Arial MT"/>
              </a:rPr>
              <a:t> </a:t>
            </a:r>
            <a:r>
              <a:rPr sz="2800" spc="70" dirty="0">
                <a:latin typeface="Arial MT"/>
                <a:cs typeface="Arial MT"/>
              </a:rPr>
              <a:t>hIsTOrIcaLLY </a:t>
            </a:r>
            <a:r>
              <a:rPr sz="2800" spc="80" dirty="0">
                <a:latin typeface="Arial MT"/>
                <a:cs typeface="Arial MT"/>
              </a:rPr>
              <a:t>sIGNIﬁcaNT</a:t>
            </a:r>
            <a:r>
              <a:rPr sz="2800" spc="-65" dirty="0">
                <a:latin typeface="Arial MT"/>
                <a:cs typeface="Arial MT"/>
              </a:rPr>
              <a:t> </a:t>
            </a:r>
            <a:r>
              <a:rPr sz="2800" spc="-100" dirty="0">
                <a:latin typeface="Arial MT"/>
                <a:cs typeface="Arial MT"/>
              </a:rPr>
              <a:t>aND</a:t>
            </a:r>
            <a:r>
              <a:rPr sz="2800" spc="-60" dirty="0">
                <a:latin typeface="Arial MT"/>
                <a:cs typeface="Arial MT"/>
              </a:rPr>
              <a:t> </a:t>
            </a:r>
            <a:r>
              <a:rPr sz="2800" spc="75" dirty="0">
                <a:latin typeface="Arial MT"/>
                <a:cs typeface="Arial MT"/>
              </a:rPr>
              <a:t>rEMaINs</a:t>
            </a:r>
            <a:r>
              <a:rPr sz="2800" spc="-65" dirty="0">
                <a:latin typeface="Arial MT"/>
                <a:cs typeface="Arial MT"/>
              </a:rPr>
              <a:t> </a:t>
            </a:r>
            <a:r>
              <a:rPr sz="2800" spc="355" dirty="0">
                <a:latin typeface="Arial MT"/>
                <a:cs typeface="Arial MT"/>
              </a:rPr>
              <a:t>a</a:t>
            </a:r>
            <a:r>
              <a:rPr sz="2800" spc="-60" dirty="0">
                <a:latin typeface="Arial MT"/>
                <a:cs typeface="Arial MT"/>
              </a:rPr>
              <a:t> </a:t>
            </a:r>
            <a:r>
              <a:rPr sz="2800" spc="-135" dirty="0">
                <a:latin typeface="Arial MT"/>
                <a:cs typeface="Arial MT"/>
              </a:rPr>
              <a:t>FUNDaMENTaL</a:t>
            </a:r>
            <a:r>
              <a:rPr sz="2800" spc="-65" dirty="0">
                <a:latin typeface="Arial MT"/>
                <a:cs typeface="Arial MT"/>
              </a:rPr>
              <a:t> </a:t>
            </a:r>
            <a:r>
              <a:rPr sz="2800" spc="-75" dirty="0">
                <a:latin typeface="Arial MT"/>
                <a:cs typeface="Arial MT"/>
              </a:rPr>
              <a:t>cONcEpT</a:t>
            </a:r>
            <a:r>
              <a:rPr sz="2800" spc="-60" dirty="0">
                <a:latin typeface="Arial MT"/>
                <a:cs typeface="Arial MT"/>
              </a:rPr>
              <a:t> </a:t>
            </a:r>
            <a:r>
              <a:rPr sz="2800" spc="-25" dirty="0">
                <a:latin typeface="Arial MT"/>
                <a:cs typeface="Arial MT"/>
              </a:rPr>
              <a:t>IN </a:t>
            </a:r>
            <a:r>
              <a:rPr sz="2800" dirty="0">
                <a:latin typeface="Arial MT"/>
                <a:cs typeface="Arial MT"/>
              </a:rPr>
              <a:t>ThE</a:t>
            </a:r>
            <a:r>
              <a:rPr sz="2800" spc="-80" dirty="0">
                <a:latin typeface="Arial MT"/>
                <a:cs typeface="Arial MT"/>
              </a:rPr>
              <a:t> </a:t>
            </a:r>
            <a:r>
              <a:rPr sz="2800" spc="-130" dirty="0">
                <a:latin typeface="Arial MT"/>
                <a:cs typeface="Arial MT"/>
              </a:rPr>
              <a:t>sTUDY</a:t>
            </a:r>
            <a:r>
              <a:rPr sz="2800" spc="-75" dirty="0">
                <a:latin typeface="Arial MT"/>
                <a:cs typeface="Arial MT"/>
              </a:rPr>
              <a:t> </a:t>
            </a:r>
            <a:r>
              <a:rPr sz="2800" spc="-290" dirty="0">
                <a:latin typeface="Arial MT"/>
                <a:cs typeface="Arial MT"/>
              </a:rPr>
              <a:t>OF</a:t>
            </a:r>
            <a:r>
              <a:rPr sz="2800" spc="-75" dirty="0">
                <a:latin typeface="Arial MT"/>
                <a:cs typeface="Arial MT"/>
              </a:rPr>
              <a:t> </a:t>
            </a:r>
            <a:r>
              <a:rPr sz="2800" spc="60" dirty="0">
                <a:latin typeface="Arial MT"/>
                <a:cs typeface="Arial MT"/>
              </a:rPr>
              <a:t>crYpTOGraphY.</a:t>
            </a:r>
            <a:endParaRPr sz="2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79300" cy="6851015"/>
          </a:xfrm>
          <a:custGeom>
            <a:avLst/>
            <a:gdLst/>
            <a:ahLst/>
            <a:cxnLst/>
            <a:rect l="l" t="t" r="r" b="b"/>
            <a:pathLst>
              <a:path w="12179300" h="6851015">
                <a:moveTo>
                  <a:pt x="12179299" y="6850856"/>
                </a:moveTo>
                <a:lnTo>
                  <a:pt x="0" y="6850856"/>
                </a:lnTo>
                <a:lnTo>
                  <a:pt x="0" y="0"/>
                </a:lnTo>
                <a:lnTo>
                  <a:pt x="12179299" y="0"/>
                </a:lnTo>
                <a:lnTo>
                  <a:pt x="12179299" y="6850856"/>
                </a:lnTo>
                <a:close/>
              </a:path>
            </a:pathLst>
          </a:custGeom>
          <a:solidFill>
            <a:srgbClr val="A6B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30899" y="243585"/>
            <a:ext cx="11712575" cy="6371590"/>
          </a:xfrm>
          <a:custGeom>
            <a:avLst/>
            <a:gdLst/>
            <a:ahLst/>
            <a:cxnLst/>
            <a:rect l="l" t="t" r="r" b="b"/>
            <a:pathLst>
              <a:path w="11712575" h="6371590">
                <a:moveTo>
                  <a:pt x="11712426" y="6371295"/>
                </a:moveTo>
                <a:lnTo>
                  <a:pt x="0" y="6371295"/>
                </a:lnTo>
                <a:lnTo>
                  <a:pt x="0" y="0"/>
                </a:lnTo>
                <a:lnTo>
                  <a:pt x="11712426" y="0"/>
                </a:lnTo>
                <a:lnTo>
                  <a:pt x="11712426" y="637129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39069" rIns="0" bIns="0" rtlCol="0">
            <a:spAutoFit/>
          </a:bodyPr>
          <a:lstStyle/>
          <a:p>
            <a:pPr marL="709930">
              <a:lnSpc>
                <a:spcPct val="100000"/>
              </a:lnSpc>
              <a:spcBef>
                <a:spcPts val="95"/>
              </a:spcBef>
            </a:pPr>
            <a:r>
              <a:rPr sz="4400" b="1" dirty="0">
                <a:solidFill>
                  <a:srgbClr val="A6B626"/>
                </a:solidFill>
                <a:latin typeface="Arial"/>
                <a:cs typeface="Arial"/>
              </a:rPr>
              <a:t>Basic</a:t>
            </a:r>
            <a:r>
              <a:rPr sz="4400" b="1" spc="-145" dirty="0">
                <a:solidFill>
                  <a:srgbClr val="A6B626"/>
                </a:solidFill>
                <a:latin typeface="Arial"/>
                <a:cs typeface="Arial"/>
              </a:rPr>
              <a:t> </a:t>
            </a:r>
            <a:r>
              <a:rPr sz="4400" b="1" spc="-10" dirty="0">
                <a:solidFill>
                  <a:srgbClr val="A6B626"/>
                </a:solidFill>
                <a:latin typeface="Arial"/>
                <a:cs typeface="Arial"/>
              </a:rPr>
              <a:t>Concept</a:t>
            </a:r>
            <a:endParaRPr sz="4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42111" y="2498600"/>
            <a:ext cx="9547860" cy="262509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389255" marR="402590" indent="-377190">
              <a:lnSpc>
                <a:spcPts val="3450"/>
              </a:lnSpc>
              <a:spcBef>
                <a:spcPts val="535"/>
              </a:spcBef>
              <a:buSzPct val="79687"/>
              <a:buFont typeface="Corbel"/>
              <a:buChar char="•"/>
              <a:tabLst>
                <a:tab pos="389255" algn="l"/>
              </a:tabLst>
            </a:pPr>
            <a:r>
              <a:rPr sz="3200" spc="105" dirty="0">
                <a:solidFill>
                  <a:srgbClr val="A6B626"/>
                </a:solidFill>
                <a:latin typeface="Times New Roman"/>
                <a:cs typeface="Times New Roman"/>
              </a:rPr>
              <a:t>In</a:t>
            </a:r>
            <a:r>
              <a:rPr sz="3200" spc="80" dirty="0">
                <a:solidFill>
                  <a:srgbClr val="A6B626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A6B626"/>
                </a:solidFill>
                <a:latin typeface="Times New Roman"/>
                <a:cs typeface="Times New Roman"/>
              </a:rPr>
              <a:t>columnar</a:t>
            </a:r>
            <a:r>
              <a:rPr sz="3200" spc="80" dirty="0">
                <a:solidFill>
                  <a:srgbClr val="A6B626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A6B626"/>
                </a:solidFill>
                <a:latin typeface="Times New Roman"/>
                <a:cs typeface="Times New Roman"/>
              </a:rPr>
              <a:t>transposition,</a:t>
            </a:r>
            <a:r>
              <a:rPr sz="3200" spc="80" dirty="0">
                <a:solidFill>
                  <a:srgbClr val="A6B626"/>
                </a:solidFill>
                <a:latin typeface="Times New Roman"/>
                <a:cs typeface="Times New Roman"/>
              </a:rPr>
              <a:t> </a:t>
            </a:r>
            <a:r>
              <a:rPr sz="3200" spc="65" dirty="0">
                <a:solidFill>
                  <a:srgbClr val="A6B626"/>
                </a:solidFill>
                <a:latin typeface="Times New Roman"/>
                <a:cs typeface="Times New Roman"/>
              </a:rPr>
              <a:t>the</a:t>
            </a:r>
            <a:r>
              <a:rPr sz="3200" spc="80" dirty="0">
                <a:solidFill>
                  <a:srgbClr val="A6B626"/>
                </a:solidFill>
                <a:latin typeface="Times New Roman"/>
                <a:cs typeface="Times New Roman"/>
              </a:rPr>
              <a:t> </a:t>
            </a:r>
            <a:r>
              <a:rPr sz="3200" spc="60" dirty="0">
                <a:solidFill>
                  <a:srgbClr val="A6B626"/>
                </a:solidFill>
                <a:latin typeface="Times New Roman"/>
                <a:cs typeface="Times New Roman"/>
              </a:rPr>
              <a:t>plaintext</a:t>
            </a:r>
            <a:r>
              <a:rPr sz="3200" spc="80" dirty="0">
                <a:solidFill>
                  <a:srgbClr val="A6B626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A6B626"/>
                </a:solidFill>
                <a:latin typeface="Times New Roman"/>
                <a:cs typeface="Times New Roman"/>
              </a:rPr>
              <a:t>is</a:t>
            </a:r>
            <a:r>
              <a:rPr sz="3200" spc="80" dirty="0">
                <a:solidFill>
                  <a:srgbClr val="A6B626"/>
                </a:solidFill>
                <a:latin typeface="Times New Roman"/>
                <a:cs typeface="Times New Roman"/>
              </a:rPr>
              <a:t> </a:t>
            </a:r>
            <a:r>
              <a:rPr sz="3200" spc="75" dirty="0">
                <a:solidFill>
                  <a:srgbClr val="A6B626"/>
                </a:solidFill>
                <a:latin typeface="Times New Roman"/>
                <a:cs typeface="Times New Roman"/>
              </a:rPr>
              <a:t>written</a:t>
            </a:r>
            <a:r>
              <a:rPr sz="3200" spc="80" dirty="0">
                <a:solidFill>
                  <a:srgbClr val="A6B626"/>
                </a:solidFill>
                <a:latin typeface="Times New Roman"/>
                <a:cs typeface="Times New Roman"/>
              </a:rPr>
              <a:t> </a:t>
            </a:r>
            <a:r>
              <a:rPr sz="3200" spc="-25" dirty="0">
                <a:solidFill>
                  <a:srgbClr val="A6B626"/>
                </a:solidFill>
                <a:latin typeface="Times New Roman"/>
                <a:cs typeface="Times New Roman"/>
              </a:rPr>
              <a:t>in </a:t>
            </a:r>
            <a:r>
              <a:rPr sz="3200" dirty="0">
                <a:solidFill>
                  <a:srgbClr val="A6B626"/>
                </a:solidFill>
                <a:latin typeface="Times New Roman"/>
                <a:cs typeface="Times New Roman"/>
              </a:rPr>
              <a:t>rows</a:t>
            </a:r>
            <a:r>
              <a:rPr sz="3200" spc="-40" dirty="0">
                <a:solidFill>
                  <a:srgbClr val="A6B626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A6B626"/>
                </a:solidFill>
                <a:latin typeface="Times New Roman"/>
                <a:cs typeface="Times New Roman"/>
              </a:rPr>
              <a:t>of</a:t>
            </a:r>
            <a:r>
              <a:rPr sz="3200" spc="-40" dirty="0">
                <a:solidFill>
                  <a:srgbClr val="A6B626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A6B626"/>
                </a:solidFill>
                <a:latin typeface="Times New Roman"/>
                <a:cs typeface="Times New Roman"/>
              </a:rPr>
              <a:t>a</a:t>
            </a:r>
            <a:r>
              <a:rPr sz="3200" spc="-40" dirty="0">
                <a:solidFill>
                  <a:srgbClr val="A6B626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A6B626"/>
                </a:solidFill>
                <a:latin typeface="Times New Roman"/>
                <a:cs typeface="Times New Roman"/>
              </a:rPr>
              <a:t>fixed</a:t>
            </a:r>
            <a:r>
              <a:rPr sz="3200" spc="-35" dirty="0">
                <a:solidFill>
                  <a:srgbClr val="A6B626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A6B626"/>
                </a:solidFill>
                <a:latin typeface="Times New Roman"/>
                <a:cs typeface="Times New Roman"/>
              </a:rPr>
              <a:t>number</a:t>
            </a:r>
            <a:r>
              <a:rPr sz="3200" spc="-40" dirty="0">
                <a:solidFill>
                  <a:srgbClr val="A6B626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A6B626"/>
                </a:solidFill>
                <a:latin typeface="Times New Roman"/>
                <a:cs typeface="Times New Roman"/>
              </a:rPr>
              <a:t>of</a:t>
            </a:r>
            <a:r>
              <a:rPr sz="3200" spc="-40" dirty="0">
                <a:solidFill>
                  <a:srgbClr val="A6B626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A6B626"/>
                </a:solidFill>
                <a:latin typeface="Times New Roman"/>
                <a:cs typeface="Times New Roman"/>
              </a:rPr>
              <a:t>columns.</a:t>
            </a:r>
            <a:endParaRPr sz="3200">
              <a:latin typeface="Times New Roman"/>
              <a:cs typeface="Times New Roman"/>
            </a:endParaRPr>
          </a:p>
          <a:p>
            <a:pPr marL="389255" marR="5080" indent="-377190">
              <a:lnSpc>
                <a:spcPts val="3450"/>
              </a:lnSpc>
              <a:spcBef>
                <a:spcPts val="1415"/>
              </a:spcBef>
              <a:buSzPct val="79687"/>
              <a:buFont typeface="Corbel"/>
              <a:buChar char="•"/>
              <a:tabLst>
                <a:tab pos="389255" algn="l"/>
              </a:tabLst>
            </a:pPr>
            <a:r>
              <a:rPr sz="3200" spc="114" dirty="0">
                <a:solidFill>
                  <a:srgbClr val="A6B626"/>
                </a:solidFill>
                <a:latin typeface="Times New Roman"/>
                <a:cs typeface="Times New Roman"/>
              </a:rPr>
              <a:t>The</a:t>
            </a:r>
            <a:r>
              <a:rPr sz="3200" spc="5" dirty="0">
                <a:solidFill>
                  <a:srgbClr val="A6B626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A6B626"/>
                </a:solidFill>
                <a:latin typeface="Times New Roman"/>
                <a:cs typeface="Times New Roman"/>
              </a:rPr>
              <a:t>key</a:t>
            </a:r>
            <a:r>
              <a:rPr sz="3200" spc="10" dirty="0">
                <a:solidFill>
                  <a:srgbClr val="A6B626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A6B626"/>
                </a:solidFill>
                <a:latin typeface="Times New Roman"/>
                <a:cs typeface="Times New Roman"/>
              </a:rPr>
              <a:t>determines</a:t>
            </a:r>
            <a:r>
              <a:rPr sz="3200" spc="10" dirty="0">
                <a:solidFill>
                  <a:srgbClr val="A6B626"/>
                </a:solidFill>
                <a:latin typeface="Times New Roman"/>
                <a:cs typeface="Times New Roman"/>
              </a:rPr>
              <a:t> </a:t>
            </a:r>
            <a:r>
              <a:rPr sz="3200" spc="65" dirty="0">
                <a:solidFill>
                  <a:srgbClr val="A6B626"/>
                </a:solidFill>
                <a:latin typeface="Times New Roman"/>
                <a:cs typeface="Times New Roman"/>
              </a:rPr>
              <a:t>the</a:t>
            </a:r>
            <a:r>
              <a:rPr sz="3200" spc="10" dirty="0">
                <a:solidFill>
                  <a:srgbClr val="A6B626"/>
                </a:solidFill>
                <a:latin typeface="Times New Roman"/>
                <a:cs typeface="Times New Roman"/>
              </a:rPr>
              <a:t> </a:t>
            </a:r>
            <a:r>
              <a:rPr sz="3200" spc="65" dirty="0">
                <a:solidFill>
                  <a:srgbClr val="A6B626"/>
                </a:solidFill>
                <a:latin typeface="Times New Roman"/>
                <a:cs typeface="Times New Roman"/>
              </a:rPr>
              <a:t>order</a:t>
            </a:r>
            <a:r>
              <a:rPr sz="3200" spc="10" dirty="0">
                <a:solidFill>
                  <a:srgbClr val="A6B626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A6B626"/>
                </a:solidFill>
                <a:latin typeface="Times New Roman"/>
                <a:cs typeface="Times New Roman"/>
              </a:rPr>
              <a:t>in</a:t>
            </a:r>
            <a:r>
              <a:rPr sz="3200" spc="10" dirty="0">
                <a:solidFill>
                  <a:srgbClr val="A6B626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A6B626"/>
                </a:solidFill>
                <a:latin typeface="Times New Roman"/>
                <a:cs typeface="Times New Roman"/>
              </a:rPr>
              <a:t>which</a:t>
            </a:r>
            <a:r>
              <a:rPr sz="3200" spc="10" dirty="0">
                <a:solidFill>
                  <a:srgbClr val="A6B626"/>
                </a:solidFill>
                <a:latin typeface="Times New Roman"/>
                <a:cs typeface="Times New Roman"/>
              </a:rPr>
              <a:t> </a:t>
            </a:r>
            <a:r>
              <a:rPr sz="3200" spc="65" dirty="0">
                <a:solidFill>
                  <a:srgbClr val="A6B626"/>
                </a:solidFill>
                <a:latin typeface="Times New Roman"/>
                <a:cs typeface="Times New Roman"/>
              </a:rPr>
              <a:t>the</a:t>
            </a:r>
            <a:r>
              <a:rPr sz="3200" spc="10" dirty="0">
                <a:solidFill>
                  <a:srgbClr val="A6B626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A6B626"/>
                </a:solidFill>
                <a:latin typeface="Times New Roman"/>
                <a:cs typeface="Times New Roman"/>
              </a:rPr>
              <a:t>columns</a:t>
            </a:r>
            <a:r>
              <a:rPr sz="3200" spc="10" dirty="0">
                <a:solidFill>
                  <a:srgbClr val="A6B626"/>
                </a:solidFill>
                <a:latin typeface="Times New Roman"/>
                <a:cs typeface="Times New Roman"/>
              </a:rPr>
              <a:t> </a:t>
            </a:r>
            <a:r>
              <a:rPr sz="3200" spc="-25" dirty="0">
                <a:solidFill>
                  <a:srgbClr val="A6B626"/>
                </a:solidFill>
                <a:latin typeface="Times New Roman"/>
                <a:cs typeface="Times New Roman"/>
              </a:rPr>
              <a:t>are </a:t>
            </a:r>
            <a:r>
              <a:rPr sz="3200" dirty="0">
                <a:solidFill>
                  <a:srgbClr val="A6B626"/>
                </a:solidFill>
                <a:latin typeface="Times New Roman"/>
                <a:cs typeface="Times New Roman"/>
              </a:rPr>
              <a:t>read</a:t>
            </a:r>
            <a:r>
              <a:rPr sz="3200" spc="25" dirty="0">
                <a:solidFill>
                  <a:srgbClr val="A6B626"/>
                </a:solidFill>
                <a:latin typeface="Times New Roman"/>
                <a:cs typeface="Times New Roman"/>
              </a:rPr>
              <a:t> </a:t>
            </a:r>
            <a:r>
              <a:rPr sz="3200" spc="85" dirty="0">
                <a:solidFill>
                  <a:srgbClr val="A6B626"/>
                </a:solidFill>
                <a:latin typeface="Times New Roman"/>
                <a:cs typeface="Times New Roman"/>
              </a:rPr>
              <a:t>to</a:t>
            </a:r>
            <a:r>
              <a:rPr sz="3200" spc="25" dirty="0">
                <a:solidFill>
                  <a:srgbClr val="A6B626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A6B626"/>
                </a:solidFill>
                <a:latin typeface="Times New Roman"/>
                <a:cs typeface="Times New Roman"/>
              </a:rPr>
              <a:t>produce</a:t>
            </a:r>
            <a:r>
              <a:rPr sz="3200" spc="25" dirty="0">
                <a:solidFill>
                  <a:srgbClr val="A6B626"/>
                </a:solidFill>
                <a:latin typeface="Times New Roman"/>
                <a:cs typeface="Times New Roman"/>
              </a:rPr>
              <a:t> </a:t>
            </a:r>
            <a:r>
              <a:rPr sz="3200" spc="65" dirty="0">
                <a:solidFill>
                  <a:srgbClr val="A6B626"/>
                </a:solidFill>
                <a:latin typeface="Times New Roman"/>
                <a:cs typeface="Times New Roman"/>
              </a:rPr>
              <a:t>the</a:t>
            </a:r>
            <a:r>
              <a:rPr sz="3200" spc="25" dirty="0">
                <a:solidFill>
                  <a:srgbClr val="A6B626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A6B626"/>
                </a:solidFill>
                <a:latin typeface="Times New Roman"/>
                <a:cs typeface="Times New Roman"/>
              </a:rPr>
              <a:t>ciphertext.</a:t>
            </a:r>
            <a:endParaRPr sz="3200">
              <a:latin typeface="Times New Roman"/>
              <a:cs typeface="Times New Roman"/>
            </a:endParaRPr>
          </a:p>
          <a:p>
            <a:pPr marL="389255" indent="-376555">
              <a:lnSpc>
                <a:spcPct val="100000"/>
              </a:lnSpc>
              <a:spcBef>
                <a:spcPts val="980"/>
              </a:spcBef>
              <a:buSzPct val="79687"/>
              <a:buFont typeface="Corbel"/>
              <a:buChar char="•"/>
              <a:tabLst>
                <a:tab pos="389255" algn="l"/>
              </a:tabLst>
            </a:pPr>
            <a:r>
              <a:rPr sz="3200" dirty="0">
                <a:solidFill>
                  <a:srgbClr val="A6B626"/>
                </a:solidFill>
                <a:latin typeface="Times New Roman"/>
                <a:cs typeface="Times New Roman"/>
              </a:rPr>
              <a:t>To</a:t>
            </a:r>
            <a:r>
              <a:rPr sz="3200" spc="45" dirty="0">
                <a:solidFill>
                  <a:srgbClr val="A6B626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A6B626"/>
                </a:solidFill>
                <a:latin typeface="Times New Roman"/>
                <a:cs typeface="Times New Roman"/>
              </a:rPr>
              <a:t>decrypt,</a:t>
            </a:r>
            <a:r>
              <a:rPr sz="3200" spc="50" dirty="0">
                <a:solidFill>
                  <a:srgbClr val="A6B626"/>
                </a:solidFill>
                <a:latin typeface="Times New Roman"/>
                <a:cs typeface="Times New Roman"/>
              </a:rPr>
              <a:t> </a:t>
            </a:r>
            <a:r>
              <a:rPr sz="3200" spc="65" dirty="0">
                <a:solidFill>
                  <a:srgbClr val="A6B626"/>
                </a:solidFill>
                <a:latin typeface="Times New Roman"/>
                <a:cs typeface="Times New Roman"/>
              </a:rPr>
              <a:t>the</a:t>
            </a:r>
            <a:r>
              <a:rPr sz="3200" spc="50" dirty="0">
                <a:solidFill>
                  <a:srgbClr val="A6B626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A6B626"/>
                </a:solidFill>
                <a:latin typeface="Times New Roman"/>
                <a:cs typeface="Times New Roman"/>
              </a:rPr>
              <a:t>process</a:t>
            </a:r>
            <a:r>
              <a:rPr sz="3200" spc="50" dirty="0">
                <a:solidFill>
                  <a:srgbClr val="A6B626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A6B626"/>
                </a:solidFill>
                <a:latin typeface="Times New Roman"/>
                <a:cs typeface="Times New Roman"/>
              </a:rPr>
              <a:t>is</a:t>
            </a:r>
            <a:r>
              <a:rPr sz="3200" spc="50" dirty="0">
                <a:solidFill>
                  <a:srgbClr val="A6B626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A6B626"/>
                </a:solidFill>
                <a:latin typeface="Times New Roman"/>
                <a:cs typeface="Times New Roman"/>
              </a:rPr>
              <a:t>reversed</a:t>
            </a:r>
            <a:r>
              <a:rPr sz="3200" spc="50" dirty="0">
                <a:solidFill>
                  <a:srgbClr val="A6B626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A6B626"/>
                </a:solidFill>
                <a:latin typeface="Times New Roman"/>
                <a:cs typeface="Times New Roman"/>
              </a:rPr>
              <a:t>using</a:t>
            </a:r>
            <a:r>
              <a:rPr sz="3200" spc="50" dirty="0">
                <a:solidFill>
                  <a:srgbClr val="A6B626"/>
                </a:solidFill>
                <a:latin typeface="Times New Roman"/>
                <a:cs typeface="Times New Roman"/>
              </a:rPr>
              <a:t> </a:t>
            </a:r>
            <a:r>
              <a:rPr sz="3200" spc="65" dirty="0">
                <a:solidFill>
                  <a:srgbClr val="A6B626"/>
                </a:solidFill>
                <a:latin typeface="Times New Roman"/>
                <a:cs typeface="Times New Roman"/>
              </a:rPr>
              <a:t>the</a:t>
            </a:r>
            <a:r>
              <a:rPr sz="3200" spc="50" dirty="0">
                <a:solidFill>
                  <a:srgbClr val="A6B626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A6B626"/>
                </a:solidFill>
                <a:latin typeface="Times New Roman"/>
                <a:cs typeface="Times New Roman"/>
              </a:rPr>
              <a:t>same</a:t>
            </a:r>
            <a:r>
              <a:rPr sz="3200" spc="50" dirty="0">
                <a:solidFill>
                  <a:srgbClr val="A6B626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A6B626"/>
                </a:solidFill>
                <a:latin typeface="Times New Roman"/>
                <a:cs typeface="Times New Roman"/>
              </a:rPr>
              <a:t>key.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79300" cy="685085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28217" y="322547"/>
            <a:ext cx="442277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145" dirty="0">
                <a:solidFill>
                  <a:srgbClr val="FFFFFF"/>
                </a:solidFill>
              </a:rPr>
              <a:t>ENCRYPTION</a:t>
            </a:r>
            <a:r>
              <a:rPr sz="3200" spc="-25" dirty="0">
                <a:solidFill>
                  <a:srgbClr val="FFFFFF"/>
                </a:solidFill>
              </a:rPr>
              <a:t> </a:t>
            </a:r>
            <a:r>
              <a:rPr sz="3200" spc="-204" dirty="0">
                <a:solidFill>
                  <a:srgbClr val="FFFFFF"/>
                </a:solidFill>
              </a:rPr>
              <a:t>PROCESS</a:t>
            </a:r>
            <a:endParaRPr sz="3200"/>
          </a:p>
        </p:txBody>
      </p:sp>
      <p:sp>
        <p:nvSpPr>
          <p:cNvPr id="4" name="object 4"/>
          <p:cNvSpPr txBox="1"/>
          <p:nvPr/>
        </p:nvSpPr>
        <p:spPr>
          <a:xfrm>
            <a:off x="346320" y="1707626"/>
            <a:ext cx="10394315" cy="3207385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354965" marR="514350" indent="-342900">
              <a:lnSpc>
                <a:spcPts val="2850"/>
              </a:lnSpc>
              <a:spcBef>
                <a:spcPts val="215"/>
              </a:spcBef>
              <a:buChar char="•"/>
              <a:tabLst>
                <a:tab pos="354965" algn="l"/>
              </a:tabLst>
            </a:pP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1.</a:t>
            </a:r>
            <a:r>
              <a:rPr sz="24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60" dirty="0">
                <a:solidFill>
                  <a:srgbClr val="FFFFFF"/>
                </a:solidFill>
                <a:latin typeface="Arial MT"/>
                <a:cs typeface="Arial MT"/>
              </a:rPr>
              <a:t>Plaintext</a:t>
            </a:r>
            <a:r>
              <a:rPr sz="24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95" dirty="0">
                <a:solidFill>
                  <a:srgbClr val="FFFFFF"/>
                </a:solidFill>
                <a:latin typeface="Arial MT"/>
                <a:cs typeface="Arial MT"/>
              </a:rPr>
              <a:t>Preparation: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95" dirty="0">
                <a:solidFill>
                  <a:srgbClr val="FFFFFF"/>
                </a:solidFill>
                <a:latin typeface="Arial MT"/>
                <a:cs typeface="Arial MT"/>
              </a:rPr>
              <a:t>message</a:t>
            </a:r>
            <a:r>
              <a:rPr sz="24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170" dirty="0">
                <a:solidFill>
                  <a:srgbClr val="FFFFFF"/>
                </a:solidFill>
                <a:latin typeface="Arial MT"/>
                <a:cs typeface="Arial MT"/>
              </a:rPr>
              <a:t>is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160" dirty="0">
                <a:solidFill>
                  <a:srgbClr val="FFFFFF"/>
                </a:solidFill>
                <a:latin typeface="Arial MT"/>
                <a:cs typeface="Arial MT"/>
              </a:rPr>
              <a:t>divided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105" dirty="0">
                <a:solidFill>
                  <a:srgbClr val="FFFFFF"/>
                </a:solidFill>
                <a:latin typeface="Arial MT"/>
                <a:cs typeface="Arial MT"/>
              </a:rPr>
              <a:t>into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29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24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110" dirty="0">
                <a:solidFill>
                  <a:srgbClr val="FFFFFF"/>
                </a:solidFill>
                <a:latin typeface="Arial MT"/>
                <a:cs typeface="Arial MT"/>
              </a:rPr>
              <a:t>grid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114" dirty="0">
                <a:solidFill>
                  <a:srgbClr val="FFFFFF"/>
                </a:solidFill>
                <a:latin typeface="Arial MT"/>
                <a:cs typeface="Arial MT"/>
              </a:rPr>
              <a:t>with</a:t>
            </a:r>
            <a:r>
              <a:rPr sz="24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240" dirty="0">
                <a:solidFill>
                  <a:srgbClr val="FFFFFF"/>
                </a:solidFill>
                <a:latin typeface="Arial MT"/>
                <a:cs typeface="Arial MT"/>
              </a:rPr>
              <a:t>a </a:t>
            </a:r>
            <a:r>
              <a:rPr sz="2400" spc="114" dirty="0">
                <a:solidFill>
                  <a:srgbClr val="FFFFFF"/>
                </a:solidFill>
                <a:latin typeface="Arial MT"/>
                <a:cs typeface="Arial MT"/>
              </a:rPr>
              <a:t>specified</a:t>
            </a:r>
            <a:r>
              <a:rPr sz="24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145" dirty="0">
                <a:solidFill>
                  <a:srgbClr val="FFFFFF"/>
                </a:solidFill>
                <a:latin typeface="Arial MT"/>
                <a:cs typeface="Arial MT"/>
              </a:rPr>
              <a:t>number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160" dirty="0">
                <a:solidFill>
                  <a:srgbClr val="FFFFFF"/>
                </a:solidFill>
                <a:latin typeface="Arial MT"/>
                <a:cs typeface="Arial MT"/>
              </a:rPr>
              <a:t>of</a:t>
            </a:r>
            <a:r>
              <a:rPr sz="24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80" dirty="0">
                <a:solidFill>
                  <a:srgbClr val="FFFFFF"/>
                </a:solidFill>
                <a:latin typeface="Arial MT"/>
                <a:cs typeface="Arial MT"/>
              </a:rPr>
              <a:t>columns.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If</a:t>
            </a:r>
            <a:r>
              <a:rPr sz="24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155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114" dirty="0">
                <a:solidFill>
                  <a:srgbClr val="FFFFFF"/>
                </a:solidFill>
                <a:latin typeface="Arial MT"/>
                <a:cs typeface="Arial MT"/>
              </a:rPr>
              <a:t>text</a:t>
            </a:r>
            <a:r>
              <a:rPr sz="24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105" dirty="0">
                <a:solidFill>
                  <a:srgbClr val="FFFFFF"/>
                </a:solidFill>
                <a:latin typeface="Arial MT"/>
                <a:cs typeface="Arial MT"/>
              </a:rPr>
              <a:t>doesn't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fill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155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24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90" dirty="0">
                <a:solidFill>
                  <a:srgbClr val="FFFFFF"/>
                </a:solidFill>
                <a:latin typeface="Arial MT"/>
                <a:cs typeface="Arial MT"/>
              </a:rPr>
              <a:t>grid </a:t>
            </a:r>
            <a:r>
              <a:rPr sz="2400" spc="140" dirty="0">
                <a:solidFill>
                  <a:srgbClr val="FFFFFF"/>
                </a:solidFill>
                <a:latin typeface="Arial MT"/>
                <a:cs typeface="Arial MT"/>
              </a:rPr>
              <a:t>completely,</a:t>
            </a:r>
            <a:r>
              <a:rPr sz="24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220" dirty="0">
                <a:solidFill>
                  <a:srgbClr val="FFFFFF"/>
                </a:solidFill>
                <a:latin typeface="Arial MT"/>
                <a:cs typeface="Arial MT"/>
              </a:rPr>
              <a:t>padding</a:t>
            </a:r>
            <a:r>
              <a:rPr sz="24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130" dirty="0">
                <a:solidFill>
                  <a:srgbClr val="FFFFFF"/>
                </a:solidFill>
                <a:latin typeface="Arial MT"/>
                <a:cs typeface="Arial MT"/>
              </a:rPr>
              <a:t>characters</a:t>
            </a:r>
            <a:r>
              <a:rPr sz="24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140" dirty="0">
                <a:solidFill>
                  <a:srgbClr val="FFFFFF"/>
                </a:solidFill>
                <a:latin typeface="Arial MT"/>
                <a:cs typeface="Arial MT"/>
              </a:rPr>
              <a:t>(often</a:t>
            </a:r>
            <a:r>
              <a:rPr sz="24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'X')</a:t>
            </a:r>
            <a:r>
              <a:rPr sz="24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135" dirty="0">
                <a:solidFill>
                  <a:srgbClr val="FFFFFF"/>
                </a:solidFill>
                <a:latin typeface="Arial MT"/>
                <a:cs typeface="Arial MT"/>
              </a:rPr>
              <a:t>are</a:t>
            </a:r>
            <a:r>
              <a:rPr sz="24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220" dirty="0">
                <a:solidFill>
                  <a:srgbClr val="FFFFFF"/>
                </a:solidFill>
                <a:latin typeface="Arial MT"/>
                <a:cs typeface="Arial MT"/>
              </a:rPr>
              <a:t>added.</a:t>
            </a:r>
            <a:endParaRPr sz="2400">
              <a:latin typeface="Arial MT"/>
              <a:cs typeface="Arial MT"/>
            </a:endParaRPr>
          </a:p>
          <a:p>
            <a:pPr marL="354965" marR="5080" indent="-342900">
              <a:lnSpc>
                <a:spcPct val="100200"/>
              </a:lnSpc>
              <a:spcBef>
                <a:spcPts val="915"/>
              </a:spcBef>
              <a:buChar char="•"/>
              <a:tabLst>
                <a:tab pos="354965" algn="l"/>
              </a:tabLst>
            </a:pP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2.</a:t>
            </a:r>
            <a:r>
              <a:rPr sz="24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130" dirty="0">
                <a:solidFill>
                  <a:srgbClr val="FFFFFF"/>
                </a:solidFill>
                <a:latin typeface="Arial MT"/>
                <a:cs typeface="Arial MT"/>
              </a:rPr>
              <a:t>Columnar</a:t>
            </a:r>
            <a:r>
              <a:rPr sz="24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130" dirty="0">
                <a:solidFill>
                  <a:srgbClr val="FFFFFF"/>
                </a:solidFill>
                <a:latin typeface="Arial MT"/>
                <a:cs typeface="Arial MT"/>
              </a:rPr>
              <a:t>Arrangement:</a:t>
            </a:r>
            <a:r>
              <a:rPr sz="24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24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100" dirty="0">
                <a:solidFill>
                  <a:srgbClr val="FFFFFF"/>
                </a:solidFill>
                <a:latin typeface="Arial MT"/>
                <a:cs typeface="Arial MT"/>
              </a:rPr>
              <a:t>columns</a:t>
            </a:r>
            <a:r>
              <a:rPr sz="24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135" dirty="0">
                <a:solidFill>
                  <a:srgbClr val="FFFFFF"/>
                </a:solidFill>
                <a:latin typeface="Arial MT"/>
                <a:cs typeface="Arial MT"/>
              </a:rPr>
              <a:t>are</a:t>
            </a:r>
            <a:r>
              <a:rPr sz="24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140" dirty="0">
                <a:solidFill>
                  <a:srgbClr val="FFFFFF"/>
                </a:solidFill>
                <a:latin typeface="Arial MT"/>
                <a:cs typeface="Arial MT"/>
              </a:rPr>
              <a:t>rearranged</a:t>
            </a:r>
            <a:r>
              <a:rPr sz="24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185" dirty="0">
                <a:solidFill>
                  <a:srgbClr val="FFFFFF"/>
                </a:solidFill>
                <a:latin typeface="Arial MT"/>
                <a:cs typeface="Arial MT"/>
              </a:rPr>
              <a:t>according </a:t>
            </a:r>
            <a:r>
              <a:rPr sz="2400" spc="190" dirty="0">
                <a:solidFill>
                  <a:srgbClr val="FFFFFF"/>
                </a:solidFill>
                <a:latin typeface="Arial MT"/>
                <a:cs typeface="Arial MT"/>
              </a:rPr>
              <a:t>to</a:t>
            </a:r>
            <a:r>
              <a:rPr sz="24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155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24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75" dirty="0">
                <a:solidFill>
                  <a:srgbClr val="FFFFFF"/>
                </a:solidFill>
                <a:latin typeface="Arial MT"/>
                <a:cs typeface="Arial MT"/>
              </a:rPr>
              <a:t>key.</a:t>
            </a:r>
            <a:r>
              <a:rPr sz="24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Arial MT"/>
                <a:cs typeface="Arial MT"/>
              </a:rPr>
              <a:t>For</a:t>
            </a:r>
            <a:r>
              <a:rPr sz="24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95" dirty="0">
                <a:solidFill>
                  <a:srgbClr val="FFFFFF"/>
                </a:solidFill>
                <a:latin typeface="Arial MT"/>
                <a:cs typeface="Arial MT"/>
              </a:rPr>
              <a:t>instance,</a:t>
            </a:r>
            <a:r>
              <a:rPr sz="24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29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24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95" dirty="0">
                <a:solidFill>
                  <a:srgbClr val="FFFFFF"/>
                </a:solidFill>
                <a:latin typeface="Arial MT"/>
                <a:cs typeface="Arial MT"/>
              </a:rPr>
              <a:t>key</a:t>
            </a:r>
            <a:r>
              <a:rPr sz="24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30" dirty="0">
                <a:solidFill>
                  <a:srgbClr val="FFFFFF"/>
                </a:solidFill>
                <a:latin typeface="Arial MT"/>
                <a:cs typeface="Arial MT"/>
              </a:rPr>
              <a:t>"4312"</a:t>
            </a:r>
            <a:r>
              <a:rPr sz="24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114" dirty="0">
                <a:solidFill>
                  <a:srgbClr val="FFFFFF"/>
                </a:solidFill>
                <a:latin typeface="Arial MT"/>
                <a:cs typeface="Arial MT"/>
              </a:rPr>
              <a:t>indicates</a:t>
            </a:r>
            <a:r>
              <a:rPr sz="24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180" dirty="0">
                <a:solidFill>
                  <a:srgbClr val="FFFFFF"/>
                </a:solidFill>
                <a:latin typeface="Arial MT"/>
                <a:cs typeface="Arial MT"/>
              </a:rPr>
              <a:t>that</a:t>
            </a:r>
            <a:r>
              <a:rPr sz="24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155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24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75" dirty="0">
                <a:solidFill>
                  <a:srgbClr val="FFFFFF"/>
                </a:solidFill>
                <a:latin typeface="Arial MT"/>
                <a:cs typeface="Arial MT"/>
              </a:rPr>
              <a:t>4th</a:t>
            </a:r>
            <a:r>
              <a:rPr sz="24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165" dirty="0">
                <a:solidFill>
                  <a:srgbClr val="FFFFFF"/>
                </a:solidFill>
                <a:latin typeface="Arial MT"/>
                <a:cs typeface="Arial MT"/>
              </a:rPr>
              <a:t>column</a:t>
            </a:r>
            <a:r>
              <a:rPr sz="24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Arial MT"/>
                <a:cs typeface="Arial MT"/>
              </a:rPr>
              <a:t>is </a:t>
            </a:r>
            <a:r>
              <a:rPr sz="2400" spc="180" dirty="0">
                <a:solidFill>
                  <a:srgbClr val="FFFFFF"/>
                </a:solidFill>
                <a:latin typeface="Arial MT"/>
                <a:cs typeface="Arial MT"/>
              </a:rPr>
              <a:t>read</a:t>
            </a:r>
            <a:r>
              <a:rPr sz="24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Arial MT"/>
                <a:cs typeface="Arial MT"/>
              </a:rPr>
              <a:t>first,</a:t>
            </a:r>
            <a:r>
              <a:rPr sz="24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140" dirty="0">
                <a:solidFill>
                  <a:srgbClr val="FFFFFF"/>
                </a:solidFill>
                <a:latin typeface="Arial MT"/>
                <a:cs typeface="Arial MT"/>
              </a:rPr>
              <a:t>followed</a:t>
            </a:r>
            <a:r>
              <a:rPr sz="24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190" dirty="0">
                <a:solidFill>
                  <a:srgbClr val="FFFFFF"/>
                </a:solidFill>
                <a:latin typeface="Arial MT"/>
                <a:cs typeface="Arial MT"/>
              </a:rPr>
              <a:t>by</a:t>
            </a:r>
            <a:r>
              <a:rPr sz="24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155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24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50" dirty="0">
                <a:solidFill>
                  <a:srgbClr val="FFFFFF"/>
                </a:solidFill>
                <a:latin typeface="Arial MT"/>
                <a:cs typeface="Arial MT"/>
              </a:rPr>
              <a:t>3rd,</a:t>
            </a:r>
            <a:r>
              <a:rPr sz="24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1st,</a:t>
            </a:r>
            <a:r>
              <a:rPr sz="24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240" dirty="0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r>
              <a:rPr sz="24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130" dirty="0">
                <a:solidFill>
                  <a:srgbClr val="FFFFFF"/>
                </a:solidFill>
                <a:latin typeface="Arial MT"/>
                <a:cs typeface="Arial MT"/>
              </a:rPr>
              <a:t>2nd</a:t>
            </a:r>
            <a:r>
              <a:rPr sz="24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130" dirty="0">
                <a:solidFill>
                  <a:srgbClr val="FFFFFF"/>
                </a:solidFill>
                <a:latin typeface="Arial MT"/>
                <a:cs typeface="Arial MT"/>
              </a:rPr>
              <a:t>column.</a:t>
            </a:r>
            <a:endParaRPr sz="2400">
              <a:latin typeface="Arial MT"/>
              <a:cs typeface="Arial MT"/>
            </a:endParaRPr>
          </a:p>
          <a:p>
            <a:pPr marL="354965" marR="733425" indent="-342900">
              <a:lnSpc>
                <a:spcPct val="101499"/>
              </a:lnSpc>
              <a:spcBef>
                <a:spcPts val="975"/>
              </a:spcBef>
              <a:buChar char="•"/>
              <a:tabLst>
                <a:tab pos="354965" algn="l"/>
              </a:tabLst>
            </a:pP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3.</a:t>
            </a:r>
            <a:r>
              <a:rPr sz="24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105" dirty="0">
                <a:solidFill>
                  <a:srgbClr val="FFFFFF"/>
                </a:solidFill>
                <a:latin typeface="Arial MT"/>
                <a:cs typeface="Arial MT"/>
              </a:rPr>
              <a:t>Ciphertext</a:t>
            </a:r>
            <a:r>
              <a:rPr sz="24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125" dirty="0">
                <a:solidFill>
                  <a:srgbClr val="FFFFFF"/>
                </a:solidFill>
                <a:latin typeface="Arial MT"/>
                <a:cs typeface="Arial MT"/>
              </a:rPr>
              <a:t>Generation:</a:t>
            </a:r>
            <a:r>
              <a:rPr sz="24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114" dirty="0">
                <a:solidFill>
                  <a:srgbClr val="FFFFFF"/>
                </a:solidFill>
                <a:latin typeface="Arial MT"/>
                <a:cs typeface="Arial MT"/>
              </a:rPr>
              <a:t>Reading</a:t>
            </a:r>
            <a:r>
              <a:rPr sz="24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155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24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100" dirty="0">
                <a:solidFill>
                  <a:srgbClr val="FFFFFF"/>
                </a:solidFill>
                <a:latin typeface="Arial MT"/>
                <a:cs typeface="Arial MT"/>
              </a:rPr>
              <a:t>columns</a:t>
            </a:r>
            <a:r>
              <a:rPr sz="24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in</a:t>
            </a:r>
            <a:r>
              <a:rPr sz="24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155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24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105" dirty="0">
                <a:solidFill>
                  <a:srgbClr val="FFFFFF"/>
                </a:solidFill>
                <a:latin typeface="Arial MT"/>
                <a:cs typeface="Arial MT"/>
              </a:rPr>
              <a:t>specified </a:t>
            </a:r>
            <a:r>
              <a:rPr sz="2400" spc="110" dirty="0">
                <a:solidFill>
                  <a:srgbClr val="FFFFFF"/>
                </a:solidFill>
                <a:latin typeface="Arial MT"/>
                <a:cs typeface="Arial MT"/>
              </a:rPr>
              <a:t>order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135" dirty="0">
                <a:solidFill>
                  <a:srgbClr val="FFFFFF"/>
                </a:solidFill>
                <a:latin typeface="Arial MT"/>
                <a:cs typeface="Arial MT"/>
              </a:rPr>
              <a:t>produces</a:t>
            </a:r>
            <a:r>
              <a:rPr sz="24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155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140" dirty="0">
                <a:solidFill>
                  <a:srgbClr val="FFFFFF"/>
                </a:solidFill>
                <a:latin typeface="Arial MT"/>
                <a:cs typeface="Arial MT"/>
              </a:rPr>
              <a:t>cipher</a:t>
            </a:r>
            <a:r>
              <a:rPr sz="24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95" dirty="0">
                <a:solidFill>
                  <a:srgbClr val="FFFFFF"/>
                </a:solidFill>
                <a:latin typeface="Arial MT"/>
                <a:cs typeface="Arial MT"/>
              </a:rPr>
              <a:t>text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79300" cy="6851015"/>
          </a:xfrm>
          <a:custGeom>
            <a:avLst/>
            <a:gdLst/>
            <a:ahLst/>
            <a:cxnLst/>
            <a:rect l="l" t="t" r="r" b="b"/>
            <a:pathLst>
              <a:path w="12179300" h="6851015">
                <a:moveTo>
                  <a:pt x="12179299" y="6850856"/>
                </a:moveTo>
                <a:lnTo>
                  <a:pt x="0" y="6850856"/>
                </a:lnTo>
                <a:lnTo>
                  <a:pt x="0" y="0"/>
                </a:lnTo>
                <a:lnTo>
                  <a:pt x="12179299" y="0"/>
                </a:lnTo>
                <a:lnTo>
                  <a:pt x="12179299" y="68508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79300" cy="1439948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30504" y="1403861"/>
            <a:ext cx="5523865" cy="6343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70" dirty="0">
                <a:solidFill>
                  <a:srgbClr val="FFFFFF"/>
                </a:solidFill>
              </a:rPr>
              <a:t>DECRYPTION</a:t>
            </a:r>
            <a:r>
              <a:rPr sz="4000" spc="-70" dirty="0">
                <a:solidFill>
                  <a:srgbClr val="FFFFFF"/>
                </a:solidFill>
              </a:rPr>
              <a:t> </a:t>
            </a:r>
            <a:r>
              <a:rPr sz="4000" spc="-290" dirty="0">
                <a:solidFill>
                  <a:srgbClr val="FFFFFF"/>
                </a:solidFill>
              </a:rPr>
              <a:t>PROCESS</a:t>
            </a:r>
            <a:endParaRPr sz="4000"/>
          </a:p>
        </p:txBody>
      </p:sp>
      <p:sp>
        <p:nvSpPr>
          <p:cNvPr id="5" name="object 5"/>
          <p:cNvSpPr txBox="1"/>
          <p:nvPr/>
        </p:nvSpPr>
        <p:spPr>
          <a:xfrm>
            <a:off x="633676" y="2735234"/>
            <a:ext cx="10553700" cy="1970405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497840" marR="297815" indent="-485775">
              <a:lnSpc>
                <a:spcPts val="2620"/>
              </a:lnSpc>
              <a:spcBef>
                <a:spcPts val="400"/>
              </a:spcBef>
              <a:buAutoNum type="arabicPeriod"/>
              <a:tabLst>
                <a:tab pos="497840" algn="l"/>
              </a:tabLst>
            </a:pPr>
            <a:r>
              <a:rPr sz="2400" spc="105" dirty="0">
                <a:solidFill>
                  <a:srgbClr val="FFFFFF"/>
                </a:solidFill>
                <a:latin typeface="Arial MT"/>
                <a:cs typeface="Arial MT"/>
              </a:rPr>
              <a:t>Ciphertext</a:t>
            </a:r>
            <a:r>
              <a:rPr sz="24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95" dirty="0">
                <a:solidFill>
                  <a:srgbClr val="FFFFFF"/>
                </a:solidFill>
                <a:latin typeface="Arial MT"/>
                <a:cs typeface="Arial MT"/>
              </a:rPr>
              <a:t>Preparation: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125" dirty="0">
                <a:solidFill>
                  <a:srgbClr val="FFFFFF"/>
                </a:solidFill>
                <a:latin typeface="Arial MT"/>
                <a:cs typeface="Arial MT"/>
              </a:rPr>
              <a:t>ciphertext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170" dirty="0">
                <a:solidFill>
                  <a:srgbClr val="FFFFFF"/>
                </a:solidFill>
                <a:latin typeface="Arial MT"/>
                <a:cs typeface="Arial MT"/>
              </a:rPr>
              <a:t>is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229" dirty="0">
                <a:solidFill>
                  <a:srgbClr val="FFFFFF"/>
                </a:solidFill>
                <a:latin typeface="Arial MT"/>
                <a:cs typeface="Arial MT"/>
              </a:rPr>
              <a:t>placed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225" dirty="0">
                <a:solidFill>
                  <a:srgbClr val="FFFFFF"/>
                </a:solidFill>
                <a:latin typeface="Arial MT"/>
                <a:cs typeface="Arial MT"/>
              </a:rPr>
              <a:t>back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105" dirty="0">
                <a:solidFill>
                  <a:srgbClr val="FFFFFF"/>
                </a:solidFill>
                <a:latin typeface="Arial MT"/>
                <a:cs typeface="Arial MT"/>
              </a:rPr>
              <a:t>into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155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24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90" dirty="0">
                <a:solidFill>
                  <a:srgbClr val="FFFFFF"/>
                </a:solidFill>
                <a:latin typeface="Arial MT"/>
                <a:cs typeface="Arial MT"/>
              </a:rPr>
              <a:t>grid </a:t>
            </a:r>
            <a:r>
              <a:rPr sz="2400" spc="170" dirty="0">
                <a:solidFill>
                  <a:srgbClr val="FFFFFF"/>
                </a:solidFill>
                <a:latin typeface="Arial MT"/>
                <a:cs typeface="Arial MT"/>
              </a:rPr>
              <a:t>based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170" dirty="0">
                <a:solidFill>
                  <a:srgbClr val="FFFFFF"/>
                </a:solidFill>
                <a:latin typeface="Arial MT"/>
                <a:cs typeface="Arial MT"/>
              </a:rPr>
              <a:t>on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155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55" dirty="0">
                <a:solidFill>
                  <a:srgbClr val="FFFFFF"/>
                </a:solidFill>
                <a:latin typeface="Arial MT"/>
                <a:cs typeface="Arial MT"/>
              </a:rPr>
              <a:t>key.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814"/>
              </a:spcBef>
              <a:buClr>
                <a:srgbClr val="FFFFFF"/>
              </a:buClr>
              <a:buFont typeface="Arial MT"/>
              <a:buAutoNum type="arabicPeriod"/>
            </a:pPr>
            <a:endParaRPr sz="2400">
              <a:latin typeface="Arial MT"/>
              <a:cs typeface="Arial MT"/>
            </a:endParaRPr>
          </a:p>
          <a:p>
            <a:pPr marL="40640" marR="5080" indent="421640">
              <a:lnSpc>
                <a:spcPts val="2620"/>
              </a:lnSpc>
              <a:buAutoNum type="arabicPeriod"/>
              <a:tabLst>
                <a:tab pos="462280" algn="l"/>
              </a:tabLst>
            </a:pP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Row-wise</a:t>
            </a:r>
            <a:r>
              <a:rPr sz="2400" spc="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105" dirty="0">
                <a:solidFill>
                  <a:srgbClr val="FFFFFF"/>
                </a:solidFill>
                <a:latin typeface="Arial MT"/>
                <a:cs typeface="Arial MT"/>
              </a:rPr>
              <a:t>Reading:</a:t>
            </a:r>
            <a:r>
              <a:rPr sz="2400" spc="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2400" spc="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75" dirty="0">
                <a:solidFill>
                  <a:srgbClr val="FFFFFF"/>
                </a:solidFill>
                <a:latin typeface="Arial MT"/>
                <a:cs typeface="Arial MT"/>
              </a:rPr>
              <a:t>original</a:t>
            </a:r>
            <a:r>
              <a:rPr sz="2400" spc="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95" dirty="0">
                <a:solidFill>
                  <a:srgbClr val="FFFFFF"/>
                </a:solidFill>
                <a:latin typeface="Arial MT"/>
                <a:cs typeface="Arial MT"/>
              </a:rPr>
              <a:t>message</a:t>
            </a:r>
            <a:r>
              <a:rPr sz="2400" spc="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170" dirty="0">
                <a:solidFill>
                  <a:srgbClr val="FFFFFF"/>
                </a:solidFill>
                <a:latin typeface="Arial MT"/>
                <a:cs typeface="Arial MT"/>
              </a:rPr>
              <a:t>is</a:t>
            </a:r>
            <a:r>
              <a:rPr sz="2400" spc="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130" dirty="0">
                <a:solidFill>
                  <a:srgbClr val="FFFFFF"/>
                </a:solidFill>
                <a:latin typeface="Arial MT"/>
                <a:cs typeface="Arial MT"/>
              </a:rPr>
              <a:t>reconstructed</a:t>
            </a:r>
            <a:r>
              <a:rPr sz="2400" spc="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190" dirty="0">
                <a:solidFill>
                  <a:srgbClr val="FFFFFF"/>
                </a:solidFill>
                <a:latin typeface="Arial MT"/>
                <a:cs typeface="Arial MT"/>
              </a:rPr>
              <a:t>by</a:t>
            </a:r>
            <a:r>
              <a:rPr sz="2400" spc="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135" dirty="0">
                <a:solidFill>
                  <a:srgbClr val="FFFFFF"/>
                </a:solidFill>
                <a:latin typeface="Arial MT"/>
                <a:cs typeface="Arial MT"/>
              </a:rPr>
              <a:t>reading </a:t>
            </a:r>
            <a:r>
              <a:rPr sz="2400" spc="155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110" dirty="0">
                <a:solidFill>
                  <a:srgbClr val="FFFFFF"/>
                </a:solidFill>
                <a:latin typeface="Arial MT"/>
                <a:cs typeface="Arial MT"/>
              </a:rPr>
              <a:t>grid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80" dirty="0">
                <a:solidFill>
                  <a:srgbClr val="FFFFFF"/>
                </a:solidFill>
                <a:latin typeface="Arial MT"/>
                <a:cs typeface="Arial MT"/>
              </a:rPr>
              <a:t>row.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79300" cy="685085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629" y="352995"/>
            <a:ext cx="180911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155" dirty="0">
                <a:solidFill>
                  <a:srgbClr val="FFFFFF"/>
                </a:solidFill>
              </a:rPr>
              <a:t>EXAMPLE</a:t>
            </a:r>
            <a:endParaRPr sz="3200"/>
          </a:p>
        </p:txBody>
      </p:sp>
      <p:sp>
        <p:nvSpPr>
          <p:cNvPr id="4" name="object 4"/>
          <p:cNvSpPr txBox="1"/>
          <p:nvPr/>
        </p:nvSpPr>
        <p:spPr>
          <a:xfrm>
            <a:off x="707268" y="1698110"/>
            <a:ext cx="9664700" cy="3780154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>
              <a:lnSpc>
                <a:spcPct val="101499"/>
              </a:lnSpc>
              <a:spcBef>
                <a:spcPts val="70"/>
              </a:spcBef>
            </a:pPr>
            <a:r>
              <a:rPr sz="1600" spc="60" dirty="0">
                <a:solidFill>
                  <a:srgbClr val="FFFFFF"/>
                </a:solidFill>
                <a:latin typeface="Arial MT"/>
                <a:cs typeface="Arial MT"/>
              </a:rPr>
              <a:t>Example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55" dirty="0">
                <a:solidFill>
                  <a:srgbClr val="FFFFFF"/>
                </a:solidFill>
                <a:latin typeface="Arial MT"/>
                <a:cs typeface="Arial MT"/>
              </a:rPr>
              <a:t>Consider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100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70" dirty="0">
                <a:solidFill>
                  <a:srgbClr val="FFFFFF"/>
                </a:solidFill>
                <a:latin typeface="Arial MT"/>
                <a:cs typeface="Arial MT"/>
              </a:rPr>
              <a:t>plaintext: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135" dirty="0">
                <a:solidFill>
                  <a:srgbClr val="FFFFFF"/>
                </a:solidFill>
                <a:latin typeface="Arial MT"/>
                <a:cs typeface="Arial MT"/>
              </a:rPr>
              <a:t>"MEET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85" dirty="0">
                <a:solidFill>
                  <a:srgbClr val="FFFFFF"/>
                </a:solidFill>
                <a:latin typeface="Arial MT"/>
                <a:cs typeface="Arial MT"/>
              </a:rPr>
              <a:t>AT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 DAWN" Using </a:t>
            </a:r>
            <a:r>
              <a:rPr sz="1600" spc="20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65" dirty="0">
                <a:solidFill>
                  <a:srgbClr val="FFFFFF"/>
                </a:solidFill>
                <a:latin typeface="Arial MT"/>
                <a:cs typeface="Arial MT"/>
              </a:rPr>
              <a:t>key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Arial MT"/>
                <a:cs typeface="Arial MT"/>
              </a:rPr>
              <a:t>"4312"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75" dirty="0">
                <a:solidFill>
                  <a:srgbClr val="FFFFFF"/>
                </a:solidFill>
                <a:latin typeface="Arial MT"/>
                <a:cs typeface="Arial MT"/>
              </a:rPr>
              <a:t>with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 4</a:t>
            </a:r>
            <a:r>
              <a:rPr sz="16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55" dirty="0">
                <a:solidFill>
                  <a:srgbClr val="FFFFFF"/>
                </a:solidFill>
                <a:latin typeface="Arial MT"/>
                <a:cs typeface="Arial MT"/>
              </a:rPr>
              <a:t>columns,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100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75" dirty="0">
                <a:solidFill>
                  <a:srgbClr val="FFFFFF"/>
                </a:solidFill>
                <a:latin typeface="Arial MT"/>
                <a:cs typeface="Arial MT"/>
              </a:rPr>
              <a:t>encryption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process</a:t>
            </a:r>
            <a:r>
              <a:rPr sz="1600" spc="1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170" dirty="0">
                <a:solidFill>
                  <a:srgbClr val="FFFFFF"/>
                </a:solidFill>
                <a:latin typeface="Arial MT"/>
                <a:cs typeface="Arial MT"/>
              </a:rPr>
              <a:t>can</a:t>
            </a:r>
            <a:r>
              <a:rPr sz="1600" spc="114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165" dirty="0">
                <a:solidFill>
                  <a:srgbClr val="FFFFFF"/>
                </a:solidFill>
                <a:latin typeface="Arial MT"/>
                <a:cs typeface="Arial MT"/>
              </a:rPr>
              <a:t>be</a:t>
            </a:r>
            <a:r>
              <a:rPr sz="1600" spc="1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visualized</a:t>
            </a:r>
            <a:r>
              <a:rPr sz="1600" spc="114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as</a:t>
            </a:r>
            <a:r>
              <a:rPr sz="1600" spc="1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 MT"/>
                <a:cs typeface="Arial MT"/>
              </a:rPr>
              <a:t>follows:</a:t>
            </a:r>
            <a:endParaRPr sz="1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z="1600" spc="60" dirty="0">
                <a:solidFill>
                  <a:srgbClr val="FFFFFF"/>
                </a:solidFill>
                <a:latin typeface="Arial MT"/>
                <a:cs typeface="Arial MT"/>
              </a:rPr>
              <a:t>Grid</a:t>
            </a:r>
            <a:r>
              <a:rPr sz="16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50" dirty="0">
                <a:solidFill>
                  <a:srgbClr val="FFFFFF"/>
                </a:solidFill>
                <a:latin typeface="Arial MT"/>
                <a:cs typeface="Arial MT"/>
              </a:rPr>
              <a:t>Formation:</a:t>
            </a:r>
            <a:r>
              <a:rPr sz="16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120" dirty="0">
                <a:solidFill>
                  <a:srgbClr val="FFFFFF"/>
                </a:solidFill>
                <a:latin typeface="Arial MT"/>
                <a:cs typeface="Arial MT"/>
              </a:rPr>
              <a:t>M</a:t>
            </a:r>
            <a:r>
              <a:rPr sz="16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220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16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220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16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355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endParaRPr sz="1600">
              <a:latin typeface="Arial MT"/>
              <a:cs typeface="Arial MT"/>
            </a:endParaRPr>
          </a:p>
          <a:p>
            <a:pPr marL="1642110">
              <a:lnSpc>
                <a:spcPct val="100000"/>
              </a:lnSpc>
              <a:spcBef>
                <a:spcPts val="925"/>
              </a:spcBef>
            </a:pPr>
            <a:r>
              <a:rPr sz="1600" spc="114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16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305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1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D</a:t>
            </a:r>
            <a:r>
              <a:rPr sz="16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65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endParaRPr sz="1600">
              <a:latin typeface="Arial MT"/>
              <a:cs typeface="Arial MT"/>
            </a:endParaRPr>
          </a:p>
          <a:p>
            <a:pPr marL="1586230">
              <a:lnSpc>
                <a:spcPct val="100000"/>
              </a:lnSpc>
              <a:spcBef>
                <a:spcPts val="930"/>
              </a:spcBef>
            </a:pP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W</a:t>
            </a:r>
            <a:r>
              <a:rPr sz="1600" spc="-7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N</a:t>
            </a:r>
            <a:r>
              <a:rPr sz="16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X</a:t>
            </a:r>
            <a:r>
              <a:rPr sz="16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X</a:t>
            </a:r>
            <a:r>
              <a:rPr sz="16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(X</a:t>
            </a:r>
            <a:r>
              <a:rPr sz="16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114" dirty="0">
                <a:solidFill>
                  <a:srgbClr val="FFFFFF"/>
                </a:solidFill>
                <a:latin typeface="Arial MT"/>
                <a:cs typeface="Arial MT"/>
              </a:rPr>
              <a:t>is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125" dirty="0">
                <a:solidFill>
                  <a:srgbClr val="FFFFFF"/>
                </a:solidFill>
                <a:latin typeface="Arial MT"/>
                <a:cs typeface="Arial MT"/>
              </a:rPr>
              <a:t>padding)</a:t>
            </a:r>
            <a:endParaRPr sz="1600">
              <a:latin typeface="Arial MT"/>
              <a:cs typeface="Arial MT"/>
            </a:endParaRPr>
          </a:p>
          <a:p>
            <a:pPr marL="12700" marR="3253104" indent="224790">
              <a:lnSpc>
                <a:spcPct val="148300"/>
              </a:lnSpc>
              <a:buAutoNum type="arabicPeriod" startAt="2"/>
              <a:tabLst>
                <a:tab pos="237490" algn="l"/>
              </a:tabLst>
            </a:pPr>
            <a:r>
              <a:rPr sz="1600" spc="85" dirty="0">
                <a:solidFill>
                  <a:srgbClr val="FFFFFF"/>
                </a:solidFill>
                <a:latin typeface="Arial MT"/>
                <a:cs typeface="Arial MT"/>
              </a:rPr>
              <a:t>Columnar</a:t>
            </a:r>
            <a:r>
              <a:rPr sz="1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80" dirty="0">
                <a:solidFill>
                  <a:srgbClr val="FFFFFF"/>
                </a:solidFill>
                <a:latin typeface="Arial MT"/>
                <a:cs typeface="Arial MT"/>
              </a:rPr>
              <a:t>Rearrangement:</a:t>
            </a:r>
            <a:r>
              <a:rPr sz="1600" spc="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80" dirty="0">
                <a:solidFill>
                  <a:srgbClr val="FFFFFF"/>
                </a:solidFill>
                <a:latin typeface="Arial MT"/>
                <a:cs typeface="Arial MT"/>
              </a:rPr>
              <a:t>Reading</a:t>
            </a:r>
            <a:r>
              <a:rPr sz="1600" spc="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65" dirty="0">
                <a:solidFill>
                  <a:srgbClr val="FFFFFF"/>
                </a:solidFill>
                <a:latin typeface="Arial MT"/>
                <a:cs typeface="Arial MT"/>
              </a:rPr>
              <a:t>columns</a:t>
            </a:r>
            <a:r>
              <a:rPr sz="1600" spc="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as</a:t>
            </a:r>
            <a:r>
              <a:rPr sz="1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90" dirty="0">
                <a:solidFill>
                  <a:srgbClr val="FFFFFF"/>
                </a:solidFill>
                <a:latin typeface="Arial MT"/>
                <a:cs typeface="Arial MT"/>
              </a:rPr>
              <a:t>per</a:t>
            </a:r>
            <a:r>
              <a:rPr sz="1600" spc="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65" dirty="0">
                <a:solidFill>
                  <a:srgbClr val="FFFFFF"/>
                </a:solidFill>
                <a:latin typeface="Arial MT"/>
                <a:cs typeface="Arial MT"/>
              </a:rPr>
              <a:t>key</a:t>
            </a:r>
            <a:r>
              <a:rPr sz="1600" spc="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 MT"/>
                <a:cs typeface="Arial MT"/>
              </a:rPr>
              <a:t>"4312": </a:t>
            </a:r>
            <a:r>
              <a:rPr sz="1600" spc="50" dirty="0">
                <a:solidFill>
                  <a:srgbClr val="FFFFFF"/>
                </a:solidFill>
                <a:latin typeface="Arial MT"/>
                <a:cs typeface="Arial MT"/>
              </a:rPr>
              <a:t>4th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95" dirty="0">
                <a:solidFill>
                  <a:srgbClr val="FFFFFF"/>
                </a:solidFill>
                <a:latin typeface="Arial MT"/>
                <a:cs typeface="Arial MT"/>
              </a:rPr>
              <a:t>column: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305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114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0" dirty="0">
                <a:solidFill>
                  <a:srgbClr val="FFFFFF"/>
                </a:solidFill>
                <a:latin typeface="Arial MT"/>
                <a:cs typeface="Arial MT"/>
              </a:rPr>
              <a:t>X</a:t>
            </a:r>
            <a:endParaRPr sz="1600">
              <a:latin typeface="Arial MT"/>
              <a:cs typeface="Arial MT"/>
            </a:endParaRPr>
          </a:p>
          <a:p>
            <a:pPr marL="12700" marR="7828280">
              <a:lnSpc>
                <a:spcPct val="148300"/>
              </a:lnSpc>
            </a:pP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3rd</a:t>
            </a:r>
            <a:r>
              <a:rPr sz="1600" spc="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95" dirty="0">
                <a:solidFill>
                  <a:srgbClr val="FFFFFF"/>
                </a:solidFill>
                <a:latin typeface="Arial MT"/>
                <a:cs typeface="Arial MT"/>
              </a:rPr>
              <a:t>column:</a:t>
            </a:r>
            <a:r>
              <a:rPr sz="1600" spc="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220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1600" spc="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D</a:t>
            </a:r>
            <a:r>
              <a:rPr sz="1600" spc="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0" dirty="0">
                <a:solidFill>
                  <a:srgbClr val="FFFFFF"/>
                </a:solidFill>
                <a:latin typeface="Arial MT"/>
                <a:cs typeface="Arial MT"/>
              </a:rPr>
              <a:t>X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1st</a:t>
            </a:r>
            <a:r>
              <a:rPr sz="16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95" dirty="0">
                <a:solidFill>
                  <a:srgbClr val="FFFFFF"/>
                </a:solidFill>
                <a:latin typeface="Arial MT"/>
                <a:cs typeface="Arial MT"/>
              </a:rPr>
              <a:t>column:</a:t>
            </a:r>
            <a:r>
              <a:rPr sz="16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120" dirty="0">
                <a:solidFill>
                  <a:srgbClr val="FFFFFF"/>
                </a:solidFill>
                <a:latin typeface="Arial MT"/>
                <a:cs typeface="Arial MT"/>
              </a:rPr>
              <a:t>M</a:t>
            </a:r>
            <a:r>
              <a:rPr sz="16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114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16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0" dirty="0">
                <a:solidFill>
                  <a:srgbClr val="FFFFFF"/>
                </a:solidFill>
                <a:latin typeface="Arial MT"/>
                <a:cs typeface="Arial MT"/>
              </a:rPr>
              <a:t>W </a:t>
            </a:r>
            <a:r>
              <a:rPr sz="1600" spc="95" dirty="0">
                <a:solidFill>
                  <a:srgbClr val="FFFFFF"/>
                </a:solidFill>
                <a:latin typeface="Arial MT"/>
                <a:cs typeface="Arial MT"/>
              </a:rPr>
              <a:t>2nd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95" dirty="0">
                <a:solidFill>
                  <a:srgbClr val="FFFFFF"/>
                </a:solidFill>
                <a:latin typeface="Arial MT"/>
                <a:cs typeface="Arial MT"/>
              </a:rPr>
              <a:t>column: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220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305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16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0" dirty="0">
                <a:solidFill>
                  <a:srgbClr val="FFFFFF"/>
                </a:solidFill>
                <a:latin typeface="Arial MT"/>
                <a:cs typeface="Arial MT"/>
              </a:rPr>
              <a:t>N</a:t>
            </a:r>
            <a:endParaRPr sz="1600">
              <a:latin typeface="Arial MT"/>
              <a:cs typeface="Arial MT"/>
            </a:endParaRPr>
          </a:p>
          <a:p>
            <a:pPr marL="237490" indent="-224790">
              <a:lnSpc>
                <a:spcPct val="100000"/>
              </a:lnSpc>
              <a:spcBef>
                <a:spcPts val="925"/>
              </a:spcBef>
              <a:buAutoNum type="arabicPeriod" startAt="3"/>
              <a:tabLst>
                <a:tab pos="237490" algn="l"/>
              </a:tabLst>
            </a:pPr>
            <a:r>
              <a:rPr sz="1600" spc="70" dirty="0">
                <a:solidFill>
                  <a:srgbClr val="FFFFFF"/>
                </a:solidFill>
                <a:latin typeface="Arial MT"/>
                <a:cs typeface="Arial MT"/>
              </a:rPr>
              <a:t>Ciphertext: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 - </a:t>
            </a:r>
            <a:r>
              <a:rPr sz="1600" spc="125" dirty="0">
                <a:solidFill>
                  <a:srgbClr val="FFFFFF"/>
                </a:solidFill>
                <a:latin typeface="Arial MT"/>
                <a:cs typeface="Arial MT"/>
              </a:rPr>
              <a:t>Concatenating</a:t>
            </a:r>
            <a:r>
              <a:rPr sz="16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100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55" dirty="0">
                <a:solidFill>
                  <a:srgbClr val="FFFFFF"/>
                </a:solidFill>
                <a:latin typeface="Arial MT"/>
                <a:cs typeface="Arial MT"/>
              </a:rPr>
              <a:t>columns:</a:t>
            </a:r>
            <a:r>
              <a:rPr sz="16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 MT"/>
                <a:cs typeface="Arial MT"/>
              </a:rPr>
              <a:t>"TAEDXMTAWX"</a:t>
            </a:r>
            <a:endParaRPr sz="1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79300" cy="6851015"/>
            <a:chOff x="0" y="0"/>
            <a:chExt cx="12179300" cy="68510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79299" cy="685085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6120098"/>
              <a:ext cx="12179300" cy="730762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6115685"/>
              <a:ext cx="12179300" cy="12700"/>
            </a:xfrm>
            <a:custGeom>
              <a:avLst/>
              <a:gdLst/>
              <a:ahLst/>
              <a:cxnLst/>
              <a:rect l="l" t="t" r="r" b="b"/>
              <a:pathLst>
                <a:path w="12179300" h="12700">
                  <a:moveTo>
                    <a:pt x="0" y="0"/>
                  </a:moveTo>
                  <a:lnTo>
                    <a:pt x="12179299" y="0"/>
                  </a:lnTo>
                  <a:lnTo>
                    <a:pt x="12179299" y="12686"/>
                  </a:lnTo>
                  <a:lnTo>
                    <a:pt x="0" y="126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52381" y="1845163"/>
              <a:ext cx="9598025" cy="0"/>
            </a:xfrm>
            <a:custGeom>
              <a:avLst/>
              <a:gdLst/>
              <a:ahLst/>
              <a:cxnLst/>
              <a:rect l="l" t="t" r="r" b="b"/>
              <a:pathLst>
                <a:path w="9598025">
                  <a:moveTo>
                    <a:pt x="0" y="0"/>
                  </a:moveTo>
                  <a:lnTo>
                    <a:pt x="9597514" y="0"/>
                  </a:lnTo>
                </a:path>
              </a:pathLst>
            </a:custGeom>
            <a:ln w="31716">
              <a:solidFill>
                <a:srgbClr val="B61D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12460" rIns="0" bIns="0" rtlCol="0">
            <a:spAutoFit/>
          </a:bodyPr>
          <a:lstStyle/>
          <a:p>
            <a:pPr marL="4433570">
              <a:lnSpc>
                <a:spcPct val="100000"/>
              </a:lnSpc>
              <a:spcBef>
                <a:spcPts val="125"/>
              </a:spcBef>
            </a:pPr>
            <a:r>
              <a:rPr sz="2850" spc="-175" dirty="0">
                <a:solidFill>
                  <a:srgbClr val="000000"/>
                </a:solidFill>
              </a:rPr>
              <a:t>ADVANTAGES</a:t>
            </a:r>
            <a:endParaRPr sz="2850"/>
          </a:p>
        </p:txBody>
      </p:sp>
      <p:sp>
        <p:nvSpPr>
          <p:cNvPr id="8" name="object 8"/>
          <p:cNvSpPr txBox="1"/>
          <p:nvPr/>
        </p:nvSpPr>
        <p:spPr>
          <a:xfrm>
            <a:off x="1444202" y="2040241"/>
            <a:ext cx="9526270" cy="3123565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23850" marR="5080" indent="-311785" algn="just">
              <a:lnSpc>
                <a:spcPct val="101200"/>
              </a:lnSpc>
              <a:spcBef>
                <a:spcPts val="70"/>
              </a:spcBef>
              <a:buClr>
                <a:srgbClr val="B61D41"/>
              </a:buClr>
              <a:buChar char="•"/>
              <a:tabLst>
                <a:tab pos="325120" algn="l"/>
              </a:tabLst>
            </a:pPr>
            <a:r>
              <a:rPr sz="1850" dirty="0">
                <a:latin typeface="Arial MT"/>
                <a:cs typeface="Arial MT"/>
              </a:rPr>
              <a:t>1.</a:t>
            </a:r>
            <a:r>
              <a:rPr sz="1850" spc="210" dirty="0">
                <a:latin typeface="Arial MT"/>
                <a:cs typeface="Arial MT"/>
              </a:rPr>
              <a:t> </a:t>
            </a:r>
            <a:r>
              <a:rPr sz="1850" dirty="0">
                <a:latin typeface="Arial MT"/>
                <a:cs typeface="Arial MT"/>
              </a:rPr>
              <a:t>Simplicity</a:t>
            </a:r>
            <a:r>
              <a:rPr sz="1850" spc="245" dirty="0">
                <a:latin typeface="Arial MT"/>
                <a:cs typeface="Arial MT"/>
              </a:rPr>
              <a:t> </a:t>
            </a:r>
            <a:r>
              <a:rPr sz="1850" dirty="0">
                <a:latin typeface="Arial MT"/>
                <a:cs typeface="Arial MT"/>
              </a:rPr>
              <a:t>and</a:t>
            </a:r>
            <a:r>
              <a:rPr sz="1850" spc="175" dirty="0">
                <a:latin typeface="Arial MT"/>
                <a:cs typeface="Arial MT"/>
              </a:rPr>
              <a:t> </a:t>
            </a:r>
            <a:r>
              <a:rPr sz="1850" spc="-45" dirty="0">
                <a:latin typeface="Arial MT"/>
                <a:cs typeface="Arial MT"/>
              </a:rPr>
              <a:t>Ease</a:t>
            </a:r>
            <a:r>
              <a:rPr sz="1850" spc="180" dirty="0">
                <a:latin typeface="Arial MT"/>
                <a:cs typeface="Arial MT"/>
              </a:rPr>
              <a:t> </a:t>
            </a:r>
            <a:r>
              <a:rPr sz="1850" dirty="0">
                <a:latin typeface="Arial MT"/>
                <a:cs typeface="Arial MT"/>
              </a:rPr>
              <a:t>of</a:t>
            </a:r>
            <a:r>
              <a:rPr sz="1850" spc="254" dirty="0">
                <a:latin typeface="Arial MT"/>
                <a:cs typeface="Arial MT"/>
              </a:rPr>
              <a:t> </a:t>
            </a:r>
            <a:r>
              <a:rPr sz="1850" spc="-20" dirty="0">
                <a:latin typeface="Arial MT"/>
                <a:cs typeface="Arial MT"/>
              </a:rPr>
              <a:t>Implementation:</a:t>
            </a:r>
            <a:r>
              <a:rPr sz="1850" spc="220" dirty="0">
                <a:latin typeface="Arial MT"/>
                <a:cs typeface="Arial MT"/>
              </a:rPr>
              <a:t> </a:t>
            </a:r>
            <a:r>
              <a:rPr sz="1850" dirty="0">
                <a:latin typeface="Arial MT"/>
                <a:cs typeface="Arial MT"/>
              </a:rPr>
              <a:t>Columnar</a:t>
            </a:r>
            <a:r>
              <a:rPr sz="1850" spc="180" dirty="0">
                <a:latin typeface="Arial MT"/>
                <a:cs typeface="Arial MT"/>
              </a:rPr>
              <a:t> </a:t>
            </a:r>
            <a:r>
              <a:rPr sz="1850" dirty="0">
                <a:latin typeface="Arial MT"/>
                <a:cs typeface="Arial MT"/>
              </a:rPr>
              <a:t>transposition</a:t>
            </a:r>
            <a:r>
              <a:rPr sz="1850" spc="190" dirty="0">
                <a:latin typeface="Arial MT"/>
                <a:cs typeface="Arial MT"/>
              </a:rPr>
              <a:t> </a:t>
            </a:r>
            <a:r>
              <a:rPr sz="1850" dirty="0">
                <a:latin typeface="Arial MT"/>
                <a:cs typeface="Arial MT"/>
              </a:rPr>
              <a:t>is</a:t>
            </a:r>
            <a:r>
              <a:rPr sz="1850" spc="210" dirty="0">
                <a:latin typeface="Arial MT"/>
                <a:cs typeface="Arial MT"/>
              </a:rPr>
              <a:t> </a:t>
            </a:r>
            <a:r>
              <a:rPr sz="1850" dirty="0">
                <a:latin typeface="Arial MT"/>
                <a:cs typeface="Arial MT"/>
              </a:rPr>
              <a:t>straightforward</a:t>
            </a:r>
            <a:r>
              <a:rPr sz="1850" spc="210" dirty="0">
                <a:latin typeface="Arial MT"/>
                <a:cs typeface="Arial MT"/>
              </a:rPr>
              <a:t> </a:t>
            </a:r>
            <a:r>
              <a:rPr sz="1850" spc="-25" dirty="0">
                <a:latin typeface="Arial MT"/>
                <a:cs typeface="Arial MT"/>
              </a:rPr>
              <a:t>to 	understand</a:t>
            </a:r>
            <a:r>
              <a:rPr sz="1850" spc="200" dirty="0">
                <a:latin typeface="Arial MT"/>
                <a:cs typeface="Arial MT"/>
              </a:rPr>
              <a:t> </a:t>
            </a:r>
            <a:r>
              <a:rPr sz="1850" dirty="0">
                <a:latin typeface="Arial MT"/>
                <a:cs typeface="Arial MT"/>
              </a:rPr>
              <a:t>and</a:t>
            </a:r>
            <a:r>
              <a:rPr sz="1850" spc="135" dirty="0">
                <a:latin typeface="Arial MT"/>
                <a:cs typeface="Arial MT"/>
              </a:rPr>
              <a:t> </a:t>
            </a:r>
            <a:r>
              <a:rPr sz="1850" dirty="0">
                <a:latin typeface="Arial MT"/>
                <a:cs typeface="Arial MT"/>
              </a:rPr>
              <a:t>can</a:t>
            </a:r>
            <a:r>
              <a:rPr sz="1850" spc="170" dirty="0">
                <a:latin typeface="Arial MT"/>
                <a:cs typeface="Arial MT"/>
              </a:rPr>
              <a:t> </a:t>
            </a:r>
            <a:r>
              <a:rPr sz="1850" dirty="0">
                <a:latin typeface="Arial MT"/>
                <a:cs typeface="Arial MT"/>
              </a:rPr>
              <a:t>be</a:t>
            </a:r>
            <a:r>
              <a:rPr sz="1850" spc="204" dirty="0">
                <a:latin typeface="Arial MT"/>
                <a:cs typeface="Arial MT"/>
              </a:rPr>
              <a:t> </a:t>
            </a:r>
            <a:r>
              <a:rPr sz="1850" spc="-30" dirty="0">
                <a:latin typeface="Arial MT"/>
                <a:cs typeface="Arial MT"/>
              </a:rPr>
              <a:t>implemented</a:t>
            </a:r>
            <a:r>
              <a:rPr sz="1850" spc="155" dirty="0">
                <a:latin typeface="Arial MT"/>
                <a:cs typeface="Arial MT"/>
              </a:rPr>
              <a:t> </a:t>
            </a:r>
            <a:r>
              <a:rPr sz="1850" dirty="0">
                <a:latin typeface="Arial MT"/>
                <a:cs typeface="Arial MT"/>
              </a:rPr>
              <a:t>with</a:t>
            </a:r>
            <a:r>
              <a:rPr sz="1850" spc="165" dirty="0">
                <a:latin typeface="Arial MT"/>
                <a:cs typeface="Arial MT"/>
              </a:rPr>
              <a:t> </a:t>
            </a:r>
            <a:r>
              <a:rPr sz="1850" dirty="0">
                <a:latin typeface="Arial MT"/>
                <a:cs typeface="Arial MT"/>
              </a:rPr>
              <a:t>minimal</a:t>
            </a:r>
            <a:r>
              <a:rPr sz="1850" spc="215" dirty="0">
                <a:latin typeface="Arial MT"/>
                <a:cs typeface="Arial MT"/>
              </a:rPr>
              <a:t> </a:t>
            </a:r>
            <a:r>
              <a:rPr sz="1850" spc="-35" dirty="0">
                <a:latin typeface="Arial MT"/>
                <a:cs typeface="Arial MT"/>
              </a:rPr>
              <a:t>resources.</a:t>
            </a:r>
            <a:r>
              <a:rPr sz="1850" spc="150" dirty="0">
                <a:latin typeface="Arial MT"/>
                <a:cs typeface="Arial MT"/>
              </a:rPr>
              <a:t> </a:t>
            </a:r>
            <a:r>
              <a:rPr sz="1850" dirty="0">
                <a:latin typeface="Arial MT"/>
                <a:cs typeface="Arial MT"/>
              </a:rPr>
              <a:t>It</a:t>
            </a:r>
            <a:r>
              <a:rPr sz="1850" spc="195" dirty="0">
                <a:latin typeface="Arial MT"/>
                <a:cs typeface="Arial MT"/>
              </a:rPr>
              <a:t> </a:t>
            </a:r>
            <a:r>
              <a:rPr sz="1850" dirty="0">
                <a:latin typeface="Arial MT"/>
                <a:cs typeface="Arial MT"/>
              </a:rPr>
              <a:t>doesn't</a:t>
            </a:r>
            <a:r>
              <a:rPr sz="1850" spc="145" dirty="0">
                <a:latin typeface="Arial MT"/>
                <a:cs typeface="Arial MT"/>
              </a:rPr>
              <a:t> </a:t>
            </a:r>
            <a:r>
              <a:rPr sz="1850" dirty="0">
                <a:latin typeface="Arial MT"/>
                <a:cs typeface="Arial MT"/>
              </a:rPr>
              <a:t>require</a:t>
            </a:r>
            <a:r>
              <a:rPr sz="1850" spc="170" dirty="0">
                <a:latin typeface="Arial MT"/>
                <a:cs typeface="Arial MT"/>
              </a:rPr>
              <a:t> </a:t>
            </a:r>
            <a:r>
              <a:rPr sz="1850" spc="-10" dirty="0">
                <a:latin typeface="Arial MT"/>
                <a:cs typeface="Arial MT"/>
              </a:rPr>
              <a:t>complex 	</a:t>
            </a:r>
            <a:r>
              <a:rPr sz="1850" spc="-60" dirty="0">
                <a:latin typeface="Arial MT"/>
                <a:cs typeface="Arial MT"/>
              </a:rPr>
              <a:t>algorithms</a:t>
            </a:r>
            <a:r>
              <a:rPr sz="1850" spc="60" dirty="0">
                <a:latin typeface="Arial MT"/>
                <a:cs typeface="Arial MT"/>
              </a:rPr>
              <a:t> </a:t>
            </a:r>
            <a:r>
              <a:rPr sz="1850" spc="50" dirty="0">
                <a:latin typeface="Arial MT"/>
                <a:cs typeface="Arial MT"/>
              </a:rPr>
              <a:t>or</a:t>
            </a:r>
            <a:r>
              <a:rPr sz="1850" spc="-20" dirty="0">
                <a:latin typeface="Arial MT"/>
                <a:cs typeface="Arial MT"/>
              </a:rPr>
              <a:t> </a:t>
            </a:r>
            <a:r>
              <a:rPr sz="1850" spc="-80" dirty="0">
                <a:latin typeface="Arial MT"/>
                <a:cs typeface="Arial MT"/>
              </a:rPr>
              <a:t>high</a:t>
            </a:r>
            <a:r>
              <a:rPr sz="1850" spc="20" dirty="0">
                <a:latin typeface="Arial MT"/>
                <a:cs typeface="Arial MT"/>
              </a:rPr>
              <a:t> </a:t>
            </a:r>
            <a:r>
              <a:rPr sz="1850" spc="-60" dirty="0">
                <a:latin typeface="Arial MT"/>
                <a:cs typeface="Arial MT"/>
              </a:rPr>
              <a:t>computational</a:t>
            </a:r>
            <a:r>
              <a:rPr sz="1850" spc="10" dirty="0">
                <a:latin typeface="Arial MT"/>
                <a:cs typeface="Arial MT"/>
              </a:rPr>
              <a:t> </a:t>
            </a:r>
            <a:r>
              <a:rPr sz="1850" spc="-55" dirty="0">
                <a:latin typeface="Arial MT"/>
                <a:cs typeface="Arial MT"/>
              </a:rPr>
              <a:t>power,</a:t>
            </a:r>
            <a:r>
              <a:rPr sz="1850" spc="70" dirty="0">
                <a:latin typeface="Arial MT"/>
                <a:cs typeface="Arial MT"/>
              </a:rPr>
              <a:t> </a:t>
            </a:r>
            <a:r>
              <a:rPr sz="1850" spc="-120" dirty="0">
                <a:latin typeface="Arial MT"/>
                <a:cs typeface="Arial MT"/>
              </a:rPr>
              <a:t>making</a:t>
            </a:r>
            <a:r>
              <a:rPr sz="1850" spc="-10" dirty="0">
                <a:latin typeface="Arial MT"/>
                <a:cs typeface="Arial MT"/>
              </a:rPr>
              <a:t> </a:t>
            </a:r>
            <a:r>
              <a:rPr sz="1850" dirty="0">
                <a:latin typeface="Arial MT"/>
                <a:cs typeface="Arial MT"/>
              </a:rPr>
              <a:t>it</a:t>
            </a:r>
            <a:r>
              <a:rPr sz="1850" spc="45" dirty="0">
                <a:latin typeface="Arial MT"/>
                <a:cs typeface="Arial MT"/>
              </a:rPr>
              <a:t> </a:t>
            </a:r>
            <a:r>
              <a:rPr sz="1850" spc="-135" dirty="0">
                <a:latin typeface="Arial MT"/>
                <a:cs typeface="Arial MT"/>
              </a:rPr>
              <a:t>accessible</a:t>
            </a:r>
            <a:r>
              <a:rPr sz="1850" spc="15" dirty="0">
                <a:latin typeface="Arial MT"/>
                <a:cs typeface="Arial MT"/>
              </a:rPr>
              <a:t> </a:t>
            </a:r>
            <a:r>
              <a:rPr sz="1850" dirty="0">
                <a:latin typeface="Arial MT"/>
                <a:cs typeface="Arial MT"/>
              </a:rPr>
              <a:t>for</a:t>
            </a:r>
            <a:r>
              <a:rPr sz="1850" spc="45" dirty="0">
                <a:latin typeface="Arial MT"/>
                <a:cs typeface="Arial MT"/>
              </a:rPr>
              <a:t> </a:t>
            </a:r>
            <a:r>
              <a:rPr sz="1850" spc="-125" dirty="0">
                <a:latin typeface="Arial MT"/>
                <a:cs typeface="Arial MT"/>
              </a:rPr>
              <a:t>manual</a:t>
            </a:r>
            <a:r>
              <a:rPr sz="1850" spc="40" dirty="0">
                <a:latin typeface="Arial MT"/>
                <a:cs typeface="Arial MT"/>
              </a:rPr>
              <a:t> </a:t>
            </a:r>
            <a:r>
              <a:rPr sz="1850" spc="-35" dirty="0">
                <a:latin typeface="Arial MT"/>
                <a:cs typeface="Arial MT"/>
              </a:rPr>
              <a:t>encryption</a:t>
            </a:r>
            <a:r>
              <a:rPr sz="1850" spc="-10" dirty="0">
                <a:latin typeface="Arial MT"/>
                <a:cs typeface="Arial MT"/>
              </a:rPr>
              <a:t> </a:t>
            </a:r>
            <a:r>
              <a:rPr sz="1850" spc="-100" dirty="0">
                <a:latin typeface="Arial MT"/>
                <a:cs typeface="Arial MT"/>
              </a:rPr>
              <a:t>and</a:t>
            </a:r>
            <a:r>
              <a:rPr sz="1850" spc="30" dirty="0">
                <a:latin typeface="Arial MT"/>
                <a:cs typeface="Arial MT"/>
              </a:rPr>
              <a:t> </a:t>
            </a:r>
            <a:r>
              <a:rPr sz="1850" spc="-10" dirty="0">
                <a:latin typeface="Arial MT"/>
                <a:cs typeface="Arial MT"/>
              </a:rPr>
              <a:t>simple 	</a:t>
            </a:r>
            <a:r>
              <a:rPr sz="1850" spc="-60" dirty="0">
                <a:latin typeface="Arial MT"/>
                <a:cs typeface="Arial MT"/>
              </a:rPr>
              <a:t>software </a:t>
            </a:r>
            <a:r>
              <a:rPr sz="1850" spc="-25" dirty="0">
                <a:latin typeface="Arial MT"/>
                <a:cs typeface="Arial MT"/>
              </a:rPr>
              <a:t>applications.</a:t>
            </a:r>
            <a:endParaRPr sz="1850">
              <a:latin typeface="Arial MT"/>
              <a:cs typeface="Arial MT"/>
            </a:endParaRPr>
          </a:p>
          <a:p>
            <a:pPr marL="323850" marR="9525" indent="-311785" algn="just">
              <a:lnSpc>
                <a:spcPct val="101200"/>
              </a:lnSpc>
              <a:spcBef>
                <a:spcPts val="975"/>
              </a:spcBef>
              <a:buClr>
                <a:srgbClr val="B61D41"/>
              </a:buClr>
              <a:buChar char="•"/>
              <a:tabLst>
                <a:tab pos="325120" algn="l"/>
              </a:tabLst>
            </a:pPr>
            <a:r>
              <a:rPr sz="1850" dirty="0">
                <a:latin typeface="Arial MT"/>
                <a:cs typeface="Arial MT"/>
              </a:rPr>
              <a:t>2.</a:t>
            </a:r>
            <a:r>
              <a:rPr sz="1850" spc="80" dirty="0">
                <a:latin typeface="Arial MT"/>
                <a:cs typeface="Arial MT"/>
              </a:rPr>
              <a:t> </a:t>
            </a:r>
            <a:r>
              <a:rPr sz="1850" spc="-20" dirty="0">
                <a:latin typeface="Arial MT"/>
                <a:cs typeface="Arial MT"/>
              </a:rPr>
              <a:t>Flexibility:</a:t>
            </a:r>
            <a:r>
              <a:rPr sz="1850" spc="85" dirty="0">
                <a:latin typeface="Arial MT"/>
                <a:cs typeface="Arial MT"/>
              </a:rPr>
              <a:t> </a:t>
            </a:r>
            <a:r>
              <a:rPr sz="1850" dirty="0">
                <a:latin typeface="Arial MT"/>
                <a:cs typeface="Arial MT"/>
              </a:rPr>
              <a:t>The</a:t>
            </a:r>
            <a:r>
              <a:rPr sz="1850" spc="55" dirty="0">
                <a:latin typeface="Arial MT"/>
                <a:cs typeface="Arial MT"/>
              </a:rPr>
              <a:t> </a:t>
            </a:r>
            <a:r>
              <a:rPr sz="1850" dirty="0">
                <a:latin typeface="Arial MT"/>
                <a:cs typeface="Arial MT"/>
              </a:rPr>
              <a:t>method</a:t>
            </a:r>
            <a:r>
              <a:rPr sz="1850" spc="50" dirty="0">
                <a:latin typeface="Arial MT"/>
                <a:cs typeface="Arial MT"/>
              </a:rPr>
              <a:t> </a:t>
            </a:r>
            <a:r>
              <a:rPr sz="1850" dirty="0">
                <a:latin typeface="Arial MT"/>
                <a:cs typeface="Arial MT"/>
              </a:rPr>
              <a:t>is</a:t>
            </a:r>
            <a:r>
              <a:rPr sz="1850" spc="120" dirty="0">
                <a:latin typeface="Arial MT"/>
                <a:cs typeface="Arial MT"/>
              </a:rPr>
              <a:t> </a:t>
            </a:r>
            <a:r>
              <a:rPr sz="1850" spc="-80" dirty="0">
                <a:latin typeface="Arial MT"/>
                <a:cs typeface="Arial MT"/>
              </a:rPr>
              <a:t>adaptable</a:t>
            </a:r>
            <a:r>
              <a:rPr sz="1850" spc="65" dirty="0">
                <a:latin typeface="Arial MT"/>
                <a:cs typeface="Arial MT"/>
              </a:rPr>
              <a:t> </a:t>
            </a:r>
            <a:r>
              <a:rPr sz="1850" dirty="0">
                <a:latin typeface="Arial MT"/>
                <a:cs typeface="Arial MT"/>
              </a:rPr>
              <a:t>to</a:t>
            </a:r>
            <a:r>
              <a:rPr sz="1850" spc="120" dirty="0">
                <a:latin typeface="Arial MT"/>
                <a:cs typeface="Arial MT"/>
              </a:rPr>
              <a:t> </a:t>
            </a:r>
            <a:r>
              <a:rPr sz="1850" spc="-20" dirty="0">
                <a:latin typeface="Arial MT"/>
                <a:cs typeface="Arial MT"/>
              </a:rPr>
              <a:t>various</a:t>
            </a:r>
            <a:r>
              <a:rPr sz="1850" spc="35" dirty="0">
                <a:latin typeface="Arial MT"/>
                <a:cs typeface="Arial MT"/>
              </a:rPr>
              <a:t> </a:t>
            </a:r>
            <a:r>
              <a:rPr sz="1850" dirty="0">
                <a:latin typeface="Arial MT"/>
                <a:cs typeface="Arial MT"/>
              </a:rPr>
              <a:t>key</a:t>
            </a:r>
            <a:r>
              <a:rPr sz="1850" spc="45" dirty="0">
                <a:latin typeface="Arial MT"/>
                <a:cs typeface="Arial MT"/>
              </a:rPr>
              <a:t> </a:t>
            </a:r>
            <a:r>
              <a:rPr sz="1850" spc="-20" dirty="0">
                <a:latin typeface="Arial MT"/>
                <a:cs typeface="Arial MT"/>
              </a:rPr>
              <a:t>lengths</a:t>
            </a:r>
            <a:r>
              <a:rPr sz="1850" spc="120" dirty="0">
                <a:latin typeface="Arial MT"/>
                <a:cs typeface="Arial MT"/>
              </a:rPr>
              <a:t> </a:t>
            </a:r>
            <a:r>
              <a:rPr sz="1850" dirty="0">
                <a:latin typeface="Arial MT"/>
                <a:cs typeface="Arial MT"/>
              </a:rPr>
              <a:t>and</a:t>
            </a:r>
            <a:r>
              <a:rPr sz="1850" spc="85" dirty="0">
                <a:latin typeface="Arial MT"/>
                <a:cs typeface="Arial MT"/>
              </a:rPr>
              <a:t> </a:t>
            </a:r>
            <a:r>
              <a:rPr sz="1850" dirty="0">
                <a:latin typeface="Arial MT"/>
                <a:cs typeface="Arial MT"/>
              </a:rPr>
              <a:t>grid</a:t>
            </a:r>
            <a:r>
              <a:rPr sz="1850" spc="45" dirty="0">
                <a:latin typeface="Arial MT"/>
                <a:cs typeface="Arial MT"/>
              </a:rPr>
              <a:t> </a:t>
            </a:r>
            <a:r>
              <a:rPr sz="1850" spc="-55" dirty="0">
                <a:latin typeface="Arial MT"/>
                <a:cs typeface="Arial MT"/>
              </a:rPr>
              <a:t>sizes.</a:t>
            </a:r>
            <a:r>
              <a:rPr sz="1850" spc="95" dirty="0">
                <a:latin typeface="Arial MT"/>
                <a:cs typeface="Arial MT"/>
              </a:rPr>
              <a:t> </a:t>
            </a:r>
            <a:r>
              <a:rPr sz="1850" dirty="0">
                <a:latin typeface="Arial MT"/>
                <a:cs typeface="Arial MT"/>
              </a:rPr>
              <a:t>You</a:t>
            </a:r>
            <a:r>
              <a:rPr sz="1850" spc="40" dirty="0">
                <a:latin typeface="Arial MT"/>
                <a:cs typeface="Arial MT"/>
              </a:rPr>
              <a:t> </a:t>
            </a:r>
            <a:r>
              <a:rPr sz="1850" dirty="0">
                <a:latin typeface="Arial MT"/>
                <a:cs typeface="Arial MT"/>
              </a:rPr>
              <a:t>can</a:t>
            </a:r>
            <a:r>
              <a:rPr sz="1850" spc="75" dirty="0">
                <a:latin typeface="Arial MT"/>
                <a:cs typeface="Arial MT"/>
              </a:rPr>
              <a:t> </a:t>
            </a:r>
            <a:r>
              <a:rPr sz="1850" spc="-25" dirty="0">
                <a:latin typeface="Arial MT"/>
                <a:cs typeface="Arial MT"/>
              </a:rPr>
              <a:t>use 	</a:t>
            </a:r>
            <a:r>
              <a:rPr sz="1850" dirty="0">
                <a:latin typeface="Arial MT"/>
                <a:cs typeface="Arial MT"/>
              </a:rPr>
              <a:t>different</a:t>
            </a:r>
            <a:r>
              <a:rPr sz="1850" spc="55" dirty="0">
                <a:latin typeface="Arial MT"/>
                <a:cs typeface="Arial MT"/>
              </a:rPr>
              <a:t> </a:t>
            </a:r>
            <a:r>
              <a:rPr sz="1850" spc="-25" dirty="0">
                <a:latin typeface="Arial MT"/>
                <a:cs typeface="Arial MT"/>
              </a:rPr>
              <a:t>keys</a:t>
            </a:r>
            <a:r>
              <a:rPr sz="1850" spc="110" dirty="0">
                <a:latin typeface="Arial MT"/>
                <a:cs typeface="Arial MT"/>
              </a:rPr>
              <a:t> </a:t>
            </a:r>
            <a:r>
              <a:rPr sz="1850" dirty="0">
                <a:latin typeface="Arial MT"/>
                <a:cs typeface="Arial MT"/>
              </a:rPr>
              <a:t>and</a:t>
            </a:r>
            <a:r>
              <a:rPr sz="1850" spc="95" dirty="0">
                <a:latin typeface="Arial MT"/>
                <a:cs typeface="Arial MT"/>
              </a:rPr>
              <a:t> </a:t>
            </a:r>
            <a:r>
              <a:rPr sz="1850" dirty="0">
                <a:latin typeface="Arial MT"/>
                <a:cs typeface="Arial MT"/>
              </a:rPr>
              <a:t>grid</a:t>
            </a:r>
            <a:r>
              <a:rPr sz="1850" spc="95" dirty="0">
                <a:latin typeface="Arial MT"/>
                <a:cs typeface="Arial MT"/>
              </a:rPr>
              <a:t> </a:t>
            </a:r>
            <a:r>
              <a:rPr sz="1850" spc="-80" dirty="0">
                <a:latin typeface="Arial MT"/>
                <a:cs typeface="Arial MT"/>
              </a:rPr>
              <a:t>dimensions</a:t>
            </a:r>
            <a:r>
              <a:rPr sz="1850" spc="35" dirty="0">
                <a:latin typeface="Arial MT"/>
                <a:cs typeface="Arial MT"/>
              </a:rPr>
              <a:t> </a:t>
            </a:r>
            <a:r>
              <a:rPr sz="1850" dirty="0">
                <a:latin typeface="Arial MT"/>
                <a:cs typeface="Arial MT"/>
              </a:rPr>
              <a:t>to</a:t>
            </a:r>
            <a:r>
              <a:rPr sz="1850" spc="85" dirty="0">
                <a:latin typeface="Arial MT"/>
                <a:cs typeface="Arial MT"/>
              </a:rPr>
              <a:t> </a:t>
            </a:r>
            <a:r>
              <a:rPr sz="1850" dirty="0">
                <a:latin typeface="Arial MT"/>
                <a:cs typeface="Arial MT"/>
              </a:rPr>
              <a:t>fit</a:t>
            </a:r>
            <a:r>
              <a:rPr sz="1850" spc="130" dirty="0">
                <a:latin typeface="Arial MT"/>
                <a:cs typeface="Arial MT"/>
              </a:rPr>
              <a:t> </a:t>
            </a:r>
            <a:r>
              <a:rPr sz="1850" dirty="0">
                <a:latin typeface="Arial MT"/>
                <a:cs typeface="Arial MT"/>
              </a:rPr>
              <a:t>the</a:t>
            </a:r>
            <a:r>
              <a:rPr sz="1850" spc="50" dirty="0">
                <a:latin typeface="Arial MT"/>
                <a:cs typeface="Arial MT"/>
              </a:rPr>
              <a:t> </a:t>
            </a:r>
            <a:r>
              <a:rPr sz="1850" spc="-10" dirty="0">
                <a:latin typeface="Arial MT"/>
                <a:cs typeface="Arial MT"/>
              </a:rPr>
              <a:t>length</a:t>
            </a:r>
            <a:r>
              <a:rPr sz="1850" spc="65" dirty="0">
                <a:latin typeface="Arial MT"/>
                <a:cs typeface="Arial MT"/>
              </a:rPr>
              <a:t> </a:t>
            </a:r>
            <a:r>
              <a:rPr sz="1850" dirty="0">
                <a:latin typeface="Arial MT"/>
                <a:cs typeface="Arial MT"/>
              </a:rPr>
              <a:t>of</a:t>
            </a:r>
            <a:r>
              <a:rPr sz="1850" spc="135" dirty="0">
                <a:latin typeface="Arial MT"/>
                <a:cs typeface="Arial MT"/>
              </a:rPr>
              <a:t> </a:t>
            </a:r>
            <a:r>
              <a:rPr sz="1850" dirty="0">
                <a:latin typeface="Arial MT"/>
                <a:cs typeface="Arial MT"/>
              </a:rPr>
              <a:t>the</a:t>
            </a:r>
            <a:r>
              <a:rPr sz="1850" spc="45" dirty="0">
                <a:latin typeface="Arial MT"/>
                <a:cs typeface="Arial MT"/>
              </a:rPr>
              <a:t> </a:t>
            </a:r>
            <a:r>
              <a:rPr sz="1850" dirty="0">
                <a:latin typeface="Arial MT"/>
                <a:cs typeface="Arial MT"/>
              </a:rPr>
              <a:t>plaintext,</a:t>
            </a:r>
            <a:r>
              <a:rPr sz="1850" spc="125" dirty="0">
                <a:latin typeface="Arial MT"/>
                <a:cs typeface="Arial MT"/>
              </a:rPr>
              <a:t> </a:t>
            </a:r>
            <a:r>
              <a:rPr sz="1850" spc="-10" dirty="0">
                <a:latin typeface="Arial MT"/>
                <a:cs typeface="Arial MT"/>
              </a:rPr>
              <a:t>offering</a:t>
            </a:r>
            <a:r>
              <a:rPr sz="1850" spc="60" dirty="0">
                <a:latin typeface="Arial MT"/>
                <a:cs typeface="Arial MT"/>
              </a:rPr>
              <a:t> </a:t>
            </a:r>
            <a:r>
              <a:rPr sz="1850" dirty="0">
                <a:latin typeface="Arial MT"/>
                <a:cs typeface="Arial MT"/>
              </a:rPr>
              <a:t>some</a:t>
            </a:r>
            <a:r>
              <a:rPr sz="1850" spc="100" dirty="0">
                <a:latin typeface="Arial MT"/>
                <a:cs typeface="Arial MT"/>
              </a:rPr>
              <a:t> </a:t>
            </a:r>
            <a:r>
              <a:rPr sz="1850" spc="-20" dirty="0">
                <a:latin typeface="Arial MT"/>
                <a:cs typeface="Arial MT"/>
              </a:rPr>
              <a:t>level</a:t>
            </a:r>
            <a:r>
              <a:rPr sz="1850" spc="40" dirty="0">
                <a:latin typeface="Arial MT"/>
                <a:cs typeface="Arial MT"/>
              </a:rPr>
              <a:t> </a:t>
            </a:r>
            <a:r>
              <a:rPr sz="1850" spc="-25" dirty="0">
                <a:latin typeface="Arial MT"/>
                <a:cs typeface="Arial MT"/>
              </a:rPr>
              <a:t>of 	</a:t>
            </a:r>
            <a:r>
              <a:rPr sz="1850" spc="-70" dirty="0">
                <a:latin typeface="Arial MT"/>
                <a:cs typeface="Arial MT"/>
              </a:rPr>
              <a:t>customization</a:t>
            </a:r>
            <a:r>
              <a:rPr sz="1850" spc="-60" dirty="0">
                <a:latin typeface="Arial MT"/>
                <a:cs typeface="Arial MT"/>
              </a:rPr>
              <a:t> </a:t>
            </a:r>
            <a:r>
              <a:rPr sz="1850" dirty="0">
                <a:latin typeface="Arial MT"/>
                <a:cs typeface="Arial MT"/>
              </a:rPr>
              <a:t>in</a:t>
            </a:r>
            <a:r>
              <a:rPr sz="1850" spc="-95" dirty="0">
                <a:latin typeface="Arial MT"/>
                <a:cs typeface="Arial MT"/>
              </a:rPr>
              <a:t> </a:t>
            </a:r>
            <a:r>
              <a:rPr sz="1850" spc="-20" dirty="0">
                <a:latin typeface="Arial MT"/>
                <a:cs typeface="Arial MT"/>
              </a:rPr>
              <a:t>the</a:t>
            </a:r>
            <a:r>
              <a:rPr sz="1850" spc="-75" dirty="0">
                <a:latin typeface="Arial MT"/>
                <a:cs typeface="Arial MT"/>
              </a:rPr>
              <a:t> </a:t>
            </a:r>
            <a:r>
              <a:rPr sz="1850" spc="-45" dirty="0">
                <a:latin typeface="Arial MT"/>
                <a:cs typeface="Arial MT"/>
              </a:rPr>
              <a:t>encryption</a:t>
            </a:r>
            <a:r>
              <a:rPr sz="1850" spc="-75" dirty="0">
                <a:latin typeface="Arial MT"/>
                <a:cs typeface="Arial MT"/>
              </a:rPr>
              <a:t> </a:t>
            </a:r>
            <a:r>
              <a:rPr sz="1850" spc="-10" dirty="0">
                <a:latin typeface="Arial MT"/>
                <a:cs typeface="Arial MT"/>
              </a:rPr>
              <a:t>process.</a:t>
            </a:r>
            <a:endParaRPr sz="1850">
              <a:latin typeface="Arial MT"/>
              <a:cs typeface="Arial MT"/>
            </a:endParaRPr>
          </a:p>
          <a:p>
            <a:pPr marL="323850" marR="6985" indent="-311785" algn="just">
              <a:lnSpc>
                <a:spcPct val="101200"/>
              </a:lnSpc>
              <a:spcBef>
                <a:spcPts val="975"/>
              </a:spcBef>
              <a:buClr>
                <a:srgbClr val="B61D41"/>
              </a:buClr>
              <a:buChar char="•"/>
              <a:tabLst>
                <a:tab pos="325120" algn="l"/>
              </a:tabLst>
            </a:pPr>
            <a:r>
              <a:rPr sz="1850" dirty="0">
                <a:latin typeface="Arial MT"/>
                <a:cs typeface="Arial MT"/>
              </a:rPr>
              <a:t>3.</a:t>
            </a:r>
            <a:r>
              <a:rPr sz="1850" spc="-45" dirty="0">
                <a:latin typeface="Arial MT"/>
                <a:cs typeface="Arial MT"/>
              </a:rPr>
              <a:t> </a:t>
            </a:r>
            <a:r>
              <a:rPr sz="1850" spc="-135" dirty="0">
                <a:latin typeface="Arial MT"/>
                <a:cs typeface="Arial MT"/>
              </a:rPr>
              <a:t>Enhanced</a:t>
            </a:r>
            <a:r>
              <a:rPr sz="1850" spc="5" dirty="0">
                <a:latin typeface="Arial MT"/>
                <a:cs typeface="Arial MT"/>
              </a:rPr>
              <a:t> </a:t>
            </a:r>
            <a:r>
              <a:rPr sz="1850" spc="-45" dirty="0">
                <a:latin typeface="Arial MT"/>
                <a:cs typeface="Arial MT"/>
              </a:rPr>
              <a:t>Security</a:t>
            </a:r>
            <a:r>
              <a:rPr sz="1850" spc="15" dirty="0">
                <a:latin typeface="Arial MT"/>
                <a:cs typeface="Arial MT"/>
              </a:rPr>
              <a:t> </a:t>
            </a:r>
            <a:r>
              <a:rPr sz="1850" spc="-35" dirty="0">
                <a:latin typeface="Arial MT"/>
                <a:cs typeface="Arial MT"/>
              </a:rPr>
              <a:t>Through</a:t>
            </a:r>
            <a:r>
              <a:rPr sz="1850" spc="-25" dirty="0">
                <a:latin typeface="Arial MT"/>
                <a:cs typeface="Arial MT"/>
              </a:rPr>
              <a:t> </a:t>
            </a:r>
            <a:r>
              <a:rPr sz="1850" spc="-60" dirty="0">
                <a:latin typeface="Arial MT"/>
                <a:cs typeface="Arial MT"/>
              </a:rPr>
              <a:t>Obfuscation:</a:t>
            </a:r>
            <a:r>
              <a:rPr sz="1850" spc="-35" dirty="0">
                <a:latin typeface="Arial MT"/>
                <a:cs typeface="Arial MT"/>
              </a:rPr>
              <a:t> </a:t>
            </a:r>
            <a:r>
              <a:rPr sz="1850" dirty="0">
                <a:latin typeface="Arial MT"/>
                <a:cs typeface="Arial MT"/>
              </a:rPr>
              <a:t>By</a:t>
            </a:r>
            <a:r>
              <a:rPr sz="1850" spc="-10" dirty="0">
                <a:latin typeface="Arial MT"/>
                <a:cs typeface="Arial MT"/>
              </a:rPr>
              <a:t> </a:t>
            </a:r>
            <a:r>
              <a:rPr sz="1850" spc="-65" dirty="0">
                <a:latin typeface="Arial MT"/>
                <a:cs typeface="Arial MT"/>
              </a:rPr>
              <a:t>rearranging</a:t>
            </a:r>
            <a:r>
              <a:rPr sz="1850" spc="35" dirty="0">
                <a:latin typeface="Arial MT"/>
                <a:cs typeface="Arial MT"/>
              </a:rPr>
              <a:t> </a:t>
            </a:r>
            <a:r>
              <a:rPr sz="1850" dirty="0">
                <a:latin typeface="Arial MT"/>
                <a:cs typeface="Arial MT"/>
              </a:rPr>
              <a:t>the </a:t>
            </a:r>
            <a:r>
              <a:rPr sz="1850" spc="-20" dirty="0">
                <a:latin typeface="Arial MT"/>
                <a:cs typeface="Arial MT"/>
              </a:rPr>
              <a:t>plaintext</a:t>
            </a:r>
            <a:r>
              <a:rPr sz="1850" spc="-45" dirty="0">
                <a:latin typeface="Arial MT"/>
                <a:cs typeface="Arial MT"/>
              </a:rPr>
              <a:t> </a:t>
            </a:r>
            <a:r>
              <a:rPr sz="1850" spc="-80" dirty="0">
                <a:latin typeface="Arial MT"/>
                <a:cs typeface="Arial MT"/>
              </a:rPr>
              <a:t>characters,</a:t>
            </a:r>
            <a:r>
              <a:rPr sz="1850" spc="-50" dirty="0">
                <a:latin typeface="Arial MT"/>
                <a:cs typeface="Arial MT"/>
              </a:rPr>
              <a:t> </a:t>
            </a:r>
            <a:r>
              <a:rPr sz="1850" spc="-10" dirty="0">
                <a:latin typeface="Arial MT"/>
                <a:cs typeface="Arial MT"/>
              </a:rPr>
              <a:t>columnar 	</a:t>
            </a:r>
            <a:r>
              <a:rPr sz="1850" spc="-35" dirty="0">
                <a:latin typeface="Arial MT"/>
                <a:cs typeface="Arial MT"/>
              </a:rPr>
              <a:t>transposition</a:t>
            </a:r>
            <a:r>
              <a:rPr sz="1850" spc="60" dirty="0">
                <a:latin typeface="Arial MT"/>
                <a:cs typeface="Arial MT"/>
              </a:rPr>
              <a:t> </a:t>
            </a:r>
            <a:r>
              <a:rPr sz="1850" spc="-60" dirty="0">
                <a:latin typeface="Arial MT"/>
                <a:cs typeface="Arial MT"/>
              </a:rPr>
              <a:t>effectively</a:t>
            </a:r>
            <a:r>
              <a:rPr sz="1850" spc="30" dirty="0">
                <a:latin typeface="Arial MT"/>
                <a:cs typeface="Arial MT"/>
              </a:rPr>
              <a:t> </a:t>
            </a:r>
            <a:r>
              <a:rPr sz="1850" spc="-120" dirty="0">
                <a:latin typeface="Arial MT"/>
                <a:cs typeface="Arial MT"/>
              </a:rPr>
              <a:t>disguises</a:t>
            </a:r>
            <a:r>
              <a:rPr sz="1850" spc="70" dirty="0">
                <a:latin typeface="Arial MT"/>
                <a:cs typeface="Arial MT"/>
              </a:rPr>
              <a:t> </a:t>
            </a:r>
            <a:r>
              <a:rPr sz="1850" dirty="0">
                <a:latin typeface="Arial MT"/>
                <a:cs typeface="Arial MT"/>
              </a:rPr>
              <a:t>the</a:t>
            </a:r>
            <a:r>
              <a:rPr sz="1850" spc="65" dirty="0">
                <a:latin typeface="Arial MT"/>
                <a:cs typeface="Arial MT"/>
              </a:rPr>
              <a:t> </a:t>
            </a:r>
            <a:r>
              <a:rPr sz="1850" spc="-25" dirty="0">
                <a:latin typeface="Arial MT"/>
                <a:cs typeface="Arial MT"/>
              </a:rPr>
              <a:t>original</a:t>
            </a:r>
            <a:r>
              <a:rPr sz="1850" spc="60" dirty="0">
                <a:latin typeface="Arial MT"/>
                <a:cs typeface="Arial MT"/>
              </a:rPr>
              <a:t> </a:t>
            </a:r>
            <a:r>
              <a:rPr sz="1850" spc="-165" dirty="0">
                <a:latin typeface="Arial MT"/>
                <a:cs typeface="Arial MT"/>
              </a:rPr>
              <a:t>message,</a:t>
            </a:r>
            <a:r>
              <a:rPr sz="1850" spc="35" dirty="0">
                <a:latin typeface="Arial MT"/>
                <a:cs typeface="Arial MT"/>
              </a:rPr>
              <a:t> </a:t>
            </a:r>
            <a:r>
              <a:rPr sz="1850" spc="-80" dirty="0">
                <a:latin typeface="Arial MT"/>
                <a:cs typeface="Arial MT"/>
              </a:rPr>
              <a:t>making</a:t>
            </a:r>
            <a:r>
              <a:rPr sz="1850" spc="80" dirty="0">
                <a:latin typeface="Arial MT"/>
                <a:cs typeface="Arial MT"/>
              </a:rPr>
              <a:t> </a:t>
            </a:r>
            <a:r>
              <a:rPr sz="1850" dirty="0">
                <a:latin typeface="Arial MT"/>
                <a:cs typeface="Arial MT"/>
              </a:rPr>
              <a:t>it</a:t>
            </a:r>
            <a:r>
              <a:rPr sz="1850" spc="10" dirty="0">
                <a:latin typeface="Arial MT"/>
                <a:cs typeface="Arial MT"/>
              </a:rPr>
              <a:t> </a:t>
            </a:r>
            <a:r>
              <a:rPr sz="1850" spc="-10" dirty="0">
                <a:latin typeface="Arial MT"/>
                <a:cs typeface="Arial MT"/>
              </a:rPr>
              <a:t>difficult</a:t>
            </a:r>
            <a:r>
              <a:rPr sz="1850" spc="35" dirty="0">
                <a:latin typeface="Arial MT"/>
                <a:cs typeface="Arial MT"/>
              </a:rPr>
              <a:t> </a:t>
            </a:r>
            <a:r>
              <a:rPr sz="1850" dirty="0">
                <a:latin typeface="Arial MT"/>
                <a:cs typeface="Arial MT"/>
              </a:rPr>
              <a:t>to</a:t>
            </a:r>
            <a:r>
              <a:rPr sz="1850" spc="50" dirty="0">
                <a:latin typeface="Arial MT"/>
                <a:cs typeface="Arial MT"/>
              </a:rPr>
              <a:t> </a:t>
            </a:r>
            <a:r>
              <a:rPr sz="1850" spc="-30" dirty="0">
                <a:latin typeface="Arial MT"/>
                <a:cs typeface="Arial MT"/>
              </a:rPr>
              <a:t>decipher</a:t>
            </a:r>
            <a:r>
              <a:rPr sz="1850" spc="110" dirty="0">
                <a:latin typeface="Arial MT"/>
                <a:cs typeface="Arial MT"/>
              </a:rPr>
              <a:t> </a:t>
            </a:r>
            <a:r>
              <a:rPr sz="1850" spc="-10" dirty="0">
                <a:latin typeface="Arial MT"/>
                <a:cs typeface="Arial MT"/>
              </a:rPr>
              <a:t>without 	</a:t>
            </a:r>
            <a:r>
              <a:rPr sz="1850" spc="-20" dirty="0">
                <a:latin typeface="Arial MT"/>
                <a:cs typeface="Arial MT"/>
              </a:rPr>
              <a:t>the</a:t>
            </a:r>
            <a:r>
              <a:rPr sz="1850" spc="-110" dirty="0">
                <a:latin typeface="Arial MT"/>
                <a:cs typeface="Arial MT"/>
              </a:rPr>
              <a:t> </a:t>
            </a:r>
            <a:r>
              <a:rPr sz="1850" spc="-10" dirty="0">
                <a:latin typeface="Arial MT"/>
                <a:cs typeface="Arial MT"/>
              </a:rPr>
              <a:t>correct</a:t>
            </a:r>
            <a:r>
              <a:rPr sz="1850" spc="-30" dirty="0">
                <a:latin typeface="Arial MT"/>
                <a:cs typeface="Arial MT"/>
              </a:rPr>
              <a:t> </a:t>
            </a:r>
            <a:r>
              <a:rPr sz="1850" spc="-170" dirty="0">
                <a:latin typeface="Arial MT"/>
                <a:cs typeface="Arial MT"/>
              </a:rPr>
              <a:t>key.</a:t>
            </a:r>
            <a:r>
              <a:rPr sz="1850" spc="-5" dirty="0">
                <a:latin typeface="Arial MT"/>
                <a:cs typeface="Arial MT"/>
              </a:rPr>
              <a:t> </a:t>
            </a:r>
            <a:r>
              <a:rPr sz="1850" spc="-80" dirty="0">
                <a:latin typeface="Arial MT"/>
                <a:cs typeface="Arial MT"/>
              </a:rPr>
              <a:t>This</a:t>
            </a:r>
            <a:r>
              <a:rPr sz="1850" spc="-35" dirty="0">
                <a:latin typeface="Arial MT"/>
                <a:cs typeface="Arial MT"/>
              </a:rPr>
              <a:t> </a:t>
            </a:r>
            <a:r>
              <a:rPr sz="1850" spc="-80" dirty="0">
                <a:latin typeface="Arial MT"/>
                <a:cs typeface="Arial MT"/>
              </a:rPr>
              <a:t>obfuscation</a:t>
            </a:r>
            <a:r>
              <a:rPr sz="1850" spc="-30" dirty="0">
                <a:latin typeface="Arial MT"/>
                <a:cs typeface="Arial MT"/>
              </a:rPr>
              <a:t> </a:t>
            </a:r>
            <a:r>
              <a:rPr sz="1850" spc="-165" dirty="0">
                <a:latin typeface="Arial MT"/>
                <a:cs typeface="Arial MT"/>
              </a:rPr>
              <a:t>can</a:t>
            </a:r>
            <a:r>
              <a:rPr sz="1850" spc="-5" dirty="0">
                <a:latin typeface="Arial MT"/>
                <a:cs typeface="Arial MT"/>
              </a:rPr>
              <a:t> </a:t>
            </a:r>
            <a:r>
              <a:rPr sz="1850" dirty="0">
                <a:latin typeface="Arial MT"/>
                <a:cs typeface="Arial MT"/>
              </a:rPr>
              <a:t>thwart</a:t>
            </a:r>
            <a:r>
              <a:rPr sz="1850" spc="-30" dirty="0">
                <a:latin typeface="Arial MT"/>
                <a:cs typeface="Arial MT"/>
              </a:rPr>
              <a:t> </a:t>
            </a:r>
            <a:r>
              <a:rPr sz="1850" spc="-105" dirty="0">
                <a:latin typeface="Arial MT"/>
                <a:cs typeface="Arial MT"/>
              </a:rPr>
              <a:t>simple</a:t>
            </a:r>
            <a:r>
              <a:rPr sz="1850" spc="-25" dirty="0">
                <a:latin typeface="Arial MT"/>
                <a:cs typeface="Arial MT"/>
              </a:rPr>
              <a:t> </a:t>
            </a:r>
            <a:r>
              <a:rPr sz="1850" spc="-40" dirty="0">
                <a:latin typeface="Arial MT"/>
                <a:cs typeface="Arial MT"/>
              </a:rPr>
              <a:t>interception</a:t>
            </a:r>
            <a:r>
              <a:rPr sz="1850" spc="-30" dirty="0">
                <a:latin typeface="Arial MT"/>
                <a:cs typeface="Arial MT"/>
              </a:rPr>
              <a:t> </a:t>
            </a:r>
            <a:r>
              <a:rPr sz="1850" spc="-10" dirty="0">
                <a:latin typeface="Arial MT"/>
                <a:cs typeface="Arial MT"/>
              </a:rPr>
              <a:t>attempts.</a:t>
            </a:r>
            <a:endParaRPr sz="18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79300" cy="6854190"/>
            <a:chOff x="0" y="0"/>
            <a:chExt cx="12179300" cy="685419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79299" cy="685085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6122953"/>
              <a:ext cx="12179300" cy="730762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6125404"/>
              <a:ext cx="12179300" cy="12700"/>
            </a:xfrm>
            <a:custGeom>
              <a:avLst/>
              <a:gdLst/>
              <a:ahLst/>
              <a:cxnLst/>
              <a:rect l="l" t="t" r="r" b="b"/>
              <a:pathLst>
                <a:path w="12179300" h="12700">
                  <a:moveTo>
                    <a:pt x="0" y="0"/>
                  </a:moveTo>
                  <a:lnTo>
                    <a:pt x="12179299" y="0"/>
                  </a:lnTo>
                  <a:lnTo>
                    <a:pt x="12179299" y="12686"/>
                  </a:lnTo>
                  <a:lnTo>
                    <a:pt x="0" y="126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248739" y="474127"/>
            <a:ext cx="3342640" cy="5372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350" spc="-190" dirty="0">
                <a:solidFill>
                  <a:srgbClr val="FA8B29"/>
                </a:solidFill>
              </a:rPr>
              <a:t>DISADVANTAGES</a:t>
            </a:r>
            <a:endParaRPr sz="3350"/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25120" marR="356235" indent="-313055">
              <a:lnSpc>
                <a:spcPct val="118300"/>
              </a:lnSpc>
              <a:spcBef>
                <a:spcPts val="90"/>
              </a:spcBef>
              <a:buClr>
                <a:srgbClr val="FA8B29"/>
              </a:buClr>
              <a:buSzPct val="97368"/>
              <a:buChar char="•"/>
              <a:tabLst>
                <a:tab pos="325120" algn="l"/>
              </a:tabLst>
            </a:pPr>
            <a:r>
              <a:rPr dirty="0"/>
              <a:t>1.</a:t>
            </a:r>
            <a:r>
              <a:rPr spc="-35" dirty="0"/>
              <a:t> </a:t>
            </a:r>
            <a:r>
              <a:rPr dirty="0"/>
              <a:t>Susceptibility</a:t>
            </a:r>
            <a:r>
              <a:rPr spc="-35" dirty="0"/>
              <a:t> </a:t>
            </a:r>
            <a:r>
              <a:rPr dirty="0"/>
              <a:t>to</a:t>
            </a:r>
            <a:r>
              <a:rPr spc="-35" dirty="0"/>
              <a:t> Known-</a:t>
            </a:r>
            <a:r>
              <a:rPr dirty="0"/>
              <a:t>Plaintext</a:t>
            </a:r>
            <a:r>
              <a:rPr spc="-30" dirty="0"/>
              <a:t> </a:t>
            </a:r>
            <a:r>
              <a:rPr dirty="0"/>
              <a:t>Attacks:</a:t>
            </a:r>
            <a:r>
              <a:rPr spc="-35" dirty="0"/>
              <a:t> </a:t>
            </a:r>
            <a:r>
              <a:rPr dirty="0"/>
              <a:t>If</a:t>
            </a:r>
            <a:r>
              <a:rPr spc="-35" dirty="0"/>
              <a:t> </a:t>
            </a:r>
            <a:r>
              <a:rPr spc="-20" dirty="0"/>
              <a:t>an</a:t>
            </a:r>
            <a:r>
              <a:rPr spc="-30" dirty="0"/>
              <a:t> </a:t>
            </a:r>
            <a:r>
              <a:rPr dirty="0"/>
              <a:t>attacker</a:t>
            </a:r>
            <a:r>
              <a:rPr spc="-35" dirty="0"/>
              <a:t> </a:t>
            </a:r>
            <a:r>
              <a:rPr dirty="0"/>
              <a:t>knows</a:t>
            </a:r>
            <a:r>
              <a:rPr spc="-35" dirty="0"/>
              <a:t> </a:t>
            </a:r>
            <a:r>
              <a:rPr spc="-80" dirty="0"/>
              <a:t>a</a:t>
            </a:r>
            <a:r>
              <a:rPr spc="-30" dirty="0"/>
              <a:t> </a:t>
            </a:r>
            <a:r>
              <a:rPr spc="50" dirty="0"/>
              <a:t>portion</a:t>
            </a:r>
            <a:r>
              <a:rPr spc="-35" dirty="0"/>
              <a:t> </a:t>
            </a:r>
            <a:r>
              <a:rPr dirty="0"/>
              <a:t>of</a:t>
            </a:r>
            <a:r>
              <a:rPr spc="-35" dirty="0"/>
              <a:t> </a:t>
            </a:r>
            <a:r>
              <a:rPr dirty="0"/>
              <a:t>the</a:t>
            </a:r>
            <a:r>
              <a:rPr spc="-30" dirty="0"/>
              <a:t> </a:t>
            </a:r>
            <a:r>
              <a:rPr spc="-10" dirty="0"/>
              <a:t>plaintext </a:t>
            </a:r>
            <a:r>
              <a:rPr dirty="0"/>
              <a:t>and</a:t>
            </a:r>
            <a:r>
              <a:rPr spc="40" dirty="0"/>
              <a:t> </a:t>
            </a:r>
            <a:r>
              <a:rPr dirty="0"/>
              <a:t>the</a:t>
            </a:r>
            <a:r>
              <a:rPr spc="40" dirty="0"/>
              <a:t> </a:t>
            </a:r>
            <a:r>
              <a:rPr dirty="0"/>
              <a:t>corresponding</a:t>
            </a:r>
            <a:r>
              <a:rPr spc="40" dirty="0"/>
              <a:t> </a:t>
            </a:r>
            <a:r>
              <a:rPr dirty="0"/>
              <a:t>ciphertext,</a:t>
            </a:r>
            <a:r>
              <a:rPr spc="40" dirty="0"/>
              <a:t> </a:t>
            </a:r>
            <a:r>
              <a:rPr dirty="0"/>
              <a:t>they</a:t>
            </a:r>
            <a:r>
              <a:rPr spc="40" dirty="0"/>
              <a:t> </a:t>
            </a:r>
            <a:r>
              <a:rPr spc="-10" dirty="0"/>
              <a:t>can</a:t>
            </a:r>
            <a:r>
              <a:rPr spc="40" dirty="0"/>
              <a:t> </a:t>
            </a:r>
            <a:r>
              <a:rPr spc="-40" dirty="0"/>
              <a:t>use</a:t>
            </a:r>
            <a:r>
              <a:rPr spc="40" dirty="0"/>
              <a:t> </a:t>
            </a:r>
            <a:r>
              <a:rPr dirty="0"/>
              <a:t>this</a:t>
            </a:r>
            <a:r>
              <a:rPr spc="40" dirty="0"/>
              <a:t> </a:t>
            </a:r>
            <a:r>
              <a:rPr dirty="0"/>
              <a:t>information</a:t>
            </a:r>
            <a:r>
              <a:rPr spc="40" dirty="0"/>
              <a:t> </a:t>
            </a:r>
            <a:r>
              <a:rPr dirty="0"/>
              <a:t>to</a:t>
            </a:r>
            <a:r>
              <a:rPr spc="40" dirty="0"/>
              <a:t> </a:t>
            </a:r>
            <a:r>
              <a:rPr dirty="0"/>
              <a:t>uncover</a:t>
            </a:r>
            <a:r>
              <a:rPr spc="40" dirty="0"/>
              <a:t> </a:t>
            </a:r>
            <a:r>
              <a:rPr dirty="0"/>
              <a:t>the</a:t>
            </a:r>
            <a:r>
              <a:rPr spc="40" dirty="0"/>
              <a:t> </a:t>
            </a:r>
            <a:r>
              <a:rPr dirty="0"/>
              <a:t>key</a:t>
            </a:r>
            <a:r>
              <a:rPr spc="40" dirty="0"/>
              <a:t> or </a:t>
            </a:r>
            <a:r>
              <a:rPr spc="50" dirty="0"/>
              <a:t>predict</a:t>
            </a:r>
            <a:r>
              <a:rPr spc="-15" dirty="0"/>
              <a:t> </a:t>
            </a:r>
            <a:r>
              <a:rPr dirty="0"/>
              <a:t>other</a:t>
            </a:r>
            <a:r>
              <a:rPr spc="-10" dirty="0"/>
              <a:t> </a:t>
            </a:r>
            <a:r>
              <a:rPr dirty="0"/>
              <a:t>parts</a:t>
            </a:r>
            <a:r>
              <a:rPr spc="-10" dirty="0"/>
              <a:t> </a:t>
            </a:r>
            <a:r>
              <a:rPr dirty="0"/>
              <a:t>of</a:t>
            </a:r>
            <a:r>
              <a:rPr spc="-15" dirty="0"/>
              <a:t> </a:t>
            </a:r>
            <a:r>
              <a:rPr dirty="0"/>
              <a:t>the</a:t>
            </a:r>
            <a:r>
              <a:rPr spc="-10" dirty="0"/>
              <a:t> message.</a:t>
            </a:r>
          </a:p>
          <a:p>
            <a:pPr marL="325120" marR="5080" indent="-313055">
              <a:lnSpc>
                <a:spcPct val="118300"/>
              </a:lnSpc>
              <a:spcBef>
                <a:spcPts val="975"/>
              </a:spcBef>
              <a:buClr>
                <a:srgbClr val="FA8B29"/>
              </a:buClr>
              <a:buSzPct val="97368"/>
              <a:buChar char="•"/>
              <a:tabLst>
                <a:tab pos="325120" algn="l"/>
              </a:tabLst>
            </a:pPr>
            <a:r>
              <a:rPr dirty="0"/>
              <a:t>2.</a:t>
            </a:r>
            <a:r>
              <a:rPr spc="-50" dirty="0"/>
              <a:t> </a:t>
            </a:r>
            <a:r>
              <a:rPr spc="-60" dirty="0"/>
              <a:t>Key</a:t>
            </a:r>
            <a:r>
              <a:rPr spc="-45" dirty="0"/>
              <a:t> </a:t>
            </a:r>
            <a:r>
              <a:rPr dirty="0"/>
              <a:t>Management</a:t>
            </a:r>
            <a:r>
              <a:rPr spc="-45" dirty="0"/>
              <a:t> Issues: </a:t>
            </a:r>
            <a:r>
              <a:rPr dirty="0"/>
              <a:t>Sharing</a:t>
            </a:r>
            <a:r>
              <a:rPr spc="-45" dirty="0"/>
              <a:t> </a:t>
            </a:r>
            <a:r>
              <a:rPr dirty="0"/>
              <a:t>and</a:t>
            </a:r>
            <a:r>
              <a:rPr spc="-45" dirty="0"/>
              <a:t> </a:t>
            </a:r>
            <a:r>
              <a:rPr dirty="0"/>
              <a:t>managing</a:t>
            </a:r>
            <a:r>
              <a:rPr spc="-45" dirty="0"/>
              <a:t> </a:t>
            </a:r>
            <a:r>
              <a:rPr dirty="0"/>
              <a:t>keys</a:t>
            </a:r>
            <a:r>
              <a:rPr spc="-50" dirty="0"/>
              <a:t> </a:t>
            </a:r>
            <a:r>
              <a:rPr dirty="0"/>
              <a:t>securely</a:t>
            </a:r>
            <a:r>
              <a:rPr spc="-45" dirty="0"/>
              <a:t> </a:t>
            </a:r>
            <a:r>
              <a:rPr dirty="0"/>
              <a:t>is</a:t>
            </a:r>
            <a:r>
              <a:rPr spc="-45" dirty="0"/>
              <a:t> </a:t>
            </a:r>
            <a:r>
              <a:rPr spc="-80" dirty="0"/>
              <a:t>a</a:t>
            </a:r>
            <a:r>
              <a:rPr spc="-45" dirty="0"/>
              <a:t> </a:t>
            </a:r>
            <a:r>
              <a:rPr spc="55" dirty="0"/>
              <a:t>critical</a:t>
            </a:r>
            <a:r>
              <a:rPr spc="-45" dirty="0"/>
              <a:t> </a:t>
            </a:r>
            <a:r>
              <a:rPr dirty="0"/>
              <a:t>challenge.</a:t>
            </a:r>
            <a:r>
              <a:rPr spc="-45" dirty="0"/>
              <a:t> </a:t>
            </a:r>
            <a:r>
              <a:rPr dirty="0"/>
              <a:t>If</a:t>
            </a:r>
            <a:r>
              <a:rPr spc="-45" dirty="0"/>
              <a:t> </a:t>
            </a:r>
            <a:r>
              <a:rPr spc="-25" dirty="0"/>
              <a:t>the </a:t>
            </a:r>
            <a:r>
              <a:rPr dirty="0"/>
              <a:t>key is</a:t>
            </a:r>
            <a:r>
              <a:rPr spc="5" dirty="0"/>
              <a:t> </a:t>
            </a:r>
            <a:r>
              <a:rPr dirty="0"/>
              <a:t>compromised,</a:t>
            </a:r>
            <a:r>
              <a:rPr spc="5" dirty="0"/>
              <a:t> </a:t>
            </a:r>
            <a:r>
              <a:rPr dirty="0"/>
              <a:t>the</a:t>
            </a:r>
            <a:r>
              <a:rPr spc="5" dirty="0"/>
              <a:t> </a:t>
            </a:r>
            <a:r>
              <a:rPr dirty="0"/>
              <a:t>security</a:t>
            </a:r>
            <a:r>
              <a:rPr spc="5" dirty="0"/>
              <a:t> </a:t>
            </a:r>
            <a:r>
              <a:rPr dirty="0"/>
              <a:t>of</a:t>
            </a:r>
            <a:r>
              <a:rPr spc="5" dirty="0"/>
              <a:t> </a:t>
            </a:r>
            <a:r>
              <a:rPr dirty="0"/>
              <a:t>the</a:t>
            </a:r>
            <a:r>
              <a:rPr spc="5" dirty="0"/>
              <a:t> </a:t>
            </a:r>
            <a:r>
              <a:rPr dirty="0"/>
              <a:t>entire</a:t>
            </a:r>
            <a:r>
              <a:rPr spc="5" dirty="0"/>
              <a:t> </a:t>
            </a:r>
            <a:r>
              <a:rPr dirty="0"/>
              <a:t>communication</a:t>
            </a:r>
            <a:r>
              <a:rPr spc="5" dirty="0"/>
              <a:t> </a:t>
            </a:r>
            <a:r>
              <a:rPr dirty="0"/>
              <a:t>is</a:t>
            </a:r>
            <a:r>
              <a:rPr spc="5" dirty="0"/>
              <a:t> </a:t>
            </a:r>
            <a:r>
              <a:rPr dirty="0"/>
              <a:t>at</a:t>
            </a:r>
            <a:r>
              <a:rPr spc="5" dirty="0"/>
              <a:t> </a:t>
            </a:r>
            <a:r>
              <a:rPr spc="55" dirty="0"/>
              <a:t>risk.</a:t>
            </a:r>
            <a:r>
              <a:rPr spc="5" dirty="0"/>
              <a:t> </a:t>
            </a:r>
            <a:r>
              <a:rPr dirty="0"/>
              <a:t>In</a:t>
            </a:r>
            <a:r>
              <a:rPr spc="5" dirty="0"/>
              <a:t> </a:t>
            </a:r>
            <a:r>
              <a:rPr spc="-10" dirty="0"/>
              <a:t>practical </a:t>
            </a:r>
            <a:r>
              <a:rPr dirty="0"/>
              <a:t>applications,</a:t>
            </a:r>
            <a:r>
              <a:rPr spc="25" dirty="0"/>
              <a:t> </a:t>
            </a:r>
            <a:r>
              <a:rPr dirty="0"/>
              <a:t>this</a:t>
            </a:r>
            <a:r>
              <a:rPr spc="25" dirty="0"/>
              <a:t> </a:t>
            </a:r>
            <a:r>
              <a:rPr dirty="0"/>
              <a:t>requires</a:t>
            </a:r>
            <a:r>
              <a:rPr spc="30" dirty="0"/>
              <a:t> </a:t>
            </a:r>
            <a:r>
              <a:rPr spc="-10" dirty="0"/>
              <a:t>secure</a:t>
            </a:r>
            <a:r>
              <a:rPr spc="25" dirty="0"/>
              <a:t> </a:t>
            </a:r>
            <a:r>
              <a:rPr spc="-10" dirty="0"/>
              <a:t>channels</a:t>
            </a:r>
            <a:r>
              <a:rPr spc="30" dirty="0"/>
              <a:t> </a:t>
            </a:r>
            <a:r>
              <a:rPr spc="65" dirty="0"/>
              <a:t>or</a:t>
            </a:r>
            <a:r>
              <a:rPr spc="25" dirty="0"/>
              <a:t> </a:t>
            </a:r>
            <a:r>
              <a:rPr dirty="0"/>
              <a:t>additional</a:t>
            </a:r>
            <a:r>
              <a:rPr spc="30" dirty="0"/>
              <a:t> </a:t>
            </a:r>
            <a:r>
              <a:rPr dirty="0"/>
              <a:t>key</a:t>
            </a:r>
            <a:r>
              <a:rPr spc="25" dirty="0"/>
              <a:t> </a:t>
            </a:r>
            <a:r>
              <a:rPr spc="-10" dirty="0"/>
              <a:t>management</a:t>
            </a:r>
            <a:r>
              <a:rPr spc="30" dirty="0"/>
              <a:t> </a:t>
            </a:r>
            <a:r>
              <a:rPr spc="-10" dirty="0"/>
              <a:t>protocols.</a:t>
            </a:r>
          </a:p>
          <a:p>
            <a:pPr marL="325120" marR="124460" indent="-313055">
              <a:lnSpc>
                <a:spcPct val="118300"/>
              </a:lnSpc>
              <a:spcBef>
                <a:spcPts val="975"/>
              </a:spcBef>
              <a:buClr>
                <a:srgbClr val="FA8B29"/>
              </a:buClr>
              <a:buSzPct val="97368"/>
              <a:buChar char="•"/>
              <a:tabLst>
                <a:tab pos="325120" algn="l"/>
              </a:tabLst>
            </a:pPr>
            <a:r>
              <a:rPr dirty="0"/>
              <a:t>3.</a:t>
            </a:r>
            <a:r>
              <a:rPr spc="-15" dirty="0"/>
              <a:t> </a:t>
            </a:r>
            <a:r>
              <a:rPr dirty="0"/>
              <a:t>Padding</a:t>
            </a:r>
            <a:r>
              <a:rPr spc="-15" dirty="0"/>
              <a:t> </a:t>
            </a:r>
            <a:r>
              <a:rPr spc="-10" dirty="0"/>
              <a:t>Requirements:</a:t>
            </a:r>
            <a:r>
              <a:rPr spc="-15" dirty="0"/>
              <a:t> </a:t>
            </a:r>
            <a:r>
              <a:rPr spc="-20" dirty="0"/>
              <a:t>The</a:t>
            </a:r>
            <a:r>
              <a:rPr spc="-15" dirty="0"/>
              <a:t> </a:t>
            </a:r>
            <a:r>
              <a:rPr dirty="0"/>
              <a:t>technique</a:t>
            </a:r>
            <a:r>
              <a:rPr spc="-15" dirty="0"/>
              <a:t> </a:t>
            </a:r>
            <a:r>
              <a:rPr dirty="0"/>
              <a:t>often</a:t>
            </a:r>
            <a:r>
              <a:rPr spc="-15" dirty="0"/>
              <a:t> </a:t>
            </a:r>
            <a:r>
              <a:rPr dirty="0"/>
              <a:t>requires</a:t>
            </a:r>
            <a:r>
              <a:rPr spc="-15" dirty="0"/>
              <a:t> </a:t>
            </a:r>
            <a:r>
              <a:rPr spc="55" dirty="0"/>
              <a:t>padding</a:t>
            </a:r>
            <a:r>
              <a:rPr spc="-15" dirty="0"/>
              <a:t> </a:t>
            </a:r>
            <a:r>
              <a:rPr dirty="0"/>
              <a:t>the</a:t>
            </a:r>
            <a:r>
              <a:rPr spc="-10" dirty="0"/>
              <a:t> </a:t>
            </a:r>
            <a:r>
              <a:rPr dirty="0"/>
              <a:t>plaintext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spc="85" dirty="0"/>
              <a:t>fill</a:t>
            </a:r>
            <a:r>
              <a:rPr spc="-15" dirty="0"/>
              <a:t> </a:t>
            </a:r>
            <a:r>
              <a:rPr dirty="0"/>
              <a:t>the</a:t>
            </a:r>
            <a:r>
              <a:rPr spc="-15" dirty="0"/>
              <a:t> </a:t>
            </a:r>
            <a:r>
              <a:rPr spc="45" dirty="0"/>
              <a:t>grid </a:t>
            </a:r>
            <a:r>
              <a:rPr dirty="0"/>
              <a:t>completely,</a:t>
            </a:r>
            <a:r>
              <a:rPr spc="-30" dirty="0"/>
              <a:t> </a:t>
            </a:r>
            <a:r>
              <a:rPr dirty="0"/>
              <a:t>which</a:t>
            </a:r>
            <a:r>
              <a:rPr spc="-30" dirty="0"/>
              <a:t> </a:t>
            </a:r>
            <a:r>
              <a:rPr spc="-10" dirty="0"/>
              <a:t>can</a:t>
            </a:r>
            <a:r>
              <a:rPr spc="-30" dirty="0"/>
              <a:t> </a:t>
            </a:r>
            <a:r>
              <a:rPr dirty="0"/>
              <a:t>add</a:t>
            </a:r>
            <a:r>
              <a:rPr spc="-30" dirty="0"/>
              <a:t> </a:t>
            </a:r>
            <a:r>
              <a:rPr spc="-10" dirty="0"/>
              <a:t>unnecessary</a:t>
            </a:r>
            <a:r>
              <a:rPr spc="-25" dirty="0"/>
              <a:t> </a:t>
            </a:r>
            <a:r>
              <a:rPr dirty="0"/>
              <a:t>characters</a:t>
            </a:r>
            <a:r>
              <a:rPr spc="-30" dirty="0"/>
              <a:t> </a:t>
            </a:r>
            <a:r>
              <a:rPr dirty="0"/>
              <a:t>to</a:t>
            </a:r>
            <a:r>
              <a:rPr spc="-30" dirty="0"/>
              <a:t> </a:t>
            </a:r>
            <a:r>
              <a:rPr dirty="0"/>
              <a:t>the</a:t>
            </a:r>
            <a:r>
              <a:rPr spc="-30" dirty="0"/>
              <a:t> </a:t>
            </a:r>
            <a:r>
              <a:rPr spc="-35" dirty="0"/>
              <a:t>message.</a:t>
            </a:r>
            <a:r>
              <a:rPr spc="-25" dirty="0"/>
              <a:t> </a:t>
            </a:r>
            <a:r>
              <a:rPr spc="-10" dirty="0"/>
              <a:t>This</a:t>
            </a:r>
            <a:r>
              <a:rPr spc="-30" dirty="0"/>
              <a:t> </a:t>
            </a:r>
            <a:r>
              <a:rPr spc="55" dirty="0"/>
              <a:t>padding</a:t>
            </a:r>
            <a:r>
              <a:rPr spc="-30" dirty="0"/>
              <a:t> </a:t>
            </a:r>
            <a:r>
              <a:rPr spc="-25" dirty="0"/>
              <a:t>can </a:t>
            </a:r>
            <a:r>
              <a:rPr spc="-10" dirty="0"/>
              <a:t>sometimes</a:t>
            </a:r>
            <a:r>
              <a:rPr spc="-55" dirty="0"/>
              <a:t> </a:t>
            </a:r>
            <a:r>
              <a:rPr spc="65" dirty="0"/>
              <a:t>be</a:t>
            </a:r>
            <a:r>
              <a:rPr spc="-55" dirty="0"/>
              <a:t> </a:t>
            </a:r>
            <a:r>
              <a:rPr spc="-80" dirty="0"/>
              <a:t>a</a:t>
            </a:r>
            <a:r>
              <a:rPr spc="-55" dirty="0"/>
              <a:t> </a:t>
            </a:r>
            <a:r>
              <a:rPr dirty="0"/>
              <a:t>giveaway</a:t>
            </a:r>
            <a:r>
              <a:rPr spc="-55" dirty="0"/>
              <a:t> </a:t>
            </a:r>
            <a:r>
              <a:rPr dirty="0"/>
              <a:t>to</a:t>
            </a:r>
            <a:r>
              <a:rPr spc="-55" dirty="0"/>
              <a:t> </a:t>
            </a:r>
            <a:r>
              <a:rPr dirty="0"/>
              <a:t>attackers</a:t>
            </a:r>
            <a:r>
              <a:rPr spc="-50" dirty="0"/>
              <a:t> </a:t>
            </a:r>
            <a:r>
              <a:rPr dirty="0"/>
              <a:t>that</a:t>
            </a:r>
            <a:r>
              <a:rPr spc="-55" dirty="0"/>
              <a:t> </a:t>
            </a:r>
            <a:r>
              <a:rPr dirty="0"/>
              <a:t>the</a:t>
            </a:r>
            <a:r>
              <a:rPr spc="-55" dirty="0"/>
              <a:t> </a:t>
            </a:r>
            <a:r>
              <a:rPr spc="-35" dirty="0"/>
              <a:t>message</a:t>
            </a:r>
            <a:r>
              <a:rPr spc="-55" dirty="0"/>
              <a:t> </a:t>
            </a:r>
            <a:r>
              <a:rPr dirty="0"/>
              <a:t>length</a:t>
            </a:r>
            <a:r>
              <a:rPr spc="-55" dirty="0"/>
              <a:t> </a:t>
            </a:r>
            <a:r>
              <a:rPr dirty="0"/>
              <a:t>does</a:t>
            </a:r>
            <a:r>
              <a:rPr spc="-50" dirty="0"/>
              <a:t> </a:t>
            </a:r>
            <a:r>
              <a:rPr dirty="0"/>
              <a:t>not</a:t>
            </a:r>
            <a:r>
              <a:rPr spc="-55" dirty="0"/>
              <a:t> </a:t>
            </a:r>
            <a:r>
              <a:rPr dirty="0"/>
              <a:t>match</a:t>
            </a:r>
            <a:r>
              <a:rPr spc="-55" dirty="0"/>
              <a:t> </a:t>
            </a:r>
            <a:r>
              <a:rPr dirty="0"/>
              <a:t>the</a:t>
            </a:r>
            <a:r>
              <a:rPr spc="-55" dirty="0"/>
              <a:t> </a:t>
            </a:r>
            <a:r>
              <a:rPr spc="-10" dirty="0"/>
              <a:t>plaintext perfectly.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79300" cy="6851015"/>
            <a:chOff x="0" y="0"/>
            <a:chExt cx="12179300" cy="68510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79300" cy="685085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968187"/>
              <a:ext cx="10426939" cy="32082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574798" y="1969180"/>
              <a:ext cx="1601327" cy="14411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0574800" y="608965"/>
              <a:ext cx="1601470" cy="1367155"/>
            </a:xfrm>
            <a:custGeom>
              <a:avLst/>
              <a:gdLst/>
              <a:ahLst/>
              <a:cxnLst/>
              <a:rect l="l" t="t" r="r" b="b"/>
              <a:pathLst>
                <a:path w="1601470" h="1367155">
                  <a:moveTo>
                    <a:pt x="1601327" y="1366772"/>
                  </a:moveTo>
                  <a:lnTo>
                    <a:pt x="0" y="1366772"/>
                  </a:lnTo>
                  <a:lnTo>
                    <a:pt x="0" y="0"/>
                  </a:lnTo>
                  <a:lnTo>
                    <a:pt x="1601327" y="0"/>
                  </a:lnTo>
                  <a:lnTo>
                    <a:pt x="1601327" y="1366772"/>
                  </a:lnTo>
                  <a:close/>
                </a:path>
              </a:pathLst>
            </a:custGeom>
            <a:solidFill>
              <a:srgbClr val="F0941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0" y="608965"/>
            <a:ext cx="10427335" cy="1367155"/>
          </a:xfrm>
          <a:prstGeom prst="rect">
            <a:avLst/>
          </a:prstGeom>
          <a:solidFill>
            <a:srgbClr val="252525"/>
          </a:solidFill>
        </p:spPr>
        <p:txBody>
          <a:bodyPr vert="horz" wrap="square" lIns="0" tIns="368935" rIns="0" bIns="0" rtlCol="0">
            <a:spAutoFit/>
          </a:bodyPr>
          <a:lstStyle/>
          <a:p>
            <a:pPr marL="770890">
              <a:lnSpc>
                <a:spcPct val="100000"/>
              </a:lnSpc>
              <a:spcBef>
                <a:spcPts val="2905"/>
              </a:spcBef>
            </a:pPr>
            <a:r>
              <a:rPr dirty="0">
                <a:solidFill>
                  <a:srgbClr val="FFFFFF"/>
                </a:solidFill>
                <a:latin typeface="Trebuchet MS"/>
                <a:cs typeface="Trebuchet MS"/>
              </a:rPr>
              <a:t>Applications</a:t>
            </a:r>
            <a:r>
              <a:rPr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>
                <a:solidFill>
                  <a:srgbClr val="FFFFFF"/>
                </a:solidFill>
                <a:latin typeface="Trebuchet MS"/>
                <a:cs typeface="Trebuchet MS"/>
              </a:rPr>
              <a:t>real</a:t>
            </a:r>
            <a:r>
              <a:rPr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pc="-20" dirty="0">
                <a:solidFill>
                  <a:srgbClr val="FFFFFF"/>
                </a:solidFill>
                <a:latin typeface="Trebuchet MS"/>
                <a:cs typeface="Trebuchet MS"/>
              </a:rPr>
              <a:t>life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07174" y="1983543"/>
            <a:ext cx="11995150" cy="4752975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438784" marR="6350" indent="-426720" algn="just">
              <a:lnSpc>
                <a:spcPts val="1950"/>
              </a:lnSpc>
              <a:spcBef>
                <a:spcPts val="335"/>
              </a:spcBef>
              <a:buFont typeface="Arial MT"/>
              <a:buAutoNum type="arabicPeriod"/>
              <a:tabLst>
                <a:tab pos="440690" algn="l"/>
              </a:tabLst>
            </a:pP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Historical</a:t>
            </a:r>
            <a:r>
              <a:rPr sz="1800" spc="-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Military</a:t>
            </a:r>
            <a:r>
              <a:rPr sz="1800" spc="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Communications:</a:t>
            </a:r>
            <a:r>
              <a:rPr sz="1800" spc="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Columnar</a:t>
            </a:r>
            <a:r>
              <a:rPr sz="1800"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transposition</a:t>
            </a:r>
            <a:r>
              <a:rPr sz="1800" spc="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was</a:t>
            </a:r>
            <a:r>
              <a:rPr sz="18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extensively</a:t>
            </a:r>
            <a:r>
              <a:rPr sz="1800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used</a:t>
            </a:r>
            <a:r>
              <a:rPr sz="180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during</a:t>
            </a:r>
            <a:r>
              <a:rPr sz="1800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World</a:t>
            </a:r>
            <a:r>
              <a:rPr sz="1800" spc="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War</a:t>
            </a:r>
            <a:r>
              <a:rPr sz="1800"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II</a:t>
            </a:r>
            <a:r>
              <a:rPr sz="1800"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for</a:t>
            </a:r>
            <a:r>
              <a:rPr sz="1800" spc="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secure 	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military</a:t>
            </a:r>
            <a:r>
              <a:rPr sz="1800" spc="4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communications.</a:t>
            </a:r>
            <a:r>
              <a:rPr sz="1800" spc="3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Messages</a:t>
            </a:r>
            <a:r>
              <a:rPr sz="1800" spc="4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were</a:t>
            </a:r>
            <a:r>
              <a:rPr sz="1800" spc="3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encrypted</a:t>
            </a:r>
            <a:r>
              <a:rPr sz="1800" spc="4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1800" spc="3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sent</a:t>
            </a:r>
            <a:r>
              <a:rPr sz="1800" spc="4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via</a:t>
            </a:r>
            <a:r>
              <a:rPr sz="1800" spc="3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radio</a:t>
            </a:r>
            <a:r>
              <a:rPr sz="1800" spc="4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or</a:t>
            </a:r>
            <a:r>
              <a:rPr sz="1800" spc="4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other</a:t>
            </a:r>
            <a:r>
              <a:rPr sz="1800" spc="3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means</a:t>
            </a:r>
            <a:r>
              <a:rPr sz="1800" spc="4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1800" spc="3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prevent</a:t>
            </a:r>
            <a:r>
              <a:rPr sz="1800" spc="4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enemy 	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interception</a:t>
            </a:r>
            <a:r>
              <a:rPr sz="1800" spc="-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1800" spc="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decryption.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1800" spc="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simplicity of</a:t>
            </a:r>
            <a:r>
              <a:rPr sz="1800" spc="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1800" spc="-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technique</a:t>
            </a:r>
            <a:r>
              <a:rPr sz="1800" spc="1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made</a:t>
            </a:r>
            <a:r>
              <a:rPr sz="1800" spc="-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it</a:t>
            </a:r>
            <a:r>
              <a:rPr sz="1800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suitable</a:t>
            </a:r>
            <a:r>
              <a:rPr sz="1800" spc="-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for</a:t>
            </a:r>
            <a:r>
              <a:rPr sz="1800" spc="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quick</a:t>
            </a:r>
            <a:r>
              <a:rPr sz="18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efficient</a:t>
            </a:r>
            <a:r>
              <a:rPr sz="1800" spc="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use</a:t>
            </a:r>
            <a:r>
              <a:rPr sz="1800" spc="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in </a:t>
            </a:r>
            <a:r>
              <a:rPr sz="1800" spc="-25" dirty="0">
                <a:solidFill>
                  <a:srgbClr val="FFFFFF"/>
                </a:solidFill>
                <a:latin typeface="Trebuchet MS"/>
                <a:cs typeface="Trebuchet MS"/>
              </a:rPr>
              <a:t>the 	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field.</a:t>
            </a:r>
            <a:endParaRPr sz="1800">
              <a:latin typeface="Trebuchet MS"/>
              <a:cs typeface="Trebuchet MS"/>
            </a:endParaRPr>
          </a:p>
          <a:p>
            <a:pPr marL="438784" marR="11430" indent="-426720" algn="just">
              <a:lnSpc>
                <a:spcPts val="1950"/>
              </a:lnSpc>
              <a:spcBef>
                <a:spcPts val="965"/>
              </a:spcBef>
              <a:buFont typeface="Arial MT"/>
              <a:buAutoNum type="arabicPeriod"/>
              <a:tabLst>
                <a:tab pos="440690" algn="l"/>
              </a:tabLst>
            </a:pP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2.</a:t>
            </a:r>
            <a:r>
              <a:rPr sz="1800" spc="2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Educational</a:t>
            </a:r>
            <a:r>
              <a:rPr sz="1800" spc="2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Purposes:</a:t>
            </a:r>
            <a:r>
              <a:rPr sz="1800" spc="2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It</a:t>
            </a:r>
            <a:r>
              <a:rPr sz="1800" spc="3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serves</a:t>
            </a:r>
            <a:r>
              <a:rPr sz="1800" spc="2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as</a:t>
            </a:r>
            <a:r>
              <a:rPr sz="1800" spc="229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an</a:t>
            </a:r>
            <a:r>
              <a:rPr sz="1800" spc="2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educational</a:t>
            </a:r>
            <a:r>
              <a:rPr sz="1800" spc="2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tool</a:t>
            </a:r>
            <a:r>
              <a:rPr sz="1800" spc="2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1800" spc="2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teach</a:t>
            </a:r>
            <a:r>
              <a:rPr sz="1800" spc="3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fundamental</a:t>
            </a:r>
            <a:r>
              <a:rPr sz="1800" spc="2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concepts</a:t>
            </a:r>
            <a:r>
              <a:rPr sz="1800" spc="2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sz="1800" spc="2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encryption</a:t>
            </a:r>
            <a:r>
              <a:rPr sz="1800" spc="1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Trebuchet MS"/>
                <a:cs typeface="Trebuchet MS"/>
              </a:rPr>
              <a:t>and 	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decryption</a:t>
            </a:r>
            <a:r>
              <a:rPr sz="1800" spc="4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sz="1800" spc="4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introductory</a:t>
            </a:r>
            <a:r>
              <a:rPr sz="1800" spc="3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cryptography</a:t>
            </a:r>
            <a:r>
              <a:rPr sz="1800" spc="48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courses.</a:t>
            </a:r>
            <a:r>
              <a:rPr sz="1800" spc="4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Understanding</a:t>
            </a:r>
            <a:r>
              <a:rPr sz="1800" spc="3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this</a:t>
            </a:r>
            <a:r>
              <a:rPr sz="1800" spc="4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technique</a:t>
            </a:r>
            <a:r>
              <a:rPr sz="1800" spc="409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helps</a:t>
            </a:r>
            <a:r>
              <a:rPr sz="1800" spc="4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students</a:t>
            </a:r>
            <a:r>
              <a:rPr sz="1800" spc="4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grasp</a:t>
            </a:r>
            <a:r>
              <a:rPr sz="1800" spc="409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Trebuchet MS"/>
                <a:cs typeface="Trebuchet MS"/>
              </a:rPr>
              <a:t>more 	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complex</a:t>
            </a:r>
            <a:r>
              <a:rPr sz="1800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modern</a:t>
            </a:r>
            <a:r>
              <a:rPr sz="1800" spc="-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encryption</a:t>
            </a:r>
            <a:r>
              <a:rPr sz="1800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algorithms.</a:t>
            </a:r>
            <a:endParaRPr sz="1800">
              <a:latin typeface="Trebuchet MS"/>
              <a:cs typeface="Trebuchet MS"/>
            </a:endParaRPr>
          </a:p>
          <a:p>
            <a:pPr marL="438784" marR="8890" indent="-426720" algn="just">
              <a:lnSpc>
                <a:spcPts val="1950"/>
              </a:lnSpc>
              <a:spcBef>
                <a:spcPts val="969"/>
              </a:spcBef>
              <a:buFont typeface="Arial MT"/>
              <a:buAutoNum type="arabicPeriod"/>
              <a:tabLst>
                <a:tab pos="440690" algn="l"/>
              </a:tabLst>
            </a:pP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3.</a:t>
            </a:r>
            <a:r>
              <a:rPr sz="1800" spc="2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Simple</a:t>
            </a:r>
            <a:r>
              <a:rPr sz="1800" spc="2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sz="1800" spc="2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Obfuscation:</a:t>
            </a:r>
            <a:r>
              <a:rPr sz="1800" spc="2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sz="1800" spc="2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environments</a:t>
            </a:r>
            <a:r>
              <a:rPr sz="1800" spc="1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where</a:t>
            </a:r>
            <a:r>
              <a:rPr sz="1800" spc="2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sz="1800" spc="20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security</a:t>
            </a:r>
            <a:r>
              <a:rPr sz="1800" spc="25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is</a:t>
            </a:r>
            <a:r>
              <a:rPr sz="1800" spc="1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needed</a:t>
            </a:r>
            <a:r>
              <a:rPr sz="1800" spc="2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but</a:t>
            </a:r>
            <a:r>
              <a:rPr sz="1800" spc="2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Trebuchet MS"/>
                <a:cs typeface="Trebuchet MS"/>
              </a:rPr>
              <a:t>high-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level</a:t>
            </a:r>
            <a:r>
              <a:rPr sz="1800" spc="2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encryption</a:t>
            </a:r>
            <a:r>
              <a:rPr sz="1800" spc="2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is</a:t>
            </a:r>
            <a:r>
              <a:rPr sz="1800" spc="1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Trebuchet MS"/>
                <a:cs typeface="Trebuchet MS"/>
              </a:rPr>
              <a:t>not 	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required,</a:t>
            </a:r>
            <a:r>
              <a:rPr sz="1800" spc="2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columnar</a:t>
            </a:r>
            <a:r>
              <a:rPr sz="1800" spc="20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transposition</a:t>
            </a:r>
            <a:r>
              <a:rPr sz="1800" spc="2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can</a:t>
            </a:r>
            <a:r>
              <a:rPr sz="1800" spc="1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be</a:t>
            </a:r>
            <a:r>
              <a:rPr sz="1800" spc="229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used</a:t>
            </a:r>
            <a:r>
              <a:rPr sz="1800" spc="1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1800" spc="229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obfuscate</a:t>
            </a:r>
            <a:r>
              <a:rPr sz="1800" spc="2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data.</a:t>
            </a:r>
            <a:r>
              <a:rPr sz="1800" spc="20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For</a:t>
            </a:r>
            <a:r>
              <a:rPr sz="1800" spc="2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instance,</a:t>
            </a:r>
            <a:r>
              <a:rPr sz="1800" spc="2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sz="1800" spc="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small-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scale</a:t>
            </a:r>
            <a:r>
              <a:rPr sz="1800" spc="2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applications</a:t>
            </a:r>
            <a:r>
              <a:rPr sz="1800" spc="1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Trebuchet MS"/>
                <a:cs typeface="Trebuchet MS"/>
              </a:rPr>
              <a:t>or 	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low-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risk</a:t>
            </a:r>
            <a:r>
              <a:rPr sz="1800" spc="-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scenarios</a:t>
            </a:r>
            <a:r>
              <a:rPr sz="1800" spc="-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where</a:t>
            </a:r>
            <a:r>
              <a:rPr sz="1800" spc="-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sz="1800" spc="-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needs</a:t>
            </a:r>
            <a:r>
              <a:rPr sz="1800" spc="-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1800" spc="-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be</a:t>
            </a:r>
            <a:r>
              <a:rPr sz="1800" spc="-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hidden</a:t>
            </a:r>
            <a:r>
              <a:rPr sz="1800" spc="-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from</a:t>
            </a:r>
            <a:r>
              <a:rPr sz="1800" spc="-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casual</a:t>
            </a:r>
            <a:r>
              <a:rPr sz="1800" spc="-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observation</a:t>
            </a:r>
            <a:r>
              <a:rPr sz="1800" spc="-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rather</a:t>
            </a:r>
            <a:r>
              <a:rPr sz="1800" spc="-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than</a:t>
            </a:r>
            <a:r>
              <a:rPr sz="1800" spc="-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determined</a:t>
            </a:r>
            <a:r>
              <a:rPr sz="1800" spc="-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attackers.</a:t>
            </a:r>
            <a:endParaRPr sz="1800">
              <a:latin typeface="Trebuchet MS"/>
              <a:cs typeface="Trebuchet MS"/>
            </a:endParaRPr>
          </a:p>
          <a:p>
            <a:pPr marL="438784" marR="8890" indent="-426720" algn="just">
              <a:lnSpc>
                <a:spcPts val="1950"/>
              </a:lnSpc>
              <a:spcBef>
                <a:spcPts val="970"/>
              </a:spcBef>
              <a:buFont typeface="Arial MT"/>
              <a:buAutoNum type="arabicPeriod"/>
              <a:tabLst>
                <a:tab pos="440690" algn="l"/>
              </a:tabLst>
            </a:pP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4.</a:t>
            </a:r>
            <a:r>
              <a:rPr sz="1800" spc="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Basic</a:t>
            </a:r>
            <a:r>
              <a:rPr sz="1800" spc="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Encryption for</a:t>
            </a:r>
            <a:r>
              <a:rPr sz="1800" spc="1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Low-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Resource Environments:</a:t>
            </a:r>
            <a:r>
              <a:rPr sz="1800" spc="1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sz="1800" spc="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low-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resource</a:t>
            </a:r>
            <a:r>
              <a:rPr sz="1800" spc="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settings,</a:t>
            </a:r>
            <a:r>
              <a:rPr sz="1800" spc="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such</a:t>
            </a:r>
            <a:r>
              <a:rPr sz="1800" spc="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as</a:t>
            </a:r>
            <a:r>
              <a:rPr sz="1800" spc="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small</a:t>
            </a:r>
            <a:r>
              <a:rPr sz="1800" spc="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embedded</a:t>
            </a:r>
            <a:r>
              <a:rPr sz="1800" spc="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systems 	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or</a:t>
            </a:r>
            <a:r>
              <a:rPr sz="1800" spc="3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legacy</a:t>
            </a:r>
            <a:r>
              <a:rPr sz="1800" spc="4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systems,</a:t>
            </a:r>
            <a:r>
              <a:rPr sz="1800" spc="4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columnar</a:t>
            </a:r>
            <a:r>
              <a:rPr sz="1800" spc="3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transposition</a:t>
            </a:r>
            <a:r>
              <a:rPr sz="1800" spc="3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provides</a:t>
            </a:r>
            <a:r>
              <a:rPr sz="1800" spc="4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800" spc="409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method</a:t>
            </a:r>
            <a:r>
              <a:rPr sz="1800" spc="3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1800" spc="3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secure</a:t>
            </a:r>
            <a:r>
              <a:rPr sz="1800" spc="4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sz="1800" spc="4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without</a:t>
            </a:r>
            <a:r>
              <a:rPr sz="1800" spc="3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requiring</a:t>
            </a:r>
            <a:r>
              <a:rPr sz="1800" spc="4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significant 	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processing</a:t>
            </a:r>
            <a:r>
              <a:rPr sz="1800" spc="65" dirty="0">
                <a:solidFill>
                  <a:srgbClr val="FFFFFF"/>
                </a:solidFill>
                <a:latin typeface="Trebuchet MS"/>
                <a:cs typeface="Trebuchet MS"/>
              </a:rPr>
              <a:t> 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power</a:t>
            </a:r>
            <a:r>
              <a:rPr sz="1800" spc="90" dirty="0">
                <a:solidFill>
                  <a:srgbClr val="FFFFFF"/>
                </a:solidFill>
                <a:latin typeface="Trebuchet MS"/>
                <a:cs typeface="Trebuchet MS"/>
              </a:rPr>
              <a:t> 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or</a:t>
            </a:r>
            <a:r>
              <a:rPr sz="1800" spc="95" dirty="0">
                <a:solidFill>
                  <a:srgbClr val="FFFFFF"/>
                </a:solidFill>
                <a:latin typeface="Trebuchet MS"/>
                <a:cs typeface="Trebuchet MS"/>
              </a:rPr>
              <a:t> 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memory.</a:t>
            </a:r>
            <a:r>
              <a:rPr sz="1800" spc="75" dirty="0">
                <a:solidFill>
                  <a:srgbClr val="FFFFFF"/>
                </a:solidFill>
                <a:latin typeface="Trebuchet MS"/>
                <a:cs typeface="Trebuchet MS"/>
              </a:rPr>
              <a:t> 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It’s</a:t>
            </a:r>
            <a:r>
              <a:rPr sz="1800" spc="80" dirty="0">
                <a:solidFill>
                  <a:srgbClr val="FFFFFF"/>
                </a:solidFill>
                <a:latin typeface="Trebuchet MS"/>
                <a:cs typeface="Trebuchet MS"/>
              </a:rPr>
              <a:t> 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useful</a:t>
            </a:r>
            <a:r>
              <a:rPr sz="1800" spc="35" dirty="0">
                <a:solidFill>
                  <a:srgbClr val="FFFFFF"/>
                </a:solidFill>
                <a:latin typeface="Trebuchet MS"/>
                <a:cs typeface="Trebuchet MS"/>
              </a:rPr>
              <a:t> 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for</a:t>
            </a:r>
            <a:r>
              <a:rPr sz="1800" spc="100" dirty="0">
                <a:solidFill>
                  <a:srgbClr val="FFFFFF"/>
                </a:solidFill>
                <a:latin typeface="Trebuchet MS"/>
                <a:cs typeface="Trebuchet MS"/>
              </a:rPr>
              <a:t> 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applications</a:t>
            </a:r>
            <a:r>
              <a:rPr sz="1800" spc="75" dirty="0">
                <a:solidFill>
                  <a:srgbClr val="FFFFFF"/>
                </a:solidFill>
                <a:latin typeface="Trebuchet MS"/>
                <a:cs typeface="Trebuchet MS"/>
              </a:rPr>
              <a:t> 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where</a:t>
            </a:r>
            <a:r>
              <a:rPr sz="1800" spc="85" dirty="0">
                <a:solidFill>
                  <a:srgbClr val="FFFFFF"/>
                </a:solidFill>
                <a:latin typeface="Trebuchet MS"/>
                <a:cs typeface="Trebuchet MS"/>
              </a:rPr>
              <a:t> 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modern</a:t>
            </a:r>
            <a:r>
              <a:rPr sz="1800" spc="40" dirty="0">
                <a:solidFill>
                  <a:srgbClr val="FFFFFF"/>
                </a:solidFill>
                <a:latin typeface="Trebuchet MS"/>
                <a:cs typeface="Trebuchet MS"/>
              </a:rPr>
              <a:t> 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cryptographic</a:t>
            </a:r>
            <a:r>
              <a:rPr sz="1800" spc="105" dirty="0">
                <a:solidFill>
                  <a:srgbClr val="FFFFFF"/>
                </a:solidFill>
                <a:latin typeface="Trebuchet MS"/>
                <a:cs typeface="Trebuchet MS"/>
              </a:rPr>
              <a:t> 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techniques</a:t>
            </a:r>
            <a:r>
              <a:rPr sz="1800" spc="40" dirty="0">
                <a:solidFill>
                  <a:srgbClr val="FFFFFF"/>
                </a:solidFill>
                <a:latin typeface="Trebuchet MS"/>
                <a:cs typeface="Trebuchet MS"/>
              </a:rPr>
              <a:t>  </a:t>
            </a:r>
            <a:r>
              <a:rPr sz="1800" spc="-25" dirty="0">
                <a:solidFill>
                  <a:srgbClr val="FFFFFF"/>
                </a:solidFill>
                <a:latin typeface="Trebuchet MS"/>
                <a:cs typeface="Trebuchet MS"/>
              </a:rPr>
              <a:t>are 	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impractical</a:t>
            </a:r>
            <a:r>
              <a:rPr sz="1800" spc="-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due</a:t>
            </a:r>
            <a:r>
              <a:rPr sz="1800" spc="-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1800" spc="-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hardware</a:t>
            </a:r>
            <a:r>
              <a:rPr sz="1800" spc="-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limitations.</a:t>
            </a:r>
            <a:endParaRPr sz="1800">
              <a:latin typeface="Trebuchet MS"/>
              <a:cs typeface="Trebuchet MS"/>
            </a:endParaRPr>
          </a:p>
          <a:p>
            <a:pPr marL="438784" marR="5080" indent="-426720" algn="just">
              <a:lnSpc>
                <a:spcPts val="1950"/>
              </a:lnSpc>
              <a:spcBef>
                <a:spcPts val="965"/>
              </a:spcBef>
              <a:buFont typeface="Arial MT"/>
              <a:buAutoNum type="arabicPeriod"/>
              <a:tabLst>
                <a:tab pos="440690" algn="l"/>
              </a:tabLst>
            </a:pP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5.</a:t>
            </a:r>
            <a:r>
              <a:rPr sz="1800" spc="1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Puzzle</a:t>
            </a:r>
            <a:r>
              <a:rPr sz="1800" spc="1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1800" spc="1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Recreational</a:t>
            </a:r>
            <a:r>
              <a:rPr sz="1800" spc="2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Use:</a:t>
            </a:r>
            <a:r>
              <a:rPr sz="1800" spc="1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1800" spc="1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technique</a:t>
            </a:r>
            <a:r>
              <a:rPr sz="1800" spc="2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is</a:t>
            </a:r>
            <a:r>
              <a:rPr sz="1800" spc="1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often</a:t>
            </a:r>
            <a:r>
              <a:rPr sz="1800" spc="1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used</a:t>
            </a:r>
            <a:r>
              <a:rPr sz="1800" spc="2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sz="1800" spc="1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puzzle</a:t>
            </a:r>
            <a:r>
              <a:rPr sz="1800" spc="1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games</a:t>
            </a:r>
            <a:r>
              <a:rPr sz="1800" spc="1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1800" spc="2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recreational</a:t>
            </a:r>
            <a:r>
              <a:rPr sz="1800" spc="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cryptography. 	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Enthusiasts</a:t>
            </a:r>
            <a:r>
              <a:rPr sz="1800" spc="215" dirty="0">
                <a:solidFill>
                  <a:srgbClr val="FFFFFF"/>
                </a:solidFill>
                <a:latin typeface="Trebuchet MS"/>
                <a:cs typeface="Trebuchet MS"/>
              </a:rPr>
              <a:t> 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1800" spc="204" dirty="0">
                <a:solidFill>
                  <a:srgbClr val="FFFFFF"/>
                </a:solidFill>
                <a:latin typeface="Trebuchet MS"/>
                <a:cs typeface="Trebuchet MS"/>
              </a:rPr>
              <a:t> 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hobbyists</a:t>
            </a:r>
            <a:r>
              <a:rPr sz="1800" spc="235" dirty="0">
                <a:solidFill>
                  <a:srgbClr val="FFFFFF"/>
                </a:solidFill>
                <a:latin typeface="Trebuchet MS"/>
                <a:cs typeface="Trebuchet MS"/>
              </a:rPr>
              <a:t> 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use</a:t>
            </a:r>
            <a:r>
              <a:rPr sz="1800" spc="250" dirty="0">
                <a:solidFill>
                  <a:srgbClr val="FFFFFF"/>
                </a:solidFill>
                <a:latin typeface="Trebuchet MS"/>
                <a:cs typeface="Trebuchet MS"/>
              </a:rPr>
              <a:t> 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columnar</a:t>
            </a:r>
            <a:r>
              <a:rPr sz="1800" spc="175" dirty="0">
                <a:solidFill>
                  <a:srgbClr val="FFFFFF"/>
                </a:solidFill>
                <a:latin typeface="Trebuchet MS"/>
                <a:cs typeface="Trebuchet MS"/>
              </a:rPr>
              <a:t> 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transposition</a:t>
            </a:r>
            <a:r>
              <a:rPr sz="1800" spc="235" dirty="0">
                <a:solidFill>
                  <a:srgbClr val="FFFFFF"/>
                </a:solidFill>
                <a:latin typeface="Trebuchet MS"/>
                <a:cs typeface="Trebuchet MS"/>
              </a:rPr>
              <a:t> 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1800" spc="229" dirty="0">
                <a:solidFill>
                  <a:srgbClr val="FFFFFF"/>
                </a:solidFill>
                <a:latin typeface="Trebuchet MS"/>
                <a:cs typeface="Trebuchet MS"/>
              </a:rPr>
              <a:t> 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create</a:t>
            </a:r>
            <a:r>
              <a:rPr sz="1800" spc="190" dirty="0">
                <a:solidFill>
                  <a:srgbClr val="FFFFFF"/>
                </a:solidFill>
                <a:latin typeface="Trebuchet MS"/>
                <a:cs typeface="Trebuchet MS"/>
              </a:rPr>
              <a:t> 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1800" spc="245" dirty="0">
                <a:solidFill>
                  <a:srgbClr val="FFFFFF"/>
                </a:solidFill>
                <a:latin typeface="Trebuchet MS"/>
                <a:cs typeface="Trebuchet MS"/>
              </a:rPr>
              <a:t> 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solve</a:t>
            </a:r>
            <a:r>
              <a:rPr sz="1800" spc="190" dirty="0">
                <a:solidFill>
                  <a:srgbClr val="FFFFFF"/>
                </a:solidFill>
                <a:latin typeface="Trebuchet MS"/>
                <a:cs typeface="Trebuchet MS"/>
              </a:rPr>
              <a:t> 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encrypted</a:t>
            </a:r>
            <a:r>
              <a:rPr sz="1800" spc="265" dirty="0">
                <a:solidFill>
                  <a:srgbClr val="FFFFFF"/>
                </a:solidFill>
                <a:latin typeface="Trebuchet MS"/>
                <a:cs typeface="Trebuchet MS"/>
              </a:rPr>
              <a:t> 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messages</a:t>
            </a:r>
            <a:r>
              <a:rPr sz="1800" spc="175" dirty="0">
                <a:solidFill>
                  <a:srgbClr val="FFFFFF"/>
                </a:solidFill>
                <a:latin typeface="Trebuchet MS"/>
                <a:cs typeface="Trebuchet MS"/>
              </a:rPr>
              <a:t>  </a:t>
            </a:r>
            <a:r>
              <a:rPr sz="1800" spc="-25" dirty="0">
                <a:solidFill>
                  <a:srgbClr val="FFFFFF"/>
                </a:solidFill>
                <a:latin typeface="Trebuchet MS"/>
                <a:cs typeface="Trebuchet MS"/>
              </a:rPr>
              <a:t>for 	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entertainment</a:t>
            </a:r>
            <a:r>
              <a:rPr sz="1800" spc="-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1800" spc="-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educational</a:t>
            </a:r>
            <a:r>
              <a:rPr sz="1800" spc="-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challenges.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</TotalTime>
  <Words>920</Words>
  <Application>Microsoft Office PowerPoint</Application>
  <PresentationFormat>Custom</PresentationFormat>
  <Paragraphs>48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Arial Black</vt:lpstr>
      <vt:lpstr>Arial MT</vt:lpstr>
      <vt:lpstr>Cambria</vt:lpstr>
      <vt:lpstr>Corbel</vt:lpstr>
      <vt:lpstr>Times New Roman</vt:lpstr>
      <vt:lpstr>Trebuchet MS</vt:lpstr>
      <vt:lpstr>Office Theme</vt:lpstr>
      <vt:lpstr>CSA-5166 Cryptography and network security for Digital   Wallets</vt:lpstr>
      <vt:lpstr>Introduction</vt:lpstr>
      <vt:lpstr>Basic Concept</vt:lpstr>
      <vt:lpstr>ENCRYPTION PROCESS</vt:lpstr>
      <vt:lpstr>DECRYPTION PROCESS</vt:lpstr>
      <vt:lpstr>EXAMPLE</vt:lpstr>
      <vt:lpstr>ADVANTAGES</vt:lpstr>
      <vt:lpstr>DISADVANTAGES</vt:lpstr>
      <vt:lpstr>Applications in real life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Lenovo</dc:creator>
  <cp:lastModifiedBy>ARISH KUMARAN</cp:lastModifiedBy>
  <cp:revision>3</cp:revision>
  <dcterms:created xsi:type="dcterms:W3CDTF">2024-09-11T03:04:56Z</dcterms:created>
  <dcterms:modified xsi:type="dcterms:W3CDTF">2024-09-11T04:03:55Z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oducer">
    <vt:lpwstr>Skia/PDF m112</vt:lpwstr>
  </property>
</Properties>
</file>