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77" r:id="rId4"/>
    <p:sldId id="276" r:id="rId5"/>
    <p:sldId id="275" r:id="rId6"/>
    <p:sldId id="274" r:id="rId7"/>
    <p:sldId id="273" r:id="rId8"/>
    <p:sldId id="270" r:id="rId9"/>
    <p:sldId id="268" r:id="rId10"/>
    <p:sldId id="269" r:id="rId11"/>
    <p:sldId id="271" r:id="rId12"/>
    <p:sldId id="272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677" y="2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1B230-7BF3-434D-B03A-29536900EBF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26C95-6FF5-492D-83C5-6532EF21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1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1D656-600C-418D-B869-30779B012B9A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0EE9-D7DD-431F-8B7E-FADD44C7A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3977-0DAD-4A02-92AC-18C958CB2F79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194C-AE02-4ACF-A777-416CD073B9CA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F244-F141-4501-95BA-633A2BF32A64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FAE1-70CD-4D96-B12A-2637667F3CE3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9845-CDBA-4380-90BC-CBE267F33428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1E28-F2A3-4018-8DE3-8C673D3A2310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469-6E37-48E5-B4C1-DFD9B534F93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9AC2-D05C-4ACF-9DBF-FEB6FB4905F8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2C10-AA4D-4A1C-978C-A2FD170F467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F645-AE50-4F91-BF5D-0E649726F18C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1EDC-9A73-43EA-AB02-268A87EF1DC3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190E-9BF5-4B41-BF91-69C9A28D8C0C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C87C-5FFE-4668-8A7E-6625AE8007A9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E76D-95E8-4E7C-A65C-302EF5ABB0E0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F385-3477-4F34-898B-DB2AB6BF0B4F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BA1D-E98C-4B3C-9224-64245F64FA0C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EEF0-0E86-4D83-9607-829FAAAF3EFC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4AD456-E002-4BDC-93FD-8C84DF47DAC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183" y="1619794"/>
            <a:ext cx="10946675" cy="1903552"/>
          </a:xfrm>
        </p:spPr>
        <p:txBody>
          <a:bodyPr/>
          <a:lstStyle/>
          <a:p>
            <a:r>
              <a:rPr lang="en-US" sz="6000" dirty="0" smtClean="0"/>
              <a:t>Online </a:t>
            </a:r>
            <a:r>
              <a:rPr lang="en-US" sz="6000" dirty="0" err="1" smtClean="0"/>
              <a:t>BookStore</a:t>
            </a:r>
            <a:r>
              <a:rPr lang="en-US" sz="6000" dirty="0" smtClean="0"/>
              <a:t> SQL Project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687" y="3523346"/>
            <a:ext cx="8825658" cy="861420"/>
          </a:xfrm>
        </p:spPr>
        <p:txBody>
          <a:bodyPr/>
          <a:lstStyle/>
          <a:p>
            <a:r>
              <a:rPr lang="en-US" dirty="0"/>
              <a:t>Relational Database Design &amp; Analytics using PostgreSQL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6330" y="5543112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By:</a:t>
            </a:r>
          </a:p>
          <a:p>
            <a:r>
              <a:rPr lang="en-US" sz="3200" dirty="0" smtClean="0"/>
              <a:t>Abdul Razzaq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7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/>
              <a:t>Comprehensive Order Details</a:t>
            </a:r>
            <a:endParaRPr lang="en-US" sz="4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95" y="4323154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39935"/>
            <a:ext cx="4593053" cy="2153441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0" y="4761938"/>
            <a:ext cx="5670397" cy="189539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joins the Orders, Customers, and Books tables to display full order records, including customer names and book titles. It’s useful for creating reports or detailed order views.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339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777887" cy="1400530"/>
          </a:xfrm>
        </p:spPr>
        <p:txBody>
          <a:bodyPr/>
          <a:lstStyle/>
          <a:p>
            <a:r>
              <a:rPr lang="en-US" sz="4000" dirty="0"/>
              <a:t>Identifying Science Fiction Book Buyers</a:t>
            </a:r>
            <a:endParaRPr lang="en-US" sz="4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95" y="4323154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41280"/>
            <a:ext cx="4625741" cy="321591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filters orders to return only those linked to books from the “Science Fiction” genre. It also includes customer details, helping analyze genre-specific customer interest and behavior.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6" y="4777446"/>
            <a:ext cx="5386814" cy="189280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777887" cy="1400530"/>
          </a:xfrm>
        </p:spPr>
        <p:txBody>
          <a:bodyPr/>
          <a:lstStyle/>
          <a:p>
            <a:r>
              <a:rPr lang="en-US" sz="4000" dirty="0"/>
              <a:t>Overall Revenue Snapshot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48659"/>
            <a:ext cx="3749365" cy="1005927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018563" y="299938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75" y="3453672"/>
            <a:ext cx="2799989" cy="1210412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calculates the total revenue generated by summing the </a:t>
            </a:r>
            <a:r>
              <a:rPr lang="en-US" sz="1800" dirty="0" err="1"/>
              <a:t>Total_Amount</a:t>
            </a:r>
            <a:r>
              <a:rPr lang="en-US" sz="1800" dirty="0"/>
              <a:t> column across all orders. It provides a quick and accurate overview of overall business sales performance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45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48659"/>
            <a:ext cx="4534293" cy="310160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777887" cy="1400530"/>
          </a:xfrm>
        </p:spPr>
        <p:txBody>
          <a:bodyPr/>
          <a:lstStyle/>
          <a:p>
            <a:r>
              <a:rPr lang="en-US" sz="4000" dirty="0"/>
              <a:t>Customer Spending Profiles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returns the name, email, and total spending amount for each customer. It helps identify top spenders and analyze purchase behavior for customer-level financial insights.</a:t>
            </a:r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6" y="4784632"/>
            <a:ext cx="4163129" cy="189280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77495" y="4323154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</p:spTree>
    <p:extLst>
      <p:ext uri="{BB962C8B-B14F-4D97-AF65-F5344CB8AC3E}">
        <p14:creationId xmlns:p14="http://schemas.microsoft.com/office/powerpoint/2010/main" val="342509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777887" cy="1400530"/>
          </a:xfrm>
        </p:spPr>
        <p:txBody>
          <a:bodyPr/>
          <a:lstStyle/>
          <a:p>
            <a:r>
              <a:rPr lang="en-US" sz="4000" dirty="0"/>
              <a:t>Unsold Books Inventory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identifies books from the Books table that have never been ordered by checking which book IDs do not exist in the Orders table. It helps detect unsold inventory.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18563" y="385702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1" y="1748659"/>
            <a:ext cx="2799080" cy="2194962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1" y="4311312"/>
            <a:ext cx="3393438" cy="23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10043062" cy="1400530"/>
          </a:xfrm>
        </p:spPr>
        <p:txBody>
          <a:bodyPr/>
          <a:lstStyle/>
          <a:p>
            <a:r>
              <a:rPr lang="en-US" sz="4000" dirty="0"/>
              <a:t>Total Quantity Ordered per Customer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uses a Common Table Expression (CTE) to calculate how many books each customer has ordered, based on the sum of quantity grouped by customer in the orders table.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18563" y="422278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04" y="1748659"/>
            <a:ext cx="2982670" cy="253254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04" y="4693612"/>
            <a:ext cx="2982670" cy="1946642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16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04" y="1748659"/>
            <a:ext cx="3527674" cy="2485406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10043062" cy="1400530"/>
          </a:xfrm>
        </p:spPr>
        <p:txBody>
          <a:bodyPr/>
          <a:lstStyle/>
          <a:p>
            <a:r>
              <a:rPr lang="en-US" sz="4000" dirty="0"/>
              <a:t>Top Spenders: Customer Ranking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ranks customers based on the total amount they have spent using a window function. It shows who contributed most to revenue and helps prioritize high-value users.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18563" y="422278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04" y="4693612"/>
            <a:ext cx="2586253" cy="1947672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1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967" y="1748659"/>
            <a:ext cx="3718882" cy="3314987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10043062" cy="1400530"/>
          </a:xfrm>
        </p:spPr>
        <p:txBody>
          <a:bodyPr/>
          <a:lstStyle/>
          <a:p>
            <a:r>
              <a:rPr lang="en-US" sz="4000" dirty="0" smtClean="0"/>
              <a:t>Most Expensive Book In Each Genre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returns the highest-priced book in every genre by combining filtering with grouping. It helps understand price distribution and identify premium books across different categories.</a:t>
            </a:r>
            <a:endParaRPr lang="en-US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86" y="4784633"/>
            <a:ext cx="4870097" cy="186000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577495" y="4323154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</p:spTree>
    <p:extLst>
      <p:ext uri="{BB962C8B-B14F-4D97-AF65-F5344CB8AC3E}">
        <p14:creationId xmlns:p14="http://schemas.microsoft.com/office/powerpoint/2010/main" val="5884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 smtClean="0">
                <a:effectLst/>
              </a:rPr>
              <a:t>Conclusion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2537" y="1372065"/>
            <a:ext cx="90575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</a:t>
            </a:r>
            <a:r>
              <a:rPr lang="en-US" sz="1800" dirty="0" smtClean="0"/>
              <a:t>hrough </a:t>
            </a:r>
            <a:r>
              <a:rPr lang="en-US" sz="1800" dirty="0"/>
              <a:t>these queries, I understood how to extract real insights from data.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</a:rPr>
              <a:t>I l</a:t>
            </a:r>
            <a:r>
              <a:rPr lang="en-US" sz="1800" dirty="0" smtClean="0"/>
              <a:t>earned </a:t>
            </a:r>
            <a:r>
              <a:rPr lang="en-US" sz="1800" dirty="0"/>
              <a:t>how to find top customers, best-selling books, and order trends.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</a:rPr>
              <a:t>W</a:t>
            </a:r>
            <a:r>
              <a:rPr lang="en-US" sz="1800" dirty="0" smtClean="0"/>
              <a:t>riting queries improved my grip on joins, grouping, and filters.</a:t>
            </a:r>
            <a:endParaRPr lang="en-US" altLang="en-US" sz="1800" dirty="0" smtClean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</a:rPr>
              <a:t>T</a:t>
            </a:r>
            <a:r>
              <a:rPr lang="en-US" sz="1800" dirty="0" smtClean="0"/>
              <a:t>his </a:t>
            </a:r>
            <a:r>
              <a:rPr lang="en-US" sz="1800" dirty="0"/>
              <a:t>project showed how SQL can be used to solve practical, real-world business problems.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5460" y="2828836"/>
            <a:ext cx="864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b="1" dirty="0"/>
              <a:t>Thank you for </a:t>
            </a:r>
            <a:r>
              <a:rPr lang="en-US" sz="3600" b="1" dirty="0" smtClean="0"/>
              <a:t>Viewing My </a:t>
            </a:r>
            <a:r>
              <a:rPr lang="en-US" sz="3600" b="1" dirty="0"/>
              <a:t>SQL </a:t>
            </a:r>
            <a:r>
              <a:rPr lang="en-US" sz="3600" b="1" dirty="0" smtClean="0"/>
              <a:t>Project.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906330" y="5543112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By:</a:t>
            </a:r>
          </a:p>
          <a:p>
            <a:r>
              <a:rPr lang="en-US" sz="3200" dirty="0" smtClean="0"/>
              <a:t>Abdul Razzaq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09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 smtClean="0">
                <a:effectLst/>
              </a:rPr>
              <a:t>Project Overview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2536" y="1440285"/>
            <a:ext cx="1145530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Designed and implemented a relational database for an Online Bookstore using PostgreSQL.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Created three main tables: Books, Customers, and Orders with appropriate relationships.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Imported real-world style data from CSV files using the COPY command.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Wrote analytical SQL queries to extract actionable business insights.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Applied core SQL concepts: joins, groupings, aggregations, subqueries, and window functions.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Focused on performance metrics such as total revenue, customer spending, and product sales.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The project simulates real-life business reporting and inventory analysis.</a:t>
            </a:r>
          </a:p>
        </p:txBody>
      </p:sp>
    </p:spTree>
    <p:extLst>
      <p:ext uri="{BB962C8B-B14F-4D97-AF65-F5344CB8AC3E}">
        <p14:creationId xmlns:p14="http://schemas.microsoft.com/office/powerpoint/2010/main" val="5549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 smtClean="0">
                <a:effectLst/>
              </a:rPr>
              <a:t>Database &amp; Table Creation (DDL)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2537" y="1405997"/>
            <a:ext cx="90575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Created </a:t>
            </a:r>
            <a:r>
              <a:rPr lang="en-US" altLang="en-US" sz="1800" dirty="0" err="1">
                <a:latin typeface="Arial" panose="020B0604020202020204" pitchFamily="34" charset="0"/>
              </a:rPr>
              <a:t>OnlineBookstore</a:t>
            </a:r>
            <a:r>
              <a:rPr lang="en-US" altLang="en-US" sz="1800" dirty="0">
                <a:latin typeface="Arial" panose="020B0604020202020204" pitchFamily="34" charset="0"/>
              </a:rPr>
              <a:t> database using </a:t>
            </a:r>
            <a:r>
              <a:rPr lang="en-US" altLang="en-US" sz="1800" dirty="0" smtClean="0">
                <a:latin typeface="Arial" panose="020B0604020202020204" pitchFamily="34" charset="0"/>
              </a:rPr>
              <a:t>PostgreSQL.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Defined three tables: Books, Customers, and </a:t>
            </a:r>
            <a:r>
              <a:rPr lang="en-US" altLang="en-US" sz="1800" dirty="0" smtClean="0">
                <a:latin typeface="Arial" panose="020B0604020202020204" pitchFamily="34" charset="0"/>
              </a:rPr>
              <a:t>Orders.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Applied Primary Keys and Foreign Key constraints for </a:t>
            </a:r>
            <a:r>
              <a:rPr lang="en-US" altLang="en-US" sz="1800" dirty="0" smtClean="0">
                <a:latin typeface="Arial" panose="020B0604020202020204" pitchFamily="34" charset="0"/>
              </a:rPr>
              <a:t>relationships.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Arial" panose="020B0604020202020204" pitchFamily="34" charset="0"/>
              </a:rPr>
              <a:t>Structured </a:t>
            </a:r>
            <a:r>
              <a:rPr lang="en-US" altLang="en-US" sz="1800" dirty="0">
                <a:latin typeface="Arial" panose="020B0604020202020204" pitchFamily="34" charset="0"/>
              </a:rPr>
              <a:t>schema to support clean, normalized data </a:t>
            </a:r>
            <a:r>
              <a:rPr lang="en-US" altLang="en-US" sz="1800" dirty="0" smtClean="0">
                <a:latin typeface="Arial" panose="020B0604020202020204" pitchFamily="34" charset="0"/>
              </a:rPr>
              <a:t>flow.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503" y="1905491"/>
            <a:ext cx="4638769" cy="696855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53" y="2750173"/>
            <a:ext cx="3440819" cy="3343483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7132728" y="1451199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94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 smtClean="0"/>
              <a:t>ER Diagram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05" y="1766400"/>
            <a:ext cx="9083190" cy="446312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77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72537" y="1405997"/>
            <a:ext cx="92311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Imported real-world-style data using PostgreSQL’s COPY </a:t>
            </a:r>
            <a:r>
              <a:rPr lang="en-US" altLang="en-US" sz="1800" dirty="0" smtClean="0">
                <a:latin typeface="Arial" panose="020B0604020202020204" pitchFamily="34" charset="0"/>
              </a:rPr>
              <a:t>command.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Used .csv files for Books, Customers, and Orders </a:t>
            </a:r>
            <a:r>
              <a:rPr lang="en-US" altLang="en-US" sz="1800" dirty="0" smtClean="0">
                <a:latin typeface="Arial" panose="020B0604020202020204" pitchFamily="34" charset="0"/>
              </a:rPr>
              <a:t>tables.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Ensured headers matched table columns to avoid import </a:t>
            </a:r>
            <a:r>
              <a:rPr lang="en-US" altLang="en-US" sz="1800" dirty="0" smtClean="0">
                <a:latin typeface="Arial" panose="020B0604020202020204" pitchFamily="34" charset="0"/>
              </a:rPr>
              <a:t>errors.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</a:rPr>
              <a:t>Data import enabled meaningful analysis on sales, inventory, and customer </a:t>
            </a:r>
            <a:r>
              <a:rPr lang="en-US" altLang="en-US" sz="1800" dirty="0" smtClean="0">
                <a:latin typeface="Arial" panose="020B0604020202020204" pitchFamily="34" charset="0"/>
              </a:rPr>
              <a:t>behavior.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 smtClean="0"/>
              <a:t>CSV Data Import into Tables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37" y="3999623"/>
            <a:ext cx="7635902" cy="2644369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991068" y="3545331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94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94457" y="1316710"/>
            <a:ext cx="9057576" cy="29136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Key Points</a:t>
            </a:r>
            <a:endParaRPr lang="en-US" sz="2800" dirty="0" smtClean="0"/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 smtClean="0"/>
              <a:t>Uncover </a:t>
            </a:r>
            <a:r>
              <a:rPr lang="en-US" sz="1800" dirty="0"/>
              <a:t>insights to drive bookstore decisions.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/>
              <a:t>Focus: Customer behavior, inventory, revenue, genre trends.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/>
              <a:t>Use advanced SQL for actionable results.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1800" dirty="0"/>
              <a:t>Impact: Better marketing, optimized stock, higher profits.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/>
              <a:t>SQL Query Analysis Goals</a:t>
            </a:r>
            <a:endParaRPr lang="en-US" sz="4000" dirty="0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/>
              <a:t>Customer Order Frequency Analysis</a:t>
            </a:r>
            <a:endParaRPr lang="en-US" sz="4000" dirty="0">
              <a:effectLst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counts the total number of orders placed by each customer. It helps identify how often individual customers interact with the bookstore and shows overall engagement levels.</a:t>
            </a:r>
            <a:endParaRPr lang="en-US" sz="2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24992"/>
            <a:ext cx="4786170" cy="191446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0" y="4093752"/>
            <a:ext cx="1999410" cy="2423528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7018563" y="363946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</p:spTree>
    <p:extLst>
      <p:ext uri="{BB962C8B-B14F-4D97-AF65-F5344CB8AC3E}">
        <p14:creationId xmlns:p14="http://schemas.microsoft.com/office/powerpoint/2010/main" val="16250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/>
              <a:t>Top 5 Most Expensive Books</a:t>
            </a:r>
            <a:endParaRPr lang="en-US" sz="4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253" y="4447044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1729698"/>
            <a:ext cx="3863675" cy="1790855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9" y="4901336"/>
            <a:ext cx="9243861" cy="150127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3716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selects the five most expensive books by sorting the Books table in descending order of price. It highlights premium titles that may require special marketing or attention.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8502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37" y="626605"/>
            <a:ext cx="9404723" cy="1400530"/>
          </a:xfrm>
        </p:spPr>
        <p:txBody>
          <a:bodyPr/>
          <a:lstStyle/>
          <a:p>
            <a:r>
              <a:rPr lang="en-US" sz="4000" dirty="0"/>
              <a:t>Customers </a:t>
            </a:r>
            <a:r>
              <a:rPr lang="en-US" sz="4000" dirty="0" smtClean="0"/>
              <a:t>With </a:t>
            </a:r>
            <a:r>
              <a:rPr lang="en-US" sz="4000" dirty="0"/>
              <a:t>No Orders</a:t>
            </a:r>
            <a:endParaRPr lang="en-US" sz="4000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8563" y="3829649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Query Output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8563" y="1281150"/>
            <a:ext cx="25534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 smtClean="0">
                <a:latin typeface="+mj-lt"/>
                <a:ea typeface="+mj-ea"/>
                <a:cs typeface="+mj-cs"/>
              </a:rPr>
              <a:t>Query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0" y="4283941"/>
            <a:ext cx="4703250" cy="2234202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0" y="1736453"/>
            <a:ext cx="3507175" cy="210312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94457" y="1315661"/>
            <a:ext cx="6113504" cy="252889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Insight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/>
              <a:t>This query finds customers who have never placed an order by checking which customer IDs do not appear in the Orders table. It helps spot inactive users in the system.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5926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1033</TotalTime>
  <Words>773</Words>
  <Application>Microsoft Office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</vt:lpstr>
      <vt:lpstr>Online BookStore SQL Project</vt:lpstr>
      <vt:lpstr>Project Overview</vt:lpstr>
      <vt:lpstr>Database &amp; Table Creation (DDL)</vt:lpstr>
      <vt:lpstr>ER Diagram</vt:lpstr>
      <vt:lpstr>CSV Data Import into Tables</vt:lpstr>
      <vt:lpstr>SQL Query Analysis Goals</vt:lpstr>
      <vt:lpstr>Customer Order Frequency Analysis</vt:lpstr>
      <vt:lpstr>Top 5 Most Expensive Books</vt:lpstr>
      <vt:lpstr>Customers With No Orders</vt:lpstr>
      <vt:lpstr>Comprehensive Order Details</vt:lpstr>
      <vt:lpstr>Identifying Science Fiction Book Buyers</vt:lpstr>
      <vt:lpstr>Overall Revenue Snapshot</vt:lpstr>
      <vt:lpstr>Customer Spending Profiles</vt:lpstr>
      <vt:lpstr>Unsold Books Inventory</vt:lpstr>
      <vt:lpstr>Total Quantity Ordered per Customer</vt:lpstr>
      <vt:lpstr>Top Spenders: Customer Ranking</vt:lpstr>
      <vt:lpstr>Most Expensive Book In Each Genre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SQL Project</dc:title>
  <dc:creator>User</dc:creator>
  <cp:lastModifiedBy>User</cp:lastModifiedBy>
  <cp:revision>48</cp:revision>
  <dcterms:created xsi:type="dcterms:W3CDTF">2025-06-27T11:23:10Z</dcterms:created>
  <dcterms:modified xsi:type="dcterms:W3CDTF">2025-07-04T11:54:52Z</dcterms:modified>
</cp:coreProperties>
</file>