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45E2B0-14CD-40F8-9C4E-EBEFCBADCA9F}">
          <p14:sldIdLst>
            <p14:sldId id="256"/>
            <p14:sldId id="257"/>
            <p14:sldId id="258"/>
            <p14:sldId id="259"/>
            <p14:sldId id="260"/>
            <p14:sldId id="262"/>
            <p14:sldId id="264"/>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8974F-BD92-4B8E-8DA1-266EFC860388}"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257792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3397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67071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16F1EF2-8229-4008-B591-2C961D98F9F1}"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3967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2981024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98974F-BD92-4B8E-8DA1-266EFC860388}"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45018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98974F-BD92-4B8E-8DA1-266EFC860388}"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693349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8974F-BD92-4B8E-8DA1-266EFC860388}"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137386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98974F-BD92-4B8E-8DA1-266EFC860388}" type="datetimeFigureOut">
              <a:rPr lang="en-IN" smtClean="0"/>
              <a:t>01-06-2023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16F1EF2-8229-4008-B591-2C961D98F9F1}" type="slidenum">
              <a:rPr lang="en-IN" smtClean="0"/>
              <a:t>‹#›</a:t>
            </a:fld>
            <a:endParaRPr lang="en-IN"/>
          </a:p>
        </p:txBody>
      </p:sp>
    </p:spTree>
    <p:extLst>
      <p:ext uri="{BB962C8B-B14F-4D97-AF65-F5344CB8AC3E}">
        <p14:creationId xmlns:p14="http://schemas.microsoft.com/office/powerpoint/2010/main" val="280191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8974F-BD92-4B8E-8DA1-266EFC860388}"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73578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8974F-BD92-4B8E-8DA1-266EFC860388}"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184100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230200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8974F-BD92-4B8E-8DA1-266EFC860388}"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51439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98974F-BD92-4B8E-8DA1-266EFC860388}"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128746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98974F-BD92-4B8E-8DA1-266EFC860388}"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85793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346086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8974F-BD92-4B8E-8DA1-266EFC860388}"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6F1EF2-8229-4008-B591-2C961D98F9F1}" type="slidenum">
              <a:rPr lang="en-IN" smtClean="0"/>
              <a:t>‹#›</a:t>
            </a:fld>
            <a:endParaRPr lang="en-IN"/>
          </a:p>
        </p:txBody>
      </p:sp>
    </p:spTree>
    <p:extLst>
      <p:ext uri="{BB962C8B-B14F-4D97-AF65-F5344CB8AC3E}">
        <p14:creationId xmlns:p14="http://schemas.microsoft.com/office/powerpoint/2010/main" val="20204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98974F-BD92-4B8E-8DA1-266EFC860388}" type="datetimeFigureOut">
              <a:rPr lang="en-IN" smtClean="0"/>
              <a:t>01-06-2023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16F1EF2-8229-4008-B591-2C961D98F9F1}" type="slidenum">
              <a:rPr lang="en-IN" smtClean="0"/>
              <a:t>‹#›</a:t>
            </a:fld>
            <a:endParaRPr lang="en-IN"/>
          </a:p>
        </p:txBody>
      </p:sp>
    </p:spTree>
    <p:extLst>
      <p:ext uri="{BB962C8B-B14F-4D97-AF65-F5344CB8AC3E}">
        <p14:creationId xmlns:p14="http://schemas.microsoft.com/office/powerpoint/2010/main" val="1159008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getting-started/hands-on/replicate-data-using-amazon-s3-replic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B7C-0580-C2A4-00B3-7DBA502F38FF}"/>
              </a:ext>
            </a:extLst>
          </p:cNvPr>
          <p:cNvSpPr>
            <a:spLocks noGrp="1"/>
          </p:cNvSpPr>
          <p:nvPr>
            <p:ph type="ctrTitle"/>
          </p:nvPr>
        </p:nvSpPr>
        <p:spPr>
          <a:xfrm>
            <a:off x="493509" y="3165081"/>
            <a:ext cx="8144134" cy="527837"/>
          </a:xfrm>
        </p:spPr>
        <p:txBody>
          <a:bodyPr/>
          <a:lstStyle/>
          <a:p>
            <a:pPr algn="ctr"/>
            <a:br>
              <a:rPr lang="en-GB" sz="2000" b="1" i="0" u="none" strike="noStrike" dirty="0">
                <a:solidFill>
                  <a:srgbClr val="FFFFFF"/>
                </a:solidFill>
                <a:effectLst/>
                <a:latin typeface="Arial" panose="020B0604020202020204" pitchFamily="34" charset="0"/>
              </a:rPr>
            </a:br>
            <a:r>
              <a:rPr lang="en-GB" sz="2000" b="1" i="0" u="none" strike="noStrike" dirty="0">
                <a:solidFill>
                  <a:srgbClr val="FFFFFF"/>
                </a:solidFill>
                <a:effectLst/>
                <a:latin typeface="Arial" panose="020B0604020202020204" pitchFamily="34" charset="0"/>
              </a:rPr>
              <a:t>Project 4 - Amazon EC2 Backup and Restore Using AWS Backup</a:t>
            </a:r>
            <a:endParaRPr lang="en-IN" sz="2000" dirty="0"/>
          </a:p>
        </p:txBody>
      </p:sp>
      <p:sp>
        <p:nvSpPr>
          <p:cNvPr id="3" name="Subtitle 2">
            <a:extLst>
              <a:ext uri="{FF2B5EF4-FFF2-40B4-BE49-F238E27FC236}">
                <a16:creationId xmlns:a16="http://schemas.microsoft.com/office/drawing/2014/main" id="{8C89B2CA-3640-AF3D-8E1C-D2EA8F18B56C}"/>
              </a:ext>
            </a:extLst>
          </p:cNvPr>
          <p:cNvSpPr>
            <a:spLocks noGrp="1"/>
          </p:cNvSpPr>
          <p:nvPr>
            <p:ph type="subTitle" idx="1"/>
          </p:nvPr>
        </p:nvSpPr>
        <p:spPr>
          <a:xfrm>
            <a:off x="3795252" y="4423535"/>
            <a:ext cx="8396748" cy="1117687"/>
          </a:xfrm>
        </p:spPr>
        <p:txBody>
          <a:bodyPr/>
          <a:lstStyle/>
          <a:p>
            <a:r>
              <a:rPr lang="en-IN" dirty="0"/>
              <a:t>-By Taissery </a:t>
            </a:r>
            <a:r>
              <a:rPr lang="en-IN" dirty="0" err="1"/>
              <a:t>Suhaib</a:t>
            </a:r>
            <a:r>
              <a:rPr lang="en-IN" dirty="0"/>
              <a:t> ,</a:t>
            </a:r>
            <a:r>
              <a:rPr lang="en-IN" b="0" i="0" dirty="0">
                <a:effectLst/>
                <a:latin typeface="Google Sans"/>
              </a:rPr>
              <a:t> Abdul </a:t>
            </a:r>
            <a:r>
              <a:rPr lang="en-IN" b="0" i="0" dirty="0" err="1">
                <a:effectLst/>
                <a:latin typeface="Google Sans"/>
              </a:rPr>
              <a:t>Rehiman</a:t>
            </a:r>
            <a:r>
              <a:rPr lang="en-IN" b="0" i="0" dirty="0">
                <a:effectLst/>
                <a:latin typeface="Google Sans"/>
              </a:rPr>
              <a:t> Shaik, </a:t>
            </a:r>
            <a:r>
              <a:rPr lang="en-IN" b="0" i="0" dirty="0" err="1">
                <a:effectLst/>
                <a:latin typeface="Google Sans"/>
              </a:rPr>
              <a:t>Maheswara</a:t>
            </a:r>
            <a:r>
              <a:rPr lang="en-IN" b="0" i="0" dirty="0">
                <a:effectLst/>
                <a:latin typeface="Google Sans"/>
              </a:rPr>
              <a:t> Reddy, </a:t>
            </a:r>
            <a:r>
              <a:rPr lang="en-IN" b="0" i="0" dirty="0" err="1">
                <a:effectLst/>
                <a:latin typeface="Google Sans"/>
              </a:rPr>
              <a:t>gnaeshwar</a:t>
            </a:r>
            <a:r>
              <a:rPr lang="en-IN" b="0" i="0" dirty="0">
                <a:effectLst/>
                <a:latin typeface="Google Sans"/>
              </a:rPr>
              <a:t> T </a:t>
            </a:r>
            <a:r>
              <a:rPr lang="en-IN" dirty="0"/>
              <a:t> </a:t>
            </a:r>
          </a:p>
        </p:txBody>
      </p:sp>
      <p:sp>
        <p:nvSpPr>
          <p:cNvPr id="4" name="TextBox 3">
            <a:extLst>
              <a:ext uri="{FF2B5EF4-FFF2-40B4-BE49-F238E27FC236}">
                <a16:creationId xmlns:a16="http://schemas.microsoft.com/office/drawing/2014/main" id="{E850CC5F-F648-004D-4DF5-36E676AC23C1}"/>
              </a:ext>
            </a:extLst>
          </p:cNvPr>
          <p:cNvSpPr txBox="1"/>
          <p:nvPr/>
        </p:nvSpPr>
        <p:spPr>
          <a:xfrm>
            <a:off x="9222658" y="3116375"/>
            <a:ext cx="2969342" cy="923330"/>
          </a:xfrm>
          <a:prstGeom prst="rect">
            <a:avLst/>
          </a:prstGeom>
          <a:noFill/>
        </p:spPr>
        <p:txBody>
          <a:bodyPr wrap="square" rtlCol="0">
            <a:spAutoFit/>
          </a:bodyPr>
          <a:lstStyle/>
          <a:p>
            <a:r>
              <a:rPr lang="en-IN" b="1" dirty="0"/>
              <a:t>Under the guidance of = </a:t>
            </a:r>
          </a:p>
          <a:p>
            <a:endParaRPr lang="en-IN" b="1" dirty="0"/>
          </a:p>
          <a:p>
            <a:r>
              <a:rPr lang="en-IN" b="1" dirty="0"/>
              <a:t>     ● Hari Prasad k sir </a:t>
            </a:r>
          </a:p>
        </p:txBody>
      </p:sp>
    </p:spTree>
    <p:extLst>
      <p:ext uri="{BB962C8B-B14F-4D97-AF65-F5344CB8AC3E}">
        <p14:creationId xmlns:p14="http://schemas.microsoft.com/office/powerpoint/2010/main" val="37749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B0663-1EE7-F596-8773-BD3EE285D8E3}"/>
              </a:ext>
            </a:extLst>
          </p:cNvPr>
          <p:cNvSpPr>
            <a:spLocks noGrp="1"/>
          </p:cNvSpPr>
          <p:nvPr>
            <p:ph idx="4294967295"/>
          </p:nvPr>
        </p:nvSpPr>
        <p:spPr>
          <a:xfrm>
            <a:off x="1112069" y="2258142"/>
            <a:ext cx="9613900" cy="3946013"/>
          </a:xfrm>
        </p:spPr>
        <p:txBody>
          <a:bodyPr>
            <a:normAutofit lnSpcReduction="10000"/>
          </a:bodyPr>
          <a:lstStyle/>
          <a:p>
            <a:pPr rtl="0">
              <a:spcBef>
                <a:spcPts val="1200"/>
              </a:spcBef>
              <a:spcAft>
                <a:spcPts val="1200"/>
              </a:spcAft>
            </a:pPr>
            <a:r>
              <a:rPr lang="en-GB" sz="1900" b="1" i="0" u="none" strike="noStrike" dirty="0">
                <a:solidFill>
                  <a:schemeClr val="bg1"/>
                </a:solidFill>
                <a:effectLst/>
                <a:latin typeface="Arial" panose="020B0604020202020204" pitchFamily="34" charset="0"/>
                <a:cs typeface="Arial" panose="020B0604020202020204" pitchFamily="34" charset="0"/>
              </a:rPr>
              <a:t>IN THIS PROJECT, YOU WILL:</a:t>
            </a:r>
            <a:endParaRPr lang="en-GB" sz="2600" b="1" dirty="0">
              <a:solidFill>
                <a:schemeClr val="bg1"/>
              </a:solidFill>
              <a:effectLst/>
              <a:latin typeface="Arial" panose="020B0604020202020204" pitchFamily="34" charset="0"/>
              <a:cs typeface="Arial" panose="020B0604020202020204" pitchFamily="34" charset="0"/>
            </a:endParaRPr>
          </a:p>
          <a:p>
            <a:pPr marL="482600" indent="-228600" rtl="0">
              <a:spcBef>
                <a:spcPts val="1200"/>
              </a:spcBef>
              <a:spcAft>
                <a:spcPts val="0"/>
              </a:spcAft>
            </a:pPr>
            <a:r>
              <a:rPr lang="en-GB" sz="1800" dirty="0">
                <a:solidFill>
                  <a:schemeClr val="bg1"/>
                </a:solidFill>
                <a:latin typeface="Arial" panose="020B0604020202020204" pitchFamily="34" charset="0"/>
                <a:cs typeface="Arial" panose="020B0604020202020204" pitchFamily="34" charset="0"/>
              </a:rPr>
              <a:t> </a:t>
            </a:r>
            <a:r>
              <a:rPr lang="en-GB" sz="1800" b="0" i="0" u="none" strike="noStrike" dirty="0">
                <a:solidFill>
                  <a:schemeClr val="bg1"/>
                </a:solidFill>
                <a:effectLst/>
                <a:latin typeface="Arial" panose="020B0604020202020204" pitchFamily="34" charset="0"/>
                <a:cs typeface="Arial" panose="020B0604020202020204" pitchFamily="34" charset="0"/>
              </a:rPr>
              <a:t>Create an on-demand backup job of an Amazon EC2 instance</a:t>
            </a:r>
            <a:endParaRPr lang="en-GB" b="0" dirty="0">
              <a:solidFill>
                <a:schemeClr val="bg1"/>
              </a:solidFill>
              <a:effectLst/>
              <a:latin typeface="Arial" panose="020B0604020202020204" pitchFamily="34" charset="0"/>
              <a:cs typeface="Arial" panose="020B0604020202020204" pitchFamily="34" charset="0"/>
            </a:endParaRPr>
          </a:p>
          <a:p>
            <a:pPr marL="482600" indent="-228600" rtl="0">
              <a:spcBef>
                <a:spcPts val="0"/>
              </a:spcBef>
              <a:spcAft>
                <a:spcPts val="0"/>
              </a:spcAft>
            </a:pPr>
            <a:r>
              <a:rPr lang="en-GB" sz="1800" b="0" i="0" u="none" strike="noStrike" dirty="0">
                <a:solidFill>
                  <a:schemeClr val="bg1"/>
                </a:solidFill>
                <a:effectLst/>
                <a:latin typeface="Arial" panose="020B0604020202020204" pitchFamily="34" charset="0"/>
                <a:cs typeface="Arial" panose="020B0604020202020204" pitchFamily="34" charset="0"/>
              </a:rPr>
              <a:t> Use a backup plan to back up Amazon EC2 resources—using a backup plan within     AWS Backup lets   you automate your backups on a schedule</a:t>
            </a:r>
            <a:endParaRPr lang="en-GB" b="0" dirty="0">
              <a:solidFill>
                <a:schemeClr val="bg1"/>
              </a:solidFill>
              <a:effectLst/>
              <a:latin typeface="Arial" panose="020B0604020202020204" pitchFamily="34" charset="0"/>
              <a:cs typeface="Arial" panose="020B0604020202020204" pitchFamily="34" charset="0"/>
            </a:endParaRPr>
          </a:p>
          <a:p>
            <a:pPr marL="482600" indent="-228600" rtl="0">
              <a:spcBef>
                <a:spcPts val="0"/>
              </a:spcBef>
              <a:spcAft>
                <a:spcPts val="1200"/>
              </a:spcAft>
            </a:pPr>
            <a:r>
              <a:rPr lang="en-GB" sz="1800" b="0" i="0" u="none" strike="noStrike" dirty="0">
                <a:solidFill>
                  <a:schemeClr val="bg1"/>
                </a:solidFill>
                <a:effectLst/>
                <a:latin typeface="Arial" panose="020B0604020202020204" pitchFamily="34" charset="0"/>
                <a:cs typeface="Arial" panose="020B0604020202020204" pitchFamily="34" charset="0"/>
              </a:rPr>
              <a:t> Add resources to an existing backup plan using tags</a:t>
            </a:r>
            <a:endParaRPr lang="en-GB" b="0" dirty="0">
              <a:solidFill>
                <a:schemeClr val="bg1"/>
              </a:solidFill>
              <a:effectLst/>
              <a:latin typeface="Arial" panose="020B0604020202020204" pitchFamily="34" charset="0"/>
              <a:cs typeface="Arial" panose="020B0604020202020204" pitchFamily="34" charset="0"/>
            </a:endParaRPr>
          </a:p>
          <a:p>
            <a:pPr rtl="0">
              <a:spcBef>
                <a:spcPts val="1200"/>
              </a:spcBef>
              <a:spcAft>
                <a:spcPts val="1200"/>
              </a:spcAft>
            </a:pPr>
            <a:r>
              <a:rPr lang="en-GB" sz="1800" b="1" i="0" u="none" strike="noStrike" dirty="0">
                <a:solidFill>
                  <a:schemeClr val="bg1"/>
                </a:solidFill>
                <a:effectLst/>
                <a:latin typeface="Arial" panose="020B0604020202020204" pitchFamily="34" charset="0"/>
                <a:cs typeface="Arial" panose="020B0604020202020204" pitchFamily="34" charset="0"/>
              </a:rPr>
              <a:t>Services Used:</a:t>
            </a:r>
            <a:endParaRPr lang="en-GB" b="0" dirty="0">
              <a:solidFill>
                <a:schemeClr val="bg1"/>
              </a:solidFill>
              <a:effectLst/>
              <a:latin typeface="Arial" panose="020B0604020202020204" pitchFamily="34" charset="0"/>
              <a:cs typeface="Arial" panose="020B0604020202020204" pitchFamily="34" charset="0"/>
            </a:endParaRPr>
          </a:p>
          <a:p>
            <a:pPr rtl="0">
              <a:spcBef>
                <a:spcPts val="1200"/>
              </a:spcBef>
              <a:spcAft>
                <a:spcPts val="1200"/>
              </a:spcAft>
            </a:pPr>
            <a:r>
              <a:rPr lang="en-GB" sz="1800" b="0" i="0" u="none" strike="noStrike" dirty="0">
                <a:solidFill>
                  <a:schemeClr val="bg1"/>
                </a:solidFill>
                <a:effectLst/>
                <a:latin typeface="Arial" panose="020B0604020202020204" pitchFamily="34" charset="0"/>
                <a:cs typeface="Arial" panose="020B0604020202020204" pitchFamily="34" charset="0"/>
              </a:rPr>
              <a:t>EC2-CloudFormation, AWS Backup Service, EBS Lifecycle policies, Backup and Restore.</a:t>
            </a:r>
            <a:endParaRPr lang="en-GB" dirty="0">
              <a:solidFill>
                <a:schemeClr val="bg1"/>
              </a:solidFill>
              <a:latin typeface="Arial" panose="020B0604020202020204" pitchFamily="34" charset="0"/>
              <a:cs typeface="Arial" panose="020B0604020202020204" pitchFamily="34" charset="0"/>
            </a:endParaRPr>
          </a:p>
          <a:p>
            <a:pPr rtl="0">
              <a:spcBef>
                <a:spcPts val="1200"/>
              </a:spcBef>
              <a:spcAft>
                <a:spcPts val="1200"/>
              </a:spcAft>
            </a:pPr>
            <a:r>
              <a:rPr lang="en-GB" dirty="0">
                <a:solidFill>
                  <a:schemeClr val="bg1"/>
                </a:solidFill>
                <a:latin typeface="Arial" panose="020B0604020202020204" pitchFamily="34" charset="0"/>
                <a:cs typeface="Arial" panose="020B0604020202020204" pitchFamily="34" charset="0"/>
              </a:rPr>
              <a:t>Reference : </a:t>
            </a:r>
            <a:r>
              <a:rPr lang="en-IN" b="0" i="0" u="sng" dirty="0">
                <a:solidFill>
                  <a:srgbClr val="00206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https://aws.amazon.com/getting-started/hands-on/replicate-data-using-amazon-s3-replication/</a:t>
            </a:r>
            <a:r>
              <a:rPr lang="en-GB" dirty="0">
                <a:solidFill>
                  <a:srgbClr val="002060"/>
                </a:solidFill>
                <a:latin typeface="Arial" panose="020B0604020202020204" pitchFamily="34" charset="0"/>
                <a:cs typeface="Arial" panose="020B0604020202020204" pitchFamily="34" charset="0"/>
              </a:rPr>
              <a:t>  </a:t>
            </a:r>
            <a:br>
              <a:rPr lang="en-GB" dirty="0">
                <a:solidFill>
                  <a:schemeClr val="bg1"/>
                </a:solidFill>
                <a:latin typeface="Arial" panose="020B0604020202020204" pitchFamily="34" charset="0"/>
                <a:cs typeface="Arial" panose="020B0604020202020204" pitchFamily="34" charset="0"/>
              </a:rPr>
            </a:br>
            <a:endParaRPr lang="en-IN" dirty="0">
              <a:solidFill>
                <a:schemeClr val="bg1"/>
              </a:solidFill>
              <a:latin typeface="Arial" panose="020B0604020202020204" pitchFamily="34" charset="0"/>
              <a:cs typeface="Arial" panose="020B0604020202020204" pitchFamily="34" charset="0"/>
            </a:endParaRPr>
          </a:p>
        </p:txBody>
      </p:sp>
      <p:sp>
        <p:nvSpPr>
          <p:cNvPr id="4" name="Arrow: Pentagon 3">
            <a:extLst>
              <a:ext uri="{FF2B5EF4-FFF2-40B4-BE49-F238E27FC236}">
                <a16:creationId xmlns:a16="http://schemas.microsoft.com/office/drawing/2014/main" id="{9822DFDB-3105-0B53-1C92-E33635ABCE8D}"/>
              </a:ext>
            </a:extLst>
          </p:cNvPr>
          <p:cNvSpPr/>
          <p:nvPr/>
        </p:nvSpPr>
        <p:spPr>
          <a:xfrm>
            <a:off x="589935" y="550607"/>
            <a:ext cx="9320980" cy="150105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2">
                    <a:lumMod val="25000"/>
                  </a:schemeClr>
                </a:solidFill>
              </a:rPr>
              <a:t>PROJECT AGENDA</a:t>
            </a:r>
          </a:p>
        </p:txBody>
      </p:sp>
    </p:spTree>
    <p:extLst>
      <p:ext uri="{BB962C8B-B14F-4D97-AF65-F5344CB8AC3E}">
        <p14:creationId xmlns:p14="http://schemas.microsoft.com/office/powerpoint/2010/main" val="388551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6CA3-56C2-D402-8AA0-9C6779E2AD4F}"/>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What is AWS Backup and what all involved </a:t>
            </a:r>
          </a:p>
        </p:txBody>
      </p:sp>
      <p:sp>
        <p:nvSpPr>
          <p:cNvPr id="3" name="TextBox 2">
            <a:extLst>
              <a:ext uri="{FF2B5EF4-FFF2-40B4-BE49-F238E27FC236}">
                <a16:creationId xmlns:a16="http://schemas.microsoft.com/office/drawing/2014/main" id="{FECA0B1D-7F70-0236-AB71-B7BE96EDCB0B}"/>
              </a:ext>
            </a:extLst>
          </p:cNvPr>
          <p:cNvSpPr txBox="1"/>
          <p:nvPr/>
        </p:nvSpPr>
        <p:spPr>
          <a:xfrm>
            <a:off x="383459" y="2025445"/>
            <a:ext cx="10068232" cy="4524315"/>
          </a:xfrm>
          <a:prstGeom prst="rect">
            <a:avLst/>
          </a:prstGeom>
          <a:noFill/>
        </p:spPr>
        <p:txBody>
          <a:bodyPr wrap="square" rtlCol="0">
            <a:spAutoFit/>
          </a:bodyPr>
          <a:lstStyle/>
          <a:p>
            <a:pPr algn="l"/>
            <a:r>
              <a:rPr lang="en-GB" sz="1600" b="0" i="0" dirty="0">
                <a:solidFill>
                  <a:schemeClr val="bg1"/>
                </a:solidFill>
                <a:effectLst/>
                <a:latin typeface="Amazon Ember"/>
              </a:rPr>
              <a:t>AWS Backup is a fully-managed service that makes it easy to centralize and automate data protection across AWS services, in the cloud, and on premises. Using this service, you can configure backup policies and monitor activity for your AWS resources in one place. It allows you to automate and consolidate backup tasks that were previously performed service-by-service, and removes the need to create custom scripts and manual processes. With a few clicks in the AWS Backup console, you can automate your data protection policies and schedules.</a:t>
            </a:r>
          </a:p>
          <a:p>
            <a:pPr algn="l"/>
            <a:r>
              <a:rPr lang="en-GB" sz="1600" b="0" i="0" dirty="0">
                <a:solidFill>
                  <a:schemeClr val="bg1"/>
                </a:solidFill>
                <a:effectLst/>
                <a:latin typeface="Amazon Ember"/>
              </a:rPr>
              <a:t>AWS Backup does not govern backups you take in your AWS environment outside of AWS Backup. Therefore, if you want a centralized, end-to-end solution for business and regulatory compliance requirements, start using AWS Backup today.</a:t>
            </a:r>
          </a:p>
          <a:p>
            <a:pPr algn="l"/>
            <a:endParaRPr lang="en-GB" sz="1600" dirty="0">
              <a:solidFill>
                <a:schemeClr val="bg1"/>
              </a:solidFill>
              <a:latin typeface="Amazon Ember"/>
            </a:endParaRPr>
          </a:p>
          <a:p>
            <a:pPr algn="l"/>
            <a:r>
              <a:rPr lang="en-GB" sz="1600" b="1" i="0" u="sng" dirty="0">
                <a:solidFill>
                  <a:schemeClr val="bg1"/>
                </a:solidFill>
                <a:effectLst/>
                <a:latin typeface="Amazon Ember"/>
              </a:rPr>
              <a:t>Config  involved </a:t>
            </a:r>
            <a:r>
              <a:rPr lang="en-GB" sz="1600" b="1" u="sng" dirty="0">
                <a:solidFill>
                  <a:schemeClr val="bg1"/>
                </a:solidFill>
                <a:latin typeface="Amazon Ember"/>
              </a:rPr>
              <a:t>in AWS Backup .</a:t>
            </a:r>
          </a:p>
          <a:p>
            <a:pPr algn="l"/>
            <a:r>
              <a:rPr lang="en-GB" sz="1600" dirty="0">
                <a:solidFill>
                  <a:schemeClr val="bg1"/>
                </a:solidFill>
                <a:latin typeface="Amazon Ember"/>
              </a:rPr>
              <a:t>&gt; AWS plan : </a:t>
            </a:r>
            <a:r>
              <a:rPr lang="en-GB" sz="1600" b="0" i="0" dirty="0">
                <a:solidFill>
                  <a:schemeClr val="bg1"/>
                </a:solidFill>
                <a:effectLst/>
                <a:latin typeface="Google Sans"/>
              </a:rPr>
              <a:t>AWS Backup plan is a policy expression that defines when and how you want to back up your AWS       resources, such as Amazon DynamoDB tables or Amazon Elastic File System (Amazon EFS) file systems.</a:t>
            </a:r>
            <a:endParaRPr lang="en-GB" sz="1600" b="0" i="0" dirty="0">
              <a:solidFill>
                <a:schemeClr val="bg1"/>
              </a:solidFill>
              <a:effectLst/>
              <a:latin typeface="arial" panose="020B0604020202020204" pitchFamily="34" charset="0"/>
            </a:endParaRPr>
          </a:p>
          <a:p>
            <a:pPr algn="l"/>
            <a:endParaRPr lang="en-GB" sz="1600" dirty="0">
              <a:solidFill>
                <a:schemeClr val="bg1"/>
              </a:solidFill>
              <a:latin typeface="Amazon Ember"/>
            </a:endParaRPr>
          </a:p>
          <a:p>
            <a:pPr algn="l"/>
            <a:r>
              <a:rPr lang="en-GB" sz="1600" dirty="0">
                <a:solidFill>
                  <a:schemeClr val="bg1"/>
                </a:solidFill>
                <a:latin typeface="Amazon Ember"/>
              </a:rPr>
              <a:t>&gt; AWS on Demand backup  : </a:t>
            </a:r>
            <a:r>
              <a:rPr lang="en-GB" sz="1600" b="0" i="0" dirty="0">
                <a:solidFill>
                  <a:schemeClr val="bg1"/>
                </a:solidFill>
                <a:effectLst/>
                <a:latin typeface="Google Sans"/>
              </a:rPr>
              <a:t>The On Demand Backups feature allows you to begin a new backup at the click of a button           any time you need one as long as there isn't already a backup or restore in progress.</a:t>
            </a:r>
            <a:endParaRPr lang="en-GB" sz="1600" dirty="0">
              <a:solidFill>
                <a:schemeClr val="bg1"/>
              </a:solidFill>
              <a:latin typeface="Amazon Ember"/>
            </a:endParaRPr>
          </a:p>
          <a:p>
            <a:pPr algn="l"/>
            <a:r>
              <a:rPr lang="en-GB" sz="1600" b="0" i="0" dirty="0">
                <a:solidFill>
                  <a:schemeClr val="bg1"/>
                </a:solidFill>
                <a:effectLst/>
                <a:latin typeface="Amazon Ember"/>
              </a:rPr>
              <a:t> </a:t>
            </a:r>
          </a:p>
          <a:p>
            <a:pPr algn="l"/>
            <a:r>
              <a:rPr lang="en-GB" sz="1600" dirty="0">
                <a:solidFill>
                  <a:schemeClr val="bg1"/>
                </a:solidFill>
                <a:latin typeface="Amazon Ember"/>
              </a:rPr>
              <a:t>&gt;AWS Backup vault :</a:t>
            </a:r>
            <a:endParaRPr lang="en-GB" sz="1600" b="0" i="0" dirty="0">
              <a:solidFill>
                <a:schemeClr val="bg1"/>
              </a:solidFill>
              <a:effectLst/>
              <a:latin typeface="Amazon Ember"/>
            </a:endParaRPr>
          </a:p>
          <a:p>
            <a:pPr algn="l"/>
            <a:r>
              <a:rPr lang="en-GB" sz="1600" b="0" i="0" dirty="0">
                <a:solidFill>
                  <a:schemeClr val="bg1"/>
                </a:solidFill>
                <a:effectLst/>
                <a:latin typeface="Amazon Ember"/>
              </a:rPr>
              <a:t>  In AWS Backup, a </a:t>
            </a:r>
            <a:r>
              <a:rPr lang="en-GB" sz="1600" b="0" i="1" dirty="0">
                <a:solidFill>
                  <a:schemeClr val="bg1"/>
                </a:solidFill>
                <a:effectLst/>
                <a:latin typeface="Amazon Ember"/>
              </a:rPr>
              <a:t>backup vault</a:t>
            </a:r>
            <a:r>
              <a:rPr lang="en-GB" sz="1600" b="0" i="0" dirty="0">
                <a:solidFill>
                  <a:schemeClr val="bg1"/>
                </a:solidFill>
                <a:effectLst/>
                <a:latin typeface="Amazon Ember"/>
              </a:rPr>
              <a:t> is a container that stores and organizes your backups. </a:t>
            </a:r>
          </a:p>
        </p:txBody>
      </p:sp>
    </p:spTree>
    <p:extLst>
      <p:ext uri="{BB962C8B-B14F-4D97-AF65-F5344CB8AC3E}">
        <p14:creationId xmlns:p14="http://schemas.microsoft.com/office/powerpoint/2010/main" val="46088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9AE1-CFE5-1C72-B414-997953A6E677}"/>
              </a:ext>
            </a:extLst>
          </p:cNvPr>
          <p:cNvSpPr>
            <a:spLocks noGrp="1"/>
          </p:cNvSpPr>
          <p:nvPr>
            <p:ph type="title"/>
          </p:nvPr>
        </p:nvSpPr>
        <p:spPr/>
        <p:txBody>
          <a:bodyPr/>
          <a:lstStyle/>
          <a:p>
            <a:r>
              <a:rPr lang="en-IN" dirty="0"/>
              <a:t>EBS LIFE CYCLE POLICY </a:t>
            </a:r>
          </a:p>
        </p:txBody>
      </p:sp>
      <p:sp>
        <p:nvSpPr>
          <p:cNvPr id="3" name="TextBox 2">
            <a:extLst>
              <a:ext uri="{FF2B5EF4-FFF2-40B4-BE49-F238E27FC236}">
                <a16:creationId xmlns:a16="http://schemas.microsoft.com/office/drawing/2014/main" id="{61EF36C0-77F5-BBEA-8B1D-1E5A9761993C}"/>
              </a:ext>
            </a:extLst>
          </p:cNvPr>
          <p:cNvSpPr txBox="1"/>
          <p:nvPr/>
        </p:nvSpPr>
        <p:spPr>
          <a:xfrm>
            <a:off x="1533833" y="1997839"/>
            <a:ext cx="6705600" cy="3970318"/>
          </a:xfrm>
          <a:prstGeom prst="rect">
            <a:avLst/>
          </a:prstGeom>
          <a:noFill/>
        </p:spPr>
        <p:txBody>
          <a:bodyPr wrap="square" rtlCol="0">
            <a:spAutoFit/>
          </a:bodyPr>
          <a:lstStyle/>
          <a:p>
            <a:endParaRPr lang="en-GB" b="0" i="0" dirty="0">
              <a:solidFill>
                <a:schemeClr val="bg1"/>
              </a:solidFill>
              <a:effectLst/>
              <a:latin typeface="Amazon Ember"/>
            </a:endParaRPr>
          </a:p>
          <a:p>
            <a:endParaRPr lang="en-GB" dirty="0">
              <a:solidFill>
                <a:schemeClr val="bg1"/>
              </a:solidFill>
              <a:latin typeface="Amazon Ember"/>
            </a:endParaRPr>
          </a:p>
          <a:p>
            <a:r>
              <a:rPr lang="en-GB" b="0" i="0" dirty="0">
                <a:solidFill>
                  <a:schemeClr val="bg1"/>
                </a:solidFill>
                <a:effectLst/>
                <a:latin typeface="Amazon Ember"/>
              </a:rPr>
              <a:t>You can select one or more Amazon EBS volumes in the Amazon EC2 console to create an Amazon Data Lifecycle Manager policy that's used to manage snapshots of the EBS volumes. An Amazon Data Lifecycle Manager policy creates and deletes snapshots according to the policy schedule. This saves you on costs and effort because you don't have to match the snapshots manually.</a:t>
            </a:r>
          </a:p>
          <a:p>
            <a:endParaRPr lang="en-GB" dirty="0">
              <a:solidFill>
                <a:schemeClr val="bg1"/>
              </a:solidFill>
              <a:latin typeface="Amazon Ember"/>
            </a:endParaRPr>
          </a:p>
          <a:p>
            <a:r>
              <a:rPr lang="en-GB" dirty="0">
                <a:solidFill>
                  <a:schemeClr val="bg1"/>
                </a:solidFill>
                <a:latin typeface="Amazon Ember"/>
              </a:rPr>
              <a:t>Like : </a:t>
            </a:r>
          </a:p>
          <a:p>
            <a:r>
              <a:rPr lang="en-GB" dirty="0">
                <a:solidFill>
                  <a:schemeClr val="bg1"/>
                </a:solidFill>
                <a:latin typeface="Amazon Ember"/>
              </a:rPr>
              <a:t>	* Count of snapshot </a:t>
            </a:r>
          </a:p>
          <a:p>
            <a:r>
              <a:rPr lang="en-GB" dirty="0">
                <a:solidFill>
                  <a:schemeClr val="bg1"/>
                </a:solidFill>
                <a:latin typeface="Amazon Ember"/>
              </a:rPr>
              <a:t>         * How frequent </a:t>
            </a:r>
          </a:p>
          <a:p>
            <a:r>
              <a:rPr lang="en-GB" dirty="0">
                <a:solidFill>
                  <a:schemeClr val="bg1"/>
                </a:solidFill>
                <a:latin typeface="Amazon Ember"/>
              </a:rPr>
              <a:t>         * For how long </a:t>
            </a:r>
          </a:p>
          <a:p>
            <a:endParaRPr lang="en-IN" dirty="0">
              <a:solidFill>
                <a:schemeClr val="bg1"/>
              </a:solidFill>
            </a:endParaRPr>
          </a:p>
        </p:txBody>
      </p:sp>
    </p:spTree>
    <p:extLst>
      <p:ext uri="{BB962C8B-B14F-4D97-AF65-F5344CB8AC3E}">
        <p14:creationId xmlns:p14="http://schemas.microsoft.com/office/powerpoint/2010/main" val="34222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24B7-D21C-F4BB-F9CC-A22EDC5434A7}"/>
              </a:ext>
            </a:extLst>
          </p:cNvPr>
          <p:cNvSpPr>
            <a:spLocks noGrp="1"/>
          </p:cNvSpPr>
          <p:nvPr>
            <p:ph type="title"/>
          </p:nvPr>
        </p:nvSpPr>
        <p:spPr/>
        <p:txBody>
          <a:bodyPr/>
          <a:lstStyle/>
          <a:p>
            <a:r>
              <a:rPr lang="en-IN" b="1" dirty="0" err="1"/>
              <a:t>ARCHITECTURAl</a:t>
            </a:r>
            <a:r>
              <a:rPr lang="en-IN" b="1" dirty="0"/>
              <a:t> DIAGRAM</a:t>
            </a:r>
          </a:p>
        </p:txBody>
      </p:sp>
      <p:pic>
        <p:nvPicPr>
          <p:cNvPr id="5" name="Content Placeholder 4">
            <a:extLst>
              <a:ext uri="{FF2B5EF4-FFF2-40B4-BE49-F238E27FC236}">
                <a16:creationId xmlns:a16="http://schemas.microsoft.com/office/drawing/2014/main" id="{7BC6E76D-8AA9-F3DC-E4CD-79AE2DD4A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090" y="2336800"/>
            <a:ext cx="4935794" cy="3598863"/>
          </a:xfrm>
        </p:spPr>
      </p:pic>
    </p:spTree>
    <p:extLst>
      <p:ext uri="{BB962C8B-B14F-4D97-AF65-F5344CB8AC3E}">
        <p14:creationId xmlns:p14="http://schemas.microsoft.com/office/powerpoint/2010/main" val="220750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2C0F-5790-65B0-9AB0-AF08C5E2B754}"/>
              </a:ext>
            </a:extLst>
          </p:cNvPr>
          <p:cNvSpPr>
            <a:spLocks noGrp="1"/>
          </p:cNvSpPr>
          <p:nvPr>
            <p:ph type="title"/>
          </p:nvPr>
        </p:nvSpPr>
        <p:spPr/>
        <p:txBody>
          <a:bodyPr/>
          <a:lstStyle/>
          <a:p>
            <a:r>
              <a:rPr lang="en-IN" dirty="0"/>
              <a:t>CREATION OF RESOURCES USING CF </a:t>
            </a:r>
          </a:p>
        </p:txBody>
      </p:sp>
      <p:pic>
        <p:nvPicPr>
          <p:cNvPr id="4" name="Picture 3">
            <a:extLst>
              <a:ext uri="{FF2B5EF4-FFF2-40B4-BE49-F238E27FC236}">
                <a16:creationId xmlns:a16="http://schemas.microsoft.com/office/drawing/2014/main" id="{710C311C-2200-B8C9-1AB8-A6159A1F16A6}"/>
              </a:ext>
            </a:extLst>
          </p:cNvPr>
          <p:cNvPicPr>
            <a:picLocks noChangeAspect="1"/>
          </p:cNvPicPr>
          <p:nvPr/>
        </p:nvPicPr>
        <p:blipFill>
          <a:blip r:embed="rId2"/>
          <a:stretch>
            <a:fillRect/>
          </a:stretch>
        </p:blipFill>
        <p:spPr>
          <a:xfrm>
            <a:off x="680321" y="2376072"/>
            <a:ext cx="4188542" cy="3926406"/>
          </a:xfrm>
          <a:prstGeom prst="rect">
            <a:avLst/>
          </a:prstGeom>
        </p:spPr>
      </p:pic>
      <p:pic>
        <p:nvPicPr>
          <p:cNvPr id="6" name="Picture 5">
            <a:extLst>
              <a:ext uri="{FF2B5EF4-FFF2-40B4-BE49-F238E27FC236}">
                <a16:creationId xmlns:a16="http://schemas.microsoft.com/office/drawing/2014/main" id="{389543A9-FCD6-4802-D315-3CF741C61632}"/>
              </a:ext>
            </a:extLst>
          </p:cNvPr>
          <p:cNvPicPr>
            <a:picLocks noChangeAspect="1"/>
          </p:cNvPicPr>
          <p:nvPr/>
        </p:nvPicPr>
        <p:blipFill>
          <a:blip r:embed="rId3"/>
          <a:stretch>
            <a:fillRect/>
          </a:stretch>
        </p:blipFill>
        <p:spPr>
          <a:xfrm>
            <a:off x="6764594" y="4932757"/>
            <a:ext cx="4519052" cy="1005927"/>
          </a:xfrm>
          <a:prstGeom prst="rect">
            <a:avLst/>
          </a:prstGeom>
        </p:spPr>
      </p:pic>
      <p:sp>
        <p:nvSpPr>
          <p:cNvPr id="7" name="TextBox 6">
            <a:extLst>
              <a:ext uri="{FF2B5EF4-FFF2-40B4-BE49-F238E27FC236}">
                <a16:creationId xmlns:a16="http://schemas.microsoft.com/office/drawing/2014/main" id="{F6674B6B-5CE3-27BE-B1AC-FF82973A9016}"/>
              </a:ext>
            </a:extLst>
          </p:cNvPr>
          <p:cNvSpPr txBox="1"/>
          <p:nvPr/>
        </p:nvSpPr>
        <p:spPr>
          <a:xfrm>
            <a:off x="6587613" y="4503174"/>
            <a:ext cx="5034116" cy="369332"/>
          </a:xfrm>
          <a:prstGeom prst="rect">
            <a:avLst/>
          </a:prstGeom>
          <a:noFill/>
        </p:spPr>
        <p:txBody>
          <a:bodyPr wrap="square" rtlCol="0">
            <a:spAutoFit/>
          </a:bodyPr>
          <a:lstStyle/>
          <a:p>
            <a:r>
              <a:rPr lang="en-IN" dirty="0"/>
              <a:t>Copied AWS EC2 public </a:t>
            </a:r>
            <a:r>
              <a:rPr lang="en-IN" dirty="0" err="1"/>
              <a:t>ip</a:t>
            </a:r>
            <a:r>
              <a:rPr lang="en-IN" dirty="0"/>
              <a:t> and paste in new tab   </a:t>
            </a:r>
          </a:p>
        </p:txBody>
      </p:sp>
    </p:spTree>
    <p:extLst>
      <p:ext uri="{BB962C8B-B14F-4D97-AF65-F5344CB8AC3E}">
        <p14:creationId xmlns:p14="http://schemas.microsoft.com/office/powerpoint/2010/main" val="173415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FA6B-42B4-C9A7-7BD7-04C9004C2288}"/>
              </a:ext>
            </a:extLst>
          </p:cNvPr>
          <p:cNvSpPr>
            <a:spLocks noGrp="1"/>
          </p:cNvSpPr>
          <p:nvPr>
            <p:ph type="title"/>
          </p:nvPr>
        </p:nvSpPr>
        <p:spPr/>
        <p:txBody>
          <a:bodyPr/>
          <a:lstStyle/>
          <a:p>
            <a:r>
              <a:rPr lang="en-IN" dirty="0"/>
              <a:t>PUSH CODE TO GIT HUB </a:t>
            </a:r>
          </a:p>
        </p:txBody>
      </p:sp>
      <p:pic>
        <p:nvPicPr>
          <p:cNvPr id="4" name="Picture 3">
            <a:extLst>
              <a:ext uri="{FF2B5EF4-FFF2-40B4-BE49-F238E27FC236}">
                <a16:creationId xmlns:a16="http://schemas.microsoft.com/office/drawing/2014/main" id="{8768370A-18BB-6994-71FE-0B65C509DBF3}"/>
              </a:ext>
            </a:extLst>
          </p:cNvPr>
          <p:cNvPicPr>
            <a:picLocks noChangeAspect="1"/>
          </p:cNvPicPr>
          <p:nvPr/>
        </p:nvPicPr>
        <p:blipFill>
          <a:blip r:embed="rId2"/>
          <a:stretch>
            <a:fillRect/>
          </a:stretch>
        </p:blipFill>
        <p:spPr>
          <a:xfrm>
            <a:off x="680321" y="2192161"/>
            <a:ext cx="8535140" cy="4282811"/>
          </a:xfrm>
          <a:prstGeom prst="rect">
            <a:avLst/>
          </a:prstGeom>
        </p:spPr>
      </p:pic>
    </p:spTree>
    <p:extLst>
      <p:ext uri="{BB962C8B-B14F-4D97-AF65-F5344CB8AC3E}">
        <p14:creationId xmlns:p14="http://schemas.microsoft.com/office/powerpoint/2010/main" val="348380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FB76-D8F7-ABAB-1279-E2DD48BCC57B}"/>
              </a:ext>
            </a:extLst>
          </p:cNvPr>
          <p:cNvSpPr>
            <a:spLocks noGrp="1"/>
          </p:cNvSpPr>
          <p:nvPr>
            <p:ph type="title"/>
          </p:nvPr>
        </p:nvSpPr>
        <p:spPr/>
        <p:txBody>
          <a:bodyPr/>
          <a:lstStyle/>
          <a:p>
            <a:r>
              <a:rPr lang="en-IN" dirty="0"/>
              <a:t>RESULT : </a:t>
            </a:r>
          </a:p>
        </p:txBody>
      </p:sp>
      <p:sp>
        <p:nvSpPr>
          <p:cNvPr id="3" name="Content Placeholder 2">
            <a:extLst>
              <a:ext uri="{FF2B5EF4-FFF2-40B4-BE49-F238E27FC236}">
                <a16:creationId xmlns:a16="http://schemas.microsoft.com/office/drawing/2014/main" id="{B7681293-4D21-90AE-22A2-7E1B67EA3D6D}"/>
              </a:ext>
            </a:extLst>
          </p:cNvPr>
          <p:cNvSpPr>
            <a:spLocks noGrp="1"/>
          </p:cNvSpPr>
          <p:nvPr>
            <p:ph idx="1"/>
          </p:nvPr>
        </p:nvSpPr>
        <p:spPr/>
        <p:txBody>
          <a:bodyPr/>
          <a:lstStyle/>
          <a:p>
            <a:r>
              <a:rPr lang="en-IN" dirty="0">
                <a:solidFill>
                  <a:schemeClr val="bg1"/>
                </a:solidFill>
              </a:rPr>
              <a:t>For every 5 hours the backup plan is initiated  </a:t>
            </a:r>
          </a:p>
          <a:p>
            <a:r>
              <a:rPr lang="en-IN" dirty="0">
                <a:solidFill>
                  <a:schemeClr val="bg1"/>
                </a:solidFill>
              </a:rPr>
              <a:t>Delete the backup job after 60 days </a:t>
            </a:r>
          </a:p>
          <a:p>
            <a:endParaRPr lang="en-IN" dirty="0">
              <a:solidFill>
                <a:schemeClr val="bg1"/>
              </a:solidFill>
            </a:endParaRPr>
          </a:p>
          <a:p>
            <a:r>
              <a:rPr lang="en-IN" dirty="0">
                <a:solidFill>
                  <a:schemeClr val="bg1"/>
                </a:solidFill>
              </a:rPr>
              <a:t>DLM life cycle policy for volume using a tag which is used in ec2 , the interval of snapshot is 24hrs with maximum count of 7 .	</a:t>
            </a:r>
          </a:p>
        </p:txBody>
      </p:sp>
    </p:spTree>
    <p:extLst>
      <p:ext uri="{BB962C8B-B14F-4D97-AF65-F5344CB8AC3E}">
        <p14:creationId xmlns:p14="http://schemas.microsoft.com/office/powerpoint/2010/main" val="333932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5C1BC8-C752-389A-6B33-DBDCD96FD228}"/>
              </a:ext>
            </a:extLst>
          </p:cNvPr>
          <p:cNvSpPr/>
          <p:nvPr/>
        </p:nvSpPr>
        <p:spPr>
          <a:xfrm>
            <a:off x="0" y="2969342"/>
            <a:ext cx="12192000" cy="1632155"/>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THANK YOU     </a:t>
            </a:r>
          </a:p>
          <a:p>
            <a:pPr algn="ctr"/>
            <a:r>
              <a:rPr lang="en-IN" dirty="0"/>
              <a:t>                                                                 -- Project by AWS BATCH 2 – group _4</a:t>
            </a:r>
          </a:p>
        </p:txBody>
      </p:sp>
    </p:spTree>
    <p:extLst>
      <p:ext uri="{BB962C8B-B14F-4D97-AF65-F5344CB8AC3E}">
        <p14:creationId xmlns:p14="http://schemas.microsoft.com/office/powerpoint/2010/main" val="8122047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444</TotalTime>
  <Words>551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Amazon Ember</vt:lpstr>
      <vt:lpstr>Arial</vt:lpstr>
      <vt:lpstr>Arial</vt:lpstr>
      <vt:lpstr>Google Sans</vt:lpstr>
      <vt:lpstr>Trebuchet MS</vt:lpstr>
      <vt:lpstr>Berlin</vt:lpstr>
      <vt:lpstr> Project 4 - Amazon EC2 Backup and Restore Using AWS Backup</vt:lpstr>
      <vt:lpstr>PowerPoint Presentation</vt:lpstr>
      <vt:lpstr>What is AWS Backup and what all involved </vt:lpstr>
      <vt:lpstr>EBS LIFE CYCLE POLICY </vt:lpstr>
      <vt:lpstr>ARCHITECTURAl DIAGRAM</vt:lpstr>
      <vt:lpstr>CREATION OF RESOURCES USING CF </vt:lpstr>
      <vt:lpstr>PUSH CODE TO GIT HUB </vt:lpstr>
      <vt:lpstr>RESULT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4 - Amazon EC2 Backup and Restore Using AWS Backup</dc:title>
  <dc:creator>DT 20229949673</dc:creator>
  <cp:lastModifiedBy>DT 20229949673</cp:lastModifiedBy>
  <cp:revision>8</cp:revision>
  <dcterms:created xsi:type="dcterms:W3CDTF">2023-06-01T06:39:56Z</dcterms:created>
  <dcterms:modified xsi:type="dcterms:W3CDTF">2023-06-01T14:06:32Z</dcterms:modified>
</cp:coreProperties>
</file>