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4630400" cy="8229600"/>
  <p:notesSz cx="14630400" cy="82296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44" d="100"/>
          <a:sy n="44" d="100"/>
        </p:scale>
        <p:origin x="1164" y="1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97280" y="2551176"/>
            <a:ext cx="12435840" cy="17282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FFD9BD"/>
                </a:solidFill>
                <a:latin typeface="Quattrocento"/>
                <a:cs typeface="Quattrocen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94560" y="4608576"/>
            <a:ext cx="10241280" cy="205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50" b="0" i="0">
                <a:solidFill>
                  <a:srgbClr val="F8EDE7"/>
                </a:solidFill>
                <a:latin typeface="Quattrocento"/>
                <a:cs typeface="Quattrocen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FFD9BD"/>
                </a:solidFill>
                <a:latin typeface="Quattrocento"/>
                <a:cs typeface="Quattrocen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50" b="0" i="0">
                <a:solidFill>
                  <a:srgbClr val="F8EDE7"/>
                </a:solidFill>
                <a:latin typeface="Quattrocento"/>
                <a:cs typeface="Quattrocen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4630400" h="8229600">
                <a:moveTo>
                  <a:pt x="14630400" y="0"/>
                </a:moveTo>
                <a:lnTo>
                  <a:pt x="0" y="0"/>
                </a:lnTo>
                <a:lnTo>
                  <a:pt x="0" y="8229600"/>
                </a:lnTo>
                <a:lnTo>
                  <a:pt x="14630400" y="8229600"/>
                </a:lnTo>
                <a:lnTo>
                  <a:pt x="14630400" y="0"/>
                </a:lnTo>
                <a:close/>
              </a:path>
            </a:pathLst>
          </a:custGeom>
          <a:solidFill>
            <a:srgbClr val="12333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39700" y="7753348"/>
            <a:ext cx="1724025" cy="409575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5486399" cy="82295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FFD9BD"/>
                </a:solidFill>
                <a:latin typeface="Quattrocento"/>
                <a:cs typeface="Quattrocen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31520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534656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FFD9BD"/>
                </a:solidFill>
                <a:latin typeface="Quattrocento"/>
                <a:cs typeface="Quattrocen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4630400" h="8229600">
                <a:moveTo>
                  <a:pt x="14630400" y="0"/>
                </a:moveTo>
                <a:lnTo>
                  <a:pt x="0" y="0"/>
                </a:lnTo>
                <a:lnTo>
                  <a:pt x="0" y="8229600"/>
                </a:lnTo>
                <a:lnTo>
                  <a:pt x="14630400" y="8229600"/>
                </a:lnTo>
                <a:lnTo>
                  <a:pt x="14630400" y="0"/>
                </a:lnTo>
                <a:close/>
              </a:path>
            </a:pathLst>
          </a:custGeom>
          <a:solidFill>
            <a:srgbClr val="12333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839700" y="7753348"/>
            <a:ext cx="1724025" cy="40957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5500" y="956563"/>
            <a:ext cx="6964680" cy="139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FFD9BD"/>
                </a:solidFill>
                <a:latin typeface="Quattrocento"/>
                <a:cs typeface="Quattrocen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15328" y="4023550"/>
            <a:ext cx="7204075" cy="1867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50" b="0" i="0">
                <a:solidFill>
                  <a:srgbClr val="F8EDE7"/>
                </a:solidFill>
                <a:latin typeface="Quattrocento"/>
                <a:cs typeface="Quattrocen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974336" y="7653528"/>
            <a:ext cx="4681728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31520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533888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486399" cy="82295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15328" y="2264410"/>
            <a:ext cx="5798820" cy="139700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>
              <a:lnSpc>
                <a:spcPts val="5480"/>
              </a:lnSpc>
              <a:spcBef>
                <a:spcPts val="35"/>
              </a:spcBef>
            </a:pPr>
            <a:r>
              <a:rPr dirty="0"/>
              <a:t>Basic</a:t>
            </a:r>
            <a:r>
              <a:rPr spc="-140" dirty="0"/>
              <a:t> </a:t>
            </a:r>
            <a:r>
              <a:rPr dirty="0"/>
              <a:t>Weather</a:t>
            </a:r>
            <a:r>
              <a:rPr spc="-125" dirty="0"/>
              <a:t> </a:t>
            </a:r>
            <a:r>
              <a:rPr spc="-10" dirty="0"/>
              <a:t>Display: </a:t>
            </a:r>
            <a:r>
              <a:rPr dirty="0"/>
              <a:t>Predefined</a:t>
            </a:r>
            <a:r>
              <a:rPr spc="-235" dirty="0"/>
              <a:t> </a:t>
            </a:r>
            <a:r>
              <a:rPr spc="-20" dirty="0"/>
              <a:t>Data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6315328" y="4023550"/>
            <a:ext cx="7204075" cy="152682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5300"/>
              </a:lnSpc>
              <a:spcBef>
                <a:spcPts val="95"/>
              </a:spcBef>
            </a:pPr>
            <a:r>
              <a:rPr dirty="0"/>
              <a:t>This</a:t>
            </a:r>
            <a:r>
              <a:rPr spc="-60" dirty="0"/>
              <a:t> </a:t>
            </a:r>
            <a:r>
              <a:rPr dirty="0"/>
              <a:t>presentation</a:t>
            </a:r>
            <a:r>
              <a:rPr spc="-70" dirty="0"/>
              <a:t> </a:t>
            </a:r>
            <a:r>
              <a:rPr dirty="0"/>
              <a:t>explores</a:t>
            </a:r>
            <a:r>
              <a:rPr spc="-60" dirty="0"/>
              <a:t> </a:t>
            </a:r>
            <a:r>
              <a:rPr dirty="0"/>
              <a:t>the</a:t>
            </a:r>
            <a:r>
              <a:rPr spc="-60" dirty="0"/>
              <a:t> </a:t>
            </a:r>
            <a:r>
              <a:rPr dirty="0"/>
              <a:t>fundamental</a:t>
            </a:r>
            <a:r>
              <a:rPr spc="-45" dirty="0"/>
              <a:t> </a:t>
            </a:r>
            <a:r>
              <a:rPr dirty="0"/>
              <a:t>concepts</a:t>
            </a:r>
            <a:r>
              <a:rPr spc="-60" dirty="0"/>
              <a:t> </a:t>
            </a:r>
            <a:r>
              <a:rPr dirty="0"/>
              <a:t>of</a:t>
            </a:r>
            <a:r>
              <a:rPr spc="-80" dirty="0"/>
              <a:t> </a:t>
            </a:r>
            <a:r>
              <a:rPr spc="-10" dirty="0"/>
              <a:t>displaying </a:t>
            </a:r>
            <a:r>
              <a:rPr dirty="0"/>
              <a:t>weather</a:t>
            </a:r>
            <a:r>
              <a:rPr spc="-45" dirty="0"/>
              <a:t> </a:t>
            </a:r>
            <a:r>
              <a:rPr dirty="0"/>
              <a:t>information</a:t>
            </a:r>
            <a:r>
              <a:rPr spc="-45" dirty="0"/>
              <a:t> </a:t>
            </a:r>
            <a:r>
              <a:rPr dirty="0"/>
              <a:t>using</a:t>
            </a:r>
            <a:r>
              <a:rPr spc="-5" dirty="0"/>
              <a:t> </a:t>
            </a:r>
            <a:r>
              <a:rPr spc="-20" dirty="0"/>
              <a:t>pre-</a:t>
            </a:r>
            <a:r>
              <a:rPr dirty="0"/>
              <a:t>defined</a:t>
            </a:r>
            <a:r>
              <a:rPr spc="-30" dirty="0"/>
              <a:t> </a:t>
            </a:r>
            <a:r>
              <a:rPr dirty="0"/>
              <a:t>data,</a:t>
            </a:r>
            <a:r>
              <a:rPr spc="-55" dirty="0"/>
              <a:t> </a:t>
            </a:r>
            <a:r>
              <a:rPr dirty="0"/>
              <a:t>covering</a:t>
            </a:r>
            <a:r>
              <a:rPr spc="-80" dirty="0"/>
              <a:t> </a:t>
            </a:r>
            <a:r>
              <a:rPr dirty="0"/>
              <a:t>the</a:t>
            </a:r>
            <a:r>
              <a:rPr spc="-35" dirty="0"/>
              <a:t> </a:t>
            </a:r>
            <a:r>
              <a:rPr spc="-25" dirty="0"/>
              <a:t>key </a:t>
            </a:r>
            <a:r>
              <a:rPr dirty="0"/>
              <a:t>elements,</a:t>
            </a:r>
            <a:r>
              <a:rPr spc="25" dirty="0"/>
              <a:t> </a:t>
            </a:r>
            <a:r>
              <a:rPr dirty="0"/>
              <a:t>data</a:t>
            </a:r>
            <a:r>
              <a:rPr spc="-50" dirty="0"/>
              <a:t> </a:t>
            </a:r>
            <a:r>
              <a:rPr dirty="0"/>
              <a:t>sources,</a:t>
            </a:r>
            <a:r>
              <a:rPr spc="30" dirty="0"/>
              <a:t> </a:t>
            </a:r>
            <a:r>
              <a:rPr spc="-10" dirty="0"/>
              <a:t>visualization</a:t>
            </a:r>
            <a:r>
              <a:rPr spc="-35" dirty="0"/>
              <a:t> </a:t>
            </a:r>
            <a:r>
              <a:rPr spc="-10" dirty="0"/>
              <a:t>techniques,</a:t>
            </a:r>
            <a:r>
              <a:rPr spc="-50" dirty="0"/>
              <a:t> </a:t>
            </a:r>
            <a:r>
              <a:rPr dirty="0"/>
              <a:t>and</a:t>
            </a:r>
            <a:r>
              <a:rPr spc="-90" dirty="0"/>
              <a:t> </a:t>
            </a:r>
            <a:r>
              <a:rPr spc="-10" dirty="0"/>
              <a:t>interpretation.</a:t>
            </a:r>
          </a:p>
          <a:p>
            <a:pPr>
              <a:lnSpc>
                <a:spcPct val="100000"/>
              </a:lnSpc>
              <a:spcBef>
                <a:spcPts val="615"/>
              </a:spcBef>
            </a:pPr>
            <a:endParaRPr spc="-1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5DA303-2C33-1FB5-6B51-D39A4D6B3B60}"/>
              </a:ext>
            </a:extLst>
          </p:cNvPr>
          <p:cNvSpPr txBox="1"/>
          <p:nvPr/>
        </p:nvSpPr>
        <p:spPr>
          <a:xfrm>
            <a:off x="6248400" y="457200"/>
            <a:ext cx="3886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GROUP MEMBERS: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M. Abdul Rehman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M. Ayyan Shakeel</a:t>
            </a:r>
            <a:r>
              <a:rPr lang="en-US" sz="1600" dirty="0"/>
              <a:t>: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43776D-4F11-8543-A6DD-0FBE48A6AA0B}"/>
              </a:ext>
            </a:extLst>
          </p:cNvPr>
          <p:cNvSpPr txBox="1"/>
          <p:nvPr/>
        </p:nvSpPr>
        <p:spPr>
          <a:xfrm>
            <a:off x="12954000" y="7848600"/>
            <a:ext cx="1524000" cy="216932"/>
          </a:xfrm>
          <a:prstGeom prst="rect">
            <a:avLst/>
          </a:prstGeom>
          <a:solidFill>
            <a:srgbClr val="003300"/>
          </a:solidFill>
          <a:ln>
            <a:solidFill>
              <a:srgbClr val="003300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2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Key</a:t>
            </a:r>
            <a:r>
              <a:rPr spc="-114" dirty="0"/>
              <a:t> </a:t>
            </a:r>
            <a:r>
              <a:rPr dirty="0"/>
              <a:t>Weather</a:t>
            </a:r>
            <a:r>
              <a:rPr spc="-160" dirty="0"/>
              <a:t> </a:t>
            </a:r>
            <a:r>
              <a:rPr spc="-10" dirty="0"/>
              <a:t>Elements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5500" y="2635186"/>
            <a:ext cx="1675764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spc="-10" dirty="0">
                <a:solidFill>
                  <a:srgbClr val="FFD9BD"/>
                </a:solidFill>
                <a:latin typeface="Quattrocento"/>
                <a:cs typeface="Quattrocento"/>
              </a:rPr>
              <a:t>Temperature</a:t>
            </a:r>
            <a:endParaRPr sz="2150">
              <a:latin typeface="Quattrocento"/>
              <a:cs typeface="Quattrocen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5500" y="3189414"/>
            <a:ext cx="2820670" cy="3077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5300"/>
              </a:lnSpc>
              <a:spcBef>
                <a:spcPts val="90"/>
              </a:spcBef>
            </a:pPr>
            <a:r>
              <a:rPr sz="1850" dirty="0">
                <a:solidFill>
                  <a:srgbClr val="F8EDE7"/>
                </a:solidFill>
                <a:latin typeface="Quattrocento"/>
                <a:cs typeface="Quattrocento"/>
              </a:rPr>
              <a:t>Measured</a:t>
            </a:r>
            <a:r>
              <a:rPr sz="1850" spc="-40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850" dirty="0">
                <a:solidFill>
                  <a:srgbClr val="F8EDE7"/>
                </a:solidFill>
                <a:latin typeface="Quattrocento"/>
                <a:cs typeface="Quattrocento"/>
              </a:rPr>
              <a:t>in</a:t>
            </a:r>
            <a:r>
              <a:rPr sz="1850" spc="-50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850" dirty="0">
                <a:solidFill>
                  <a:srgbClr val="F8EDE7"/>
                </a:solidFill>
                <a:latin typeface="Quattrocento"/>
                <a:cs typeface="Quattrocento"/>
              </a:rPr>
              <a:t>Celsius</a:t>
            </a:r>
            <a:r>
              <a:rPr sz="1850" spc="-35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850" spc="-25" dirty="0">
                <a:solidFill>
                  <a:srgbClr val="F8EDE7"/>
                </a:solidFill>
                <a:latin typeface="Quattrocento"/>
                <a:cs typeface="Quattrocento"/>
              </a:rPr>
              <a:t>or </a:t>
            </a:r>
            <a:r>
              <a:rPr sz="1850" dirty="0">
                <a:solidFill>
                  <a:srgbClr val="F8EDE7"/>
                </a:solidFill>
                <a:latin typeface="Quattrocento"/>
                <a:cs typeface="Quattrocento"/>
              </a:rPr>
              <a:t>Fahrenheit,</a:t>
            </a:r>
            <a:r>
              <a:rPr sz="1850" spc="-75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850" spc="-10" dirty="0">
                <a:solidFill>
                  <a:srgbClr val="F8EDE7"/>
                </a:solidFill>
                <a:latin typeface="Quattrocento"/>
                <a:cs typeface="Quattrocento"/>
              </a:rPr>
              <a:t>temperature reflects</a:t>
            </a:r>
            <a:r>
              <a:rPr sz="1850" spc="-30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850" dirty="0">
                <a:solidFill>
                  <a:srgbClr val="F8EDE7"/>
                </a:solidFill>
                <a:latin typeface="Quattrocento"/>
                <a:cs typeface="Quattrocento"/>
              </a:rPr>
              <a:t>the</a:t>
            </a:r>
            <a:r>
              <a:rPr sz="1850" spc="-35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850" dirty="0">
                <a:solidFill>
                  <a:srgbClr val="F8EDE7"/>
                </a:solidFill>
                <a:latin typeface="Quattrocento"/>
                <a:cs typeface="Quattrocento"/>
              </a:rPr>
              <a:t>degree</a:t>
            </a:r>
            <a:r>
              <a:rPr sz="1850" spc="-35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850" dirty="0">
                <a:solidFill>
                  <a:srgbClr val="F8EDE7"/>
                </a:solidFill>
                <a:latin typeface="Quattrocento"/>
                <a:cs typeface="Quattrocento"/>
              </a:rPr>
              <a:t>of</a:t>
            </a:r>
            <a:r>
              <a:rPr sz="1850" spc="-55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850" spc="-20" dirty="0">
                <a:solidFill>
                  <a:srgbClr val="F8EDE7"/>
                </a:solidFill>
                <a:latin typeface="Quattrocento"/>
                <a:cs typeface="Quattrocento"/>
              </a:rPr>
              <a:t>heat </a:t>
            </a:r>
            <a:r>
              <a:rPr sz="1850" dirty="0">
                <a:solidFill>
                  <a:srgbClr val="F8EDE7"/>
                </a:solidFill>
                <a:latin typeface="Quattrocento"/>
                <a:cs typeface="Quattrocento"/>
              </a:rPr>
              <a:t>or</a:t>
            </a:r>
            <a:r>
              <a:rPr sz="1850" spc="-55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850" dirty="0">
                <a:solidFill>
                  <a:srgbClr val="F8EDE7"/>
                </a:solidFill>
                <a:latin typeface="Quattrocento"/>
                <a:cs typeface="Quattrocento"/>
              </a:rPr>
              <a:t>cold</a:t>
            </a:r>
            <a:r>
              <a:rPr sz="1850" spc="-40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850" dirty="0">
                <a:solidFill>
                  <a:srgbClr val="F8EDE7"/>
                </a:solidFill>
                <a:latin typeface="Quattrocento"/>
                <a:cs typeface="Quattrocento"/>
              </a:rPr>
              <a:t>in</a:t>
            </a:r>
            <a:r>
              <a:rPr sz="1850" spc="-55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850" dirty="0">
                <a:solidFill>
                  <a:srgbClr val="F8EDE7"/>
                </a:solidFill>
                <a:latin typeface="Quattrocento"/>
                <a:cs typeface="Quattrocento"/>
              </a:rPr>
              <a:t>the</a:t>
            </a:r>
            <a:r>
              <a:rPr sz="1850" spc="-50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850" spc="-10" dirty="0">
                <a:solidFill>
                  <a:srgbClr val="F8EDE7"/>
                </a:solidFill>
                <a:latin typeface="Quattrocento"/>
                <a:cs typeface="Quattrocento"/>
              </a:rPr>
              <a:t>atmosphere. </a:t>
            </a:r>
            <a:r>
              <a:rPr sz="1850" dirty="0">
                <a:solidFill>
                  <a:srgbClr val="F8EDE7"/>
                </a:solidFill>
                <a:latin typeface="Quattrocento"/>
                <a:cs typeface="Quattrocento"/>
              </a:rPr>
              <a:t>It's</a:t>
            </a:r>
            <a:r>
              <a:rPr sz="1850" spc="-25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850" dirty="0">
                <a:solidFill>
                  <a:srgbClr val="F8EDE7"/>
                </a:solidFill>
                <a:latin typeface="Quattrocento"/>
                <a:cs typeface="Quattrocento"/>
              </a:rPr>
              <a:t>a</a:t>
            </a:r>
            <a:r>
              <a:rPr sz="1850" spc="-50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850" dirty="0">
                <a:solidFill>
                  <a:srgbClr val="F8EDE7"/>
                </a:solidFill>
                <a:latin typeface="Quattrocento"/>
                <a:cs typeface="Quattrocento"/>
              </a:rPr>
              <a:t>crucial</a:t>
            </a:r>
            <a:r>
              <a:rPr sz="1850" spc="-10" dirty="0">
                <a:solidFill>
                  <a:srgbClr val="F8EDE7"/>
                </a:solidFill>
                <a:latin typeface="Quattrocento"/>
                <a:cs typeface="Quattrocento"/>
              </a:rPr>
              <a:t> indicator</a:t>
            </a:r>
            <a:r>
              <a:rPr sz="1850" spc="-35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850" spc="-25" dirty="0">
                <a:solidFill>
                  <a:srgbClr val="F8EDE7"/>
                </a:solidFill>
                <a:latin typeface="Quattrocento"/>
                <a:cs typeface="Quattrocento"/>
              </a:rPr>
              <a:t>of </a:t>
            </a:r>
            <a:r>
              <a:rPr sz="1850" dirty="0">
                <a:solidFill>
                  <a:srgbClr val="F8EDE7"/>
                </a:solidFill>
                <a:latin typeface="Quattrocento"/>
                <a:cs typeface="Quattrocento"/>
              </a:rPr>
              <a:t>the</a:t>
            </a:r>
            <a:r>
              <a:rPr sz="1850" spc="-25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850" spc="-10" dirty="0">
                <a:solidFill>
                  <a:srgbClr val="F8EDE7"/>
                </a:solidFill>
                <a:latin typeface="Quattrocento"/>
                <a:cs typeface="Quattrocento"/>
              </a:rPr>
              <a:t>overall</a:t>
            </a:r>
            <a:r>
              <a:rPr sz="1850" spc="-65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850" spc="-10" dirty="0">
                <a:solidFill>
                  <a:srgbClr val="F8EDE7"/>
                </a:solidFill>
                <a:latin typeface="Quattrocento"/>
                <a:cs typeface="Quattrocento"/>
              </a:rPr>
              <a:t>weather </a:t>
            </a:r>
            <a:r>
              <a:rPr sz="1850" dirty="0">
                <a:solidFill>
                  <a:srgbClr val="F8EDE7"/>
                </a:solidFill>
                <a:latin typeface="Quattrocento"/>
                <a:cs typeface="Quattrocento"/>
              </a:rPr>
              <a:t>conditions</a:t>
            </a:r>
            <a:r>
              <a:rPr sz="1850" spc="-45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850" dirty="0">
                <a:solidFill>
                  <a:srgbClr val="F8EDE7"/>
                </a:solidFill>
                <a:latin typeface="Quattrocento"/>
                <a:cs typeface="Quattrocento"/>
              </a:rPr>
              <a:t>and</a:t>
            </a:r>
            <a:r>
              <a:rPr sz="1850" spc="-45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850" spc="-10" dirty="0">
                <a:solidFill>
                  <a:srgbClr val="F8EDE7"/>
                </a:solidFill>
                <a:latin typeface="Quattrocento"/>
                <a:cs typeface="Quattrocento"/>
              </a:rPr>
              <a:t>human comfort.</a:t>
            </a:r>
            <a:endParaRPr sz="1850">
              <a:latin typeface="Quattrocento"/>
              <a:cs typeface="Quattrocen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20209" y="2613977"/>
            <a:ext cx="2132965" cy="7315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7800"/>
              </a:lnSpc>
              <a:spcBef>
                <a:spcPts val="90"/>
              </a:spcBef>
            </a:pPr>
            <a:r>
              <a:rPr sz="2150" dirty="0">
                <a:solidFill>
                  <a:srgbClr val="FFD9BD"/>
                </a:solidFill>
                <a:latin typeface="Quattrocento"/>
                <a:cs typeface="Quattrocento"/>
              </a:rPr>
              <a:t>Wind</a:t>
            </a:r>
            <a:r>
              <a:rPr sz="2150" spc="85" dirty="0">
                <a:solidFill>
                  <a:srgbClr val="FFD9BD"/>
                </a:solidFill>
                <a:latin typeface="Quattrocento"/>
                <a:cs typeface="Quattrocento"/>
              </a:rPr>
              <a:t> </a:t>
            </a:r>
            <a:r>
              <a:rPr sz="2150" dirty="0">
                <a:solidFill>
                  <a:srgbClr val="FFD9BD"/>
                </a:solidFill>
                <a:latin typeface="Quattrocento"/>
                <a:cs typeface="Quattrocento"/>
              </a:rPr>
              <a:t>Speed</a:t>
            </a:r>
            <a:r>
              <a:rPr sz="2150" spc="85" dirty="0">
                <a:solidFill>
                  <a:srgbClr val="FFD9BD"/>
                </a:solidFill>
                <a:latin typeface="Quattrocento"/>
                <a:cs typeface="Quattrocento"/>
              </a:rPr>
              <a:t> </a:t>
            </a:r>
            <a:r>
              <a:rPr sz="2150" spc="-25" dirty="0">
                <a:solidFill>
                  <a:srgbClr val="FFD9BD"/>
                </a:solidFill>
                <a:latin typeface="Quattrocento"/>
                <a:cs typeface="Quattrocento"/>
              </a:rPr>
              <a:t>and </a:t>
            </a:r>
            <a:r>
              <a:rPr sz="2150" spc="-10" dirty="0">
                <a:solidFill>
                  <a:srgbClr val="FFD9BD"/>
                </a:solidFill>
                <a:latin typeface="Quattrocento"/>
                <a:cs typeface="Quattrocento"/>
              </a:rPr>
              <a:t>Direction</a:t>
            </a:r>
            <a:endParaRPr sz="2150">
              <a:latin typeface="Quattrocento"/>
              <a:cs typeface="Quattrocen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20209" y="3542093"/>
            <a:ext cx="2742565" cy="30765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5300"/>
              </a:lnSpc>
              <a:spcBef>
                <a:spcPts val="90"/>
              </a:spcBef>
            </a:pPr>
            <a:r>
              <a:rPr sz="1850" dirty="0">
                <a:solidFill>
                  <a:srgbClr val="F8EDE7"/>
                </a:solidFill>
                <a:latin typeface="Quattrocento"/>
                <a:cs typeface="Quattrocento"/>
              </a:rPr>
              <a:t>Wind</a:t>
            </a:r>
            <a:r>
              <a:rPr sz="1850" spc="-45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850" dirty="0">
                <a:solidFill>
                  <a:srgbClr val="F8EDE7"/>
                </a:solidFill>
                <a:latin typeface="Quattrocento"/>
                <a:cs typeface="Quattrocento"/>
              </a:rPr>
              <a:t>speed</a:t>
            </a:r>
            <a:r>
              <a:rPr sz="1850" spc="-45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850" dirty="0">
                <a:solidFill>
                  <a:srgbClr val="F8EDE7"/>
                </a:solidFill>
                <a:latin typeface="Quattrocento"/>
                <a:cs typeface="Quattrocento"/>
              </a:rPr>
              <a:t>is</a:t>
            </a:r>
            <a:r>
              <a:rPr sz="1850" spc="-45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850" spc="-10" dirty="0">
                <a:solidFill>
                  <a:srgbClr val="F8EDE7"/>
                </a:solidFill>
                <a:latin typeface="Quattrocento"/>
                <a:cs typeface="Quattrocento"/>
              </a:rPr>
              <a:t>measured </a:t>
            </a:r>
            <a:r>
              <a:rPr sz="1850" dirty="0">
                <a:solidFill>
                  <a:srgbClr val="F8EDE7"/>
                </a:solidFill>
                <a:latin typeface="Quattrocento"/>
                <a:cs typeface="Quattrocento"/>
              </a:rPr>
              <a:t>in</a:t>
            </a:r>
            <a:r>
              <a:rPr sz="1850" spc="-55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850" dirty="0">
                <a:solidFill>
                  <a:srgbClr val="F8EDE7"/>
                </a:solidFill>
                <a:latin typeface="Quattrocento"/>
                <a:cs typeface="Quattrocento"/>
              </a:rPr>
              <a:t>meters</a:t>
            </a:r>
            <a:r>
              <a:rPr sz="1850" spc="-35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850" dirty="0">
                <a:solidFill>
                  <a:srgbClr val="F8EDE7"/>
                </a:solidFill>
                <a:latin typeface="Quattrocento"/>
                <a:cs typeface="Quattrocento"/>
              </a:rPr>
              <a:t>per</a:t>
            </a:r>
            <a:r>
              <a:rPr sz="1850" spc="-50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850" dirty="0">
                <a:solidFill>
                  <a:srgbClr val="F8EDE7"/>
                </a:solidFill>
                <a:latin typeface="Quattrocento"/>
                <a:cs typeface="Quattrocento"/>
              </a:rPr>
              <a:t>second</a:t>
            </a:r>
            <a:r>
              <a:rPr sz="1850" spc="-35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850" spc="-25" dirty="0">
                <a:solidFill>
                  <a:srgbClr val="F8EDE7"/>
                </a:solidFill>
                <a:latin typeface="Quattrocento"/>
                <a:cs typeface="Quattrocento"/>
              </a:rPr>
              <a:t>or </a:t>
            </a:r>
            <a:r>
              <a:rPr sz="1850" dirty="0">
                <a:solidFill>
                  <a:srgbClr val="F8EDE7"/>
                </a:solidFill>
                <a:latin typeface="Quattrocento"/>
                <a:cs typeface="Quattrocento"/>
              </a:rPr>
              <a:t>miles</a:t>
            </a:r>
            <a:r>
              <a:rPr sz="1850" spc="-30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850" dirty="0">
                <a:solidFill>
                  <a:srgbClr val="F8EDE7"/>
                </a:solidFill>
                <a:latin typeface="Quattrocento"/>
                <a:cs typeface="Quattrocento"/>
              </a:rPr>
              <a:t>per</a:t>
            </a:r>
            <a:r>
              <a:rPr sz="1850" spc="-40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850" dirty="0">
                <a:solidFill>
                  <a:srgbClr val="F8EDE7"/>
                </a:solidFill>
                <a:latin typeface="Quattrocento"/>
                <a:cs typeface="Quattrocento"/>
              </a:rPr>
              <a:t>hour.</a:t>
            </a:r>
            <a:r>
              <a:rPr sz="1850" spc="-60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850" spc="-20" dirty="0">
                <a:solidFill>
                  <a:srgbClr val="F8EDE7"/>
                </a:solidFill>
                <a:latin typeface="Quattrocento"/>
                <a:cs typeface="Quattrocento"/>
              </a:rPr>
              <a:t>Wind </a:t>
            </a:r>
            <a:r>
              <a:rPr sz="1850" spc="-10" dirty="0">
                <a:solidFill>
                  <a:srgbClr val="F8EDE7"/>
                </a:solidFill>
                <a:latin typeface="Quattrocento"/>
                <a:cs typeface="Quattrocento"/>
              </a:rPr>
              <a:t>direction</a:t>
            </a:r>
            <a:r>
              <a:rPr sz="1850" spc="-35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850" dirty="0">
                <a:solidFill>
                  <a:srgbClr val="F8EDE7"/>
                </a:solidFill>
                <a:latin typeface="Quattrocento"/>
                <a:cs typeface="Quattrocento"/>
              </a:rPr>
              <a:t>indicates</a:t>
            </a:r>
            <a:r>
              <a:rPr sz="1850" spc="-85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850" spc="-20" dirty="0">
                <a:solidFill>
                  <a:srgbClr val="F8EDE7"/>
                </a:solidFill>
                <a:latin typeface="Quattrocento"/>
                <a:cs typeface="Quattrocento"/>
              </a:rPr>
              <a:t>where </a:t>
            </a:r>
            <a:r>
              <a:rPr sz="1850" dirty="0">
                <a:solidFill>
                  <a:srgbClr val="F8EDE7"/>
                </a:solidFill>
                <a:latin typeface="Quattrocento"/>
                <a:cs typeface="Quattrocento"/>
              </a:rPr>
              <a:t>the</a:t>
            </a:r>
            <a:r>
              <a:rPr sz="1850" spc="-45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850" dirty="0">
                <a:solidFill>
                  <a:srgbClr val="F8EDE7"/>
                </a:solidFill>
                <a:latin typeface="Quattrocento"/>
                <a:cs typeface="Quattrocento"/>
              </a:rPr>
              <a:t>wind</a:t>
            </a:r>
            <a:r>
              <a:rPr sz="1850" spc="-40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850" dirty="0">
                <a:solidFill>
                  <a:srgbClr val="F8EDE7"/>
                </a:solidFill>
                <a:latin typeface="Quattrocento"/>
                <a:cs typeface="Quattrocento"/>
              </a:rPr>
              <a:t>is</a:t>
            </a:r>
            <a:r>
              <a:rPr sz="1850" spc="-40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850" dirty="0">
                <a:solidFill>
                  <a:srgbClr val="F8EDE7"/>
                </a:solidFill>
                <a:latin typeface="Quattrocento"/>
                <a:cs typeface="Quattrocento"/>
              </a:rPr>
              <a:t>blowing</a:t>
            </a:r>
            <a:r>
              <a:rPr sz="1850" spc="-20" dirty="0">
                <a:solidFill>
                  <a:srgbClr val="F8EDE7"/>
                </a:solidFill>
                <a:latin typeface="Quattrocento"/>
                <a:cs typeface="Quattrocento"/>
              </a:rPr>
              <a:t> from, </a:t>
            </a:r>
            <a:r>
              <a:rPr sz="1850" dirty="0">
                <a:solidFill>
                  <a:srgbClr val="F8EDE7"/>
                </a:solidFill>
                <a:latin typeface="Quattrocento"/>
                <a:cs typeface="Quattrocento"/>
              </a:rPr>
              <a:t>often</a:t>
            </a:r>
            <a:r>
              <a:rPr sz="1850" spc="-50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850" spc="-10" dirty="0">
                <a:solidFill>
                  <a:srgbClr val="F8EDE7"/>
                </a:solidFill>
                <a:latin typeface="Quattrocento"/>
                <a:cs typeface="Quattrocento"/>
              </a:rPr>
              <a:t>represented</a:t>
            </a:r>
            <a:r>
              <a:rPr sz="1850" spc="-30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850" spc="-25" dirty="0">
                <a:solidFill>
                  <a:srgbClr val="F8EDE7"/>
                </a:solidFill>
                <a:latin typeface="Quattrocento"/>
                <a:cs typeface="Quattrocento"/>
              </a:rPr>
              <a:t>by </a:t>
            </a:r>
            <a:r>
              <a:rPr sz="1850" dirty="0">
                <a:solidFill>
                  <a:srgbClr val="F8EDE7"/>
                </a:solidFill>
                <a:latin typeface="Quattrocento"/>
                <a:cs typeface="Quattrocento"/>
              </a:rPr>
              <a:t>compass</a:t>
            </a:r>
            <a:r>
              <a:rPr sz="1850" spc="-80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850" spc="-10" dirty="0">
                <a:solidFill>
                  <a:srgbClr val="F8EDE7"/>
                </a:solidFill>
                <a:latin typeface="Quattrocento"/>
                <a:cs typeface="Quattrocento"/>
              </a:rPr>
              <a:t>directions </a:t>
            </a:r>
            <a:r>
              <a:rPr sz="1850" dirty="0">
                <a:solidFill>
                  <a:srgbClr val="F8EDE7"/>
                </a:solidFill>
                <a:latin typeface="Quattrocento"/>
                <a:cs typeface="Quattrocento"/>
              </a:rPr>
              <a:t>(north,</a:t>
            </a:r>
            <a:r>
              <a:rPr sz="1850" spc="-85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850" dirty="0">
                <a:solidFill>
                  <a:srgbClr val="F8EDE7"/>
                </a:solidFill>
                <a:latin typeface="Quattrocento"/>
                <a:cs typeface="Quattrocento"/>
              </a:rPr>
              <a:t>south,</a:t>
            </a:r>
            <a:r>
              <a:rPr sz="1850" spc="-80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850" dirty="0">
                <a:solidFill>
                  <a:srgbClr val="F8EDE7"/>
                </a:solidFill>
                <a:latin typeface="Quattrocento"/>
                <a:cs typeface="Quattrocento"/>
              </a:rPr>
              <a:t>east,</a:t>
            </a:r>
            <a:r>
              <a:rPr sz="1850" spc="-85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850" spc="-10" dirty="0">
                <a:solidFill>
                  <a:srgbClr val="F8EDE7"/>
                </a:solidFill>
                <a:latin typeface="Quattrocento"/>
                <a:cs typeface="Quattrocento"/>
              </a:rPr>
              <a:t>west).</a:t>
            </a:r>
            <a:endParaRPr sz="1850">
              <a:latin typeface="Quattrocento"/>
              <a:cs typeface="Quattrocen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14539" y="2635186"/>
            <a:ext cx="1630045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spc="-10" dirty="0">
                <a:solidFill>
                  <a:srgbClr val="FFD9BD"/>
                </a:solidFill>
                <a:latin typeface="Quattrocento"/>
                <a:cs typeface="Quattrocento"/>
              </a:rPr>
              <a:t>Precipitation</a:t>
            </a:r>
            <a:endParaRPr sz="2150">
              <a:latin typeface="Quattrocento"/>
              <a:cs typeface="Quattrocen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14539" y="3189414"/>
            <a:ext cx="2802255" cy="26955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5300"/>
              </a:lnSpc>
              <a:spcBef>
                <a:spcPts val="90"/>
              </a:spcBef>
            </a:pPr>
            <a:r>
              <a:rPr sz="1850" spc="-10" dirty="0">
                <a:solidFill>
                  <a:srgbClr val="F8EDE7"/>
                </a:solidFill>
                <a:latin typeface="Quattrocento"/>
                <a:cs typeface="Quattrocento"/>
              </a:rPr>
              <a:t>Precipitation</a:t>
            </a:r>
            <a:r>
              <a:rPr sz="1850" spc="-40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850" dirty="0">
                <a:solidFill>
                  <a:srgbClr val="F8EDE7"/>
                </a:solidFill>
                <a:latin typeface="Quattrocento"/>
                <a:cs typeface="Quattrocento"/>
              </a:rPr>
              <a:t>refers</a:t>
            </a:r>
            <a:r>
              <a:rPr sz="1850" spc="-20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850" dirty="0">
                <a:solidFill>
                  <a:srgbClr val="F8EDE7"/>
                </a:solidFill>
                <a:latin typeface="Quattrocento"/>
                <a:cs typeface="Quattrocento"/>
              </a:rPr>
              <a:t>to</a:t>
            </a:r>
            <a:r>
              <a:rPr sz="1850" spc="-65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850" spc="-25" dirty="0">
                <a:solidFill>
                  <a:srgbClr val="F8EDE7"/>
                </a:solidFill>
                <a:latin typeface="Quattrocento"/>
                <a:cs typeface="Quattrocento"/>
              </a:rPr>
              <a:t>any </a:t>
            </a:r>
            <a:r>
              <a:rPr sz="1850" dirty="0">
                <a:solidFill>
                  <a:srgbClr val="F8EDE7"/>
                </a:solidFill>
                <a:latin typeface="Quattrocento"/>
                <a:cs typeface="Quattrocento"/>
              </a:rPr>
              <a:t>form</a:t>
            </a:r>
            <a:r>
              <a:rPr sz="1850" spc="-105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850" dirty="0">
                <a:solidFill>
                  <a:srgbClr val="F8EDE7"/>
                </a:solidFill>
                <a:latin typeface="Quattrocento"/>
                <a:cs typeface="Quattrocento"/>
              </a:rPr>
              <a:t>of</a:t>
            </a:r>
            <a:r>
              <a:rPr sz="1850" spc="-45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850" dirty="0">
                <a:solidFill>
                  <a:srgbClr val="F8EDE7"/>
                </a:solidFill>
                <a:latin typeface="Quattrocento"/>
                <a:cs typeface="Quattrocento"/>
              </a:rPr>
              <a:t>water</a:t>
            </a:r>
            <a:r>
              <a:rPr sz="1850" spc="-35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850" dirty="0">
                <a:solidFill>
                  <a:srgbClr val="F8EDE7"/>
                </a:solidFill>
                <a:latin typeface="Quattrocento"/>
                <a:cs typeface="Quattrocento"/>
              </a:rPr>
              <a:t>falling</a:t>
            </a:r>
            <a:r>
              <a:rPr sz="1850" spc="-65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850" spc="-20" dirty="0">
                <a:solidFill>
                  <a:srgbClr val="F8EDE7"/>
                </a:solidFill>
                <a:latin typeface="Quattrocento"/>
                <a:cs typeface="Quattrocento"/>
              </a:rPr>
              <a:t>from </a:t>
            </a:r>
            <a:r>
              <a:rPr sz="1850" dirty="0">
                <a:solidFill>
                  <a:srgbClr val="F8EDE7"/>
                </a:solidFill>
                <a:latin typeface="Quattrocento"/>
                <a:cs typeface="Quattrocento"/>
              </a:rPr>
              <a:t>the</a:t>
            </a:r>
            <a:r>
              <a:rPr sz="1850" spc="-100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850" dirty="0">
                <a:solidFill>
                  <a:srgbClr val="F8EDE7"/>
                </a:solidFill>
                <a:latin typeface="Quattrocento"/>
                <a:cs typeface="Quattrocento"/>
              </a:rPr>
              <a:t>atmosphere,</a:t>
            </a:r>
            <a:r>
              <a:rPr sz="1850" spc="-45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850" spc="-10" dirty="0">
                <a:solidFill>
                  <a:srgbClr val="F8EDE7"/>
                </a:solidFill>
                <a:latin typeface="Quattrocento"/>
                <a:cs typeface="Quattrocento"/>
              </a:rPr>
              <a:t>including </a:t>
            </a:r>
            <a:r>
              <a:rPr sz="1850" dirty="0">
                <a:solidFill>
                  <a:srgbClr val="F8EDE7"/>
                </a:solidFill>
                <a:latin typeface="Quattrocento"/>
                <a:cs typeface="Quattrocento"/>
              </a:rPr>
              <a:t>rain,</a:t>
            </a:r>
            <a:r>
              <a:rPr sz="1850" spc="-60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850" dirty="0">
                <a:solidFill>
                  <a:srgbClr val="F8EDE7"/>
                </a:solidFill>
                <a:latin typeface="Quattrocento"/>
                <a:cs typeface="Quattrocento"/>
              </a:rPr>
              <a:t>snow,</a:t>
            </a:r>
            <a:r>
              <a:rPr sz="1850" spc="-60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850" dirty="0">
                <a:solidFill>
                  <a:srgbClr val="F8EDE7"/>
                </a:solidFill>
                <a:latin typeface="Quattrocento"/>
                <a:cs typeface="Quattrocento"/>
              </a:rPr>
              <a:t>sleet,</a:t>
            </a:r>
            <a:r>
              <a:rPr sz="1850" spc="-55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850" dirty="0">
                <a:solidFill>
                  <a:srgbClr val="F8EDE7"/>
                </a:solidFill>
                <a:latin typeface="Quattrocento"/>
                <a:cs typeface="Quattrocento"/>
              </a:rPr>
              <a:t>and</a:t>
            </a:r>
            <a:r>
              <a:rPr sz="1850" spc="-35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850" spc="-20" dirty="0">
                <a:solidFill>
                  <a:srgbClr val="F8EDE7"/>
                </a:solidFill>
                <a:latin typeface="Quattrocento"/>
                <a:cs typeface="Quattrocento"/>
              </a:rPr>
              <a:t>hail. </a:t>
            </a:r>
            <a:r>
              <a:rPr sz="1850" dirty="0">
                <a:solidFill>
                  <a:srgbClr val="F8EDE7"/>
                </a:solidFill>
                <a:latin typeface="Quattrocento"/>
                <a:cs typeface="Quattrocento"/>
              </a:rPr>
              <a:t>It's</a:t>
            </a:r>
            <a:r>
              <a:rPr sz="1850" spc="-30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850" dirty="0">
                <a:solidFill>
                  <a:srgbClr val="F8EDE7"/>
                </a:solidFill>
                <a:latin typeface="Quattrocento"/>
                <a:cs typeface="Quattrocento"/>
              </a:rPr>
              <a:t>measured</a:t>
            </a:r>
            <a:r>
              <a:rPr sz="1850" spc="-25" dirty="0">
                <a:solidFill>
                  <a:srgbClr val="F8EDE7"/>
                </a:solidFill>
                <a:latin typeface="Quattrocento"/>
                <a:cs typeface="Quattrocento"/>
              </a:rPr>
              <a:t> in </a:t>
            </a:r>
            <a:r>
              <a:rPr sz="1850" dirty="0">
                <a:solidFill>
                  <a:srgbClr val="F8EDE7"/>
                </a:solidFill>
                <a:latin typeface="Quattrocento"/>
                <a:cs typeface="Quattrocento"/>
              </a:rPr>
              <a:t>millimeters</a:t>
            </a:r>
            <a:r>
              <a:rPr sz="1850" spc="-65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850" dirty="0">
                <a:solidFill>
                  <a:srgbClr val="F8EDE7"/>
                </a:solidFill>
                <a:latin typeface="Quattrocento"/>
                <a:cs typeface="Quattrocento"/>
              </a:rPr>
              <a:t>or</a:t>
            </a:r>
            <a:r>
              <a:rPr sz="1850" spc="-70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850" dirty="0">
                <a:solidFill>
                  <a:srgbClr val="F8EDE7"/>
                </a:solidFill>
                <a:latin typeface="Quattrocento"/>
                <a:cs typeface="Quattrocento"/>
              </a:rPr>
              <a:t>inches</a:t>
            </a:r>
            <a:r>
              <a:rPr sz="1850" spc="-60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850" spc="-25" dirty="0">
                <a:solidFill>
                  <a:srgbClr val="F8EDE7"/>
                </a:solidFill>
                <a:latin typeface="Quattrocento"/>
                <a:cs typeface="Quattrocento"/>
              </a:rPr>
              <a:t>of </a:t>
            </a:r>
            <a:r>
              <a:rPr sz="1850" spc="-10" dirty="0">
                <a:solidFill>
                  <a:srgbClr val="F8EDE7"/>
                </a:solidFill>
                <a:latin typeface="Quattrocento"/>
                <a:cs typeface="Quattrocento"/>
              </a:rPr>
              <a:t>rainfall.</a:t>
            </a:r>
            <a:endParaRPr sz="1850">
              <a:latin typeface="Quattrocento"/>
              <a:cs typeface="Quattrocen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008994" y="2635186"/>
            <a:ext cx="1597025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dirty="0">
                <a:solidFill>
                  <a:srgbClr val="FFD9BD"/>
                </a:solidFill>
                <a:latin typeface="Quattrocento"/>
                <a:cs typeface="Quattrocento"/>
              </a:rPr>
              <a:t>Cloud</a:t>
            </a:r>
            <a:r>
              <a:rPr sz="2150" spc="70" dirty="0">
                <a:solidFill>
                  <a:srgbClr val="FFD9BD"/>
                </a:solidFill>
                <a:latin typeface="Quattrocento"/>
                <a:cs typeface="Quattrocento"/>
              </a:rPr>
              <a:t> </a:t>
            </a:r>
            <a:r>
              <a:rPr sz="2150" spc="-20" dirty="0">
                <a:solidFill>
                  <a:srgbClr val="FFD9BD"/>
                </a:solidFill>
                <a:latin typeface="Quattrocento"/>
                <a:cs typeface="Quattrocento"/>
              </a:rPr>
              <a:t>Cover</a:t>
            </a:r>
            <a:endParaRPr sz="2150">
              <a:latin typeface="Quattrocento"/>
              <a:cs typeface="Quattrocen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008994" y="3189414"/>
            <a:ext cx="2815590" cy="23139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5300"/>
              </a:lnSpc>
              <a:spcBef>
                <a:spcPts val="90"/>
              </a:spcBef>
            </a:pPr>
            <a:r>
              <a:rPr sz="1850" dirty="0">
                <a:solidFill>
                  <a:srgbClr val="F8EDE7"/>
                </a:solidFill>
                <a:latin typeface="Quattrocento"/>
                <a:cs typeface="Quattrocento"/>
              </a:rPr>
              <a:t>Cloud</a:t>
            </a:r>
            <a:r>
              <a:rPr sz="1850" spc="-45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850" dirty="0">
                <a:solidFill>
                  <a:srgbClr val="F8EDE7"/>
                </a:solidFill>
                <a:latin typeface="Quattrocento"/>
                <a:cs typeface="Quattrocento"/>
              </a:rPr>
              <a:t>cover</a:t>
            </a:r>
            <a:r>
              <a:rPr sz="1850" spc="-60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850" dirty="0">
                <a:solidFill>
                  <a:srgbClr val="F8EDE7"/>
                </a:solidFill>
                <a:latin typeface="Quattrocento"/>
                <a:cs typeface="Quattrocento"/>
              </a:rPr>
              <a:t>is</a:t>
            </a:r>
            <a:r>
              <a:rPr sz="1850" spc="-45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850" spc="-10" dirty="0">
                <a:solidFill>
                  <a:srgbClr val="F8EDE7"/>
                </a:solidFill>
                <a:latin typeface="Quattrocento"/>
                <a:cs typeface="Quattrocento"/>
              </a:rPr>
              <a:t>expressed </a:t>
            </a:r>
            <a:r>
              <a:rPr sz="1850" dirty="0">
                <a:solidFill>
                  <a:srgbClr val="F8EDE7"/>
                </a:solidFill>
                <a:latin typeface="Quattrocento"/>
                <a:cs typeface="Quattrocento"/>
              </a:rPr>
              <a:t>as</a:t>
            </a:r>
            <a:r>
              <a:rPr sz="1850" spc="-40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850" dirty="0">
                <a:solidFill>
                  <a:srgbClr val="F8EDE7"/>
                </a:solidFill>
                <a:latin typeface="Quattrocento"/>
                <a:cs typeface="Quattrocento"/>
              </a:rPr>
              <a:t>an</a:t>
            </a:r>
            <a:r>
              <a:rPr sz="1850" spc="-55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850" dirty="0">
                <a:solidFill>
                  <a:srgbClr val="F8EDE7"/>
                </a:solidFill>
                <a:latin typeface="Quattrocento"/>
                <a:cs typeface="Quattrocento"/>
              </a:rPr>
              <a:t>amount</a:t>
            </a:r>
            <a:r>
              <a:rPr sz="1850" spc="-50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850" dirty="0">
                <a:solidFill>
                  <a:srgbClr val="F8EDE7"/>
                </a:solidFill>
                <a:latin typeface="Quattrocento"/>
                <a:cs typeface="Quattrocento"/>
              </a:rPr>
              <a:t>(e.g.,</a:t>
            </a:r>
            <a:r>
              <a:rPr sz="1850" spc="10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850" spc="-10" dirty="0">
                <a:solidFill>
                  <a:srgbClr val="F8EDE7"/>
                </a:solidFill>
                <a:latin typeface="Quattrocento"/>
                <a:cs typeface="Quattrocento"/>
              </a:rPr>
              <a:t>"mostly </a:t>
            </a:r>
            <a:r>
              <a:rPr sz="1850" dirty="0">
                <a:solidFill>
                  <a:srgbClr val="F8EDE7"/>
                </a:solidFill>
                <a:latin typeface="Quattrocento"/>
                <a:cs typeface="Quattrocento"/>
              </a:rPr>
              <a:t>cloudy")</a:t>
            </a:r>
            <a:r>
              <a:rPr sz="1850" spc="-50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850" dirty="0">
                <a:solidFill>
                  <a:srgbClr val="F8EDE7"/>
                </a:solidFill>
                <a:latin typeface="Quattrocento"/>
                <a:cs typeface="Quattrocento"/>
              </a:rPr>
              <a:t>or</a:t>
            </a:r>
            <a:r>
              <a:rPr sz="1850" spc="-80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850" spc="-10" dirty="0">
                <a:solidFill>
                  <a:srgbClr val="F8EDE7"/>
                </a:solidFill>
                <a:latin typeface="Quattrocento"/>
                <a:cs typeface="Quattrocento"/>
              </a:rPr>
              <a:t>percentage </a:t>
            </a:r>
            <a:r>
              <a:rPr sz="1850" dirty="0">
                <a:solidFill>
                  <a:srgbClr val="F8EDE7"/>
                </a:solidFill>
                <a:latin typeface="Quattrocento"/>
                <a:cs typeface="Quattrocento"/>
              </a:rPr>
              <a:t>(e.g.,</a:t>
            </a:r>
            <a:r>
              <a:rPr sz="1850" spc="-75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850" dirty="0">
                <a:solidFill>
                  <a:srgbClr val="F8EDE7"/>
                </a:solidFill>
                <a:latin typeface="Quattrocento"/>
                <a:cs typeface="Quattrocento"/>
              </a:rPr>
              <a:t>"70%</a:t>
            </a:r>
            <a:r>
              <a:rPr sz="1850" spc="-20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850" dirty="0">
                <a:solidFill>
                  <a:srgbClr val="F8EDE7"/>
                </a:solidFill>
                <a:latin typeface="Quattrocento"/>
                <a:cs typeface="Quattrocento"/>
              </a:rPr>
              <a:t>cloud</a:t>
            </a:r>
            <a:r>
              <a:rPr sz="1850" spc="-45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850" dirty="0">
                <a:solidFill>
                  <a:srgbClr val="F8EDE7"/>
                </a:solidFill>
                <a:latin typeface="Quattrocento"/>
                <a:cs typeface="Quattrocento"/>
              </a:rPr>
              <a:t>cover").</a:t>
            </a:r>
            <a:r>
              <a:rPr sz="1850" spc="-80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850" spc="-25" dirty="0">
                <a:solidFill>
                  <a:srgbClr val="F8EDE7"/>
                </a:solidFill>
                <a:latin typeface="Quattrocento"/>
                <a:cs typeface="Quattrocento"/>
              </a:rPr>
              <a:t>It </a:t>
            </a:r>
            <a:r>
              <a:rPr sz="1850" spc="-10" dirty="0">
                <a:solidFill>
                  <a:srgbClr val="F8EDE7"/>
                </a:solidFill>
                <a:latin typeface="Quattrocento"/>
                <a:cs typeface="Quattrocento"/>
              </a:rPr>
              <a:t>reflects</a:t>
            </a:r>
            <a:r>
              <a:rPr sz="1850" spc="-45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850" dirty="0">
                <a:solidFill>
                  <a:srgbClr val="F8EDE7"/>
                </a:solidFill>
                <a:latin typeface="Quattrocento"/>
                <a:cs typeface="Quattrocento"/>
              </a:rPr>
              <a:t>the</a:t>
            </a:r>
            <a:r>
              <a:rPr sz="1850" spc="-50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850" dirty="0">
                <a:solidFill>
                  <a:srgbClr val="F8EDE7"/>
                </a:solidFill>
                <a:latin typeface="Quattrocento"/>
                <a:cs typeface="Quattrocento"/>
              </a:rPr>
              <a:t>extent</a:t>
            </a:r>
            <a:r>
              <a:rPr sz="1850" spc="-50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850" spc="-25" dirty="0">
                <a:solidFill>
                  <a:srgbClr val="F8EDE7"/>
                </a:solidFill>
                <a:latin typeface="Quattrocento"/>
                <a:cs typeface="Quattrocento"/>
              </a:rPr>
              <a:t>of </a:t>
            </a:r>
            <a:r>
              <a:rPr sz="1850" dirty="0">
                <a:solidFill>
                  <a:srgbClr val="F8EDE7"/>
                </a:solidFill>
                <a:latin typeface="Quattrocento"/>
                <a:cs typeface="Quattrocento"/>
              </a:rPr>
              <a:t>cloudiness</a:t>
            </a:r>
            <a:r>
              <a:rPr sz="1850" spc="-55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850" dirty="0">
                <a:solidFill>
                  <a:srgbClr val="F8EDE7"/>
                </a:solidFill>
                <a:latin typeface="Quattrocento"/>
                <a:cs typeface="Quattrocento"/>
              </a:rPr>
              <a:t>in</a:t>
            </a:r>
            <a:r>
              <a:rPr sz="1850" spc="-60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850" dirty="0">
                <a:solidFill>
                  <a:srgbClr val="F8EDE7"/>
                </a:solidFill>
                <a:latin typeface="Quattrocento"/>
                <a:cs typeface="Quattrocento"/>
              </a:rPr>
              <a:t>the</a:t>
            </a:r>
            <a:r>
              <a:rPr sz="1850" spc="-60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850" spc="-20" dirty="0">
                <a:solidFill>
                  <a:srgbClr val="F8EDE7"/>
                </a:solidFill>
                <a:latin typeface="Quattrocento"/>
                <a:cs typeface="Quattrocento"/>
              </a:rPr>
              <a:t>sky.</a:t>
            </a:r>
            <a:endParaRPr sz="1850">
              <a:latin typeface="Quattrocento"/>
              <a:cs typeface="Quattrocento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479DF9-97AB-F9C1-F6FB-2F827E235AD2}"/>
              </a:ext>
            </a:extLst>
          </p:cNvPr>
          <p:cNvSpPr txBox="1"/>
          <p:nvPr/>
        </p:nvSpPr>
        <p:spPr>
          <a:xfrm>
            <a:off x="12954000" y="7848600"/>
            <a:ext cx="1600200" cy="228600"/>
          </a:xfrm>
          <a:prstGeom prst="rect">
            <a:avLst/>
          </a:prstGeom>
          <a:solidFill>
            <a:srgbClr val="003300"/>
          </a:solidFill>
          <a:ln>
            <a:solidFill>
              <a:srgbClr val="0033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58559" y="752856"/>
            <a:ext cx="6167120" cy="655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100" dirty="0"/>
              <a:t>Data</a:t>
            </a:r>
            <a:r>
              <a:rPr sz="4100" spc="-45" dirty="0"/>
              <a:t> </a:t>
            </a:r>
            <a:r>
              <a:rPr sz="4100" dirty="0"/>
              <a:t>Sources</a:t>
            </a:r>
            <a:r>
              <a:rPr sz="4100" spc="-100" dirty="0"/>
              <a:t> </a:t>
            </a:r>
            <a:r>
              <a:rPr sz="4100" dirty="0"/>
              <a:t>and</a:t>
            </a:r>
            <a:r>
              <a:rPr sz="4100" spc="-95" dirty="0"/>
              <a:t> </a:t>
            </a:r>
            <a:r>
              <a:rPr sz="4100" spc="-10" dirty="0"/>
              <a:t>Formats</a:t>
            </a:r>
            <a:endParaRPr sz="41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67450" y="1781175"/>
            <a:ext cx="561975" cy="56197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258559" y="2545016"/>
            <a:ext cx="3208655" cy="15240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dirty="0">
                <a:solidFill>
                  <a:srgbClr val="F8EDE7"/>
                </a:solidFill>
                <a:latin typeface="Quattrocento"/>
                <a:cs typeface="Quattrocento"/>
              </a:rPr>
              <a:t>Weather</a:t>
            </a:r>
            <a:r>
              <a:rPr sz="2000" spc="120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2000" spc="-10" dirty="0">
                <a:solidFill>
                  <a:srgbClr val="F8EDE7"/>
                </a:solidFill>
                <a:latin typeface="Quattrocento"/>
                <a:cs typeface="Quattrocento"/>
              </a:rPr>
              <a:t>Stations</a:t>
            </a:r>
            <a:endParaRPr sz="2000">
              <a:latin typeface="Quattrocento"/>
              <a:cs typeface="Quattrocento"/>
            </a:endParaRPr>
          </a:p>
          <a:p>
            <a:pPr marL="12700" marR="5080">
              <a:lnSpc>
                <a:spcPct val="138000"/>
              </a:lnSpc>
              <a:spcBef>
                <a:spcPts val="915"/>
              </a:spcBef>
            </a:pPr>
            <a:r>
              <a:rPr sz="1700" dirty="0">
                <a:solidFill>
                  <a:srgbClr val="F8EDE7"/>
                </a:solidFill>
                <a:latin typeface="Quattrocento"/>
                <a:cs typeface="Quattrocento"/>
              </a:rPr>
              <a:t>Ground-based</a:t>
            </a:r>
            <a:r>
              <a:rPr sz="1700" spc="290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700" dirty="0">
                <a:solidFill>
                  <a:srgbClr val="F8EDE7"/>
                </a:solidFill>
                <a:latin typeface="Quattrocento"/>
                <a:cs typeface="Quattrocento"/>
              </a:rPr>
              <a:t>weather</a:t>
            </a:r>
            <a:r>
              <a:rPr sz="1700" spc="225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700" spc="-10" dirty="0">
                <a:solidFill>
                  <a:srgbClr val="F8EDE7"/>
                </a:solidFill>
                <a:latin typeface="Quattrocento"/>
                <a:cs typeface="Quattrocento"/>
              </a:rPr>
              <a:t>stations </a:t>
            </a:r>
            <a:r>
              <a:rPr sz="1700" dirty="0">
                <a:solidFill>
                  <a:srgbClr val="F8EDE7"/>
                </a:solidFill>
                <a:latin typeface="Quattrocento"/>
                <a:cs typeface="Quattrocento"/>
              </a:rPr>
              <a:t>measure</a:t>
            </a:r>
            <a:r>
              <a:rPr sz="1700" spc="155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700" dirty="0">
                <a:solidFill>
                  <a:srgbClr val="F8EDE7"/>
                </a:solidFill>
                <a:latin typeface="Quattrocento"/>
                <a:cs typeface="Quattrocento"/>
              </a:rPr>
              <a:t>local</a:t>
            </a:r>
            <a:r>
              <a:rPr sz="1700" spc="145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700" dirty="0">
                <a:solidFill>
                  <a:srgbClr val="F8EDE7"/>
                </a:solidFill>
                <a:latin typeface="Quattrocento"/>
                <a:cs typeface="Quattrocento"/>
              </a:rPr>
              <a:t>conditions</a:t>
            </a:r>
            <a:r>
              <a:rPr sz="1700" spc="55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700" spc="-25" dirty="0">
                <a:solidFill>
                  <a:srgbClr val="F8EDE7"/>
                </a:solidFill>
                <a:latin typeface="Quattrocento"/>
                <a:cs typeface="Quattrocento"/>
              </a:rPr>
              <a:t>and </a:t>
            </a:r>
            <a:r>
              <a:rPr sz="1700" dirty="0">
                <a:solidFill>
                  <a:srgbClr val="F8EDE7"/>
                </a:solidFill>
                <a:latin typeface="Quattrocento"/>
                <a:cs typeface="Quattrocento"/>
              </a:rPr>
              <a:t>transmit</a:t>
            </a:r>
            <a:r>
              <a:rPr sz="1700" spc="35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700" dirty="0">
                <a:solidFill>
                  <a:srgbClr val="F8EDE7"/>
                </a:solidFill>
                <a:latin typeface="Quattrocento"/>
                <a:cs typeface="Quattrocento"/>
              </a:rPr>
              <a:t>data</a:t>
            </a:r>
            <a:r>
              <a:rPr sz="1700" spc="50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700" dirty="0">
                <a:solidFill>
                  <a:srgbClr val="F8EDE7"/>
                </a:solidFill>
                <a:latin typeface="Quattrocento"/>
                <a:cs typeface="Quattrocento"/>
              </a:rPr>
              <a:t>in</a:t>
            </a:r>
            <a:r>
              <a:rPr sz="1700" spc="85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700" dirty="0">
                <a:solidFill>
                  <a:srgbClr val="F8EDE7"/>
                </a:solidFill>
                <a:latin typeface="Quattrocento"/>
                <a:cs typeface="Quattrocento"/>
              </a:rPr>
              <a:t>real</a:t>
            </a:r>
            <a:r>
              <a:rPr sz="1700" spc="70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700" spc="-20" dirty="0">
                <a:solidFill>
                  <a:srgbClr val="F8EDE7"/>
                </a:solidFill>
                <a:latin typeface="Quattrocento"/>
                <a:cs typeface="Quattrocento"/>
              </a:rPr>
              <a:t>time.</a:t>
            </a:r>
            <a:endParaRPr sz="1700">
              <a:latin typeface="Quattrocento"/>
              <a:cs typeface="Quattrocento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29850" y="1781175"/>
            <a:ext cx="552450" cy="56197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0219690" y="2545016"/>
            <a:ext cx="3546475" cy="15240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-10" dirty="0">
                <a:solidFill>
                  <a:srgbClr val="F8EDE7"/>
                </a:solidFill>
                <a:latin typeface="Quattrocento"/>
                <a:cs typeface="Quattrocento"/>
              </a:rPr>
              <a:t>Satellites</a:t>
            </a:r>
            <a:endParaRPr sz="2000">
              <a:latin typeface="Quattrocento"/>
              <a:cs typeface="Quattrocento"/>
            </a:endParaRPr>
          </a:p>
          <a:p>
            <a:pPr marL="12700" marR="5080" algn="just">
              <a:lnSpc>
                <a:spcPct val="138000"/>
              </a:lnSpc>
              <a:spcBef>
                <a:spcPts val="915"/>
              </a:spcBef>
            </a:pPr>
            <a:r>
              <a:rPr sz="1700" dirty="0">
                <a:solidFill>
                  <a:srgbClr val="F8EDE7"/>
                </a:solidFill>
                <a:latin typeface="Quattrocento"/>
                <a:cs typeface="Quattrocento"/>
              </a:rPr>
              <a:t>Satellites</a:t>
            </a:r>
            <a:r>
              <a:rPr sz="1700" spc="60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700" dirty="0">
                <a:solidFill>
                  <a:srgbClr val="F8EDE7"/>
                </a:solidFill>
                <a:latin typeface="Quattrocento"/>
                <a:cs typeface="Quattrocento"/>
              </a:rPr>
              <a:t>provide</a:t>
            </a:r>
            <a:r>
              <a:rPr sz="1700" spc="165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700" dirty="0">
                <a:solidFill>
                  <a:srgbClr val="F8EDE7"/>
                </a:solidFill>
                <a:latin typeface="Quattrocento"/>
                <a:cs typeface="Quattrocento"/>
              </a:rPr>
              <a:t>a</a:t>
            </a:r>
            <a:r>
              <a:rPr sz="1700" spc="135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700" dirty="0">
                <a:solidFill>
                  <a:srgbClr val="F8EDE7"/>
                </a:solidFill>
                <a:latin typeface="Quattrocento"/>
                <a:cs typeface="Quattrocento"/>
              </a:rPr>
              <a:t>wide-area</a:t>
            </a:r>
            <a:r>
              <a:rPr sz="1700" spc="225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700" spc="-20" dirty="0">
                <a:solidFill>
                  <a:srgbClr val="F8EDE7"/>
                </a:solidFill>
                <a:latin typeface="Quattrocento"/>
                <a:cs typeface="Quattrocento"/>
              </a:rPr>
              <a:t>view </a:t>
            </a:r>
            <a:r>
              <a:rPr sz="1700" dirty="0">
                <a:solidFill>
                  <a:srgbClr val="F8EDE7"/>
                </a:solidFill>
                <a:latin typeface="Quattrocento"/>
                <a:cs typeface="Quattrocento"/>
              </a:rPr>
              <a:t>of</a:t>
            </a:r>
            <a:r>
              <a:rPr sz="1700" spc="70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700" dirty="0">
                <a:solidFill>
                  <a:srgbClr val="F8EDE7"/>
                </a:solidFill>
                <a:latin typeface="Quattrocento"/>
                <a:cs typeface="Quattrocento"/>
              </a:rPr>
              <a:t>weather</a:t>
            </a:r>
            <a:r>
              <a:rPr sz="1700" spc="105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700" dirty="0">
                <a:solidFill>
                  <a:srgbClr val="F8EDE7"/>
                </a:solidFill>
                <a:latin typeface="Quattrocento"/>
                <a:cs typeface="Quattrocento"/>
              </a:rPr>
              <a:t>patterns</a:t>
            </a:r>
            <a:r>
              <a:rPr sz="1700" spc="125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700" dirty="0">
                <a:solidFill>
                  <a:srgbClr val="F8EDE7"/>
                </a:solidFill>
                <a:latin typeface="Quattrocento"/>
                <a:cs typeface="Quattrocento"/>
              </a:rPr>
              <a:t>and</a:t>
            </a:r>
            <a:r>
              <a:rPr sz="1700" spc="60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700" spc="-10" dirty="0">
                <a:solidFill>
                  <a:srgbClr val="F8EDE7"/>
                </a:solidFill>
                <a:latin typeface="Quattrocento"/>
                <a:cs typeface="Quattrocento"/>
              </a:rPr>
              <a:t>conditions </a:t>
            </a:r>
            <a:r>
              <a:rPr sz="1700" dirty="0">
                <a:solidFill>
                  <a:srgbClr val="F8EDE7"/>
                </a:solidFill>
                <a:latin typeface="Quattrocento"/>
                <a:cs typeface="Quattrocento"/>
              </a:rPr>
              <a:t>over</a:t>
            </a:r>
            <a:r>
              <a:rPr sz="1700" spc="70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700" dirty="0">
                <a:solidFill>
                  <a:srgbClr val="F8EDE7"/>
                </a:solidFill>
                <a:latin typeface="Quattrocento"/>
                <a:cs typeface="Quattrocento"/>
              </a:rPr>
              <a:t>large</a:t>
            </a:r>
            <a:r>
              <a:rPr sz="1700" spc="100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700" spc="-10" dirty="0">
                <a:solidFill>
                  <a:srgbClr val="F8EDE7"/>
                </a:solidFill>
                <a:latin typeface="Quattrocento"/>
                <a:cs typeface="Quattrocento"/>
              </a:rPr>
              <a:t>regions.</a:t>
            </a:r>
            <a:endParaRPr sz="1700">
              <a:latin typeface="Quattrocento"/>
              <a:cs typeface="Quattrocento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67450" y="4762500"/>
            <a:ext cx="561975" cy="56197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258559" y="5530786"/>
            <a:ext cx="3582670" cy="15240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dirty="0">
                <a:solidFill>
                  <a:srgbClr val="F8EDE7"/>
                </a:solidFill>
                <a:latin typeface="Quattrocento"/>
                <a:cs typeface="Quattrocento"/>
              </a:rPr>
              <a:t>Radar</a:t>
            </a:r>
            <a:r>
              <a:rPr sz="2000" spc="120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2000" spc="-10" dirty="0">
                <a:solidFill>
                  <a:srgbClr val="F8EDE7"/>
                </a:solidFill>
                <a:latin typeface="Quattrocento"/>
                <a:cs typeface="Quattrocento"/>
              </a:rPr>
              <a:t>Systems</a:t>
            </a:r>
            <a:endParaRPr sz="2000">
              <a:latin typeface="Quattrocento"/>
              <a:cs typeface="Quattrocento"/>
            </a:endParaRPr>
          </a:p>
          <a:p>
            <a:pPr marL="12700" marR="5080">
              <a:lnSpc>
                <a:spcPct val="138000"/>
              </a:lnSpc>
              <a:spcBef>
                <a:spcPts val="919"/>
              </a:spcBef>
            </a:pPr>
            <a:r>
              <a:rPr sz="1700" dirty="0">
                <a:solidFill>
                  <a:srgbClr val="F8EDE7"/>
                </a:solidFill>
                <a:latin typeface="Quattrocento"/>
                <a:cs typeface="Quattrocento"/>
              </a:rPr>
              <a:t>Radar</a:t>
            </a:r>
            <a:r>
              <a:rPr sz="1700" spc="80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700" dirty="0">
                <a:solidFill>
                  <a:srgbClr val="F8EDE7"/>
                </a:solidFill>
                <a:latin typeface="Quattrocento"/>
                <a:cs typeface="Quattrocento"/>
              </a:rPr>
              <a:t>stations</a:t>
            </a:r>
            <a:r>
              <a:rPr sz="1700" spc="105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700" dirty="0">
                <a:solidFill>
                  <a:srgbClr val="F8EDE7"/>
                </a:solidFill>
                <a:latin typeface="Quattrocento"/>
                <a:cs typeface="Quattrocento"/>
              </a:rPr>
              <a:t>detect</a:t>
            </a:r>
            <a:r>
              <a:rPr sz="1700" spc="165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700" spc="-10" dirty="0">
                <a:solidFill>
                  <a:srgbClr val="F8EDE7"/>
                </a:solidFill>
                <a:latin typeface="Quattrocento"/>
                <a:cs typeface="Quattrocento"/>
              </a:rPr>
              <a:t>precipitation </a:t>
            </a:r>
            <a:r>
              <a:rPr sz="1700" dirty="0">
                <a:solidFill>
                  <a:srgbClr val="F8EDE7"/>
                </a:solidFill>
                <a:latin typeface="Quattrocento"/>
                <a:cs typeface="Quattrocento"/>
              </a:rPr>
              <a:t>and</a:t>
            </a:r>
            <a:r>
              <a:rPr sz="1700" spc="30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700" dirty="0">
                <a:solidFill>
                  <a:srgbClr val="F8EDE7"/>
                </a:solidFill>
                <a:latin typeface="Quattrocento"/>
                <a:cs typeface="Quattrocento"/>
              </a:rPr>
              <a:t>track</a:t>
            </a:r>
            <a:r>
              <a:rPr sz="1700" spc="100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700" dirty="0">
                <a:solidFill>
                  <a:srgbClr val="F8EDE7"/>
                </a:solidFill>
                <a:latin typeface="Quattrocento"/>
                <a:cs typeface="Quattrocento"/>
              </a:rPr>
              <a:t>its</a:t>
            </a:r>
            <a:r>
              <a:rPr sz="1700" spc="90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700" dirty="0">
                <a:solidFill>
                  <a:srgbClr val="F8EDE7"/>
                </a:solidFill>
                <a:latin typeface="Quattrocento"/>
                <a:cs typeface="Quattrocento"/>
              </a:rPr>
              <a:t>movement,</a:t>
            </a:r>
            <a:r>
              <a:rPr sz="1700" spc="110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700" spc="-10" dirty="0">
                <a:solidFill>
                  <a:srgbClr val="F8EDE7"/>
                </a:solidFill>
                <a:latin typeface="Quattrocento"/>
                <a:cs typeface="Quattrocento"/>
              </a:rPr>
              <a:t>offering </a:t>
            </a:r>
            <a:r>
              <a:rPr sz="1700" dirty="0">
                <a:solidFill>
                  <a:srgbClr val="F8EDE7"/>
                </a:solidFill>
                <a:latin typeface="Quattrocento"/>
                <a:cs typeface="Quattrocento"/>
              </a:rPr>
              <a:t>detailed</a:t>
            </a:r>
            <a:r>
              <a:rPr sz="1700" spc="40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700" dirty="0">
                <a:solidFill>
                  <a:srgbClr val="F8EDE7"/>
                </a:solidFill>
                <a:latin typeface="Quattrocento"/>
                <a:cs typeface="Quattrocento"/>
              </a:rPr>
              <a:t>insights</a:t>
            </a:r>
            <a:r>
              <a:rPr sz="1700" spc="110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700" dirty="0">
                <a:solidFill>
                  <a:srgbClr val="F8EDE7"/>
                </a:solidFill>
                <a:latin typeface="Quattrocento"/>
                <a:cs typeface="Quattrocento"/>
              </a:rPr>
              <a:t>into</a:t>
            </a:r>
            <a:r>
              <a:rPr sz="1700" spc="165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700" dirty="0">
                <a:solidFill>
                  <a:srgbClr val="F8EDE7"/>
                </a:solidFill>
                <a:latin typeface="Quattrocento"/>
                <a:cs typeface="Quattrocento"/>
              </a:rPr>
              <a:t>storm</a:t>
            </a:r>
            <a:r>
              <a:rPr sz="1700" spc="95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700" spc="-10" dirty="0">
                <a:solidFill>
                  <a:srgbClr val="F8EDE7"/>
                </a:solidFill>
                <a:latin typeface="Quattrocento"/>
                <a:cs typeface="Quattrocento"/>
              </a:rPr>
              <a:t>activity.</a:t>
            </a:r>
            <a:endParaRPr sz="1700">
              <a:latin typeface="Quattrocento"/>
              <a:cs typeface="Quattrocento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229850" y="4762500"/>
            <a:ext cx="552450" cy="56197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0219690" y="5530786"/>
            <a:ext cx="3606800" cy="18770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dirty="0">
                <a:solidFill>
                  <a:srgbClr val="F8EDE7"/>
                </a:solidFill>
                <a:latin typeface="Quattrocento"/>
                <a:cs typeface="Quattrocento"/>
              </a:rPr>
              <a:t>Data</a:t>
            </a:r>
            <a:r>
              <a:rPr sz="2000" spc="10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2000" spc="-10" dirty="0">
                <a:solidFill>
                  <a:srgbClr val="F8EDE7"/>
                </a:solidFill>
                <a:latin typeface="Quattrocento"/>
                <a:cs typeface="Quattrocento"/>
              </a:rPr>
              <a:t>Formats</a:t>
            </a:r>
            <a:endParaRPr sz="2000">
              <a:latin typeface="Quattrocento"/>
              <a:cs typeface="Quattrocento"/>
            </a:endParaRPr>
          </a:p>
          <a:p>
            <a:pPr marL="12700" marR="5080">
              <a:lnSpc>
                <a:spcPct val="137400"/>
              </a:lnSpc>
              <a:spcBef>
                <a:spcPts val="930"/>
              </a:spcBef>
            </a:pPr>
            <a:r>
              <a:rPr sz="1700" dirty="0">
                <a:solidFill>
                  <a:srgbClr val="F8EDE7"/>
                </a:solidFill>
                <a:latin typeface="Quattrocento"/>
                <a:cs typeface="Quattrocento"/>
              </a:rPr>
              <a:t>Weather</a:t>
            </a:r>
            <a:r>
              <a:rPr sz="1700" spc="140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700" dirty="0">
                <a:solidFill>
                  <a:srgbClr val="F8EDE7"/>
                </a:solidFill>
                <a:latin typeface="Quattrocento"/>
                <a:cs typeface="Quattrocento"/>
              </a:rPr>
              <a:t>data</a:t>
            </a:r>
            <a:r>
              <a:rPr sz="1700" spc="55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700" dirty="0">
                <a:solidFill>
                  <a:srgbClr val="F8EDE7"/>
                </a:solidFill>
                <a:latin typeface="Quattrocento"/>
                <a:cs typeface="Quattrocento"/>
              </a:rPr>
              <a:t>is</a:t>
            </a:r>
            <a:r>
              <a:rPr sz="1700" spc="80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700" dirty="0">
                <a:solidFill>
                  <a:srgbClr val="F8EDE7"/>
                </a:solidFill>
                <a:latin typeface="Quattrocento"/>
                <a:cs typeface="Quattrocento"/>
              </a:rPr>
              <a:t>often</a:t>
            </a:r>
            <a:r>
              <a:rPr sz="1700" spc="90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700" spc="-10" dirty="0">
                <a:solidFill>
                  <a:srgbClr val="F8EDE7"/>
                </a:solidFill>
                <a:latin typeface="Quattrocento"/>
                <a:cs typeface="Quattrocento"/>
              </a:rPr>
              <a:t>transmitted</a:t>
            </a:r>
            <a:r>
              <a:rPr sz="1700" spc="500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700" dirty="0">
                <a:solidFill>
                  <a:srgbClr val="F8EDE7"/>
                </a:solidFill>
                <a:latin typeface="Quattrocento"/>
                <a:cs typeface="Quattrocento"/>
              </a:rPr>
              <a:t>in</a:t>
            </a:r>
            <a:r>
              <a:rPr sz="1700" spc="30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700" dirty="0">
                <a:solidFill>
                  <a:srgbClr val="F8EDE7"/>
                </a:solidFill>
                <a:latin typeface="Quattrocento"/>
                <a:cs typeface="Quattrocento"/>
              </a:rPr>
              <a:t>standardized</a:t>
            </a:r>
            <a:r>
              <a:rPr sz="1700" spc="140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700" dirty="0">
                <a:solidFill>
                  <a:srgbClr val="F8EDE7"/>
                </a:solidFill>
                <a:latin typeface="Quattrocento"/>
                <a:cs typeface="Quattrocento"/>
              </a:rPr>
              <a:t>formats</a:t>
            </a:r>
            <a:r>
              <a:rPr sz="1700" spc="114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700" dirty="0">
                <a:solidFill>
                  <a:srgbClr val="F8EDE7"/>
                </a:solidFill>
                <a:latin typeface="Quattrocento"/>
                <a:cs typeface="Quattrocento"/>
              </a:rPr>
              <a:t>like</a:t>
            </a:r>
            <a:r>
              <a:rPr sz="1700" spc="120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700" dirty="0">
                <a:solidFill>
                  <a:srgbClr val="F8EDE7"/>
                </a:solidFill>
                <a:latin typeface="Quattrocento"/>
                <a:cs typeface="Quattrocento"/>
              </a:rPr>
              <a:t>XML</a:t>
            </a:r>
            <a:r>
              <a:rPr sz="1700" spc="130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700" spc="-25" dirty="0">
                <a:solidFill>
                  <a:srgbClr val="F8EDE7"/>
                </a:solidFill>
                <a:latin typeface="Quattrocento"/>
                <a:cs typeface="Quattrocento"/>
              </a:rPr>
              <a:t>or </a:t>
            </a:r>
            <a:r>
              <a:rPr sz="1700" dirty="0">
                <a:solidFill>
                  <a:srgbClr val="F8EDE7"/>
                </a:solidFill>
                <a:latin typeface="Quattrocento"/>
                <a:cs typeface="Quattrocento"/>
              </a:rPr>
              <a:t>JSON,</a:t>
            </a:r>
            <a:r>
              <a:rPr sz="1700" spc="55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700" dirty="0">
                <a:solidFill>
                  <a:srgbClr val="F8EDE7"/>
                </a:solidFill>
                <a:latin typeface="Quattrocento"/>
                <a:cs typeface="Quattrocento"/>
              </a:rPr>
              <a:t>facilitating</a:t>
            </a:r>
            <a:r>
              <a:rPr sz="1700" spc="170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700" dirty="0">
                <a:solidFill>
                  <a:srgbClr val="F8EDE7"/>
                </a:solidFill>
                <a:latin typeface="Quattrocento"/>
                <a:cs typeface="Quattrocento"/>
              </a:rPr>
              <a:t>easy</a:t>
            </a:r>
            <a:r>
              <a:rPr sz="1700" spc="60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700" dirty="0">
                <a:solidFill>
                  <a:srgbClr val="F8EDE7"/>
                </a:solidFill>
                <a:latin typeface="Quattrocento"/>
                <a:cs typeface="Quattrocento"/>
              </a:rPr>
              <a:t>sharing</a:t>
            </a:r>
            <a:r>
              <a:rPr sz="1700" spc="170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700" spc="-25" dirty="0">
                <a:solidFill>
                  <a:srgbClr val="F8EDE7"/>
                </a:solidFill>
                <a:latin typeface="Quattrocento"/>
                <a:cs typeface="Quattrocento"/>
              </a:rPr>
              <a:t>and </a:t>
            </a:r>
            <a:r>
              <a:rPr sz="1700" spc="-10" dirty="0">
                <a:solidFill>
                  <a:srgbClr val="F8EDE7"/>
                </a:solidFill>
                <a:latin typeface="Quattrocento"/>
                <a:cs typeface="Quattrocento"/>
              </a:rPr>
              <a:t>integration.</a:t>
            </a:r>
            <a:endParaRPr sz="1700">
              <a:latin typeface="Quattrocento"/>
              <a:cs typeface="Quattrocento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B6A305-498D-47A5-8419-3EF7B672022E}"/>
              </a:ext>
            </a:extLst>
          </p:cNvPr>
          <p:cNvSpPr txBox="1"/>
          <p:nvPr/>
        </p:nvSpPr>
        <p:spPr>
          <a:xfrm>
            <a:off x="12954000" y="7772400"/>
            <a:ext cx="1524000" cy="369332"/>
          </a:xfrm>
          <a:prstGeom prst="rect">
            <a:avLst/>
          </a:prstGeom>
          <a:solidFill>
            <a:srgbClr val="003300"/>
          </a:solidFill>
          <a:ln>
            <a:solidFill>
              <a:srgbClr val="0033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944" y="522223"/>
            <a:ext cx="7092950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dirty="0"/>
              <a:t>Visualizing</a:t>
            </a:r>
            <a:r>
              <a:rPr sz="3750" spc="-110" dirty="0"/>
              <a:t> </a:t>
            </a:r>
            <a:r>
              <a:rPr sz="3750" dirty="0"/>
              <a:t>Weather</a:t>
            </a:r>
            <a:r>
              <a:rPr sz="3750" spc="-110" dirty="0"/>
              <a:t> </a:t>
            </a:r>
            <a:r>
              <a:rPr sz="3750" spc="-10" dirty="0"/>
              <a:t>Information</a:t>
            </a:r>
            <a:endParaRPr sz="37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0400" y="1571625"/>
            <a:ext cx="1628775" cy="14859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959478" y="2340673"/>
            <a:ext cx="116839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-50" dirty="0">
                <a:solidFill>
                  <a:srgbClr val="F8EDE7"/>
                </a:solidFill>
                <a:latin typeface="Quattrocento"/>
                <a:cs typeface="Quattrocento"/>
              </a:rPr>
              <a:t>1</a:t>
            </a:r>
            <a:endParaRPr sz="2000">
              <a:latin typeface="Quattrocento"/>
              <a:cs typeface="Quattrocen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26659" y="1920303"/>
            <a:ext cx="7318375" cy="7467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50" dirty="0">
                <a:solidFill>
                  <a:srgbClr val="F8EDE7"/>
                </a:solidFill>
                <a:latin typeface="Quattrocento"/>
                <a:cs typeface="Quattrocento"/>
              </a:rPr>
              <a:t>Basic</a:t>
            </a:r>
            <a:r>
              <a:rPr sz="1850" spc="-40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850" spc="-20" dirty="0">
                <a:solidFill>
                  <a:srgbClr val="F8EDE7"/>
                </a:solidFill>
                <a:latin typeface="Quattrocento"/>
                <a:cs typeface="Quattrocento"/>
              </a:rPr>
              <a:t>Icons</a:t>
            </a:r>
            <a:endParaRPr sz="1850">
              <a:latin typeface="Quattrocento"/>
              <a:cs typeface="Quattrocento"/>
            </a:endParaRPr>
          </a:p>
          <a:p>
            <a:pPr marL="12700">
              <a:lnSpc>
                <a:spcPct val="100000"/>
              </a:lnSpc>
              <a:spcBef>
                <a:spcPts val="1565"/>
              </a:spcBef>
            </a:pPr>
            <a:r>
              <a:rPr sz="1550" dirty="0">
                <a:solidFill>
                  <a:srgbClr val="F8EDE7"/>
                </a:solidFill>
                <a:latin typeface="Quattrocento"/>
                <a:cs typeface="Quattrocento"/>
              </a:rPr>
              <a:t>Simple</a:t>
            </a:r>
            <a:r>
              <a:rPr sz="1550" spc="80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550" dirty="0">
                <a:solidFill>
                  <a:srgbClr val="F8EDE7"/>
                </a:solidFill>
                <a:latin typeface="Quattrocento"/>
                <a:cs typeface="Quattrocento"/>
              </a:rPr>
              <a:t>icons</a:t>
            </a:r>
            <a:r>
              <a:rPr sz="1550" spc="75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550" dirty="0">
                <a:solidFill>
                  <a:srgbClr val="F8EDE7"/>
                </a:solidFill>
                <a:latin typeface="Quattrocento"/>
                <a:cs typeface="Quattrocento"/>
              </a:rPr>
              <a:t>representing</a:t>
            </a:r>
            <a:r>
              <a:rPr sz="1550" spc="120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550" dirty="0">
                <a:solidFill>
                  <a:srgbClr val="F8EDE7"/>
                </a:solidFill>
                <a:latin typeface="Quattrocento"/>
                <a:cs typeface="Quattrocento"/>
              </a:rPr>
              <a:t>sun,</a:t>
            </a:r>
            <a:r>
              <a:rPr sz="1550" spc="140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550" dirty="0">
                <a:solidFill>
                  <a:srgbClr val="F8EDE7"/>
                </a:solidFill>
                <a:latin typeface="Quattrocento"/>
                <a:cs typeface="Quattrocento"/>
              </a:rPr>
              <a:t>rain,</a:t>
            </a:r>
            <a:r>
              <a:rPr sz="1550" spc="40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550" dirty="0">
                <a:solidFill>
                  <a:srgbClr val="F8EDE7"/>
                </a:solidFill>
                <a:latin typeface="Quattrocento"/>
                <a:cs typeface="Quattrocento"/>
              </a:rPr>
              <a:t>clouds,</a:t>
            </a:r>
            <a:r>
              <a:rPr sz="1550" spc="40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550" dirty="0">
                <a:solidFill>
                  <a:srgbClr val="F8EDE7"/>
                </a:solidFill>
                <a:latin typeface="Quattrocento"/>
                <a:cs typeface="Quattrocento"/>
              </a:rPr>
              <a:t>and</a:t>
            </a:r>
            <a:r>
              <a:rPr sz="1550" spc="130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550" dirty="0">
                <a:solidFill>
                  <a:srgbClr val="F8EDE7"/>
                </a:solidFill>
                <a:latin typeface="Quattrocento"/>
                <a:cs typeface="Quattrocento"/>
              </a:rPr>
              <a:t>wind</a:t>
            </a:r>
            <a:r>
              <a:rPr sz="1550" spc="130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550" dirty="0">
                <a:solidFill>
                  <a:srgbClr val="F8EDE7"/>
                </a:solidFill>
                <a:latin typeface="Quattrocento"/>
                <a:cs typeface="Quattrocento"/>
              </a:rPr>
              <a:t>provide</a:t>
            </a:r>
            <a:r>
              <a:rPr sz="1550" spc="80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550" dirty="0">
                <a:solidFill>
                  <a:srgbClr val="F8EDE7"/>
                </a:solidFill>
                <a:latin typeface="Quattrocento"/>
                <a:cs typeface="Quattrocento"/>
              </a:rPr>
              <a:t>a</a:t>
            </a:r>
            <a:r>
              <a:rPr sz="1550" spc="145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550" dirty="0">
                <a:solidFill>
                  <a:srgbClr val="F8EDE7"/>
                </a:solidFill>
                <a:latin typeface="Quattrocento"/>
                <a:cs typeface="Quattrocento"/>
              </a:rPr>
              <a:t>quick</a:t>
            </a:r>
            <a:r>
              <a:rPr sz="1550" spc="85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550" spc="-10" dirty="0">
                <a:solidFill>
                  <a:srgbClr val="F8EDE7"/>
                </a:solidFill>
                <a:latin typeface="Quattrocento"/>
                <a:cs typeface="Quattrocento"/>
              </a:rPr>
              <a:t>overview.</a:t>
            </a:r>
            <a:endParaRPr sz="1550">
              <a:latin typeface="Quattrocento"/>
              <a:cs typeface="Quattrocen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381250" y="3076575"/>
            <a:ext cx="11487150" cy="1514475"/>
            <a:chOff x="2381250" y="3076575"/>
            <a:chExt cx="11487150" cy="1514475"/>
          </a:xfrm>
        </p:grpSpPr>
        <p:sp>
          <p:nvSpPr>
            <p:cNvPr id="7" name="object 7"/>
            <p:cNvSpPr/>
            <p:nvPr/>
          </p:nvSpPr>
          <p:spPr>
            <a:xfrm>
              <a:off x="4886325" y="3076575"/>
              <a:ext cx="8982075" cy="9525"/>
            </a:xfrm>
            <a:custGeom>
              <a:avLst/>
              <a:gdLst/>
              <a:ahLst/>
              <a:cxnLst/>
              <a:rect l="l" t="t" r="r" b="b"/>
              <a:pathLst>
                <a:path w="8982075" h="9525">
                  <a:moveTo>
                    <a:pt x="8979916" y="0"/>
                  </a:moveTo>
                  <a:lnTo>
                    <a:pt x="2159" y="0"/>
                  </a:lnTo>
                  <a:lnTo>
                    <a:pt x="0" y="2159"/>
                  </a:lnTo>
                  <a:lnTo>
                    <a:pt x="0" y="4699"/>
                  </a:lnTo>
                  <a:lnTo>
                    <a:pt x="0" y="7365"/>
                  </a:lnTo>
                  <a:lnTo>
                    <a:pt x="2159" y="9525"/>
                  </a:lnTo>
                  <a:lnTo>
                    <a:pt x="8979916" y="9525"/>
                  </a:lnTo>
                  <a:lnTo>
                    <a:pt x="8982075" y="7365"/>
                  </a:lnTo>
                  <a:lnTo>
                    <a:pt x="8982075" y="2159"/>
                  </a:lnTo>
                  <a:lnTo>
                    <a:pt x="8979916" y="0"/>
                  </a:lnTo>
                  <a:close/>
                </a:path>
              </a:pathLst>
            </a:custGeom>
            <a:solidFill>
              <a:srgbClr val="496B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81250" y="3105150"/>
              <a:ext cx="3267075" cy="148590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3936619" y="3686111"/>
            <a:ext cx="16383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-50" dirty="0">
                <a:solidFill>
                  <a:srgbClr val="F8EDE7"/>
                </a:solidFill>
                <a:latin typeface="Quattrocento"/>
                <a:cs typeface="Quattrocento"/>
              </a:rPr>
              <a:t>2</a:t>
            </a:r>
            <a:endParaRPr sz="2000">
              <a:latin typeface="Quattrocento"/>
              <a:cs typeface="Quattrocen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43904" y="3294697"/>
            <a:ext cx="7597775" cy="10807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50" dirty="0">
                <a:solidFill>
                  <a:srgbClr val="F8EDE7"/>
                </a:solidFill>
                <a:latin typeface="Quattrocento"/>
                <a:cs typeface="Quattrocento"/>
              </a:rPr>
              <a:t>Charts</a:t>
            </a:r>
            <a:r>
              <a:rPr sz="1850" spc="-55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850" dirty="0">
                <a:solidFill>
                  <a:srgbClr val="F8EDE7"/>
                </a:solidFill>
                <a:latin typeface="Quattrocento"/>
                <a:cs typeface="Quattrocento"/>
              </a:rPr>
              <a:t>and</a:t>
            </a:r>
            <a:r>
              <a:rPr sz="1850" spc="-55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850" spc="-10" dirty="0">
                <a:solidFill>
                  <a:srgbClr val="F8EDE7"/>
                </a:solidFill>
                <a:latin typeface="Quattrocento"/>
                <a:cs typeface="Quattrocento"/>
              </a:rPr>
              <a:t>Graphs</a:t>
            </a:r>
            <a:endParaRPr sz="1850">
              <a:latin typeface="Quattrocento"/>
              <a:cs typeface="Quattrocento"/>
            </a:endParaRPr>
          </a:p>
          <a:p>
            <a:pPr marL="12700">
              <a:lnSpc>
                <a:spcPct val="100000"/>
              </a:lnSpc>
              <a:spcBef>
                <a:spcPts val="1565"/>
              </a:spcBef>
            </a:pPr>
            <a:r>
              <a:rPr sz="1550" dirty="0">
                <a:solidFill>
                  <a:srgbClr val="F8EDE7"/>
                </a:solidFill>
                <a:latin typeface="Quattrocento"/>
                <a:cs typeface="Quattrocento"/>
              </a:rPr>
              <a:t>Temperature,</a:t>
            </a:r>
            <a:r>
              <a:rPr sz="1550" spc="140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550" dirty="0">
                <a:solidFill>
                  <a:srgbClr val="F8EDE7"/>
                </a:solidFill>
                <a:latin typeface="Quattrocento"/>
                <a:cs typeface="Quattrocento"/>
              </a:rPr>
              <a:t>wind</a:t>
            </a:r>
            <a:r>
              <a:rPr sz="1550" spc="140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550" dirty="0">
                <a:solidFill>
                  <a:srgbClr val="F8EDE7"/>
                </a:solidFill>
                <a:latin typeface="Quattrocento"/>
                <a:cs typeface="Quattrocento"/>
              </a:rPr>
              <a:t>speed,</a:t>
            </a:r>
            <a:r>
              <a:rPr sz="1550" spc="45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550" dirty="0">
                <a:solidFill>
                  <a:srgbClr val="F8EDE7"/>
                </a:solidFill>
                <a:latin typeface="Quattrocento"/>
                <a:cs typeface="Quattrocento"/>
              </a:rPr>
              <a:t>and</a:t>
            </a:r>
            <a:r>
              <a:rPr sz="1550" spc="135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550" dirty="0">
                <a:solidFill>
                  <a:srgbClr val="F8EDE7"/>
                </a:solidFill>
                <a:latin typeface="Quattrocento"/>
                <a:cs typeface="Quattrocento"/>
              </a:rPr>
              <a:t>precipitation</a:t>
            </a:r>
            <a:r>
              <a:rPr sz="1550" spc="114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550" dirty="0">
                <a:solidFill>
                  <a:srgbClr val="F8EDE7"/>
                </a:solidFill>
                <a:latin typeface="Quattrocento"/>
                <a:cs typeface="Quattrocento"/>
              </a:rPr>
              <a:t>can</a:t>
            </a:r>
            <a:r>
              <a:rPr sz="1550" spc="120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550" dirty="0">
                <a:solidFill>
                  <a:srgbClr val="F8EDE7"/>
                </a:solidFill>
                <a:latin typeface="Quattrocento"/>
                <a:cs typeface="Quattrocento"/>
              </a:rPr>
              <a:t>be</a:t>
            </a:r>
            <a:r>
              <a:rPr sz="1550" spc="90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550" dirty="0">
                <a:solidFill>
                  <a:srgbClr val="F8EDE7"/>
                </a:solidFill>
                <a:latin typeface="Quattrocento"/>
                <a:cs typeface="Quattrocento"/>
              </a:rPr>
              <a:t>effectively</a:t>
            </a:r>
            <a:r>
              <a:rPr sz="1550" spc="120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550" dirty="0">
                <a:solidFill>
                  <a:srgbClr val="F8EDE7"/>
                </a:solidFill>
                <a:latin typeface="Quattrocento"/>
                <a:cs typeface="Quattrocento"/>
              </a:rPr>
              <a:t>illustrated</a:t>
            </a:r>
            <a:r>
              <a:rPr sz="1550" spc="130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550" dirty="0">
                <a:solidFill>
                  <a:srgbClr val="F8EDE7"/>
                </a:solidFill>
                <a:latin typeface="Quattrocento"/>
                <a:cs typeface="Quattrocento"/>
              </a:rPr>
              <a:t>using</a:t>
            </a:r>
            <a:r>
              <a:rPr sz="1550" spc="130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550" spc="-20" dirty="0">
                <a:solidFill>
                  <a:srgbClr val="F8EDE7"/>
                </a:solidFill>
                <a:latin typeface="Quattrocento"/>
                <a:cs typeface="Quattrocento"/>
              </a:rPr>
              <a:t>line</a:t>
            </a:r>
            <a:endParaRPr sz="1550">
              <a:latin typeface="Quattrocento"/>
              <a:cs typeface="Quattrocento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550" dirty="0">
                <a:solidFill>
                  <a:srgbClr val="F8EDE7"/>
                </a:solidFill>
                <a:latin typeface="Quattrocento"/>
                <a:cs typeface="Quattrocento"/>
              </a:rPr>
              <a:t>graphs</a:t>
            </a:r>
            <a:r>
              <a:rPr sz="1550" spc="70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550" dirty="0">
                <a:solidFill>
                  <a:srgbClr val="F8EDE7"/>
                </a:solidFill>
                <a:latin typeface="Quattrocento"/>
                <a:cs typeface="Quattrocento"/>
              </a:rPr>
              <a:t>or</a:t>
            </a:r>
            <a:r>
              <a:rPr sz="1550" spc="40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550" dirty="0">
                <a:solidFill>
                  <a:srgbClr val="F8EDE7"/>
                </a:solidFill>
                <a:latin typeface="Quattrocento"/>
                <a:cs typeface="Quattrocento"/>
              </a:rPr>
              <a:t>bar</a:t>
            </a:r>
            <a:r>
              <a:rPr sz="1550" spc="135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550" spc="-10" dirty="0">
                <a:solidFill>
                  <a:srgbClr val="F8EDE7"/>
                </a:solidFill>
                <a:latin typeface="Quattrocento"/>
                <a:cs typeface="Quattrocento"/>
              </a:rPr>
              <a:t>charts.</a:t>
            </a:r>
            <a:endParaRPr sz="1550">
              <a:latin typeface="Quattrocento"/>
              <a:cs typeface="Quattrocen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562100" y="4610100"/>
            <a:ext cx="12306300" cy="1524000"/>
            <a:chOff x="1562100" y="4610100"/>
            <a:chExt cx="12306300" cy="1524000"/>
          </a:xfrm>
        </p:grpSpPr>
        <p:sp>
          <p:nvSpPr>
            <p:cNvPr id="12" name="object 12"/>
            <p:cNvSpPr/>
            <p:nvPr/>
          </p:nvSpPr>
          <p:spPr>
            <a:xfrm>
              <a:off x="5695950" y="4610100"/>
              <a:ext cx="8172450" cy="9525"/>
            </a:xfrm>
            <a:custGeom>
              <a:avLst/>
              <a:gdLst/>
              <a:ahLst/>
              <a:cxnLst/>
              <a:rect l="l" t="t" r="r" b="b"/>
              <a:pathLst>
                <a:path w="8172450" h="9525">
                  <a:moveTo>
                    <a:pt x="8170290" y="0"/>
                  </a:moveTo>
                  <a:lnTo>
                    <a:pt x="2159" y="0"/>
                  </a:lnTo>
                  <a:lnTo>
                    <a:pt x="0" y="2159"/>
                  </a:lnTo>
                  <a:lnTo>
                    <a:pt x="0" y="4699"/>
                  </a:lnTo>
                  <a:lnTo>
                    <a:pt x="0" y="7365"/>
                  </a:lnTo>
                  <a:lnTo>
                    <a:pt x="2159" y="9525"/>
                  </a:lnTo>
                  <a:lnTo>
                    <a:pt x="8170290" y="9525"/>
                  </a:lnTo>
                  <a:lnTo>
                    <a:pt x="8172450" y="7365"/>
                  </a:lnTo>
                  <a:lnTo>
                    <a:pt x="8172450" y="2159"/>
                  </a:lnTo>
                  <a:lnTo>
                    <a:pt x="8170290" y="0"/>
                  </a:lnTo>
                  <a:close/>
                </a:path>
              </a:pathLst>
            </a:custGeom>
            <a:solidFill>
              <a:srgbClr val="496B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62100" y="4648200"/>
              <a:ext cx="4905375" cy="1485900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3935729" y="5224462"/>
            <a:ext cx="16573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-50" dirty="0">
                <a:solidFill>
                  <a:srgbClr val="F8EDE7"/>
                </a:solidFill>
                <a:latin typeface="Quattrocento"/>
                <a:cs typeface="Quattrocento"/>
              </a:rPr>
              <a:t>3</a:t>
            </a:r>
            <a:endParaRPr sz="2000">
              <a:latin typeface="Quattrocento"/>
              <a:cs typeface="Quattrocen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61150" y="4832667"/>
            <a:ext cx="6815455" cy="108013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50" dirty="0">
                <a:solidFill>
                  <a:srgbClr val="F8EDE7"/>
                </a:solidFill>
                <a:latin typeface="Quattrocento"/>
                <a:cs typeface="Quattrocento"/>
              </a:rPr>
              <a:t>Weather</a:t>
            </a:r>
            <a:r>
              <a:rPr sz="1850" spc="-65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850" spc="-20" dirty="0">
                <a:solidFill>
                  <a:srgbClr val="F8EDE7"/>
                </a:solidFill>
                <a:latin typeface="Quattrocento"/>
                <a:cs typeface="Quattrocento"/>
              </a:rPr>
              <a:t>Maps</a:t>
            </a:r>
            <a:endParaRPr sz="1850">
              <a:latin typeface="Quattrocento"/>
              <a:cs typeface="Quattrocento"/>
            </a:endParaRPr>
          </a:p>
          <a:p>
            <a:pPr marL="12700" marR="5080">
              <a:lnSpc>
                <a:spcPct val="141200"/>
              </a:lnSpc>
              <a:spcBef>
                <a:spcPts val="800"/>
              </a:spcBef>
            </a:pPr>
            <a:r>
              <a:rPr sz="1550" dirty="0">
                <a:solidFill>
                  <a:srgbClr val="F8EDE7"/>
                </a:solidFill>
                <a:latin typeface="Quattrocento"/>
                <a:cs typeface="Quattrocento"/>
              </a:rPr>
              <a:t>Maps</a:t>
            </a:r>
            <a:r>
              <a:rPr sz="1550" spc="70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550" dirty="0">
                <a:solidFill>
                  <a:srgbClr val="F8EDE7"/>
                </a:solidFill>
                <a:latin typeface="Quattrocento"/>
                <a:cs typeface="Quattrocento"/>
              </a:rPr>
              <a:t>overlayed</a:t>
            </a:r>
            <a:r>
              <a:rPr sz="1550" spc="125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550" dirty="0">
                <a:solidFill>
                  <a:srgbClr val="F8EDE7"/>
                </a:solidFill>
                <a:latin typeface="Quattrocento"/>
                <a:cs typeface="Quattrocento"/>
              </a:rPr>
              <a:t>with</a:t>
            </a:r>
            <a:r>
              <a:rPr sz="1550" spc="140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550" dirty="0">
                <a:solidFill>
                  <a:srgbClr val="F8EDE7"/>
                </a:solidFill>
                <a:latin typeface="Quattrocento"/>
                <a:cs typeface="Quattrocento"/>
              </a:rPr>
              <a:t>weather</a:t>
            </a:r>
            <a:r>
              <a:rPr sz="1550" spc="125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550" dirty="0">
                <a:solidFill>
                  <a:srgbClr val="F8EDE7"/>
                </a:solidFill>
                <a:latin typeface="Quattrocento"/>
                <a:cs typeface="Quattrocento"/>
              </a:rPr>
              <a:t>data,</a:t>
            </a:r>
            <a:r>
              <a:rPr sz="1550" spc="55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550" dirty="0">
                <a:solidFill>
                  <a:srgbClr val="F8EDE7"/>
                </a:solidFill>
                <a:latin typeface="Quattrocento"/>
                <a:cs typeface="Quattrocento"/>
              </a:rPr>
              <a:t>including</a:t>
            </a:r>
            <a:r>
              <a:rPr sz="1550" spc="125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550" dirty="0">
                <a:solidFill>
                  <a:srgbClr val="F8EDE7"/>
                </a:solidFill>
                <a:latin typeface="Quattrocento"/>
                <a:cs typeface="Quattrocento"/>
              </a:rPr>
              <a:t>contours,</a:t>
            </a:r>
            <a:r>
              <a:rPr sz="1550" spc="145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550" dirty="0">
                <a:solidFill>
                  <a:srgbClr val="F8EDE7"/>
                </a:solidFill>
                <a:latin typeface="Quattrocento"/>
                <a:cs typeface="Quattrocento"/>
              </a:rPr>
              <a:t>symbols,</a:t>
            </a:r>
            <a:r>
              <a:rPr sz="1550" spc="140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550" dirty="0">
                <a:solidFill>
                  <a:srgbClr val="F8EDE7"/>
                </a:solidFill>
                <a:latin typeface="Quattrocento"/>
                <a:cs typeface="Quattrocento"/>
              </a:rPr>
              <a:t>and</a:t>
            </a:r>
            <a:r>
              <a:rPr sz="1550" spc="130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550" spc="-10" dirty="0">
                <a:solidFill>
                  <a:srgbClr val="F8EDE7"/>
                </a:solidFill>
                <a:latin typeface="Quattrocento"/>
                <a:cs typeface="Quattrocento"/>
              </a:rPr>
              <a:t>color </a:t>
            </a:r>
            <a:r>
              <a:rPr sz="1550" dirty="0">
                <a:solidFill>
                  <a:srgbClr val="F8EDE7"/>
                </a:solidFill>
                <a:latin typeface="Quattrocento"/>
                <a:cs typeface="Quattrocento"/>
              </a:rPr>
              <a:t>gradients,</a:t>
            </a:r>
            <a:r>
              <a:rPr sz="1550" spc="165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550" dirty="0">
                <a:solidFill>
                  <a:srgbClr val="F8EDE7"/>
                </a:solidFill>
                <a:latin typeface="Quattrocento"/>
                <a:cs typeface="Quattrocento"/>
              </a:rPr>
              <a:t>offer</a:t>
            </a:r>
            <a:r>
              <a:rPr sz="1550" spc="155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550" dirty="0">
                <a:solidFill>
                  <a:srgbClr val="F8EDE7"/>
                </a:solidFill>
                <a:latin typeface="Quattrocento"/>
                <a:cs typeface="Quattrocento"/>
              </a:rPr>
              <a:t>a</a:t>
            </a:r>
            <a:r>
              <a:rPr sz="1550" spc="70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550" dirty="0">
                <a:solidFill>
                  <a:srgbClr val="F8EDE7"/>
                </a:solidFill>
                <a:latin typeface="Quattrocento"/>
                <a:cs typeface="Quattrocento"/>
              </a:rPr>
              <a:t>comprehensive</a:t>
            </a:r>
            <a:r>
              <a:rPr sz="1550" spc="114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550" spc="-10" dirty="0">
                <a:solidFill>
                  <a:srgbClr val="F8EDE7"/>
                </a:solidFill>
                <a:latin typeface="Quattrocento"/>
                <a:cs typeface="Quattrocento"/>
              </a:rPr>
              <a:t>view.</a:t>
            </a:r>
            <a:endParaRPr sz="1550">
              <a:latin typeface="Quattrocento"/>
              <a:cs typeface="Quattrocen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52475" y="6143625"/>
            <a:ext cx="13115925" cy="1524000"/>
            <a:chOff x="752475" y="6143625"/>
            <a:chExt cx="13115925" cy="1524000"/>
          </a:xfrm>
        </p:grpSpPr>
        <p:sp>
          <p:nvSpPr>
            <p:cNvPr id="17" name="object 17"/>
            <p:cNvSpPr/>
            <p:nvPr/>
          </p:nvSpPr>
          <p:spPr>
            <a:xfrm>
              <a:off x="6515100" y="6143625"/>
              <a:ext cx="7353300" cy="9525"/>
            </a:xfrm>
            <a:custGeom>
              <a:avLst/>
              <a:gdLst/>
              <a:ahLst/>
              <a:cxnLst/>
              <a:rect l="l" t="t" r="r" b="b"/>
              <a:pathLst>
                <a:path w="7353300" h="9525">
                  <a:moveTo>
                    <a:pt x="7351140" y="0"/>
                  </a:moveTo>
                  <a:lnTo>
                    <a:pt x="2158" y="0"/>
                  </a:lnTo>
                  <a:lnTo>
                    <a:pt x="0" y="2158"/>
                  </a:lnTo>
                  <a:lnTo>
                    <a:pt x="0" y="4699"/>
                  </a:lnTo>
                  <a:lnTo>
                    <a:pt x="0" y="7366"/>
                  </a:lnTo>
                  <a:lnTo>
                    <a:pt x="2158" y="9525"/>
                  </a:lnTo>
                  <a:lnTo>
                    <a:pt x="7351140" y="9525"/>
                  </a:lnTo>
                  <a:lnTo>
                    <a:pt x="7353300" y="7366"/>
                  </a:lnTo>
                  <a:lnTo>
                    <a:pt x="7353300" y="2158"/>
                  </a:lnTo>
                  <a:lnTo>
                    <a:pt x="7351140" y="0"/>
                  </a:lnTo>
                  <a:close/>
                </a:path>
              </a:pathLst>
            </a:custGeom>
            <a:solidFill>
              <a:srgbClr val="496B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2475" y="6181725"/>
              <a:ext cx="6534150" cy="1485900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3940555" y="6762432"/>
            <a:ext cx="15621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-50" dirty="0">
                <a:solidFill>
                  <a:srgbClr val="F8EDE7"/>
                </a:solidFill>
                <a:latin typeface="Quattrocento"/>
                <a:cs typeface="Quattrocento"/>
              </a:rPr>
              <a:t>4</a:t>
            </a:r>
            <a:endParaRPr sz="2000">
              <a:latin typeface="Quattrocento"/>
              <a:cs typeface="Quattrocen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478394" y="6371208"/>
            <a:ext cx="5882640" cy="108013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50" dirty="0">
                <a:solidFill>
                  <a:srgbClr val="F8EDE7"/>
                </a:solidFill>
                <a:latin typeface="Quattrocento"/>
                <a:cs typeface="Quattrocento"/>
              </a:rPr>
              <a:t>Animations</a:t>
            </a:r>
            <a:r>
              <a:rPr sz="1850" spc="-50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850" dirty="0">
                <a:solidFill>
                  <a:srgbClr val="F8EDE7"/>
                </a:solidFill>
                <a:latin typeface="Quattrocento"/>
                <a:cs typeface="Quattrocento"/>
              </a:rPr>
              <a:t>and</a:t>
            </a:r>
            <a:r>
              <a:rPr sz="1850" spc="-45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850" spc="-10" dirty="0">
                <a:solidFill>
                  <a:srgbClr val="F8EDE7"/>
                </a:solidFill>
                <a:latin typeface="Quattrocento"/>
                <a:cs typeface="Quattrocento"/>
              </a:rPr>
              <a:t>Visualizations</a:t>
            </a:r>
            <a:endParaRPr sz="1850">
              <a:latin typeface="Quattrocento"/>
              <a:cs typeface="Quattrocento"/>
            </a:endParaRPr>
          </a:p>
          <a:p>
            <a:pPr marL="12700" marR="5080">
              <a:lnSpc>
                <a:spcPct val="141300"/>
              </a:lnSpc>
              <a:spcBef>
                <a:spcPts val="795"/>
              </a:spcBef>
            </a:pPr>
            <a:r>
              <a:rPr sz="1550" dirty="0">
                <a:solidFill>
                  <a:srgbClr val="F8EDE7"/>
                </a:solidFill>
                <a:latin typeface="Quattrocento"/>
                <a:cs typeface="Quattrocento"/>
              </a:rPr>
              <a:t>Animated</a:t>
            </a:r>
            <a:r>
              <a:rPr sz="1550" spc="120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550" dirty="0">
                <a:solidFill>
                  <a:srgbClr val="F8EDE7"/>
                </a:solidFill>
                <a:latin typeface="Quattrocento"/>
                <a:cs typeface="Quattrocento"/>
              </a:rPr>
              <a:t>weather</a:t>
            </a:r>
            <a:r>
              <a:rPr sz="1550" spc="35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550" dirty="0">
                <a:solidFill>
                  <a:srgbClr val="F8EDE7"/>
                </a:solidFill>
                <a:latin typeface="Quattrocento"/>
                <a:cs typeface="Quattrocento"/>
              </a:rPr>
              <a:t>maps</a:t>
            </a:r>
            <a:r>
              <a:rPr sz="1550" spc="155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550" dirty="0">
                <a:solidFill>
                  <a:srgbClr val="F8EDE7"/>
                </a:solidFill>
                <a:latin typeface="Quattrocento"/>
                <a:cs typeface="Quattrocento"/>
              </a:rPr>
              <a:t>and</a:t>
            </a:r>
            <a:r>
              <a:rPr sz="1550" spc="125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550" dirty="0">
                <a:solidFill>
                  <a:srgbClr val="F8EDE7"/>
                </a:solidFill>
                <a:latin typeface="Quattrocento"/>
                <a:cs typeface="Quattrocento"/>
              </a:rPr>
              <a:t>3D</a:t>
            </a:r>
            <a:r>
              <a:rPr sz="1550" spc="140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550" dirty="0">
                <a:solidFill>
                  <a:srgbClr val="F8EDE7"/>
                </a:solidFill>
                <a:latin typeface="Quattrocento"/>
                <a:cs typeface="Quattrocento"/>
              </a:rPr>
              <a:t>visualizations</a:t>
            </a:r>
            <a:r>
              <a:rPr sz="1550" spc="155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550" dirty="0">
                <a:solidFill>
                  <a:srgbClr val="F8EDE7"/>
                </a:solidFill>
                <a:latin typeface="Quattrocento"/>
                <a:cs typeface="Quattrocento"/>
              </a:rPr>
              <a:t>provide</a:t>
            </a:r>
            <a:r>
              <a:rPr sz="1550" spc="175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550" spc="-10" dirty="0">
                <a:solidFill>
                  <a:srgbClr val="F8EDE7"/>
                </a:solidFill>
                <a:latin typeface="Quattrocento"/>
                <a:cs typeface="Quattrocento"/>
              </a:rPr>
              <a:t>dynamic </a:t>
            </a:r>
            <a:r>
              <a:rPr sz="1550" dirty="0">
                <a:solidFill>
                  <a:srgbClr val="F8EDE7"/>
                </a:solidFill>
                <a:latin typeface="Quattrocento"/>
                <a:cs typeface="Quattrocento"/>
              </a:rPr>
              <a:t>insights</a:t>
            </a:r>
            <a:r>
              <a:rPr sz="1550" spc="90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550" dirty="0">
                <a:solidFill>
                  <a:srgbClr val="F8EDE7"/>
                </a:solidFill>
                <a:latin typeface="Quattrocento"/>
                <a:cs typeface="Quattrocento"/>
              </a:rPr>
              <a:t>into</a:t>
            </a:r>
            <a:r>
              <a:rPr sz="1550" spc="190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550" dirty="0">
                <a:solidFill>
                  <a:srgbClr val="F8EDE7"/>
                </a:solidFill>
                <a:latin typeface="Quattrocento"/>
                <a:cs typeface="Quattrocento"/>
              </a:rPr>
              <a:t>changing</a:t>
            </a:r>
            <a:r>
              <a:rPr sz="1550" spc="145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550" spc="-10" dirty="0">
                <a:solidFill>
                  <a:srgbClr val="F8EDE7"/>
                </a:solidFill>
                <a:latin typeface="Quattrocento"/>
                <a:cs typeface="Quattrocento"/>
              </a:rPr>
              <a:t>conditions.</a:t>
            </a:r>
            <a:endParaRPr sz="1550">
              <a:latin typeface="Quattrocento"/>
              <a:cs typeface="Quattrocento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AEE496-4B80-BA95-B520-0288D3740422}"/>
              </a:ext>
            </a:extLst>
          </p:cNvPr>
          <p:cNvSpPr txBox="1"/>
          <p:nvPr/>
        </p:nvSpPr>
        <p:spPr>
          <a:xfrm>
            <a:off x="12954000" y="7743825"/>
            <a:ext cx="1524000" cy="323848"/>
          </a:xfrm>
          <a:prstGeom prst="rect">
            <a:avLst/>
          </a:prstGeom>
          <a:solidFill>
            <a:srgbClr val="003300"/>
          </a:solidFill>
          <a:ln>
            <a:solidFill>
              <a:srgbClr val="0033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0" y="0"/>
            <a:ext cx="5486400" cy="82295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>
              <a:lnSpc>
                <a:spcPts val="5480"/>
              </a:lnSpc>
              <a:spcBef>
                <a:spcPts val="40"/>
              </a:spcBef>
            </a:pPr>
            <a:r>
              <a:rPr dirty="0"/>
              <a:t>Interpreting</a:t>
            </a:r>
            <a:r>
              <a:rPr spc="-95" dirty="0"/>
              <a:t> </a:t>
            </a:r>
            <a:r>
              <a:rPr dirty="0"/>
              <a:t>and</a:t>
            </a:r>
            <a:r>
              <a:rPr spc="-125" dirty="0"/>
              <a:t> </a:t>
            </a:r>
            <a:r>
              <a:rPr spc="-10" dirty="0"/>
              <a:t>Presenting </a:t>
            </a:r>
            <a:r>
              <a:rPr dirty="0"/>
              <a:t>Weather</a:t>
            </a:r>
            <a:r>
              <a:rPr spc="-180" dirty="0"/>
              <a:t> </a:t>
            </a:r>
            <a:r>
              <a:rPr spc="-20" dirty="0"/>
              <a:t>Data</a:t>
            </a:r>
          </a:p>
        </p:txBody>
      </p:sp>
      <p:sp>
        <p:nvSpPr>
          <p:cNvPr id="4" name="object 4"/>
          <p:cNvSpPr/>
          <p:nvPr/>
        </p:nvSpPr>
        <p:spPr>
          <a:xfrm>
            <a:off x="838200" y="3038475"/>
            <a:ext cx="533400" cy="542925"/>
          </a:xfrm>
          <a:custGeom>
            <a:avLst/>
            <a:gdLst/>
            <a:ahLst/>
            <a:cxnLst/>
            <a:rect l="l" t="t" r="r" b="b"/>
            <a:pathLst>
              <a:path w="533400" h="542925">
                <a:moveTo>
                  <a:pt x="497840" y="0"/>
                </a:moveTo>
                <a:lnTo>
                  <a:pt x="35572" y="0"/>
                </a:lnTo>
                <a:lnTo>
                  <a:pt x="21725" y="2788"/>
                </a:lnTo>
                <a:lnTo>
                  <a:pt x="10418" y="10398"/>
                </a:lnTo>
                <a:lnTo>
                  <a:pt x="2795" y="21699"/>
                </a:lnTo>
                <a:lnTo>
                  <a:pt x="0" y="35560"/>
                </a:lnTo>
                <a:lnTo>
                  <a:pt x="0" y="507364"/>
                </a:lnTo>
                <a:lnTo>
                  <a:pt x="2795" y="521225"/>
                </a:lnTo>
                <a:lnTo>
                  <a:pt x="10418" y="532526"/>
                </a:lnTo>
                <a:lnTo>
                  <a:pt x="21725" y="540136"/>
                </a:lnTo>
                <a:lnTo>
                  <a:pt x="35572" y="542925"/>
                </a:lnTo>
                <a:lnTo>
                  <a:pt x="497840" y="542925"/>
                </a:lnTo>
                <a:lnTo>
                  <a:pt x="511700" y="540136"/>
                </a:lnTo>
                <a:lnTo>
                  <a:pt x="523001" y="532526"/>
                </a:lnTo>
                <a:lnTo>
                  <a:pt x="530611" y="521225"/>
                </a:lnTo>
                <a:lnTo>
                  <a:pt x="533400" y="507364"/>
                </a:lnTo>
                <a:lnTo>
                  <a:pt x="533400" y="35560"/>
                </a:lnTo>
                <a:lnTo>
                  <a:pt x="530611" y="21699"/>
                </a:lnTo>
                <a:lnTo>
                  <a:pt x="523001" y="10398"/>
                </a:lnTo>
                <a:lnTo>
                  <a:pt x="511700" y="2788"/>
                </a:lnTo>
                <a:lnTo>
                  <a:pt x="497840" y="0"/>
                </a:lnTo>
                <a:close/>
              </a:path>
            </a:pathLst>
          </a:custGeom>
          <a:solidFill>
            <a:srgbClr val="3052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35367" y="3057461"/>
            <a:ext cx="144145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spc="-50" dirty="0">
                <a:solidFill>
                  <a:srgbClr val="F8EDE7"/>
                </a:solidFill>
                <a:latin typeface="Quattrocento"/>
                <a:cs typeface="Quattrocento"/>
              </a:rPr>
              <a:t>1</a:t>
            </a:r>
            <a:endParaRPr sz="2600">
              <a:latin typeface="Quattrocento"/>
              <a:cs typeface="Quattrocen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04010" y="3023806"/>
            <a:ext cx="2854960" cy="20097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dirty="0">
                <a:solidFill>
                  <a:srgbClr val="F8EDE7"/>
                </a:solidFill>
                <a:latin typeface="Quattrocento"/>
                <a:cs typeface="Quattrocento"/>
              </a:rPr>
              <a:t>Clarity</a:t>
            </a:r>
            <a:r>
              <a:rPr sz="2150" spc="70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2150" dirty="0">
                <a:solidFill>
                  <a:srgbClr val="F8EDE7"/>
                </a:solidFill>
                <a:latin typeface="Quattrocento"/>
                <a:cs typeface="Quattrocento"/>
              </a:rPr>
              <a:t>and</a:t>
            </a:r>
            <a:r>
              <a:rPr sz="2150" spc="30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2150" spc="-10" dirty="0">
                <a:solidFill>
                  <a:srgbClr val="F8EDE7"/>
                </a:solidFill>
                <a:latin typeface="Quattrocento"/>
                <a:cs typeface="Quattrocento"/>
              </a:rPr>
              <a:t>Accuracy</a:t>
            </a:r>
            <a:endParaRPr sz="2150">
              <a:latin typeface="Quattrocento"/>
              <a:cs typeface="Quattrocento"/>
            </a:endParaRPr>
          </a:p>
          <a:p>
            <a:pPr marL="12700" marR="5080">
              <a:lnSpc>
                <a:spcPct val="135300"/>
              </a:lnSpc>
              <a:spcBef>
                <a:spcPts val="994"/>
              </a:spcBef>
            </a:pPr>
            <a:r>
              <a:rPr sz="1850" dirty="0">
                <a:solidFill>
                  <a:srgbClr val="F8EDE7"/>
                </a:solidFill>
                <a:latin typeface="Quattrocento"/>
                <a:cs typeface="Quattrocento"/>
              </a:rPr>
              <a:t>Data</a:t>
            </a:r>
            <a:r>
              <a:rPr sz="1850" spc="-15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850" dirty="0">
                <a:solidFill>
                  <a:srgbClr val="F8EDE7"/>
                </a:solidFill>
                <a:latin typeface="Quattrocento"/>
                <a:cs typeface="Quattrocento"/>
              </a:rPr>
              <a:t>should</a:t>
            </a:r>
            <a:r>
              <a:rPr sz="1850" spc="-55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850" dirty="0">
                <a:solidFill>
                  <a:srgbClr val="F8EDE7"/>
                </a:solidFill>
                <a:latin typeface="Quattrocento"/>
                <a:cs typeface="Quattrocento"/>
              </a:rPr>
              <a:t>be</a:t>
            </a:r>
            <a:r>
              <a:rPr sz="1850" spc="-55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850" spc="-10" dirty="0">
                <a:solidFill>
                  <a:srgbClr val="F8EDE7"/>
                </a:solidFill>
                <a:latin typeface="Quattrocento"/>
                <a:cs typeface="Quattrocento"/>
              </a:rPr>
              <a:t>presented </a:t>
            </a:r>
            <a:r>
              <a:rPr sz="1850" dirty="0">
                <a:solidFill>
                  <a:srgbClr val="F8EDE7"/>
                </a:solidFill>
                <a:latin typeface="Quattrocento"/>
                <a:cs typeface="Quattrocento"/>
              </a:rPr>
              <a:t>accurately</a:t>
            </a:r>
            <a:r>
              <a:rPr sz="1850" spc="-45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850" dirty="0">
                <a:solidFill>
                  <a:srgbClr val="F8EDE7"/>
                </a:solidFill>
                <a:latin typeface="Quattrocento"/>
                <a:cs typeface="Quattrocento"/>
              </a:rPr>
              <a:t>and</a:t>
            </a:r>
            <a:r>
              <a:rPr sz="1850" spc="-50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850" spc="-10" dirty="0">
                <a:solidFill>
                  <a:srgbClr val="F8EDE7"/>
                </a:solidFill>
                <a:latin typeface="Quattrocento"/>
                <a:cs typeface="Quattrocento"/>
              </a:rPr>
              <a:t>clearly, </a:t>
            </a:r>
            <a:r>
              <a:rPr sz="1850" dirty="0">
                <a:solidFill>
                  <a:srgbClr val="F8EDE7"/>
                </a:solidFill>
                <a:latin typeface="Quattrocento"/>
                <a:cs typeface="Quattrocento"/>
              </a:rPr>
              <a:t>avoiding</a:t>
            </a:r>
            <a:r>
              <a:rPr sz="1850" spc="-55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850" spc="-10" dirty="0">
                <a:solidFill>
                  <a:srgbClr val="F8EDE7"/>
                </a:solidFill>
                <a:latin typeface="Quattrocento"/>
                <a:cs typeface="Quattrocento"/>
              </a:rPr>
              <a:t>misinterpretation </a:t>
            </a:r>
            <a:r>
              <a:rPr sz="1850" dirty="0">
                <a:solidFill>
                  <a:srgbClr val="F8EDE7"/>
                </a:solidFill>
                <a:latin typeface="Quattrocento"/>
                <a:cs typeface="Quattrocento"/>
              </a:rPr>
              <a:t>by</a:t>
            </a:r>
            <a:r>
              <a:rPr sz="1850" spc="-40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850" dirty="0">
                <a:solidFill>
                  <a:srgbClr val="F8EDE7"/>
                </a:solidFill>
                <a:latin typeface="Quattrocento"/>
                <a:cs typeface="Quattrocento"/>
              </a:rPr>
              <a:t>the</a:t>
            </a:r>
            <a:r>
              <a:rPr sz="1850" spc="-55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850" spc="-10" dirty="0">
                <a:solidFill>
                  <a:srgbClr val="F8EDE7"/>
                </a:solidFill>
                <a:latin typeface="Quattrocento"/>
                <a:cs typeface="Quattrocento"/>
              </a:rPr>
              <a:t>audience.</a:t>
            </a:r>
            <a:endParaRPr sz="1850">
              <a:latin typeface="Quattrocento"/>
              <a:cs typeface="Quattrocen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95825" y="3038475"/>
            <a:ext cx="533400" cy="542925"/>
          </a:xfrm>
          <a:custGeom>
            <a:avLst/>
            <a:gdLst/>
            <a:ahLst/>
            <a:cxnLst/>
            <a:rect l="l" t="t" r="r" b="b"/>
            <a:pathLst>
              <a:path w="533400" h="542925">
                <a:moveTo>
                  <a:pt x="497839" y="0"/>
                </a:moveTo>
                <a:lnTo>
                  <a:pt x="35560" y="0"/>
                </a:ln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0" y="507364"/>
                </a:lnTo>
                <a:lnTo>
                  <a:pt x="2788" y="521225"/>
                </a:lnTo>
                <a:lnTo>
                  <a:pt x="10398" y="532526"/>
                </a:lnTo>
                <a:lnTo>
                  <a:pt x="21699" y="540136"/>
                </a:lnTo>
                <a:lnTo>
                  <a:pt x="35560" y="542925"/>
                </a:lnTo>
                <a:lnTo>
                  <a:pt x="497839" y="542925"/>
                </a:lnTo>
                <a:lnTo>
                  <a:pt x="511700" y="540136"/>
                </a:lnTo>
                <a:lnTo>
                  <a:pt x="523001" y="532526"/>
                </a:lnTo>
                <a:lnTo>
                  <a:pt x="530611" y="521225"/>
                </a:lnTo>
                <a:lnTo>
                  <a:pt x="533400" y="507364"/>
                </a:lnTo>
                <a:lnTo>
                  <a:pt x="533400" y="35560"/>
                </a:lnTo>
                <a:lnTo>
                  <a:pt x="530611" y="21699"/>
                </a:lnTo>
                <a:lnTo>
                  <a:pt x="523001" y="10398"/>
                </a:lnTo>
                <a:lnTo>
                  <a:pt x="511700" y="2788"/>
                </a:lnTo>
                <a:lnTo>
                  <a:pt x="497839" y="0"/>
                </a:lnTo>
                <a:close/>
              </a:path>
            </a:pathLst>
          </a:custGeom>
          <a:solidFill>
            <a:srgbClr val="3052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860925" y="3057461"/>
            <a:ext cx="204470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spc="-50" dirty="0">
                <a:solidFill>
                  <a:srgbClr val="F8EDE7"/>
                </a:solidFill>
                <a:latin typeface="Quattrocento"/>
                <a:cs typeface="Quattrocento"/>
              </a:rPr>
              <a:t>2</a:t>
            </a:r>
            <a:endParaRPr sz="2600">
              <a:latin typeface="Quattrocento"/>
              <a:cs typeface="Quattrocen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60365" y="3002851"/>
            <a:ext cx="2599055" cy="23825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706120">
              <a:lnSpc>
                <a:spcPct val="107700"/>
              </a:lnSpc>
              <a:spcBef>
                <a:spcPts val="90"/>
              </a:spcBef>
            </a:pPr>
            <a:r>
              <a:rPr sz="2150" spc="-10" dirty="0">
                <a:solidFill>
                  <a:srgbClr val="F8EDE7"/>
                </a:solidFill>
                <a:latin typeface="Quattrocento"/>
                <a:cs typeface="Quattrocento"/>
              </a:rPr>
              <a:t>Contextual Understanding</a:t>
            </a:r>
            <a:endParaRPr sz="2150">
              <a:latin typeface="Quattrocento"/>
              <a:cs typeface="Quattrocento"/>
            </a:endParaRPr>
          </a:p>
          <a:p>
            <a:pPr marL="12700" marR="5080">
              <a:lnSpc>
                <a:spcPct val="135300"/>
              </a:lnSpc>
              <a:spcBef>
                <a:spcPts val="990"/>
              </a:spcBef>
            </a:pPr>
            <a:r>
              <a:rPr sz="1850" dirty="0">
                <a:solidFill>
                  <a:srgbClr val="F8EDE7"/>
                </a:solidFill>
                <a:latin typeface="Quattrocento"/>
                <a:cs typeface="Quattrocento"/>
              </a:rPr>
              <a:t>Provide</a:t>
            </a:r>
            <a:r>
              <a:rPr sz="1850" spc="-85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850" dirty="0">
                <a:solidFill>
                  <a:srgbClr val="F8EDE7"/>
                </a:solidFill>
                <a:latin typeface="Quattrocento"/>
                <a:cs typeface="Quattrocento"/>
              </a:rPr>
              <a:t>context</a:t>
            </a:r>
            <a:r>
              <a:rPr sz="1850" spc="-85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850" spc="-25" dirty="0">
                <a:solidFill>
                  <a:srgbClr val="F8EDE7"/>
                </a:solidFill>
                <a:latin typeface="Quattrocento"/>
                <a:cs typeface="Quattrocento"/>
              </a:rPr>
              <a:t>by </a:t>
            </a:r>
            <a:r>
              <a:rPr sz="1850" dirty="0">
                <a:solidFill>
                  <a:srgbClr val="F8EDE7"/>
                </a:solidFill>
                <a:latin typeface="Quattrocento"/>
                <a:cs typeface="Quattrocento"/>
              </a:rPr>
              <a:t>relating</a:t>
            </a:r>
            <a:r>
              <a:rPr sz="1850" spc="-95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850" dirty="0">
                <a:solidFill>
                  <a:srgbClr val="F8EDE7"/>
                </a:solidFill>
                <a:latin typeface="Quattrocento"/>
                <a:cs typeface="Quattrocento"/>
              </a:rPr>
              <a:t>weather</a:t>
            </a:r>
            <a:r>
              <a:rPr sz="1850" spc="-60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850" dirty="0">
                <a:solidFill>
                  <a:srgbClr val="F8EDE7"/>
                </a:solidFill>
                <a:latin typeface="Quattrocento"/>
                <a:cs typeface="Quattrocento"/>
              </a:rPr>
              <a:t>data</a:t>
            </a:r>
            <a:r>
              <a:rPr sz="1850" spc="-75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850" spc="-25" dirty="0">
                <a:solidFill>
                  <a:srgbClr val="F8EDE7"/>
                </a:solidFill>
                <a:latin typeface="Quattrocento"/>
                <a:cs typeface="Quattrocento"/>
              </a:rPr>
              <a:t>to </a:t>
            </a:r>
            <a:r>
              <a:rPr sz="1850" dirty="0">
                <a:solidFill>
                  <a:srgbClr val="F8EDE7"/>
                </a:solidFill>
                <a:latin typeface="Quattrocento"/>
                <a:cs typeface="Quattrocento"/>
              </a:rPr>
              <a:t>specific</a:t>
            </a:r>
            <a:r>
              <a:rPr sz="1850" spc="-50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850" spc="-10" dirty="0">
                <a:solidFill>
                  <a:srgbClr val="F8EDE7"/>
                </a:solidFill>
                <a:latin typeface="Quattrocento"/>
                <a:cs typeface="Quattrocento"/>
              </a:rPr>
              <a:t>locations,</a:t>
            </a:r>
            <a:r>
              <a:rPr sz="1850" spc="-15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850" spc="-10" dirty="0">
                <a:solidFill>
                  <a:srgbClr val="F8EDE7"/>
                </a:solidFill>
                <a:latin typeface="Quattrocento"/>
                <a:cs typeface="Quattrocento"/>
              </a:rPr>
              <a:t>times, </a:t>
            </a:r>
            <a:r>
              <a:rPr sz="1850" dirty="0">
                <a:solidFill>
                  <a:srgbClr val="F8EDE7"/>
                </a:solidFill>
                <a:latin typeface="Quattrocento"/>
                <a:cs typeface="Quattrocento"/>
              </a:rPr>
              <a:t>and</a:t>
            </a:r>
            <a:r>
              <a:rPr sz="1850" spc="-75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850" dirty="0">
                <a:solidFill>
                  <a:srgbClr val="F8EDE7"/>
                </a:solidFill>
                <a:latin typeface="Quattrocento"/>
                <a:cs typeface="Quattrocento"/>
              </a:rPr>
              <a:t>potential</a:t>
            </a:r>
            <a:r>
              <a:rPr sz="1850" spc="-65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850" spc="-10" dirty="0">
                <a:solidFill>
                  <a:srgbClr val="F8EDE7"/>
                </a:solidFill>
                <a:latin typeface="Quattrocento"/>
                <a:cs typeface="Quattrocento"/>
              </a:rPr>
              <a:t>impacts.</a:t>
            </a:r>
            <a:endParaRPr sz="1850">
              <a:latin typeface="Quattrocento"/>
              <a:cs typeface="Quattrocen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38200" y="596265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497840" y="0"/>
                </a:moveTo>
                <a:lnTo>
                  <a:pt x="35572" y="0"/>
                </a:lnTo>
                <a:lnTo>
                  <a:pt x="21725" y="2788"/>
                </a:lnTo>
                <a:lnTo>
                  <a:pt x="10418" y="10398"/>
                </a:lnTo>
                <a:lnTo>
                  <a:pt x="2795" y="21699"/>
                </a:lnTo>
                <a:lnTo>
                  <a:pt x="0" y="35560"/>
                </a:lnTo>
                <a:lnTo>
                  <a:pt x="0" y="497839"/>
                </a:lnTo>
                <a:lnTo>
                  <a:pt x="2795" y="511700"/>
                </a:lnTo>
                <a:lnTo>
                  <a:pt x="10418" y="523001"/>
                </a:lnTo>
                <a:lnTo>
                  <a:pt x="21725" y="530611"/>
                </a:lnTo>
                <a:lnTo>
                  <a:pt x="35572" y="533400"/>
                </a:lnTo>
                <a:lnTo>
                  <a:pt x="497840" y="533400"/>
                </a:lnTo>
                <a:lnTo>
                  <a:pt x="511700" y="530611"/>
                </a:lnTo>
                <a:lnTo>
                  <a:pt x="523001" y="523001"/>
                </a:lnTo>
                <a:lnTo>
                  <a:pt x="530611" y="511700"/>
                </a:lnTo>
                <a:lnTo>
                  <a:pt x="533400" y="497839"/>
                </a:lnTo>
                <a:lnTo>
                  <a:pt x="533400" y="35560"/>
                </a:lnTo>
                <a:lnTo>
                  <a:pt x="530611" y="21699"/>
                </a:lnTo>
                <a:lnTo>
                  <a:pt x="523001" y="10398"/>
                </a:lnTo>
                <a:lnTo>
                  <a:pt x="511700" y="2788"/>
                </a:lnTo>
                <a:lnTo>
                  <a:pt x="497840" y="0"/>
                </a:lnTo>
                <a:close/>
              </a:path>
            </a:pathLst>
          </a:custGeom>
          <a:solidFill>
            <a:srgbClr val="3052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03617" y="5980112"/>
            <a:ext cx="207010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spc="-50" dirty="0">
                <a:solidFill>
                  <a:srgbClr val="F8EDE7"/>
                </a:solidFill>
                <a:latin typeface="Quattrocento"/>
                <a:cs typeface="Quattrocento"/>
              </a:rPr>
              <a:t>3</a:t>
            </a:r>
            <a:endParaRPr sz="2600">
              <a:latin typeface="Quattrocento"/>
              <a:cs typeface="Quattrocen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04010" y="5946457"/>
            <a:ext cx="6228715" cy="1246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dirty="0">
                <a:solidFill>
                  <a:srgbClr val="F8EDE7"/>
                </a:solidFill>
                <a:latin typeface="Quattrocento"/>
                <a:cs typeface="Quattrocento"/>
              </a:rPr>
              <a:t>Accessibility</a:t>
            </a:r>
            <a:r>
              <a:rPr sz="2150" spc="105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2150" dirty="0">
                <a:solidFill>
                  <a:srgbClr val="F8EDE7"/>
                </a:solidFill>
                <a:latin typeface="Quattrocento"/>
                <a:cs typeface="Quattrocento"/>
              </a:rPr>
              <a:t>and</a:t>
            </a:r>
            <a:r>
              <a:rPr sz="2150" spc="60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2150" spc="-10" dirty="0">
                <a:solidFill>
                  <a:srgbClr val="F8EDE7"/>
                </a:solidFill>
                <a:latin typeface="Quattrocento"/>
                <a:cs typeface="Quattrocento"/>
              </a:rPr>
              <a:t>Engagement</a:t>
            </a:r>
            <a:endParaRPr sz="2150">
              <a:latin typeface="Quattrocento"/>
              <a:cs typeface="Quattrocento"/>
            </a:endParaRPr>
          </a:p>
          <a:p>
            <a:pPr marL="12700" marR="5080">
              <a:lnSpc>
                <a:spcPct val="135400"/>
              </a:lnSpc>
              <a:spcBef>
                <a:spcPts val="990"/>
              </a:spcBef>
            </a:pPr>
            <a:r>
              <a:rPr sz="1850" dirty="0">
                <a:solidFill>
                  <a:srgbClr val="F8EDE7"/>
                </a:solidFill>
                <a:latin typeface="Quattrocento"/>
                <a:cs typeface="Quattrocento"/>
              </a:rPr>
              <a:t>Make</a:t>
            </a:r>
            <a:r>
              <a:rPr sz="1850" spc="-75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850" dirty="0">
                <a:solidFill>
                  <a:srgbClr val="F8EDE7"/>
                </a:solidFill>
                <a:latin typeface="Quattrocento"/>
                <a:cs typeface="Quattrocento"/>
              </a:rPr>
              <a:t>weather</a:t>
            </a:r>
            <a:r>
              <a:rPr sz="1850" spc="-80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850" dirty="0">
                <a:solidFill>
                  <a:srgbClr val="F8EDE7"/>
                </a:solidFill>
                <a:latin typeface="Quattrocento"/>
                <a:cs typeface="Quattrocento"/>
              </a:rPr>
              <a:t>information</a:t>
            </a:r>
            <a:r>
              <a:rPr sz="1850" spc="-85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850" dirty="0">
                <a:solidFill>
                  <a:srgbClr val="F8EDE7"/>
                </a:solidFill>
                <a:latin typeface="Quattrocento"/>
                <a:cs typeface="Quattrocento"/>
              </a:rPr>
              <a:t>readily</a:t>
            </a:r>
            <a:r>
              <a:rPr sz="1850" spc="-60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850" dirty="0">
                <a:solidFill>
                  <a:srgbClr val="F8EDE7"/>
                </a:solidFill>
                <a:latin typeface="Quattrocento"/>
                <a:cs typeface="Quattrocento"/>
              </a:rPr>
              <a:t>accessible</a:t>
            </a:r>
            <a:r>
              <a:rPr sz="1850" spc="-75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850" dirty="0">
                <a:solidFill>
                  <a:srgbClr val="F8EDE7"/>
                </a:solidFill>
                <a:latin typeface="Quattrocento"/>
                <a:cs typeface="Quattrocento"/>
              </a:rPr>
              <a:t>and</a:t>
            </a:r>
            <a:r>
              <a:rPr sz="1850" spc="-65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850" spc="-10" dirty="0">
                <a:solidFill>
                  <a:srgbClr val="F8EDE7"/>
                </a:solidFill>
                <a:latin typeface="Quattrocento"/>
                <a:cs typeface="Quattrocento"/>
              </a:rPr>
              <a:t>engaging </a:t>
            </a:r>
            <a:r>
              <a:rPr sz="1850" dirty="0">
                <a:solidFill>
                  <a:srgbClr val="F8EDE7"/>
                </a:solidFill>
                <a:latin typeface="Quattrocento"/>
                <a:cs typeface="Quattrocento"/>
              </a:rPr>
              <a:t>through</a:t>
            </a:r>
            <a:r>
              <a:rPr sz="1850" spc="-55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850" spc="-10" dirty="0">
                <a:solidFill>
                  <a:srgbClr val="F8EDE7"/>
                </a:solidFill>
                <a:latin typeface="Quattrocento"/>
                <a:cs typeface="Quattrocento"/>
              </a:rPr>
              <a:t>user-</a:t>
            </a:r>
            <a:r>
              <a:rPr sz="1850" dirty="0">
                <a:solidFill>
                  <a:srgbClr val="F8EDE7"/>
                </a:solidFill>
                <a:latin typeface="Quattrocento"/>
                <a:cs typeface="Quattrocento"/>
              </a:rPr>
              <a:t>friendly</a:t>
            </a:r>
            <a:r>
              <a:rPr sz="1850" spc="-110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850" dirty="0">
                <a:solidFill>
                  <a:srgbClr val="F8EDE7"/>
                </a:solidFill>
                <a:latin typeface="Quattrocento"/>
                <a:cs typeface="Quattrocento"/>
              </a:rPr>
              <a:t>interfaces</a:t>
            </a:r>
            <a:r>
              <a:rPr sz="1850" spc="-50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850" dirty="0">
                <a:solidFill>
                  <a:srgbClr val="F8EDE7"/>
                </a:solidFill>
                <a:latin typeface="Quattrocento"/>
                <a:cs typeface="Quattrocento"/>
              </a:rPr>
              <a:t>and</a:t>
            </a:r>
            <a:r>
              <a:rPr sz="1850" spc="-50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850" dirty="0">
                <a:solidFill>
                  <a:srgbClr val="F8EDE7"/>
                </a:solidFill>
                <a:latin typeface="Quattrocento"/>
                <a:cs typeface="Quattrocento"/>
              </a:rPr>
              <a:t>interactive</a:t>
            </a:r>
            <a:r>
              <a:rPr sz="1850" spc="-65" dirty="0">
                <a:solidFill>
                  <a:srgbClr val="F8EDE7"/>
                </a:solidFill>
                <a:latin typeface="Quattrocento"/>
                <a:cs typeface="Quattrocento"/>
              </a:rPr>
              <a:t> </a:t>
            </a:r>
            <a:r>
              <a:rPr sz="1850" spc="-10" dirty="0">
                <a:solidFill>
                  <a:srgbClr val="F8EDE7"/>
                </a:solidFill>
                <a:latin typeface="Quattrocento"/>
                <a:cs typeface="Quattrocento"/>
              </a:rPr>
              <a:t>elements.</a:t>
            </a:r>
            <a:endParaRPr sz="1850">
              <a:latin typeface="Quattrocento"/>
              <a:cs typeface="Quattrocen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412</Words>
  <Application>Microsoft Office PowerPoint</Application>
  <PresentationFormat>Custom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Quattrocento</vt:lpstr>
      <vt:lpstr>Office Theme</vt:lpstr>
      <vt:lpstr>Basic Weather Display: Predefined Data</vt:lpstr>
      <vt:lpstr>Key Weather Elements</vt:lpstr>
      <vt:lpstr>Data Sources and Formats</vt:lpstr>
      <vt:lpstr>Visualizing Weather Information</vt:lpstr>
      <vt:lpstr>Interpreting and Presenting Weather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cp:lastModifiedBy>Ayyan Khan</cp:lastModifiedBy>
  <cp:revision>2</cp:revision>
  <dcterms:created xsi:type="dcterms:W3CDTF">2025-01-12T14:12:17Z</dcterms:created>
  <dcterms:modified xsi:type="dcterms:W3CDTF">2025-01-12T14:41:23Z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2025-01-12T00:00:00Z</vt:filetime>
  </property>
  <property fmtid="{D5CDD505-2E9C-101B-9397-08002B2CF9AE}" pid="3" name="LastSaved">
    <vt:filetime>2025-01-12T00:00:00Z</vt:filetime>
  </property>
  <property fmtid="{D5CDD505-2E9C-101B-9397-08002B2CF9AE}" pid="4" name="Producer">
    <vt:lpwstr>3-Heights(TM) PDF Security Shell 4.8.25.2 (http://www.pdf-tools.com)</vt:lpwstr>
  </property>
</Properties>
</file>