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4"/>
  </p:notesMasterIdLst>
  <p:sldIdLst>
    <p:sldId id="256" r:id="rId2"/>
    <p:sldId id="399" r:id="rId3"/>
    <p:sldId id="384" r:id="rId4"/>
    <p:sldId id="385" r:id="rId5"/>
    <p:sldId id="386" r:id="rId6"/>
    <p:sldId id="387" r:id="rId7"/>
    <p:sldId id="388" r:id="rId8"/>
    <p:sldId id="389" r:id="rId9"/>
    <p:sldId id="371" r:id="rId10"/>
    <p:sldId id="372" r:id="rId11"/>
    <p:sldId id="373" r:id="rId12"/>
    <p:sldId id="374" r:id="rId13"/>
    <p:sldId id="326" r:id="rId14"/>
    <p:sldId id="315" r:id="rId15"/>
    <p:sldId id="383" r:id="rId16"/>
    <p:sldId id="376" r:id="rId17"/>
    <p:sldId id="330" r:id="rId18"/>
    <p:sldId id="331" r:id="rId19"/>
    <p:sldId id="332" r:id="rId20"/>
    <p:sldId id="329" r:id="rId21"/>
    <p:sldId id="333" r:id="rId22"/>
    <p:sldId id="334" r:id="rId23"/>
    <p:sldId id="335" r:id="rId24"/>
    <p:sldId id="336" r:id="rId25"/>
    <p:sldId id="337" r:id="rId26"/>
    <p:sldId id="338" r:id="rId27"/>
    <p:sldId id="368" r:id="rId28"/>
    <p:sldId id="339" r:id="rId29"/>
    <p:sldId id="340" r:id="rId30"/>
    <p:sldId id="341" r:id="rId31"/>
    <p:sldId id="343" r:id="rId32"/>
    <p:sldId id="29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F2D"/>
    <a:srgbClr val="BF1E0D"/>
    <a:srgbClr val="33CC33"/>
    <a:srgbClr val="CC6600"/>
    <a:srgbClr val="FFFF00"/>
    <a:srgbClr val="3366FF"/>
    <a:srgbClr val="6448F2"/>
    <a:srgbClr val="2B0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C5E564A6-A1DE-4158-836A-BCF09564D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3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8A8EE-9014-4ED1-8B43-5E13A71CBE69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B97A0-BEA9-417A-948C-E16F08353B1B}" type="slidenum">
              <a:rPr lang="en-US"/>
              <a:pPr/>
              <a:t>17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0B615-76AB-4075-945B-814B182F9305}" type="slidenum">
              <a:rPr lang="en-US"/>
              <a:pPr/>
              <a:t>18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6A3C1-4FF7-4FBE-A30A-60C0618E8AA7}" type="slidenum">
              <a:rPr lang="en-US"/>
              <a:pPr/>
              <a:t>19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94F83-0989-453E-B892-3D0D565DA0A4}" type="slidenum">
              <a:rPr lang="en-US"/>
              <a:pPr/>
              <a:t>20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84F4D-12D8-453E-835F-AB87E0381653}" type="slidenum">
              <a:rPr lang="en-US"/>
              <a:pPr/>
              <a:t>21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C8128-459D-4E6A-89BF-6B3BD953F267}" type="slidenum">
              <a:rPr lang="en-US"/>
              <a:pPr/>
              <a:t>22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20EF-692B-4EE6-914C-6ECE3E5EA2DB}" type="slidenum">
              <a:rPr lang="en-US"/>
              <a:pPr/>
              <a:t>23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DA645-5D94-4DE7-9F68-9B1ED882D2E9}" type="slidenum">
              <a:rPr lang="en-US"/>
              <a:pPr/>
              <a:t>24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004965-9CD2-4EC7-8A08-D2A4A6D8C076}" type="slidenum">
              <a:rPr lang="en-US"/>
              <a:pPr/>
              <a:t>25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Chi-Square Automation Interaction Detection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0DF7F-5A3A-46A2-82E4-4E5E4368D8CD}" type="slidenum">
              <a:rPr lang="en-US"/>
              <a:pPr/>
              <a:t>26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9EB84-CA7E-4F58-91B8-7DEE82924E59}" type="slidenum">
              <a:rPr lang="en-US"/>
              <a:pPr/>
              <a:t>9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9453F-002D-44B5-B231-9FFC812BBD9F}" type="slidenum">
              <a:rPr lang="en-US"/>
              <a:pPr/>
              <a:t>27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05256-8A51-4189-909F-68520619A659}" type="slidenum">
              <a:rPr lang="en-US"/>
              <a:pPr/>
              <a:t>28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B7A53-8CA9-48DA-8461-B291A2ADA756}" type="slidenum">
              <a:rPr lang="en-US"/>
              <a:pPr/>
              <a:t>29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E66DD-EEAC-4625-B153-613915577952}" type="slidenum">
              <a:rPr lang="en-US"/>
              <a:pPr/>
              <a:t>30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96BFF-2104-4C94-A77F-BD18C20DB736}" type="slidenum">
              <a:rPr lang="en-US"/>
              <a:pPr/>
              <a:t>31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B6EDC-A93C-4F03-8C10-7A3226C5CB93}" type="slidenum">
              <a:rPr lang="en-US"/>
              <a:pPr/>
              <a:t>32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9BADC-05FA-46BC-B1F6-8DA77289819A}" type="slidenum">
              <a:rPr lang="en-US"/>
              <a:pPr/>
              <a:t>10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E7098-B2A1-4FBB-8049-2AD7990E9DE1}" type="slidenum">
              <a:rPr lang="en-US"/>
              <a:pPr/>
              <a:t>11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F4F1D-8EB4-4C2A-B070-E6D7EE72CA37}" type="slidenum">
              <a:rPr lang="en-US"/>
              <a:pPr/>
              <a:t>12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AD3C8-E4F7-4170-AB05-F35D8674AA5E}" type="slidenum">
              <a:rPr lang="en-US"/>
              <a:pPr/>
              <a:t>13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CE841-05C1-4A5B-8D4C-9B028BA9235E}" type="slidenum">
              <a:rPr lang="en-US"/>
              <a:pPr/>
              <a:t>14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84212-70AC-4B2C-AF95-162680354AEF}" type="slidenum">
              <a:rPr lang="en-US"/>
              <a:pPr/>
              <a:t>15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41E77-AADE-48C9-A77E-2706E76B488D}" type="slidenum">
              <a:rPr lang="en-US"/>
              <a:pPr/>
              <a:t>16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B1CB-A9EC-4F84-984F-E5BC2A632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82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D372-D385-4928-B975-DEFC50E58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00A-F58E-4030-9722-E7E7B416B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E6AA823-8AD5-47C2-A70B-6478A8F6A9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ADB-CA7E-4A96-A4E7-171ED51B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4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69D-5901-40C5-8F1F-26B2AF8126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64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6DC-86F1-4E83-B9C0-A29A24E75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F8DF-7A4F-48ED-969D-D58C3A9BD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4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BEB-7F94-4212-8247-5E2849267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5ED9-9B85-41F3-BFD0-57C9B3167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7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7C3D-B6F1-4CCA-ACD5-B1B2C9A37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5E1-E770-4D43-85FA-8B2AF3543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5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9F35-B14C-4C39-9AD5-60E3211F04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3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white">
          <a:xfrm>
            <a:off x="1524000" y="609600"/>
            <a:ext cx="6324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5000"/>
              </a:lnSpc>
            </a:pPr>
            <a:r>
              <a:rPr lang="en-US" sz="4400" b="1" dirty="0">
                <a:solidFill>
                  <a:schemeClr val="tx2"/>
                </a:solidFill>
              </a:rPr>
              <a:t>Decision Trees II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90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591" name="Text Box 7"/>
          <p:cNvSpPr txBox="1">
            <a:spLocks noChangeArrowheads="1"/>
          </p:cNvSpPr>
          <p:nvPr/>
        </p:nvSpPr>
        <p:spPr bwMode="auto">
          <a:xfrm>
            <a:off x="304800" y="60960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4D4D4D"/>
                </a:solidFill>
                <a:latin typeface="Tahoma" pitchFamily="34" charset="0"/>
              </a:rPr>
              <a:t>Example</a:t>
            </a:r>
          </a:p>
        </p:txBody>
      </p:sp>
      <p:sp>
        <p:nvSpPr>
          <p:cNvPr id="451592" name="Text Box 8"/>
          <p:cNvSpPr txBox="1">
            <a:spLocks noChangeArrowheads="1"/>
          </p:cNvSpPr>
          <p:nvPr/>
        </p:nvSpPr>
        <p:spPr bwMode="auto">
          <a:xfrm>
            <a:off x="457200" y="14478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Starting at the root node we have examples {1, 2, 3, 4, 5, 6, 7 }, with information content:</a:t>
            </a:r>
          </a:p>
        </p:txBody>
      </p:sp>
      <p:graphicFrame>
        <p:nvGraphicFramePr>
          <p:cNvPr id="451593" name="Object 9"/>
          <p:cNvGraphicFramePr>
            <a:graphicFrameLocks noChangeAspect="1"/>
          </p:cNvGraphicFramePr>
          <p:nvPr/>
        </p:nvGraphicFramePr>
        <p:xfrm>
          <a:off x="1295400" y="2133600"/>
          <a:ext cx="57594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06" name="Equation" r:id="rId4" imgW="2374560" imgH="393480" progId="Equation.3">
                  <p:embed/>
                </p:oleObj>
              </mc:Choice>
              <mc:Fallback>
                <p:oleObj name="Equation" r:id="rId4" imgW="237456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575945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94" name="Text Box 10"/>
          <p:cNvSpPr txBox="1">
            <a:spLocks noChangeArrowheads="1"/>
          </p:cNvSpPr>
          <p:nvPr/>
        </p:nvSpPr>
        <p:spPr bwMode="auto">
          <a:xfrm>
            <a:off x="533400" y="31242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 choosing to split on Shape</a:t>
            </a:r>
          </a:p>
        </p:txBody>
      </p:sp>
      <p:grpSp>
        <p:nvGrpSpPr>
          <p:cNvPr id="451595" name="Group 11"/>
          <p:cNvGrpSpPr>
            <a:grpSpLocks/>
          </p:cNvGrpSpPr>
          <p:nvPr/>
        </p:nvGrpSpPr>
        <p:grpSpPr bwMode="auto">
          <a:xfrm>
            <a:off x="1447800" y="3505200"/>
            <a:ext cx="5638800" cy="2392363"/>
            <a:chOff x="624" y="2687"/>
            <a:chExt cx="3552" cy="1507"/>
          </a:xfrm>
        </p:grpSpPr>
        <p:sp>
          <p:nvSpPr>
            <p:cNvPr id="451596" name="Line 12"/>
            <p:cNvSpPr>
              <a:spLocks noChangeShapeType="1"/>
            </p:cNvSpPr>
            <p:nvPr/>
          </p:nvSpPr>
          <p:spPr bwMode="auto">
            <a:xfrm flipH="1">
              <a:off x="1008" y="3072"/>
              <a:ext cx="148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1597" name="Line 13"/>
            <p:cNvSpPr>
              <a:spLocks noChangeShapeType="1"/>
            </p:cNvSpPr>
            <p:nvPr/>
          </p:nvSpPr>
          <p:spPr bwMode="auto">
            <a:xfrm flipH="1">
              <a:off x="1920" y="3072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1598" name="Line 14"/>
            <p:cNvSpPr>
              <a:spLocks noChangeShapeType="1"/>
            </p:cNvSpPr>
            <p:nvPr/>
          </p:nvSpPr>
          <p:spPr bwMode="auto">
            <a:xfrm>
              <a:off x="2496" y="3072"/>
              <a:ext cx="9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1599" name="Line 15"/>
            <p:cNvSpPr>
              <a:spLocks noChangeShapeType="1"/>
            </p:cNvSpPr>
            <p:nvPr/>
          </p:nvSpPr>
          <p:spPr bwMode="auto">
            <a:xfrm>
              <a:off x="2496" y="3072"/>
              <a:ext cx="134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1600" name="Text Box 16"/>
            <p:cNvSpPr txBox="1">
              <a:spLocks noChangeArrowheads="1"/>
            </p:cNvSpPr>
            <p:nvPr/>
          </p:nvSpPr>
          <p:spPr bwMode="auto">
            <a:xfrm>
              <a:off x="1680" y="2687"/>
              <a:ext cx="16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{1, 2, 3, 4, 5, 6, 7}</a:t>
              </a:r>
            </a:p>
            <a:p>
              <a:pPr algn="ctr">
                <a:spcBef>
                  <a:spcPct val="50000"/>
                </a:spcBef>
              </a:pPr>
              <a:r>
                <a:rPr lang="en-US" sz="1400" b="1"/>
                <a:t>Shape</a:t>
              </a:r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624" y="3600"/>
              <a:ext cx="62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Brick</a:t>
              </a:r>
            </a:p>
            <a:p>
              <a:pPr algn="ctr">
                <a:spcBef>
                  <a:spcPct val="50000"/>
                </a:spcBef>
              </a:pPr>
              <a:r>
                <a:rPr lang="en-US" sz="1400" b="1"/>
                <a:t>{1}</a:t>
              </a:r>
            </a:p>
            <a:p>
              <a:pPr algn="ctr">
                <a:spcBef>
                  <a:spcPct val="50000"/>
                </a:spcBef>
              </a:pPr>
              <a:r>
                <a:rPr lang="en-US" sz="1400" b="1"/>
                <a:t>Yes</a:t>
              </a:r>
            </a:p>
          </p:txBody>
        </p:sp>
        <p:sp>
          <p:nvSpPr>
            <p:cNvPr id="451602" name="Text Box 18"/>
            <p:cNvSpPr txBox="1">
              <a:spLocks noChangeArrowheads="1"/>
            </p:cNvSpPr>
            <p:nvPr/>
          </p:nvSpPr>
          <p:spPr bwMode="auto">
            <a:xfrm>
              <a:off x="1632" y="3600"/>
              <a:ext cx="62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Wedge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400" b="1"/>
                <a:t>{2, 4}</a:t>
              </a:r>
            </a:p>
            <a:p>
              <a:pPr algn="ctr">
                <a:spcBef>
                  <a:spcPct val="50000"/>
                </a:spcBef>
              </a:pPr>
              <a:r>
                <a:rPr lang="en-US" sz="1400" b="1"/>
                <a:t>No</a:t>
              </a:r>
            </a:p>
          </p:txBody>
        </p:sp>
        <p:sp>
          <p:nvSpPr>
            <p:cNvPr id="451603" name="Text Box 19"/>
            <p:cNvSpPr txBox="1">
              <a:spLocks noChangeArrowheads="1"/>
            </p:cNvSpPr>
            <p:nvPr/>
          </p:nvSpPr>
          <p:spPr bwMode="auto">
            <a:xfrm>
              <a:off x="2304" y="3600"/>
              <a:ext cx="62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Sphere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400" b="1"/>
                <a:t>{3}</a:t>
              </a:r>
            </a:p>
            <a:p>
              <a:pPr algn="ctr">
                <a:spcBef>
                  <a:spcPct val="50000"/>
                </a:spcBef>
              </a:pPr>
              <a:r>
                <a:rPr lang="en-US" sz="1400" b="1"/>
                <a:t>Yes</a:t>
              </a:r>
            </a:p>
          </p:txBody>
        </p:sp>
        <p:sp>
          <p:nvSpPr>
            <p:cNvPr id="451604" name="Text Box 20"/>
            <p:cNvSpPr txBox="1">
              <a:spLocks noChangeArrowheads="1"/>
            </p:cNvSpPr>
            <p:nvPr/>
          </p:nvSpPr>
          <p:spPr bwMode="auto">
            <a:xfrm>
              <a:off x="3552" y="3600"/>
              <a:ext cx="62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Pillar</a:t>
              </a:r>
            </a:p>
            <a:p>
              <a:pPr algn="ctr">
                <a:spcBef>
                  <a:spcPct val="50000"/>
                </a:spcBef>
              </a:pPr>
              <a:r>
                <a:rPr lang="en-US" sz="1400" b="1"/>
                <a:t>{5, 6, 7}</a:t>
              </a:r>
            </a:p>
            <a:p>
              <a:pPr algn="ctr">
                <a:spcBef>
                  <a:spcPct val="50000"/>
                </a:spcBef>
              </a:pPr>
              <a:r>
                <a:rPr lang="en-US" sz="1400" b="1"/>
                <a:t>?</a:t>
              </a:r>
            </a:p>
          </p:txBody>
        </p:sp>
      </p:grpSp>
      <p:sp>
        <p:nvSpPr>
          <p:cNvPr id="451605" name="Text Box 21"/>
          <p:cNvSpPr txBox="1">
            <a:spLocks noChangeArrowheads="1"/>
          </p:cNvSpPr>
          <p:nvPr/>
        </p:nvSpPr>
        <p:spPr bwMode="auto">
          <a:xfrm>
            <a:off x="609600" y="5957888"/>
            <a:ext cx="7772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This is a pretty good choice, What is the information gain?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2" grpId="0"/>
      <p:bldP spid="451594" grpId="0"/>
      <p:bldP spid="4516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8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639" name="Text Box 7"/>
          <p:cNvSpPr txBox="1">
            <a:spLocks noChangeArrowheads="1"/>
          </p:cNvSpPr>
          <p:nvPr/>
        </p:nvSpPr>
        <p:spPr bwMode="auto">
          <a:xfrm>
            <a:off x="304800" y="60960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4D4D4D"/>
                </a:solidFill>
                <a:latin typeface="Tahoma" pitchFamily="34" charset="0"/>
              </a:rPr>
              <a:t>Example</a:t>
            </a:r>
          </a:p>
        </p:txBody>
      </p:sp>
      <p:sp>
        <p:nvSpPr>
          <p:cNvPr id="453640" name="Text Box 8"/>
          <p:cNvSpPr txBox="1">
            <a:spLocks noChangeArrowheads="1"/>
          </p:cNvSpPr>
          <p:nvPr/>
        </p:nvSpPr>
        <p:spPr bwMode="auto">
          <a:xfrm>
            <a:off x="457200" y="1371600"/>
            <a:ext cx="73152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569913" algn="l"/>
              </a:tabLst>
            </a:pPr>
            <a:r>
              <a:rPr lang="en-US"/>
              <a:t>Information content of each of the resulting nodes:</a:t>
            </a:r>
          </a:p>
          <a:p>
            <a:pPr>
              <a:spcBef>
                <a:spcPct val="50000"/>
              </a:spcBef>
              <a:tabLst>
                <a:tab pos="569913" algn="l"/>
              </a:tabLst>
            </a:pPr>
            <a:r>
              <a:rPr lang="en-US"/>
              <a:t>	For Brick, Wedge and Sphere, all examples are of the same 	class in the same node (all yes or all no).</a:t>
            </a:r>
          </a:p>
          <a:p>
            <a:pPr>
              <a:spcBef>
                <a:spcPct val="50000"/>
              </a:spcBef>
              <a:tabLst>
                <a:tab pos="569913" algn="l"/>
              </a:tabLst>
            </a:pPr>
            <a:r>
              <a:rPr lang="en-US"/>
              <a:t>	For these, information contents is 0, e.g.:</a:t>
            </a:r>
          </a:p>
          <a:p>
            <a:pPr>
              <a:spcBef>
                <a:spcPct val="50000"/>
              </a:spcBef>
              <a:tabLst>
                <a:tab pos="569913" algn="l"/>
              </a:tabLst>
            </a:pPr>
            <a:endParaRPr lang="en-US"/>
          </a:p>
        </p:txBody>
      </p:sp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2535238" y="3014663"/>
          <a:ext cx="34290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92" name="Equation" r:id="rId4" imgW="1739880" imgH="393480" progId="Equation.3">
                  <p:embed/>
                </p:oleObj>
              </mc:Choice>
              <mc:Fallback>
                <p:oleObj name="Equation" r:id="rId4" imgW="173988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3014663"/>
                        <a:ext cx="3429000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2" name="Text Box 10"/>
          <p:cNvSpPr txBox="1">
            <a:spLocks noChangeArrowheads="1"/>
          </p:cNvSpPr>
          <p:nvPr/>
        </p:nvSpPr>
        <p:spPr bwMode="auto">
          <a:xfrm>
            <a:off x="533400" y="3810000"/>
            <a:ext cx="769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515938">
              <a:spcBef>
                <a:spcPct val="50000"/>
              </a:spcBef>
            </a:pPr>
            <a:r>
              <a:rPr lang="en-US"/>
              <a:t>	For pillar, we have 2 yes and 1 no examples:</a:t>
            </a:r>
          </a:p>
        </p:txBody>
      </p:sp>
      <p:graphicFrame>
        <p:nvGraphicFramePr>
          <p:cNvPr id="453643" name="Object 11"/>
          <p:cNvGraphicFramePr>
            <a:graphicFrameLocks noChangeAspect="1"/>
          </p:cNvGraphicFramePr>
          <p:nvPr/>
        </p:nvGraphicFramePr>
        <p:xfrm>
          <a:off x="1508125" y="4160838"/>
          <a:ext cx="548163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93" name="Equation" r:id="rId6" imgW="2781000" imgH="393480" progId="Equation.3">
                  <p:embed/>
                </p:oleObj>
              </mc:Choice>
              <mc:Fallback>
                <p:oleObj name="Equation" r:id="rId6" imgW="278100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4160838"/>
                        <a:ext cx="5481638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4" name="Text Box 12"/>
          <p:cNvSpPr txBox="1">
            <a:spLocks noChangeArrowheads="1"/>
          </p:cNvSpPr>
          <p:nvPr/>
        </p:nvSpPr>
        <p:spPr bwMode="auto">
          <a:xfrm>
            <a:off x="609600" y="5029200"/>
            <a:ext cx="746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Expected information content of daughter node:</a:t>
            </a:r>
          </a:p>
        </p:txBody>
      </p:sp>
      <p:graphicFrame>
        <p:nvGraphicFramePr>
          <p:cNvPr id="453645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94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6" name="Object 14"/>
          <p:cNvGraphicFramePr>
            <a:graphicFrameLocks noChangeAspect="1"/>
          </p:cNvGraphicFramePr>
          <p:nvPr/>
        </p:nvGraphicFramePr>
        <p:xfrm>
          <a:off x="1735138" y="5591175"/>
          <a:ext cx="5029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95" name="Equation" r:id="rId10" imgW="3009600" imgH="393480" progId="Equation.3">
                  <p:embed/>
                </p:oleObj>
              </mc:Choice>
              <mc:Fallback>
                <p:oleObj name="Equation" r:id="rId10" imgW="3009600" imgH="393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5591175"/>
                        <a:ext cx="50292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3647" name="Group 15"/>
          <p:cNvGrpSpPr>
            <a:grpSpLocks/>
          </p:cNvGrpSpPr>
          <p:nvPr/>
        </p:nvGrpSpPr>
        <p:grpSpPr bwMode="auto">
          <a:xfrm>
            <a:off x="2362200" y="6248400"/>
            <a:ext cx="2667000" cy="304800"/>
            <a:chOff x="1488" y="3936"/>
            <a:chExt cx="1680" cy="192"/>
          </a:xfrm>
        </p:grpSpPr>
        <p:sp>
          <p:nvSpPr>
            <p:cNvPr id="453648" name="Text Box 16"/>
            <p:cNvSpPr txBox="1">
              <a:spLocks noChangeArrowheads="1"/>
            </p:cNvSpPr>
            <p:nvPr/>
          </p:nvSpPr>
          <p:spPr bwMode="auto">
            <a:xfrm>
              <a:off x="1488" y="393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Brick</a:t>
              </a:r>
            </a:p>
          </p:txBody>
        </p:sp>
        <p:sp>
          <p:nvSpPr>
            <p:cNvPr id="453649" name="Text Box 17"/>
            <p:cNvSpPr txBox="1">
              <a:spLocks noChangeArrowheads="1"/>
            </p:cNvSpPr>
            <p:nvPr/>
          </p:nvSpPr>
          <p:spPr bwMode="auto">
            <a:xfrm>
              <a:off x="2256" y="393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Sphere</a:t>
              </a:r>
            </a:p>
          </p:txBody>
        </p:sp>
        <p:sp>
          <p:nvSpPr>
            <p:cNvPr id="453650" name="Text Box 18"/>
            <p:cNvSpPr txBox="1">
              <a:spLocks noChangeArrowheads="1"/>
            </p:cNvSpPr>
            <p:nvPr/>
          </p:nvSpPr>
          <p:spPr bwMode="auto">
            <a:xfrm>
              <a:off x="1824" y="393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Wedge</a:t>
              </a:r>
            </a:p>
          </p:txBody>
        </p:sp>
        <p:sp>
          <p:nvSpPr>
            <p:cNvPr id="453651" name="Text Box 19"/>
            <p:cNvSpPr txBox="1">
              <a:spLocks noChangeArrowheads="1"/>
            </p:cNvSpPr>
            <p:nvPr/>
          </p:nvSpPr>
          <p:spPr bwMode="auto">
            <a:xfrm>
              <a:off x="2784" y="393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Pillar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40" grpId="0"/>
      <p:bldP spid="453642" grpId="0"/>
      <p:bldP spid="4536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304800" y="6096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4D4D4D"/>
                </a:solidFill>
                <a:latin typeface="Tahoma" pitchFamily="34" charset="0"/>
              </a:rPr>
              <a:t>Example</a:t>
            </a:r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304800" y="1589088"/>
            <a:ext cx="7467600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So, information Gain for choosing Shape is:</a:t>
            </a:r>
          </a:p>
          <a:p>
            <a:pPr>
              <a:spcBef>
                <a:spcPct val="50000"/>
              </a:spcBef>
            </a:pPr>
            <a:r>
              <a:rPr lang="en-US" dirty="0"/>
              <a:t>	Gain(Shape) = 0.9852 – 0.3936 = 0.5916</a:t>
            </a:r>
          </a:p>
          <a:p>
            <a:pPr>
              <a:spcBef>
                <a:spcPct val="50000"/>
              </a:spcBef>
            </a:pPr>
            <a:r>
              <a:rPr lang="en-US" dirty="0"/>
              <a:t>For others:</a:t>
            </a:r>
          </a:p>
          <a:p>
            <a:pPr>
              <a:spcBef>
                <a:spcPct val="50000"/>
              </a:spcBef>
            </a:pPr>
            <a:r>
              <a:rPr lang="en-US" dirty="0"/>
              <a:t>E(Size) = 0.8571, </a:t>
            </a:r>
          </a:p>
          <a:p>
            <a:pPr>
              <a:spcBef>
                <a:spcPct val="50000"/>
              </a:spcBef>
            </a:pPr>
            <a:r>
              <a:rPr lang="en-US" dirty="0"/>
              <a:t>Gain(Size) = 0.1281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b="1" dirty="0"/>
          </a:p>
          <a:p>
            <a:pPr>
              <a:spcBef>
                <a:spcPct val="50000"/>
              </a:spcBef>
            </a:pPr>
            <a:r>
              <a:rPr lang="en-US" dirty="0"/>
              <a:t>E(</a:t>
            </a:r>
            <a:r>
              <a:rPr lang="en-US" dirty="0" err="1"/>
              <a:t>Colour</a:t>
            </a:r>
            <a:r>
              <a:rPr lang="en-US" dirty="0"/>
              <a:t>)=0.4636, </a:t>
            </a:r>
          </a:p>
          <a:p>
            <a:pPr>
              <a:spcBef>
                <a:spcPct val="50000"/>
              </a:spcBef>
            </a:pPr>
            <a:r>
              <a:rPr lang="en-US" dirty="0"/>
              <a:t>Gain(</a:t>
            </a:r>
            <a:r>
              <a:rPr lang="en-US" dirty="0" err="1"/>
              <a:t>Colour</a:t>
            </a:r>
            <a:r>
              <a:rPr lang="en-US" dirty="0"/>
              <a:t>) = 0.5216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3" name="Rectangle 7"/>
          <p:cNvSpPr>
            <a:spLocks noChangeArrowheads="1"/>
          </p:cNvSpPr>
          <p:nvPr/>
        </p:nvSpPr>
        <p:spPr bwMode="auto">
          <a:xfrm>
            <a:off x="0" y="17526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304800" y="533400"/>
            <a:ext cx="480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/>
              <a:t>Over Fitting</a:t>
            </a:r>
          </a:p>
        </p:txBody>
      </p: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533400" y="1885414"/>
            <a:ext cx="82296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What is over fitting?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What is its disadvantage? Or why it should be avoided</a:t>
            </a:r>
          </a:p>
          <a:p>
            <a:pPr>
              <a:spcBef>
                <a:spcPct val="50000"/>
              </a:spcBef>
            </a:pPr>
            <a:r>
              <a:rPr lang="en-GB" sz="2400" b="1" dirty="0"/>
              <a:t>Generalization become difficult with </a:t>
            </a:r>
            <a:r>
              <a:rPr lang="en-GB" sz="2400" b="1" dirty="0" err="1"/>
              <a:t>overfitting</a:t>
            </a:r>
            <a:endParaRPr lang="en-US" sz="2400" b="1" dirty="0"/>
          </a:p>
          <a:p>
            <a:pPr>
              <a:spcBef>
                <a:spcPct val="50000"/>
              </a:spcBef>
            </a:pPr>
            <a:r>
              <a:rPr lang="en-US" sz="2400" b="1" dirty="0"/>
              <a:t>How can we tackle over fitting problems</a:t>
            </a:r>
          </a:p>
          <a:p>
            <a:pPr>
              <a:spcBef>
                <a:spcPct val="50000"/>
              </a:spcBef>
            </a:pPr>
            <a:r>
              <a:rPr lang="en-US" sz="2400" b="1" dirty="0" smtClean="0"/>
              <a:t>What </a:t>
            </a:r>
            <a:r>
              <a:rPr lang="en-US" sz="2400" b="1" dirty="0"/>
              <a:t>is the difference between Discrete and Continuous variables?</a:t>
            </a:r>
          </a:p>
          <a:p>
            <a:pPr>
              <a:spcBef>
                <a:spcPct val="50000"/>
              </a:spcBef>
            </a:pPr>
            <a:r>
              <a:rPr lang="en-US" sz="2400" b="1" dirty="0" smtClean="0"/>
              <a:t>Can </a:t>
            </a:r>
            <a:r>
              <a:rPr lang="en-US" sz="2400" b="1" dirty="0"/>
              <a:t>ID3 handle continuous variables?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0" y="17526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228600" y="639763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Tree Pruning</a:t>
            </a:r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228600" y="1425575"/>
            <a:ext cx="83820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sz="2400" b="1" dirty="0">
                <a:ea typeface="Times New Roman" pitchFamily="18" charset="0"/>
                <a:cs typeface="Arial" charset="0"/>
              </a:rPr>
              <a:t>Many  Branches of the built tree shows anomalies due to Noise or Outliers</a:t>
            </a:r>
          </a:p>
          <a:p>
            <a:pPr eaLnBrk="0" hangingPunct="0"/>
            <a:endParaRPr lang="en-GB" sz="2400" b="1" dirty="0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GB" sz="2400" b="1" dirty="0" err="1">
                <a:ea typeface="Times New Roman" pitchFamily="18" charset="0"/>
                <a:cs typeface="Arial" charset="0"/>
              </a:rPr>
              <a:t>Overfitting</a:t>
            </a:r>
            <a:r>
              <a:rPr lang="en-GB" sz="2400" b="1" dirty="0">
                <a:ea typeface="Times New Roman" pitchFamily="18" charset="0"/>
                <a:cs typeface="Arial" charset="0"/>
              </a:rPr>
              <a:t> can also be a problem in DTs </a:t>
            </a:r>
            <a:endParaRPr lang="en-US" sz="2400" b="1" dirty="0">
              <a:ea typeface="Times New Roman" pitchFamily="18" charset="0"/>
              <a:cs typeface="Arial" charset="0"/>
            </a:endParaRPr>
          </a:p>
          <a:p>
            <a:pPr eaLnBrk="0" hangingPunct="0"/>
            <a:endParaRPr lang="en-US" sz="2400" b="1" dirty="0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US" sz="2400" b="1" dirty="0">
                <a:ea typeface="Times New Roman" pitchFamily="18" charset="0"/>
                <a:cs typeface="Arial" charset="0"/>
              </a:rPr>
              <a:t>Statistical methods are used to remove the least reliable branches</a:t>
            </a:r>
          </a:p>
          <a:p>
            <a:pPr eaLnBrk="0" hangingPunct="0"/>
            <a:endParaRPr lang="en-US" sz="2400" b="1" dirty="0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US" sz="2400" b="1" dirty="0">
                <a:ea typeface="Times New Roman" pitchFamily="18" charset="0"/>
                <a:cs typeface="Arial" charset="0"/>
              </a:rPr>
              <a:t>Two common strategies for tree pruning are,</a:t>
            </a:r>
          </a:p>
          <a:p>
            <a:pPr eaLnBrk="0" hangingPunct="0"/>
            <a:endParaRPr lang="en-US" sz="2400" b="1" dirty="0">
              <a:ea typeface="Times New Roman" pitchFamily="18" charset="0"/>
              <a:cs typeface="Arial" charset="0"/>
            </a:endParaRPr>
          </a:p>
          <a:p>
            <a:pPr lvl="2" eaLnBrk="0" hangingPunct="0">
              <a:lnSpc>
                <a:spcPct val="200000"/>
              </a:lnSpc>
              <a:buClr>
                <a:srgbClr val="2727B1"/>
              </a:buClr>
              <a:buFont typeface="Arial" charset="0"/>
              <a:buChar char="►"/>
            </a:pPr>
            <a:r>
              <a:rPr lang="en-US" sz="2400" b="1" dirty="0">
                <a:ea typeface="Times New Roman" pitchFamily="18" charset="0"/>
                <a:cs typeface="Arial" charset="0"/>
              </a:rPr>
              <a:t>Pre pruning</a:t>
            </a:r>
          </a:p>
          <a:p>
            <a:pPr lvl="2" eaLnBrk="0" hangingPunct="0">
              <a:lnSpc>
                <a:spcPct val="200000"/>
              </a:lnSpc>
              <a:buClr>
                <a:srgbClr val="2727B1"/>
              </a:buClr>
              <a:buFont typeface="Arial" charset="0"/>
              <a:buChar char="►"/>
            </a:pPr>
            <a:r>
              <a:rPr lang="en-US" sz="2400" b="1" dirty="0">
                <a:ea typeface="Times New Roman" pitchFamily="18" charset="0"/>
                <a:cs typeface="Arial" charset="0"/>
              </a:rPr>
              <a:t>Post pruning</a:t>
            </a:r>
            <a:r>
              <a:rPr lang="en-US" b="1" dirty="0">
                <a:ea typeface="Times New Roman" pitchFamily="18" charset="0"/>
                <a:cs typeface="Arial" charset="0"/>
              </a:rPr>
              <a:t>			</a:t>
            </a:r>
            <a:endParaRPr lang="en-US" sz="2400" dirty="0">
              <a:latin typeface="Times New Roman" pitchFamily="18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9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6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228600" y="639763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Pre Pruning</a:t>
            </a:r>
          </a:p>
        </p:txBody>
      </p:sp>
      <p:sp>
        <p:nvSpPr>
          <p:cNvPr id="465928" name="Text Box 8"/>
          <p:cNvSpPr txBox="1">
            <a:spLocks noChangeArrowheads="1"/>
          </p:cNvSpPr>
          <p:nvPr/>
        </p:nvSpPr>
        <p:spPr bwMode="auto">
          <a:xfrm>
            <a:off x="304800" y="1957387"/>
            <a:ext cx="80010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In Pre Pruning technique tree is pruned by halting its construction early</a:t>
            </a:r>
          </a:p>
          <a:p>
            <a:pPr>
              <a:spcBef>
                <a:spcPct val="50000"/>
              </a:spcBef>
            </a:pPr>
            <a:endParaRPr lang="en-US" sz="2400" b="1" dirty="0"/>
          </a:p>
          <a:p>
            <a:pPr>
              <a:spcBef>
                <a:spcPct val="50000"/>
              </a:spcBef>
            </a:pPr>
            <a:r>
              <a:rPr lang="en-US" sz="2400" b="1" dirty="0"/>
              <a:t>This is done by giving a stopping criterion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Further split of the node is halted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Upon halting the node becomes a leaf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The leaf may hold the most frequent class among the subset sample or the probability distribution of those samples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6629400" cy="715963"/>
          </a:xfrm>
        </p:spPr>
        <p:txBody>
          <a:bodyPr/>
          <a:lstStyle/>
          <a:p>
            <a:pPr algn="l"/>
            <a:r>
              <a:rPr lang="en-US" sz="3200" b="1">
                <a:solidFill>
                  <a:schemeClr val="tx1"/>
                </a:solidFill>
              </a:rPr>
              <a:t>Pre Pruning - </a:t>
            </a:r>
            <a:r>
              <a:rPr lang="en-US" sz="2800" b="1">
                <a:solidFill>
                  <a:schemeClr val="tx1"/>
                </a:solidFill>
              </a:rPr>
              <a:t>Stopping Criterion</a:t>
            </a:r>
            <a:endParaRPr lang="en-AU" sz="2800" b="1">
              <a:solidFill>
                <a:schemeClr val="tx1"/>
              </a:solidFill>
            </a:endParaRP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800" b="1"/>
              <a:t>Based on statistical significance test</a:t>
            </a:r>
          </a:p>
          <a:p>
            <a:pPr marL="1028700" lvl="1" indent="-457200"/>
            <a:r>
              <a:rPr lang="en-US" sz="2400" b="1"/>
              <a:t>Stop growing the tree when there is no </a:t>
            </a:r>
            <a:r>
              <a:rPr lang="en-US" sz="2400" b="1" i="1"/>
              <a:t>statistically significant </a:t>
            </a:r>
            <a:r>
              <a:rPr lang="en-US" sz="2400" b="1"/>
              <a:t>association between any attribute and the class at a particular node</a:t>
            </a:r>
          </a:p>
          <a:p>
            <a:pPr marL="457200" indent="-457200"/>
            <a:r>
              <a:rPr lang="en-US" sz="2800" b="1"/>
              <a:t>Most popular test: </a:t>
            </a:r>
            <a:r>
              <a:rPr lang="en-US" sz="2800" b="1" i="1"/>
              <a:t>chi-squared test</a:t>
            </a:r>
            <a:endParaRPr lang="en-US" sz="2800" b="1"/>
          </a:p>
          <a:p>
            <a:pPr marL="457200" indent="-457200"/>
            <a:r>
              <a:rPr lang="en-US" sz="2800" b="1"/>
              <a:t>ID3 used chi-squared test in addition to information gain</a:t>
            </a:r>
          </a:p>
          <a:p>
            <a:pPr marL="1028700" lvl="1" indent="-457200"/>
            <a:r>
              <a:rPr lang="en-US" sz="2400" b="1"/>
              <a:t>Only statistically significant attributes were allowed to be selected by information gain procedure</a:t>
            </a:r>
            <a:endParaRPr lang="en-AU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19" name="Text Box 7"/>
          <p:cNvSpPr txBox="1">
            <a:spLocks noChangeArrowheads="1"/>
          </p:cNvSpPr>
          <p:nvPr/>
        </p:nvSpPr>
        <p:spPr bwMode="auto">
          <a:xfrm>
            <a:off x="228600" y="563563"/>
            <a:ext cx="685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Pre Pruning - </a:t>
            </a:r>
            <a:r>
              <a:rPr lang="en-US" sz="2800" b="1"/>
              <a:t>Stopping Criterion</a:t>
            </a:r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304800" y="1524000"/>
            <a:ext cx="8305800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/>
              <a:t>Choice of an appropriate threshold is difficult</a:t>
            </a:r>
          </a:p>
          <a:p>
            <a:pPr algn="just">
              <a:spcBef>
                <a:spcPct val="50000"/>
              </a:spcBef>
            </a:pPr>
            <a:endParaRPr lang="en-US" sz="2800" b="1"/>
          </a:p>
          <a:p>
            <a:pPr algn="just">
              <a:spcBef>
                <a:spcPct val="50000"/>
              </a:spcBef>
            </a:pPr>
            <a:r>
              <a:rPr lang="en-US" sz="2800" b="1"/>
              <a:t>A higher value of threshold would result in oversimplified tree</a:t>
            </a:r>
          </a:p>
          <a:p>
            <a:pPr algn="just">
              <a:spcBef>
                <a:spcPct val="50000"/>
              </a:spcBef>
            </a:pPr>
            <a:endParaRPr lang="en-US" sz="2800" b="1"/>
          </a:p>
          <a:p>
            <a:pPr algn="just">
              <a:spcBef>
                <a:spcPct val="50000"/>
              </a:spcBef>
            </a:pPr>
            <a:r>
              <a:rPr lang="en-US" sz="2800" b="1"/>
              <a:t>A lower threshold value give very little simplification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228600" y="639763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Post Pruning</a:t>
            </a:r>
          </a:p>
        </p:txBody>
      </p:sp>
      <p:sp>
        <p:nvSpPr>
          <p:cNvPr id="399368" name="Text Box 8"/>
          <p:cNvSpPr txBox="1">
            <a:spLocks noChangeArrowheads="1"/>
          </p:cNvSpPr>
          <p:nvPr/>
        </p:nvSpPr>
        <p:spPr bwMode="auto">
          <a:xfrm>
            <a:off x="304800" y="1289050"/>
            <a:ext cx="8610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In post pruning branches are removed from a fully grown tree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The lowest unpruned node becomes leaf and is labeled with the most frequent class among its former branches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For each non-leaf node, post pruning algorithm calculates the expected error rate if pruning is done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Also the expected error rate is calculated if pruning is not done using the error rate for each branch 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Pruning is done if the weighted expected error is less with pruning otherwise branch is not pruned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4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15" name="Text Box 7"/>
          <p:cNvSpPr txBox="1">
            <a:spLocks noChangeArrowheads="1"/>
          </p:cNvSpPr>
          <p:nvPr/>
        </p:nvSpPr>
        <p:spPr bwMode="auto">
          <a:xfrm>
            <a:off x="228600" y="639763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Post Pruning</a:t>
            </a:r>
          </a:p>
        </p:txBody>
      </p:sp>
      <p:sp>
        <p:nvSpPr>
          <p:cNvPr id="401416" name="Text Box 8"/>
          <p:cNvSpPr txBox="1">
            <a:spLocks noChangeArrowheads="1"/>
          </p:cNvSpPr>
          <p:nvPr/>
        </p:nvSpPr>
        <p:spPr bwMode="auto">
          <a:xfrm>
            <a:off x="304800" y="1984375"/>
            <a:ext cx="8610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Post pruning requires more computation but have more reliable and accurate results</a:t>
            </a:r>
          </a:p>
          <a:p>
            <a:pPr>
              <a:spcBef>
                <a:spcPct val="50000"/>
              </a:spcBef>
            </a:pPr>
            <a:endParaRPr lang="en-US" sz="2400" b="1" dirty="0"/>
          </a:p>
          <a:p>
            <a:pPr>
              <a:spcBef>
                <a:spcPct val="50000"/>
              </a:spcBef>
            </a:pPr>
            <a:r>
              <a:rPr lang="en-US" sz="2400" b="1" dirty="0"/>
              <a:t>Some times practitioners combined both techniques to get good results with comparatively less computation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Rot="1" noChangeArrowheads="1"/>
          </p:cNvSpPr>
          <p:nvPr/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Decision Tree Example</a:t>
            </a:r>
          </a:p>
        </p:txBody>
      </p:sp>
      <p:graphicFrame>
        <p:nvGraphicFramePr>
          <p:cNvPr id="109573" name="Group 5"/>
          <p:cNvGraphicFramePr>
            <a:graphicFrameLocks noGrp="1"/>
          </p:cNvGraphicFramePr>
          <p:nvPr/>
        </p:nvGraphicFramePr>
        <p:xfrm>
          <a:off x="301625" y="1600200"/>
          <a:ext cx="8540750" cy="5029200"/>
        </p:xfrm>
        <a:graphic>
          <a:graphicData uri="http://schemas.openxmlformats.org/drawingml/2006/table">
            <a:tbl>
              <a:tblPr/>
              <a:tblGrid>
                <a:gridCol w="1741488"/>
                <a:gridCol w="2401887"/>
                <a:gridCol w="1852613"/>
                <a:gridCol w="1381125"/>
                <a:gridCol w="1163637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Outlook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Temperature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Humidity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Windy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Play?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4876800" y="152400"/>
            <a:ext cx="3767138" cy="4038600"/>
            <a:chOff x="2960" y="0"/>
            <a:chExt cx="2373" cy="2544"/>
          </a:xfrm>
        </p:grpSpPr>
        <p:pic>
          <p:nvPicPr>
            <p:cNvPr id="15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60" y="0"/>
              <a:ext cx="2373" cy="2544"/>
            </a:xfrm>
            <a:prstGeom prst="rect">
              <a:avLst/>
            </a:prstGeom>
            <a:noFill/>
          </p:spPr>
        </p:pic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 rot="-2711906">
              <a:off x="3216" y="2112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4246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28600" y="639763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Post Pruning</a:t>
            </a:r>
          </a:p>
        </p:txBody>
      </p:sp>
      <p:pic>
        <p:nvPicPr>
          <p:cNvPr id="39425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048000"/>
            <a:ext cx="5943600" cy="3665538"/>
          </a:xfrm>
          <a:prstGeom prst="rect">
            <a:avLst/>
          </a:prstGeom>
          <a:noFill/>
        </p:spPr>
      </p:pic>
      <p:sp>
        <p:nvSpPr>
          <p:cNvPr id="394254" name="Rectangle 14"/>
          <p:cNvSpPr>
            <a:spLocks noChangeArrowheads="1"/>
          </p:cNvSpPr>
          <p:nvPr/>
        </p:nvSpPr>
        <p:spPr bwMode="auto">
          <a:xfrm>
            <a:off x="914400" y="4038600"/>
            <a:ext cx="3200400" cy="2743200"/>
          </a:xfrm>
          <a:prstGeom prst="rect">
            <a:avLst/>
          </a:prstGeom>
          <a:solidFill>
            <a:srgbClr val="C0C0C0">
              <a:alpha val="47000"/>
            </a:srgb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255" name="AutoShape 15"/>
          <p:cNvSpPr>
            <a:spLocks noChangeArrowheads="1"/>
          </p:cNvSpPr>
          <p:nvPr/>
        </p:nvSpPr>
        <p:spPr bwMode="auto">
          <a:xfrm rot="-3763566">
            <a:off x="3352800" y="2819400"/>
            <a:ext cx="2438400" cy="45720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256" name="Rectangle 16"/>
          <p:cNvSpPr>
            <a:spLocks noChangeArrowheads="1"/>
          </p:cNvSpPr>
          <p:nvPr/>
        </p:nvSpPr>
        <p:spPr bwMode="auto">
          <a:xfrm>
            <a:off x="1600200" y="5181600"/>
            <a:ext cx="2362200" cy="1524000"/>
          </a:xfrm>
          <a:prstGeom prst="rect">
            <a:avLst/>
          </a:prstGeom>
          <a:solidFill>
            <a:srgbClr val="CCFFFF">
              <a:alpha val="48000"/>
            </a:srgb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4" grpId="0" animBg="1"/>
      <p:bldP spid="394255" grpId="0" animBg="1"/>
      <p:bldP spid="3942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463" name="Text Box 7"/>
          <p:cNvSpPr txBox="1">
            <a:spLocks noChangeArrowheads="1"/>
          </p:cNvSpPr>
          <p:nvPr/>
        </p:nvSpPr>
        <p:spPr bwMode="auto">
          <a:xfrm>
            <a:off x="228600" y="639763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Rule Induction</a:t>
            </a:r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304800" y="1289050"/>
            <a:ext cx="861060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en-US" sz="2400" b="1"/>
              <a:t>Classification Rule in the form of IF – THEN can be extracted from Decision Trees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en-US" sz="2400" b="1"/>
              <a:t>One rule is extracted for each path from root node to leaf node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en-US" sz="2400" b="1"/>
              <a:t>Each attribute-value pair forms the conjunction of the antecedent (“IF”) part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en-US" sz="2400" b="1"/>
              <a:t>The leaf node holds the class prediction, forms the consequent (“THEN”) part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en-US" sz="2400" b="1"/>
              <a:t>IF-THEN rules are easier for humans to understand specially when the tree is complex and large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511" name="Text Box 7"/>
          <p:cNvSpPr txBox="1">
            <a:spLocks noChangeArrowheads="1"/>
          </p:cNvSpPr>
          <p:nvPr/>
        </p:nvSpPr>
        <p:spPr bwMode="auto">
          <a:xfrm>
            <a:off x="228600" y="639763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Rule Induction</a:t>
            </a:r>
          </a:p>
        </p:txBody>
      </p:sp>
      <p:sp>
        <p:nvSpPr>
          <p:cNvPr id="405512" name="Text Box 8"/>
          <p:cNvSpPr txBox="1">
            <a:spLocks noChangeArrowheads="1"/>
          </p:cNvSpPr>
          <p:nvPr/>
        </p:nvSpPr>
        <p:spPr bwMode="auto">
          <a:xfrm>
            <a:off x="304800" y="1834216"/>
            <a:ext cx="8610600" cy="471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en-US" sz="2400" b="1" dirty="0"/>
              <a:t>Rule can be pruned if the part of the antecedent does not effect the estimated accuracy of the rule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en-US" sz="2400" b="1" dirty="0"/>
              <a:t>Rules within a class may then be ranked according to their estimated accuracy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en-US" sz="2400" b="1" dirty="0"/>
              <a:t>Rules accuracy can be estimated using the test data sample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b="1" dirty="0" smtClean="0"/>
              <a:t>Can </a:t>
            </a:r>
            <a:r>
              <a:rPr lang="en-US" sz="2400" b="1" dirty="0"/>
              <a:t>produce duplicate rules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b="1" dirty="0"/>
              <a:t>Check for this at the end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1905000" cy="792162"/>
          </a:xfrm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tx1"/>
                </a:solidFill>
                <a:latin typeface="Arial Black" pitchFamily="34" charset="0"/>
              </a:rPr>
              <a:t>C 4.5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marL="225425" indent="-225425"/>
            <a:r>
              <a:rPr lang="en-US" sz="2400" b="1" dirty="0"/>
              <a:t>Handling Numeric Attributes</a:t>
            </a:r>
          </a:p>
          <a:p>
            <a:pPr marL="566738" lvl="1" indent="-225425"/>
            <a:r>
              <a:rPr lang="en-US" sz="2400" b="1" dirty="0"/>
              <a:t>Finding Best Split(s)</a:t>
            </a:r>
          </a:p>
          <a:p>
            <a:pPr marL="566738" lvl="1" indent="-225425">
              <a:buFontTx/>
              <a:buNone/>
            </a:pPr>
            <a:endParaRPr lang="en-US" sz="2400" b="1" dirty="0"/>
          </a:p>
          <a:p>
            <a:pPr marL="225425" indent="-225425"/>
            <a:r>
              <a:rPr lang="en-US" sz="2400" b="1" dirty="0"/>
              <a:t>Dealing with Missing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76200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Arial Black" pitchFamily="34" charset="0"/>
              </a:rPr>
              <a:t>Industrial-strength algorithms</a:t>
            </a:r>
            <a:endParaRPr lang="en-AU" sz="32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457200" indent="-457200"/>
            <a:r>
              <a:rPr lang="en-US" sz="2800" b="1" dirty="0"/>
              <a:t>For an algorithm to be useful in a wide range of real-world applications it must:</a:t>
            </a:r>
          </a:p>
          <a:p>
            <a:pPr marL="1028700" lvl="1" indent="-457200"/>
            <a:r>
              <a:rPr lang="en-US" sz="2400" b="1" dirty="0"/>
              <a:t>Permit numeric attributes</a:t>
            </a:r>
          </a:p>
          <a:p>
            <a:pPr marL="1028700" lvl="1" indent="-457200"/>
            <a:r>
              <a:rPr lang="en-US" sz="2400" b="1" dirty="0"/>
              <a:t>Allow missing values</a:t>
            </a:r>
          </a:p>
          <a:p>
            <a:pPr marL="1028700" lvl="1" indent="-457200"/>
            <a:r>
              <a:rPr lang="en-US" sz="2400" b="1" dirty="0"/>
              <a:t>Be robust in the presence of noise</a:t>
            </a:r>
          </a:p>
          <a:p>
            <a:pPr marL="1028700" lvl="1" indent="-457200">
              <a:buFontTx/>
              <a:buNone/>
            </a:pPr>
            <a:endParaRPr lang="en-US" sz="2400" b="1" dirty="0"/>
          </a:p>
          <a:p>
            <a:pPr marL="457200" indent="-457200"/>
            <a:r>
              <a:rPr lang="en-US" sz="2800" b="1" dirty="0"/>
              <a:t>Basic schemes such as ID3 need to be extended to fulfill these requirements</a:t>
            </a:r>
            <a:endParaRPr lang="en-A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3200400" cy="7620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Arial Black" pitchFamily="34" charset="0"/>
              </a:rPr>
              <a:t>C4.5 History</a:t>
            </a:r>
            <a:endParaRPr lang="en-AU" sz="32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686800" cy="4953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234238" algn="r"/>
              </a:tabLst>
            </a:pPr>
            <a:r>
              <a:rPr lang="en-US" sz="2800" b="1" dirty="0" smtClean="0"/>
              <a:t>ID3</a:t>
            </a:r>
          </a:p>
          <a:p>
            <a:pPr>
              <a:lnSpc>
                <a:spcPct val="90000"/>
              </a:lnSpc>
              <a:tabLst>
                <a:tab pos="7234238" algn="r"/>
              </a:tabLst>
            </a:pPr>
            <a:r>
              <a:rPr lang="en-US" sz="2800" b="1" dirty="0" smtClean="0"/>
              <a:t>C4.5 </a:t>
            </a:r>
            <a:r>
              <a:rPr lang="en-US" sz="2800" b="1" dirty="0"/>
              <a:t>innovations (Quinlan):</a:t>
            </a:r>
          </a:p>
          <a:p>
            <a:pPr lvl="1">
              <a:lnSpc>
                <a:spcPct val="90000"/>
              </a:lnSpc>
              <a:tabLst>
                <a:tab pos="7234238" algn="r"/>
              </a:tabLst>
            </a:pPr>
            <a:r>
              <a:rPr lang="en-US" sz="2400" b="1" dirty="0"/>
              <a:t>permit numeric attributes</a:t>
            </a:r>
            <a:endParaRPr lang="en-US" sz="2400" b="1" i="1" dirty="0"/>
          </a:p>
          <a:p>
            <a:pPr lvl="1">
              <a:lnSpc>
                <a:spcPct val="90000"/>
              </a:lnSpc>
              <a:tabLst>
                <a:tab pos="7234238" algn="r"/>
              </a:tabLst>
            </a:pPr>
            <a:r>
              <a:rPr lang="en-US" sz="2400" b="1" dirty="0"/>
              <a:t>deal sensibly with missing values</a:t>
            </a:r>
            <a:endParaRPr lang="en-US" sz="2400" b="1" i="1" dirty="0"/>
          </a:p>
          <a:p>
            <a:pPr lvl="1">
              <a:lnSpc>
                <a:spcPct val="90000"/>
              </a:lnSpc>
              <a:tabLst>
                <a:tab pos="7234238" algn="r"/>
              </a:tabLst>
            </a:pPr>
            <a:r>
              <a:rPr lang="en-US" sz="2400" b="1" dirty="0"/>
              <a:t>pruning to deal with noisy data</a:t>
            </a:r>
            <a:endParaRPr lang="en-US" sz="2400" b="1" i="1" dirty="0"/>
          </a:p>
          <a:p>
            <a:pPr>
              <a:lnSpc>
                <a:spcPct val="90000"/>
              </a:lnSpc>
              <a:tabLst>
                <a:tab pos="7234238" algn="r"/>
              </a:tabLst>
            </a:pPr>
            <a:r>
              <a:rPr lang="en-US" sz="2800" b="1" dirty="0"/>
              <a:t>C4.5 - one of best-known and most widely-used learning algorithms</a:t>
            </a:r>
          </a:p>
          <a:p>
            <a:pPr lvl="1">
              <a:lnSpc>
                <a:spcPct val="90000"/>
              </a:lnSpc>
              <a:tabLst>
                <a:tab pos="7234238" algn="r"/>
              </a:tabLst>
            </a:pPr>
            <a:r>
              <a:rPr lang="en-US" sz="2400" b="1" dirty="0"/>
              <a:t>Last research version: C4.8, implemented in </a:t>
            </a:r>
            <a:r>
              <a:rPr lang="en-US" sz="2400" b="1" dirty="0" err="1"/>
              <a:t>Weka</a:t>
            </a:r>
            <a:r>
              <a:rPr lang="en-US" sz="2400" b="1" dirty="0"/>
              <a:t> as J4.8 (Java)</a:t>
            </a:r>
          </a:p>
          <a:p>
            <a:pPr lvl="1">
              <a:lnSpc>
                <a:spcPct val="90000"/>
              </a:lnSpc>
              <a:tabLst>
                <a:tab pos="7234238" algn="r"/>
              </a:tabLst>
            </a:pPr>
            <a:r>
              <a:rPr lang="en-US" sz="2400" b="1" dirty="0"/>
              <a:t>Commercial successor: C5.0 (available from </a:t>
            </a:r>
            <a:r>
              <a:rPr lang="en-US" sz="2400" b="1" dirty="0" err="1"/>
              <a:t>Rulequest</a:t>
            </a:r>
            <a:r>
              <a:rPr lang="en-US" sz="2400" b="1" dirty="0"/>
              <a:t>)</a:t>
            </a:r>
            <a:endParaRPr lang="en-A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51816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Arial Black" pitchFamily="34" charset="0"/>
              </a:rPr>
              <a:t>Numeric </a:t>
            </a:r>
            <a:r>
              <a:rPr lang="en-US" sz="3200" b="1" dirty="0" smtClean="0">
                <a:solidFill>
                  <a:schemeClr val="tx1"/>
                </a:solidFill>
                <a:latin typeface="Arial Black" pitchFamily="34" charset="0"/>
              </a:rPr>
              <a:t>Attributes</a:t>
            </a:r>
            <a:endParaRPr lang="en-AU" sz="32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>
          <a:xfrm>
            <a:off x="528638" y="1849437"/>
            <a:ext cx="7777162" cy="3941763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800" b="1" dirty="0"/>
              <a:t>Standard method: binary splits</a:t>
            </a:r>
          </a:p>
          <a:p>
            <a:pPr marL="1028700" lvl="1" indent="-457200"/>
            <a:r>
              <a:rPr lang="en-US" sz="2400" b="1" dirty="0"/>
              <a:t>e.g. temp &lt; 45</a:t>
            </a:r>
          </a:p>
          <a:p>
            <a:pPr marL="457200" indent="-457200"/>
            <a:r>
              <a:rPr lang="en-US" sz="2800" b="1" dirty="0"/>
              <a:t>Unlike nominal attributes,</a:t>
            </a:r>
            <a:br>
              <a:rPr lang="en-US" sz="2800" b="1" dirty="0"/>
            </a:br>
            <a:r>
              <a:rPr lang="en-US" sz="2800" b="1" dirty="0"/>
              <a:t>every attribute has many possible split points</a:t>
            </a:r>
          </a:p>
          <a:p>
            <a:pPr marL="457200" indent="-457200"/>
            <a:r>
              <a:rPr lang="en-US" sz="2800" b="1" dirty="0"/>
              <a:t>Solution is straightforward extension: </a:t>
            </a:r>
          </a:p>
          <a:p>
            <a:pPr marL="1028700" lvl="1" indent="-457200"/>
            <a:r>
              <a:rPr lang="en-US" sz="2400" b="1" dirty="0"/>
              <a:t>Evaluate info gain (or other measure)</a:t>
            </a:r>
            <a:br>
              <a:rPr lang="en-US" sz="2400" b="1" dirty="0"/>
            </a:br>
            <a:r>
              <a:rPr lang="en-US" sz="2400" b="1" dirty="0"/>
              <a:t>for every possible split point of attribute</a:t>
            </a:r>
          </a:p>
          <a:p>
            <a:pPr marL="1028700" lvl="1" indent="-457200"/>
            <a:r>
              <a:rPr lang="en-US" sz="2400" b="1" dirty="0"/>
              <a:t>Choose “best” split point</a:t>
            </a:r>
          </a:p>
          <a:p>
            <a:pPr marL="1028700" lvl="1" indent="-457200"/>
            <a:r>
              <a:rPr lang="en-US" sz="2400" b="1" dirty="0"/>
              <a:t>Info gain for best split point is info gain for attribute</a:t>
            </a:r>
          </a:p>
          <a:p>
            <a:pPr marL="457200" indent="-457200"/>
            <a:r>
              <a:rPr lang="en-US" sz="2800" b="1" dirty="0"/>
              <a:t>Computationally more demanding</a:t>
            </a:r>
            <a:endParaRPr lang="en-A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3581400" cy="762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>Weather Data</a:t>
            </a:r>
          </a:p>
        </p:txBody>
      </p:sp>
      <p:graphicFrame>
        <p:nvGraphicFramePr>
          <p:cNvPr id="442473" name="Group 105"/>
          <p:cNvGraphicFramePr>
            <a:graphicFrameLocks noGrp="1"/>
          </p:cNvGraphicFramePr>
          <p:nvPr/>
        </p:nvGraphicFramePr>
        <p:xfrm>
          <a:off x="762000" y="1304925"/>
          <a:ext cx="6400800" cy="5486400"/>
        </p:xfrm>
        <a:graphic>
          <a:graphicData uri="http://schemas.openxmlformats.org/drawingml/2006/table">
            <a:tbl>
              <a:tblPr/>
              <a:tblGrid>
                <a:gridCol w="498475"/>
                <a:gridCol w="1125538"/>
                <a:gridCol w="1550987"/>
                <a:gridCol w="1198563"/>
                <a:gridCol w="893762"/>
                <a:gridCol w="1133475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ID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Outlook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Temperature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Humidity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Windy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Play?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D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G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H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I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J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K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L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N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629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Arial Black" pitchFamily="34" charset="0"/>
              </a:rPr>
              <a:t>Weather data – nominal values</a:t>
            </a:r>
          </a:p>
        </p:txBody>
      </p:sp>
      <p:graphicFrame>
        <p:nvGraphicFramePr>
          <p:cNvPr id="411651" name="Group 3"/>
          <p:cNvGraphicFramePr>
            <a:graphicFrameLocks noGrp="1"/>
          </p:cNvGraphicFramePr>
          <p:nvPr/>
        </p:nvGraphicFramePr>
        <p:xfrm>
          <a:off x="762000" y="1676400"/>
          <a:ext cx="6019800" cy="1828800"/>
        </p:xfrm>
        <a:graphic>
          <a:graphicData uri="http://schemas.openxmlformats.org/drawingml/2006/table">
            <a:tbl>
              <a:tblPr/>
              <a:tblGrid>
                <a:gridCol w="1203325"/>
                <a:gridCol w="1204913"/>
                <a:gridCol w="1263650"/>
                <a:gridCol w="1144587"/>
                <a:gridCol w="12033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Outlook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Humidity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Overcast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1687" name="Group 39"/>
          <p:cNvGraphicFramePr>
            <a:graphicFrameLocks noGrp="1"/>
          </p:cNvGraphicFramePr>
          <p:nvPr/>
        </p:nvGraphicFramePr>
        <p:xfrm>
          <a:off x="838200" y="3733800"/>
          <a:ext cx="6019800" cy="1328928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outlook = sunny and humidity = high then play = 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outlook = rainy and windy = true then play = 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outlook = overcast then play = 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humidity = normal then play = 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none of the above then play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27038"/>
            <a:ext cx="64008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Arial Black" pitchFamily="34" charset="0"/>
              </a:rPr>
              <a:t>Weather data - </a:t>
            </a:r>
            <a:r>
              <a:rPr lang="en-US" sz="3200" b="1" dirty="0" smtClean="0">
                <a:solidFill>
                  <a:schemeClr val="tx1"/>
                </a:solidFill>
                <a:latin typeface="Arial Black" pitchFamily="34" charset="0"/>
              </a:rPr>
              <a:t>Numeric</a:t>
            </a:r>
            <a:endParaRPr lang="en-US" sz="32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graphicFrame>
        <p:nvGraphicFramePr>
          <p:cNvPr id="4126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72651"/>
              </p:ext>
            </p:extLst>
          </p:nvPr>
        </p:nvGraphicFramePr>
        <p:xfrm>
          <a:off x="838200" y="2819400"/>
          <a:ext cx="6019800" cy="1828800"/>
        </p:xfrm>
        <a:graphic>
          <a:graphicData uri="http://schemas.openxmlformats.org/drawingml/2006/table">
            <a:tbl>
              <a:tblPr/>
              <a:tblGrid>
                <a:gridCol w="1203325"/>
                <a:gridCol w="1204913"/>
                <a:gridCol w="1263650"/>
                <a:gridCol w="1144587"/>
                <a:gridCol w="12033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Outlook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Humidity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Overcast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2711" name="Group 39"/>
          <p:cNvGraphicFramePr>
            <a:graphicFrameLocks noGrp="1"/>
          </p:cNvGraphicFramePr>
          <p:nvPr/>
        </p:nvGraphicFramePr>
        <p:xfrm>
          <a:off x="838200" y="4876800"/>
          <a:ext cx="6019800" cy="1328928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If outlook = sunny and humidity &gt; 83 then play = no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If outlook = rainy and windy = true then play = no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If outlook = overcast then play = yes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If humidity &lt; 85 then play = yes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If none of the above then play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272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98184"/>
              </p:ext>
            </p:extLst>
          </p:nvPr>
        </p:nvGraphicFramePr>
        <p:xfrm>
          <a:off x="457200" y="1886712"/>
          <a:ext cx="8229600" cy="627888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64     65     68     69       70       71    72     72    75       75       80     81      83     85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  No  Yes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No 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Yes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No  Yes 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300413" y="2563813"/>
            <a:ext cx="119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PMingLiU" pitchFamily="18" charset="-120"/>
              </a:rPr>
              <a:t>overcast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066800" y="44450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PMingLiU" pitchFamily="18" charset="-120"/>
              </a:rPr>
              <a:t>high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2520950" y="4445000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PMingLiU" pitchFamily="18" charset="-120"/>
              </a:rPr>
              <a:t>normal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6434138" y="4459288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PMingLiU" pitchFamily="18" charset="-120"/>
              </a:rPr>
              <a:t>false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5186363" y="4473575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PMingLiU" pitchFamily="18" charset="-120"/>
              </a:rPr>
              <a:t>true</a:t>
            </a:r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 flipH="1">
            <a:off x="2436813" y="19732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 flipH="1">
            <a:off x="3960813" y="2125663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>
            <a:off x="4341813" y="1973263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2081213" y="2278063"/>
            <a:ext cx="925512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PMingLiU" pitchFamily="18" charset="-120"/>
              </a:rPr>
              <a:t>sunny</a:t>
            </a:r>
          </a:p>
        </p:txBody>
      </p:sp>
      <p:sp>
        <p:nvSpPr>
          <p:cNvPr id="110605" name="Rectangle 13"/>
          <p:cNvSpPr>
            <a:spLocks noChangeArrowheads="1"/>
          </p:cNvSpPr>
          <p:nvPr/>
        </p:nvSpPr>
        <p:spPr bwMode="auto">
          <a:xfrm>
            <a:off x="5594350" y="2430463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PMingLiU" pitchFamily="18" charset="-120"/>
              </a:rPr>
              <a:t>rain</a:t>
            </a:r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 flipH="1">
            <a:off x="1477963" y="4032250"/>
            <a:ext cx="493712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2606675" y="4078288"/>
            <a:ext cx="420688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 flipH="1">
            <a:off x="5408613" y="4183063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>
            <a:off x="6551613" y="4183063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>
            <a:off x="1428750" y="49164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1" name="Line 19"/>
          <p:cNvSpPr>
            <a:spLocks noChangeShapeType="1"/>
          </p:cNvSpPr>
          <p:nvPr/>
        </p:nvSpPr>
        <p:spPr bwMode="auto">
          <a:xfrm>
            <a:off x="6813550" y="487045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2" name="Line 20"/>
          <p:cNvSpPr>
            <a:spLocks noChangeShapeType="1"/>
          </p:cNvSpPr>
          <p:nvPr/>
        </p:nvSpPr>
        <p:spPr bwMode="auto">
          <a:xfrm>
            <a:off x="5514975" y="48863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3043238" y="48863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4" name="Line 22"/>
          <p:cNvSpPr>
            <a:spLocks noChangeShapeType="1"/>
          </p:cNvSpPr>
          <p:nvPr/>
        </p:nvSpPr>
        <p:spPr bwMode="auto">
          <a:xfrm>
            <a:off x="3900488" y="29813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5" name="Rectangle 23"/>
          <p:cNvSpPr>
            <a:spLocks noChangeArrowheads="1"/>
          </p:cNvSpPr>
          <p:nvPr/>
        </p:nvSpPr>
        <p:spPr bwMode="auto">
          <a:xfrm>
            <a:off x="1150938" y="5321300"/>
            <a:ext cx="557212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b="1">
                <a:ea typeface="PMingLiU" pitchFamily="18" charset="-120"/>
              </a:rPr>
              <a:t>No</a:t>
            </a:r>
          </a:p>
        </p:txBody>
      </p:sp>
      <p:sp>
        <p:nvSpPr>
          <p:cNvPr id="110616" name="Rectangle 24"/>
          <p:cNvSpPr>
            <a:spLocks noChangeArrowheads="1"/>
          </p:cNvSpPr>
          <p:nvPr/>
        </p:nvSpPr>
        <p:spPr bwMode="auto">
          <a:xfrm>
            <a:off x="5235575" y="5321300"/>
            <a:ext cx="557213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b="1">
                <a:ea typeface="PMingLiU" pitchFamily="18" charset="-120"/>
              </a:rPr>
              <a:t>No</a:t>
            </a:r>
          </a:p>
        </p:txBody>
      </p:sp>
      <p:sp>
        <p:nvSpPr>
          <p:cNvPr id="110617" name="Rectangle 25"/>
          <p:cNvSpPr>
            <a:spLocks noChangeArrowheads="1"/>
          </p:cNvSpPr>
          <p:nvPr/>
        </p:nvSpPr>
        <p:spPr bwMode="auto">
          <a:xfrm>
            <a:off x="2706688" y="5321300"/>
            <a:ext cx="671512" cy="4699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b="1">
                <a:ea typeface="PMingLiU" pitchFamily="18" charset="-120"/>
              </a:rPr>
              <a:t>Yes</a:t>
            </a:r>
          </a:p>
        </p:txBody>
      </p:sp>
      <p:sp>
        <p:nvSpPr>
          <p:cNvPr id="110618" name="Rectangle 26"/>
          <p:cNvSpPr>
            <a:spLocks noChangeArrowheads="1"/>
          </p:cNvSpPr>
          <p:nvPr/>
        </p:nvSpPr>
        <p:spPr bwMode="auto">
          <a:xfrm>
            <a:off x="6478588" y="5321300"/>
            <a:ext cx="671512" cy="4699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b="1">
                <a:ea typeface="PMingLiU" pitchFamily="18" charset="-120"/>
              </a:rPr>
              <a:t>Yes</a:t>
            </a:r>
          </a:p>
        </p:txBody>
      </p:sp>
      <p:sp>
        <p:nvSpPr>
          <p:cNvPr id="110619" name="Rectangle 27"/>
          <p:cNvSpPr>
            <a:spLocks noChangeArrowheads="1"/>
          </p:cNvSpPr>
          <p:nvPr/>
        </p:nvSpPr>
        <p:spPr bwMode="auto">
          <a:xfrm>
            <a:off x="3565525" y="3481388"/>
            <a:ext cx="671513" cy="469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b="1">
                <a:ea typeface="PMingLiU" pitchFamily="18" charset="-120"/>
              </a:rPr>
              <a:t>Yes</a:t>
            </a: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3351213" y="1516063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Outlook</a:t>
            </a:r>
          </a:p>
        </p:txBody>
      </p:sp>
      <p:sp>
        <p:nvSpPr>
          <p:cNvPr id="110621" name="AutoShape 29"/>
          <p:cNvSpPr>
            <a:spLocks noChangeArrowheads="1"/>
          </p:cNvSpPr>
          <p:nvPr/>
        </p:nvSpPr>
        <p:spPr bwMode="auto">
          <a:xfrm>
            <a:off x="1446213" y="3344863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2" name="Text Box 30"/>
          <p:cNvSpPr txBox="1">
            <a:spLocks noChangeArrowheads="1"/>
          </p:cNvSpPr>
          <p:nvPr/>
        </p:nvSpPr>
        <p:spPr bwMode="auto">
          <a:xfrm>
            <a:off x="1674813" y="3497263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Humidity</a:t>
            </a:r>
          </a:p>
        </p:txBody>
      </p:sp>
      <p:sp>
        <p:nvSpPr>
          <p:cNvPr id="110623" name="AutoShape 31"/>
          <p:cNvSpPr>
            <a:spLocks noChangeArrowheads="1"/>
          </p:cNvSpPr>
          <p:nvPr/>
        </p:nvSpPr>
        <p:spPr bwMode="auto">
          <a:xfrm>
            <a:off x="5180013" y="3497263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4" name="Text Box 32"/>
          <p:cNvSpPr txBox="1">
            <a:spLocks noChangeArrowheads="1"/>
          </p:cNvSpPr>
          <p:nvPr/>
        </p:nvSpPr>
        <p:spPr bwMode="auto">
          <a:xfrm>
            <a:off x="5484813" y="3725863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Windy</a:t>
            </a:r>
          </a:p>
        </p:txBody>
      </p:sp>
      <p:sp>
        <p:nvSpPr>
          <p:cNvPr id="110625" name="Line 33"/>
          <p:cNvSpPr>
            <a:spLocks noChangeShapeType="1"/>
          </p:cNvSpPr>
          <p:nvPr/>
        </p:nvSpPr>
        <p:spPr bwMode="auto">
          <a:xfrm>
            <a:off x="2360613" y="26590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6" name="Line 34"/>
          <p:cNvSpPr>
            <a:spLocks noChangeShapeType="1"/>
          </p:cNvSpPr>
          <p:nvPr/>
        </p:nvSpPr>
        <p:spPr bwMode="auto">
          <a:xfrm>
            <a:off x="6018213" y="28114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2133600" cy="715962"/>
          </a:xfrm>
        </p:spPr>
        <p:txBody>
          <a:bodyPr/>
          <a:lstStyle/>
          <a:p>
            <a:pPr algn="l"/>
            <a:r>
              <a:rPr lang="en-US" sz="3200" b="1">
                <a:solidFill>
                  <a:schemeClr val="tx1"/>
                </a:solidFill>
              </a:rPr>
              <a:t>Example</a:t>
            </a:r>
            <a:endParaRPr lang="en-AU" sz="3200" b="1">
              <a:solidFill>
                <a:schemeClr val="tx1"/>
              </a:solidFill>
            </a:endParaRP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1711325" algn="l"/>
              </a:tabLst>
            </a:pPr>
            <a:r>
              <a:rPr lang="en-US" sz="2800"/>
              <a:t>Split on temperature attribute:</a:t>
            </a:r>
          </a:p>
          <a:p>
            <a:pPr marL="457200" indent="-457200">
              <a:tabLst>
                <a:tab pos="1711325" algn="l"/>
              </a:tabLst>
            </a:pPr>
            <a:endParaRPr lang="en-US" sz="2800"/>
          </a:p>
          <a:p>
            <a:pPr marL="457200" indent="-457200">
              <a:tabLst>
                <a:tab pos="1711325" algn="l"/>
              </a:tabLst>
            </a:pPr>
            <a:endParaRPr lang="en-US" sz="2800"/>
          </a:p>
          <a:p>
            <a:pPr marL="1028700" lvl="1" indent="-457200">
              <a:tabLst>
                <a:tab pos="1711325" algn="l"/>
              </a:tabLst>
            </a:pPr>
            <a:r>
              <a:rPr lang="en-US" sz="2400"/>
              <a:t>E.g.	temperature </a:t>
            </a:r>
            <a:r>
              <a:rPr lang="en-US" sz="2400">
                <a:sym typeface="Symbol" pitchFamily="18" charset="2"/>
              </a:rPr>
              <a:t></a:t>
            </a:r>
            <a:r>
              <a:rPr lang="en-US" sz="2400"/>
              <a:t> 71.5: yes/4, no/2</a:t>
            </a:r>
            <a:br>
              <a:rPr lang="en-US" sz="2400"/>
            </a:br>
            <a:r>
              <a:rPr lang="en-US" sz="2400"/>
              <a:t>	temperature </a:t>
            </a:r>
            <a:r>
              <a:rPr lang="en-US" sz="2400">
                <a:sym typeface="Symbol" pitchFamily="18" charset="2"/>
              </a:rPr>
              <a:t> 71.5: yes/5, no/3</a:t>
            </a:r>
            <a:br>
              <a:rPr lang="en-US" sz="2400">
                <a:sym typeface="Symbol" pitchFamily="18" charset="2"/>
              </a:rPr>
            </a:br>
            <a:endParaRPr lang="en-US" sz="2400">
              <a:sym typeface="Symbol" pitchFamily="18" charset="2"/>
            </a:endParaRPr>
          </a:p>
          <a:p>
            <a:pPr marL="1028700" lvl="1" indent="-457200">
              <a:tabLst>
                <a:tab pos="1711325" algn="l"/>
              </a:tabLst>
            </a:pPr>
            <a:r>
              <a:rPr lang="en-US" sz="2400"/>
              <a:t>Info([4,2],[5,3])</a:t>
            </a:r>
            <a:br>
              <a:rPr lang="en-US" sz="2400"/>
            </a:br>
            <a:r>
              <a:rPr lang="en-US" sz="2400"/>
              <a:t>= 6/14 info([4,2]) + 8/14 info([5,3]) </a:t>
            </a:r>
            <a:br>
              <a:rPr lang="en-US" sz="2400"/>
            </a:br>
            <a:r>
              <a:rPr lang="en-US" sz="2400"/>
              <a:t>= 0.939 </a:t>
            </a:r>
          </a:p>
          <a:p>
            <a:pPr marL="457200" indent="-457200">
              <a:tabLst>
                <a:tab pos="1711325" algn="l"/>
              </a:tabLst>
            </a:pPr>
            <a:r>
              <a:rPr lang="en-US" sz="2800"/>
              <a:t>Place split points halfway between value</a:t>
            </a:r>
          </a:p>
        </p:txBody>
      </p:sp>
      <p:graphicFrame>
        <p:nvGraphicFramePr>
          <p:cNvPr id="413700" name="Group 4"/>
          <p:cNvGraphicFramePr>
            <a:graphicFrameLocks noGrp="1"/>
          </p:cNvGraphicFramePr>
          <p:nvPr/>
        </p:nvGraphicFramePr>
        <p:xfrm>
          <a:off x="914400" y="2190750"/>
          <a:ext cx="8229600" cy="627888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64     65     68     69     70        71     72     72     75      75       80     81      83    85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  No  Yes Yes  Yes  No  No  Yes Yes  Yes  No  Yes  Yes No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3707" name="Line 11"/>
          <p:cNvSpPr>
            <a:spLocks noChangeShapeType="1"/>
          </p:cNvSpPr>
          <p:nvPr/>
        </p:nvSpPr>
        <p:spPr bwMode="auto">
          <a:xfrm>
            <a:off x="4114800" y="2209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3048000" cy="715963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Arial Black" pitchFamily="34" charset="0"/>
              </a:rPr>
              <a:t>Speeding up</a:t>
            </a:r>
            <a:r>
              <a:rPr lang="en-US" sz="4000" dirty="0">
                <a:latin typeface="Arial Black" pitchFamily="34" charset="0"/>
              </a:rPr>
              <a:t> 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7848600" cy="1095375"/>
          </a:xfrm>
        </p:spPr>
        <p:txBody>
          <a:bodyPr/>
          <a:lstStyle/>
          <a:p>
            <a:pPr marL="225425" indent="-225425"/>
            <a:r>
              <a:rPr lang="en-US" sz="2400" b="1"/>
              <a:t>Entropy only needs to be evaluated between points of different classes</a:t>
            </a:r>
          </a:p>
        </p:txBody>
      </p:sp>
      <p:graphicFrame>
        <p:nvGraphicFramePr>
          <p:cNvPr id="415748" name="Group 4"/>
          <p:cNvGraphicFramePr>
            <a:graphicFrameLocks noGrp="1"/>
          </p:cNvGraphicFramePr>
          <p:nvPr>
            <p:ph sz="half" idx="2"/>
          </p:nvPr>
        </p:nvGraphicFramePr>
        <p:xfrm>
          <a:off x="758825" y="2841625"/>
          <a:ext cx="7623175" cy="730250"/>
        </p:xfrm>
        <a:graphic>
          <a:graphicData uri="http://schemas.openxmlformats.org/drawingml/2006/table">
            <a:tbl>
              <a:tblPr/>
              <a:tblGrid>
                <a:gridCol w="7623175"/>
              </a:tblGrid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64     65     68     69     70     71     72     72     75      75       80     81       83      85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  No  Yes Yes Yes  No  No  Yes Yes  Yes  No  Yes  Yes  No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15770" name="Group 26"/>
          <p:cNvGrpSpPr>
            <a:grpSpLocks/>
          </p:cNvGrpSpPr>
          <p:nvPr/>
        </p:nvGrpSpPr>
        <p:grpSpPr bwMode="auto">
          <a:xfrm>
            <a:off x="47039" y="2895600"/>
            <a:ext cx="7692024" cy="838200"/>
            <a:chOff x="4176" y="1824"/>
            <a:chExt cx="7692024" cy="528"/>
          </a:xfrm>
        </p:grpSpPr>
        <p:sp>
          <p:nvSpPr>
            <p:cNvPr id="415754" name="Line 10"/>
            <p:cNvSpPr>
              <a:spLocks noChangeShapeType="1"/>
            </p:cNvSpPr>
            <p:nvPr/>
          </p:nvSpPr>
          <p:spPr bwMode="auto">
            <a:xfrm>
              <a:off x="1295400" y="1824"/>
              <a:ext cx="0" cy="528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5" name="Line 11"/>
            <p:cNvSpPr>
              <a:spLocks noChangeShapeType="1"/>
            </p:cNvSpPr>
            <p:nvPr/>
          </p:nvSpPr>
          <p:spPr bwMode="auto">
            <a:xfrm>
              <a:off x="1828800" y="1824"/>
              <a:ext cx="0" cy="528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6" name="Line 12"/>
            <p:cNvSpPr>
              <a:spLocks noChangeShapeType="1"/>
            </p:cNvSpPr>
            <p:nvPr/>
          </p:nvSpPr>
          <p:spPr bwMode="auto">
            <a:xfrm>
              <a:off x="3352800" y="1824"/>
              <a:ext cx="0" cy="528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8" name="Line 14"/>
            <p:cNvSpPr>
              <a:spLocks noChangeShapeType="1"/>
            </p:cNvSpPr>
            <p:nvPr/>
          </p:nvSpPr>
          <p:spPr bwMode="auto">
            <a:xfrm>
              <a:off x="6019800" y="1824"/>
              <a:ext cx="0" cy="528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9" name="Line 15"/>
            <p:cNvSpPr>
              <a:spLocks noChangeShapeType="1"/>
            </p:cNvSpPr>
            <p:nvPr/>
          </p:nvSpPr>
          <p:spPr bwMode="auto">
            <a:xfrm>
              <a:off x="7696200" y="1824"/>
              <a:ext cx="0" cy="528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60" name="Line 16"/>
            <p:cNvSpPr>
              <a:spLocks noChangeShapeType="1"/>
            </p:cNvSpPr>
            <p:nvPr/>
          </p:nvSpPr>
          <p:spPr bwMode="auto">
            <a:xfrm>
              <a:off x="4176" y="1824"/>
              <a:ext cx="0" cy="528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5761" name="Text Box 17"/>
          <p:cNvSpPr txBox="1">
            <a:spLocks noChangeArrowheads="1"/>
          </p:cNvSpPr>
          <p:nvPr/>
        </p:nvSpPr>
        <p:spPr bwMode="auto">
          <a:xfrm>
            <a:off x="609600" y="3962400"/>
            <a:ext cx="7608888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Potential optimal breakpoints</a:t>
            </a:r>
          </a:p>
        </p:txBody>
      </p:sp>
      <p:sp>
        <p:nvSpPr>
          <p:cNvPr id="415762" name="Text Box 18"/>
          <p:cNvSpPr txBox="1">
            <a:spLocks noChangeArrowheads="1"/>
          </p:cNvSpPr>
          <p:nvPr/>
        </p:nvSpPr>
        <p:spPr bwMode="auto">
          <a:xfrm>
            <a:off x="136525" y="2755900"/>
            <a:ext cx="733425" cy="7016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value</a:t>
            </a:r>
          </a:p>
          <a:p>
            <a:pPr eaLnBrk="0" hangingPunct="0"/>
            <a:r>
              <a:rPr lang="en-US" sz="2000" dirty="0">
                <a:latin typeface="Times New Roman" pitchFamily="18" charset="0"/>
              </a:rPr>
              <a:t>class</a:t>
            </a:r>
          </a:p>
        </p:txBody>
      </p:sp>
      <p:grpSp>
        <p:nvGrpSpPr>
          <p:cNvPr id="415763" name="Group 19"/>
          <p:cNvGrpSpPr>
            <a:grpSpLocks/>
          </p:cNvGrpSpPr>
          <p:nvPr/>
        </p:nvGrpSpPr>
        <p:grpSpPr bwMode="auto">
          <a:xfrm>
            <a:off x="4791075" y="2667000"/>
            <a:ext cx="317500" cy="1371600"/>
            <a:chOff x="2736" y="1872"/>
            <a:chExt cx="200" cy="1200"/>
          </a:xfrm>
        </p:grpSpPr>
        <p:sp>
          <p:nvSpPr>
            <p:cNvPr id="415764" name="Line 20"/>
            <p:cNvSpPr>
              <a:spLocks noChangeShapeType="1"/>
            </p:cNvSpPr>
            <p:nvPr/>
          </p:nvSpPr>
          <p:spPr bwMode="auto">
            <a:xfrm>
              <a:off x="2832" y="1872"/>
              <a:ext cx="0" cy="1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65" name="Text Box 21"/>
            <p:cNvSpPr txBox="1">
              <a:spLocks noChangeArrowheads="1"/>
            </p:cNvSpPr>
            <p:nvPr/>
          </p:nvSpPr>
          <p:spPr bwMode="auto">
            <a:xfrm>
              <a:off x="2736" y="2160"/>
              <a:ext cx="200" cy="32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ahoma" pitchFamily="34" charset="0"/>
                </a:rPr>
                <a:t>X</a:t>
              </a:r>
            </a:p>
          </p:txBody>
        </p:sp>
      </p:grpSp>
      <p:sp>
        <p:nvSpPr>
          <p:cNvPr id="415769" name="Text Box 25"/>
          <p:cNvSpPr txBox="1">
            <a:spLocks noChangeArrowheads="1"/>
          </p:cNvSpPr>
          <p:nvPr/>
        </p:nvSpPr>
        <p:spPr bwMode="auto">
          <a:xfrm>
            <a:off x="609600" y="47244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 dirty="0" smtClean="0"/>
              <a:t>  </a:t>
            </a:r>
            <a:endParaRPr lang="en-US" sz="2400" b="1" dirty="0"/>
          </a:p>
          <a:p>
            <a:pPr eaLnBrk="0" hangingPunct="0"/>
            <a:r>
              <a:rPr lang="en-US" sz="2400" b="1" dirty="0"/>
              <a:t>Breakpoints between values of the same class cannot be optimal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  <p:bldP spid="415761" grpId="0"/>
      <p:bldP spid="415762" grpId="0"/>
      <p:bldP spid="41576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4800" y="6096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4D4D4D"/>
                </a:solidFill>
                <a:latin typeface="Tahoma" pitchFamily="34" charset="0"/>
              </a:rPr>
              <a:t>Questions 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2438400" y="2133600"/>
            <a:ext cx="320040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7700" b="1">
                <a:solidFill>
                  <a:srgbClr val="2727B1"/>
                </a:solidFill>
                <a:latin typeface="Lucida Handwriting" pitchFamily="66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3031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/>
      <p:bldP spid="303109" grpId="1"/>
      <p:bldP spid="30310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Rot="1" noChangeArrowheads="1"/>
          </p:cNvSpPr>
          <p:nvPr/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Which Attributes to Select?</a:t>
            </a:r>
          </a:p>
        </p:txBody>
      </p:sp>
      <p:pic>
        <p:nvPicPr>
          <p:cNvPr id="1116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28194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16573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38600"/>
            <a:ext cx="177641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2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2438400" cy="219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318250" y="333375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PMingLiU" pitchFamily="18" charset="-120"/>
              </a:rPr>
              <a:t>overcast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>
            <a:off x="6978650" y="2895600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>
            <a:off x="6918325" y="37512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6583363" y="4251325"/>
            <a:ext cx="671512" cy="469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b="1">
                <a:ea typeface="PMingLiU" pitchFamily="18" charset="-120"/>
              </a:rPr>
              <a:t>Yes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6369050" y="22860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Outlook</a:t>
            </a:r>
          </a:p>
        </p:txBody>
      </p:sp>
      <p:sp>
        <p:nvSpPr>
          <p:cNvPr id="112649" name="Rectangle 9"/>
          <p:cNvSpPr>
            <a:spLocks noRot="1" noChangeArrowheads="1"/>
          </p:cNvSpPr>
          <p:nvPr/>
        </p:nvSpPr>
        <p:spPr bwMode="auto">
          <a:xfrm>
            <a:off x="0" y="1219200"/>
            <a:ext cx="510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Which is the best attribute?</a:t>
            </a:r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609600" y="60960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Criterion for Attribute Selection</a:t>
            </a: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457200" y="2209800"/>
            <a:ext cx="5257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The one which will result in the smallest tree</a:t>
            </a:r>
          </a:p>
          <a:p>
            <a:pPr lvl="1"/>
            <a:r>
              <a:rPr lang="en-US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Heuristic: choose the attribute that produces the “purest” nodes</a:t>
            </a:r>
          </a:p>
        </p:txBody>
      </p:sp>
    </p:spTree>
    <p:extLst>
      <p:ext uri="{BB962C8B-B14F-4D97-AF65-F5344CB8AC3E}">
        <p14:creationId xmlns:p14="http://schemas.microsoft.com/office/powerpoint/2010/main" val="41720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  <p:bldP spid="112645" grpId="0" animBg="1"/>
      <p:bldP spid="112646" grpId="0" animBg="1"/>
      <p:bldP spid="112647" grpId="0" animBg="1"/>
      <p:bldP spid="1126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Rot="1" noChangeArrowheads="1"/>
          </p:cNvSpPr>
          <p:nvPr/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Information gain: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</a:t>
            </a:r>
            <a:r>
              <a:rPr lang="en-US" sz="2800"/>
              <a:t>(information before split) – (information after split)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  <a:p>
            <a:pPr marL="342900" indent="-342900">
              <a:spcBef>
                <a:spcPct val="20000"/>
              </a:spcBef>
            </a:pPr>
            <a:endParaRPr lang="en-US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PMingLiU" pitchFamily="18" charset="-120"/>
              </a:rPr>
              <a:t> Information gain for attributes from weather data: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  <a:p>
            <a:pPr marL="342900" indent="-342900">
              <a:spcBef>
                <a:spcPct val="20000"/>
              </a:spcBef>
            </a:pPr>
            <a:endParaRPr lang="en-US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922588"/>
            <a:ext cx="86106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4991100"/>
            <a:ext cx="3876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3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Rot="1" noChangeArrowheads="1"/>
          </p:cNvSpPr>
          <p:nvPr/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Continuing to Split</a:t>
            </a:r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76200" y="5105400"/>
          <a:ext cx="4051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3" name="Equation" r:id="rId3" imgW="4051080" imgH="342720" progId="Equation.3">
                  <p:embed/>
                </p:oleObj>
              </mc:Choice>
              <mc:Fallback>
                <p:oleObj name="Equation" r:id="rId3" imgW="40510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105400"/>
                        <a:ext cx="40513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3200400" y="5791200"/>
          <a:ext cx="335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4" name="Equation" r:id="rId5" imgW="3352680" imgH="342720" progId="Equation.3">
                  <p:embed/>
                </p:oleObj>
              </mc:Choice>
              <mc:Fallback>
                <p:oleObj name="Equation" r:id="rId5" imgW="3352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91200"/>
                        <a:ext cx="33528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469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05000"/>
            <a:ext cx="2514600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2895600" cy="2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7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752600"/>
            <a:ext cx="2571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5092700" y="4840288"/>
          <a:ext cx="367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5" name="Equation" r:id="rId10" imgW="3670200" imgH="342720" progId="Equation.3">
                  <p:embed/>
                </p:oleObj>
              </mc:Choice>
              <mc:Fallback>
                <p:oleObj name="Equation" r:id="rId10" imgW="3670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4840288"/>
                        <a:ext cx="36703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67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Rot="1" noChangeArrowheads="1"/>
          </p:cNvSpPr>
          <p:nvPr/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The Final Decision Tree</a:t>
            </a:r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800600" cy="30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609600" y="55626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Splitting stops when data can’t be split any further</a:t>
            </a:r>
          </a:p>
        </p:txBody>
      </p:sp>
    </p:spTree>
    <p:extLst>
      <p:ext uri="{BB962C8B-B14F-4D97-AF65-F5344CB8AC3E}">
        <p14:creationId xmlns:p14="http://schemas.microsoft.com/office/powerpoint/2010/main" val="10314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2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304800" y="60960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4D4D4D"/>
                </a:solidFill>
                <a:latin typeface="Tahoma" pitchFamily="34" charset="0"/>
              </a:rPr>
              <a:t>Example</a:t>
            </a:r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304800" y="1676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Consider the following database defining a concept</a:t>
            </a: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533400" y="2362200"/>
            <a:ext cx="86106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Ex 	Attribute 	Attribute 	Attribute	Concept</a:t>
            </a:r>
          </a:p>
          <a:p>
            <a:r>
              <a:rPr lang="en-US" sz="2000" b="1"/>
              <a:t>No. 	Size 		Colour 		Shape 		Satisfied</a:t>
            </a:r>
          </a:p>
          <a:p>
            <a:r>
              <a:rPr lang="en-US" sz="2000" b="1"/>
              <a:t>1 	medium 	blue 		brick 		yes</a:t>
            </a:r>
          </a:p>
          <a:p>
            <a:r>
              <a:rPr lang="en-US" sz="2000" b="1"/>
              <a:t>2 	small 		red 		wedge 		no</a:t>
            </a:r>
          </a:p>
          <a:p>
            <a:r>
              <a:rPr lang="en-US" sz="2000" b="1"/>
              <a:t>3 	small 		red 		sphere 		yes</a:t>
            </a:r>
          </a:p>
          <a:p>
            <a:r>
              <a:rPr lang="en-US" sz="2000" b="1"/>
              <a:t>4 	large 		red 		wedge 		no</a:t>
            </a:r>
          </a:p>
          <a:p>
            <a:r>
              <a:rPr lang="en-US" sz="2000" b="1"/>
              <a:t>5 	large 		green 		pillar 		yes</a:t>
            </a:r>
          </a:p>
          <a:p>
            <a:r>
              <a:rPr lang="en-US" sz="2000" b="1"/>
              <a:t>6 	large 		red 		pillar 		no</a:t>
            </a:r>
          </a:p>
          <a:p>
            <a:r>
              <a:rPr lang="en-US" sz="2000" b="1"/>
              <a:t>7 	large 		green 		pillar 		yes</a:t>
            </a:r>
          </a:p>
        </p:txBody>
      </p:sp>
      <p:sp>
        <p:nvSpPr>
          <p:cNvPr id="449546" name="Line 10"/>
          <p:cNvSpPr>
            <a:spLocks noChangeShapeType="1"/>
          </p:cNvSpPr>
          <p:nvPr/>
        </p:nvSpPr>
        <p:spPr bwMode="auto">
          <a:xfrm>
            <a:off x="533400" y="30480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47" name="Line 11"/>
          <p:cNvSpPr>
            <a:spLocks noChangeShapeType="1"/>
          </p:cNvSpPr>
          <p:nvPr/>
        </p:nvSpPr>
        <p:spPr bwMode="auto">
          <a:xfrm>
            <a:off x="533400" y="52578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154DF3D3A53B478FF2DBDBDFDA46F7" ma:contentTypeVersion="7" ma:contentTypeDescription="Create a new document." ma:contentTypeScope="" ma:versionID="955e865458d09f5809e7344dd1407bba">
  <xsd:schema xmlns:xsd="http://www.w3.org/2001/XMLSchema" xmlns:xs="http://www.w3.org/2001/XMLSchema" xmlns:p="http://schemas.microsoft.com/office/2006/metadata/properties" xmlns:ns2="8116d329-e60b-4f8c-a203-9d4350d6e647" targetNamespace="http://schemas.microsoft.com/office/2006/metadata/properties" ma:root="true" ma:fieldsID="bb213ed7d84b6be2d99e14e27969afb0" ns2:_="">
    <xsd:import namespace="8116d329-e60b-4f8c-a203-9d4350d6e6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6d329-e60b-4f8c-a203-9d4350d6e6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F56156-89A9-4738-873C-CB91AAD8C8FA}"/>
</file>

<file path=customXml/itemProps2.xml><?xml version="1.0" encoding="utf-8"?>
<ds:datastoreItem xmlns:ds="http://schemas.openxmlformats.org/officeDocument/2006/customXml" ds:itemID="{41999D51-42D1-4A9D-99DD-62004EBD5A86}"/>
</file>

<file path=customXml/itemProps3.xml><?xml version="1.0" encoding="utf-8"?>
<ds:datastoreItem xmlns:ds="http://schemas.openxmlformats.org/officeDocument/2006/customXml" ds:itemID="{0180AD87-B4AA-476F-91B0-2D33B0689EE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7866</TotalTime>
  <Words>1306</Words>
  <Application>Microsoft Office PowerPoint</Application>
  <PresentationFormat>On-screen Show (4:3)</PresentationFormat>
  <Paragraphs>460</Paragraphs>
  <Slides>32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 Pruning - Stopping Criterion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 4.5</vt:lpstr>
      <vt:lpstr>Industrial-strength algorithms</vt:lpstr>
      <vt:lpstr>C4.5 History</vt:lpstr>
      <vt:lpstr>Numeric Attributes</vt:lpstr>
      <vt:lpstr>Weather Data</vt:lpstr>
      <vt:lpstr>Weather data – nominal values</vt:lpstr>
      <vt:lpstr>Weather data - Numeric</vt:lpstr>
      <vt:lpstr>Example</vt:lpstr>
      <vt:lpstr>Speeding up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Shahbaz</dc:creator>
  <cp:lastModifiedBy>Zahoor</cp:lastModifiedBy>
  <cp:revision>243</cp:revision>
  <dcterms:created xsi:type="dcterms:W3CDTF">1601-01-01T00:00:00Z</dcterms:created>
  <dcterms:modified xsi:type="dcterms:W3CDTF">2016-11-24T06:12:19Z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0x01010071154DF3D3A53B478FF2DBDBDFDA46F7</vt:lpwstr>
  </property>
</Properties>
</file>