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8" r:id="rId2"/>
    <p:sldId id="257" r:id="rId3"/>
    <p:sldId id="279" r:id="rId4"/>
    <p:sldId id="258" r:id="rId5"/>
    <p:sldId id="263" r:id="rId6"/>
    <p:sldId id="280" r:id="rId7"/>
    <p:sldId id="260" r:id="rId8"/>
    <p:sldId id="261" r:id="rId9"/>
    <p:sldId id="267" r:id="rId10"/>
    <p:sldId id="268" r:id="rId11"/>
    <p:sldId id="269" r:id="rId12"/>
    <p:sldId id="270" r:id="rId13"/>
    <p:sldId id="271" r:id="rId14"/>
    <p:sldId id="272" r:id="rId15"/>
    <p:sldId id="273" r:id="rId16"/>
    <p:sldId id="274" r:id="rId17"/>
    <p:sldId id="275" r:id="rId18"/>
    <p:sldId id="276" r:id="rId19"/>
    <p:sldId id="259" r:id="rId20"/>
    <p:sldId id="281" r:id="rId21"/>
    <p:sldId id="282" r:id="rId22"/>
    <p:sldId id="277" r:id="rId23"/>
    <p:sldId id="264"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2444BB-5524-4E69-A082-B094E7331243}" type="datetimeFigureOut">
              <a:rPr lang="en-US" smtClean="0"/>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83502-FD97-4725-A2FB-BA7E9809F6A6}" type="slidenum">
              <a:rPr lang="en-US" smtClean="0"/>
              <a:t>‹#›</a:t>
            </a:fld>
            <a:endParaRPr lang="en-US"/>
          </a:p>
        </p:txBody>
      </p:sp>
    </p:spTree>
    <p:extLst>
      <p:ext uri="{BB962C8B-B14F-4D97-AF65-F5344CB8AC3E}">
        <p14:creationId xmlns:p14="http://schemas.microsoft.com/office/powerpoint/2010/main" val="1851118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6ea61c40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6ea61c40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510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ea61c4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f6ea61c40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58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ea61c4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f6ea61c40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ea61c4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f6ea61c40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ea61c4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f6ea61c40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067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ea61c4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f6ea61c40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693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ea61c4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f6ea61c40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091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ea61c4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f6ea61c40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1151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ea61c4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f6ea61c40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7003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ea61c4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f6ea61c40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0089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6ea61c4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gf6ea61c40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5617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C3B0E4-7A6C-41AF-B8C8-ED42BE3A6D8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A487-9757-42DE-8409-9B88B282978C}" type="slidenum">
              <a:rPr lang="en-US" smtClean="0"/>
              <a:t>‹#›</a:t>
            </a:fld>
            <a:endParaRPr lang="en-US"/>
          </a:p>
        </p:txBody>
      </p:sp>
    </p:spTree>
    <p:extLst>
      <p:ext uri="{BB962C8B-B14F-4D97-AF65-F5344CB8AC3E}">
        <p14:creationId xmlns:p14="http://schemas.microsoft.com/office/powerpoint/2010/main" val="153658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3B0E4-7A6C-41AF-B8C8-ED42BE3A6D8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A487-9757-42DE-8409-9B88B282978C}" type="slidenum">
              <a:rPr lang="en-US" smtClean="0"/>
              <a:t>‹#›</a:t>
            </a:fld>
            <a:endParaRPr lang="en-US"/>
          </a:p>
        </p:txBody>
      </p:sp>
    </p:spTree>
    <p:extLst>
      <p:ext uri="{BB962C8B-B14F-4D97-AF65-F5344CB8AC3E}">
        <p14:creationId xmlns:p14="http://schemas.microsoft.com/office/powerpoint/2010/main" val="164143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3B0E4-7A6C-41AF-B8C8-ED42BE3A6D8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A487-9757-42DE-8409-9B88B282978C}" type="slidenum">
              <a:rPr lang="en-US" smtClean="0"/>
              <a:t>‹#›</a:t>
            </a:fld>
            <a:endParaRPr lang="en-US"/>
          </a:p>
        </p:txBody>
      </p:sp>
    </p:spTree>
    <p:extLst>
      <p:ext uri="{BB962C8B-B14F-4D97-AF65-F5344CB8AC3E}">
        <p14:creationId xmlns:p14="http://schemas.microsoft.com/office/powerpoint/2010/main" val="219587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3B0E4-7A6C-41AF-B8C8-ED42BE3A6D8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A487-9757-42DE-8409-9B88B282978C}" type="slidenum">
              <a:rPr lang="en-US" smtClean="0"/>
              <a:t>‹#›</a:t>
            </a:fld>
            <a:endParaRPr lang="en-US"/>
          </a:p>
        </p:txBody>
      </p:sp>
    </p:spTree>
    <p:extLst>
      <p:ext uri="{BB962C8B-B14F-4D97-AF65-F5344CB8AC3E}">
        <p14:creationId xmlns:p14="http://schemas.microsoft.com/office/powerpoint/2010/main" val="251162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C3B0E4-7A6C-41AF-B8C8-ED42BE3A6D8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A487-9757-42DE-8409-9B88B282978C}" type="slidenum">
              <a:rPr lang="en-US" smtClean="0"/>
              <a:t>‹#›</a:t>
            </a:fld>
            <a:endParaRPr lang="en-US"/>
          </a:p>
        </p:txBody>
      </p:sp>
    </p:spTree>
    <p:extLst>
      <p:ext uri="{BB962C8B-B14F-4D97-AF65-F5344CB8AC3E}">
        <p14:creationId xmlns:p14="http://schemas.microsoft.com/office/powerpoint/2010/main" val="425077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C3B0E4-7A6C-41AF-B8C8-ED42BE3A6D88}"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A487-9757-42DE-8409-9B88B282978C}" type="slidenum">
              <a:rPr lang="en-US" smtClean="0"/>
              <a:t>‹#›</a:t>
            </a:fld>
            <a:endParaRPr lang="en-US"/>
          </a:p>
        </p:txBody>
      </p:sp>
    </p:spTree>
    <p:extLst>
      <p:ext uri="{BB962C8B-B14F-4D97-AF65-F5344CB8AC3E}">
        <p14:creationId xmlns:p14="http://schemas.microsoft.com/office/powerpoint/2010/main" val="60733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C3B0E4-7A6C-41AF-B8C8-ED42BE3A6D88}"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8A487-9757-42DE-8409-9B88B282978C}" type="slidenum">
              <a:rPr lang="en-US" smtClean="0"/>
              <a:t>‹#›</a:t>
            </a:fld>
            <a:endParaRPr lang="en-US"/>
          </a:p>
        </p:txBody>
      </p:sp>
    </p:spTree>
    <p:extLst>
      <p:ext uri="{BB962C8B-B14F-4D97-AF65-F5344CB8AC3E}">
        <p14:creationId xmlns:p14="http://schemas.microsoft.com/office/powerpoint/2010/main" val="1042049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C3B0E4-7A6C-41AF-B8C8-ED42BE3A6D88}"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8A487-9757-42DE-8409-9B88B282978C}" type="slidenum">
              <a:rPr lang="en-US" smtClean="0"/>
              <a:t>‹#›</a:t>
            </a:fld>
            <a:endParaRPr lang="en-US"/>
          </a:p>
        </p:txBody>
      </p:sp>
    </p:spTree>
    <p:extLst>
      <p:ext uri="{BB962C8B-B14F-4D97-AF65-F5344CB8AC3E}">
        <p14:creationId xmlns:p14="http://schemas.microsoft.com/office/powerpoint/2010/main" val="294825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3B0E4-7A6C-41AF-B8C8-ED42BE3A6D88}"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8A487-9757-42DE-8409-9B88B282978C}" type="slidenum">
              <a:rPr lang="en-US" smtClean="0"/>
              <a:t>‹#›</a:t>
            </a:fld>
            <a:endParaRPr lang="en-US"/>
          </a:p>
        </p:txBody>
      </p:sp>
    </p:spTree>
    <p:extLst>
      <p:ext uri="{BB962C8B-B14F-4D97-AF65-F5344CB8AC3E}">
        <p14:creationId xmlns:p14="http://schemas.microsoft.com/office/powerpoint/2010/main" val="55852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C3B0E4-7A6C-41AF-B8C8-ED42BE3A6D88}"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A487-9757-42DE-8409-9B88B282978C}" type="slidenum">
              <a:rPr lang="en-US" smtClean="0"/>
              <a:t>‹#›</a:t>
            </a:fld>
            <a:endParaRPr lang="en-US"/>
          </a:p>
        </p:txBody>
      </p:sp>
    </p:spTree>
    <p:extLst>
      <p:ext uri="{BB962C8B-B14F-4D97-AF65-F5344CB8AC3E}">
        <p14:creationId xmlns:p14="http://schemas.microsoft.com/office/powerpoint/2010/main" val="224619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C3B0E4-7A6C-41AF-B8C8-ED42BE3A6D88}"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A487-9757-42DE-8409-9B88B282978C}" type="slidenum">
              <a:rPr lang="en-US" smtClean="0"/>
              <a:t>‹#›</a:t>
            </a:fld>
            <a:endParaRPr lang="en-US"/>
          </a:p>
        </p:txBody>
      </p:sp>
    </p:spTree>
    <p:extLst>
      <p:ext uri="{BB962C8B-B14F-4D97-AF65-F5344CB8AC3E}">
        <p14:creationId xmlns:p14="http://schemas.microsoft.com/office/powerpoint/2010/main" val="185800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3B0E4-7A6C-41AF-B8C8-ED42BE3A6D88}" type="datetimeFigureOut">
              <a:rPr lang="en-US" smtClean="0"/>
              <a:t>3/22/2022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8A487-9757-42DE-8409-9B88B282978C}" type="slidenum">
              <a:rPr lang="en-US" smtClean="0"/>
              <a:t>‹#›</a:t>
            </a:fld>
            <a:endParaRPr lang="en-US"/>
          </a:p>
        </p:txBody>
      </p:sp>
    </p:spTree>
    <p:extLst>
      <p:ext uri="{BB962C8B-B14F-4D97-AF65-F5344CB8AC3E}">
        <p14:creationId xmlns:p14="http://schemas.microsoft.com/office/powerpoint/2010/main" val="4091633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xpo.dev/"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0202"/>
            <a:ext cx="10515600" cy="1820848"/>
          </a:xfrm>
        </p:spPr>
        <p:txBody>
          <a:bodyPr>
            <a:normAutofit fontScale="90000"/>
          </a:bodyPr>
          <a:lstStyle/>
          <a:p>
            <a:r>
              <a:rPr lang="en-US" dirty="0"/>
              <a:t>Cognitive Assistant - A mental health tracker built using </a:t>
            </a:r>
            <a:r>
              <a:rPr lang="en-US" dirty="0" smtClean="0"/>
              <a:t>react native with </a:t>
            </a:r>
            <a:r>
              <a:rPr lang="en-US" dirty="0"/>
              <a:t>Machine Learning.</a:t>
            </a:r>
            <a:br>
              <a:rPr lang="en-US" dirty="0"/>
            </a:br>
            <a:endParaRPr lang="en-US" dirty="0"/>
          </a:p>
        </p:txBody>
      </p:sp>
      <p:sp>
        <p:nvSpPr>
          <p:cNvPr id="3" name="Content Placeholder 2"/>
          <p:cNvSpPr>
            <a:spLocks noGrp="1"/>
          </p:cNvSpPr>
          <p:nvPr>
            <p:ph idx="1"/>
          </p:nvPr>
        </p:nvSpPr>
        <p:spPr>
          <a:xfrm>
            <a:off x="838200" y="2639833"/>
            <a:ext cx="10515600" cy="3489423"/>
          </a:xfrm>
        </p:spPr>
        <p:txBody>
          <a:bodyPr>
            <a:normAutofit lnSpcReduction="10000"/>
          </a:bodyPr>
          <a:lstStyle/>
          <a:p>
            <a:pPr marL="0" indent="0">
              <a:buNone/>
            </a:pPr>
            <a:r>
              <a:rPr lang="en-US" dirty="0" smtClean="0"/>
              <a:t>  Name:                                                               Roll No:</a:t>
            </a:r>
          </a:p>
          <a:p>
            <a:pPr marL="0" indent="0">
              <a:buNone/>
            </a:pPr>
            <a:r>
              <a:rPr lang="en-US" dirty="0" smtClean="0"/>
              <a:t>Rohit </a:t>
            </a:r>
            <a:r>
              <a:rPr lang="en-US" dirty="0"/>
              <a:t>R</a:t>
            </a:r>
            <a:r>
              <a:rPr lang="en-US" dirty="0" smtClean="0"/>
              <a:t>aina                                                         117A1058</a:t>
            </a:r>
            <a:endParaRPr lang="en-US" dirty="0"/>
          </a:p>
          <a:p>
            <a:pPr marL="0" indent="0">
              <a:buNone/>
            </a:pPr>
            <a:r>
              <a:rPr lang="en-US" dirty="0" smtClean="0"/>
              <a:t>Abdul </a:t>
            </a:r>
            <a:r>
              <a:rPr lang="en-US" dirty="0" err="1" smtClean="0"/>
              <a:t>Riyaz</a:t>
            </a:r>
            <a:r>
              <a:rPr lang="en-US" dirty="0" smtClean="0"/>
              <a:t> Ansari                                            218A1098</a:t>
            </a:r>
          </a:p>
          <a:p>
            <a:pPr marL="0" indent="0">
              <a:buNone/>
            </a:pPr>
            <a:r>
              <a:rPr lang="en-US" dirty="0" err="1" smtClean="0"/>
              <a:t>Jagadish</a:t>
            </a:r>
            <a:r>
              <a:rPr lang="en-US" dirty="0" smtClean="0"/>
              <a:t> </a:t>
            </a:r>
            <a:r>
              <a:rPr lang="en-US" dirty="0" err="1" smtClean="0"/>
              <a:t>Murugesan</a:t>
            </a:r>
            <a:r>
              <a:rPr lang="en-US" dirty="0" smtClean="0"/>
              <a:t>                                         218A1102</a:t>
            </a:r>
          </a:p>
          <a:p>
            <a:pPr marL="0" indent="0">
              <a:buNone/>
            </a:pPr>
            <a:endParaRPr lang="en-US" dirty="0" smtClean="0"/>
          </a:p>
          <a:p>
            <a:pPr marL="0" indent="0">
              <a:buNone/>
            </a:pPr>
            <a:r>
              <a:rPr lang="en-US" dirty="0" smtClean="0"/>
              <a:t>                                                                              Project guide :</a:t>
            </a:r>
          </a:p>
          <a:p>
            <a:pPr marL="0" indent="0">
              <a:buNone/>
            </a:pPr>
            <a:r>
              <a:rPr lang="en-US" dirty="0" smtClean="0"/>
              <a:t>                                                                              Prof. </a:t>
            </a:r>
            <a:r>
              <a:rPr lang="en-US" b="1" dirty="0" err="1" smtClean="0"/>
              <a:t>Kranti</a:t>
            </a:r>
            <a:r>
              <a:rPr lang="en-US" b="1" dirty="0" smtClean="0"/>
              <a:t> Bade</a:t>
            </a:r>
            <a:endParaRPr lang="en-US" b="1"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54241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9996458" y="6217622"/>
            <a:ext cx="548700" cy="524700"/>
          </a:xfrm>
          <a:prstGeom prst="rect">
            <a:avLst/>
          </a:prstGeom>
          <a:noFill/>
          <a:ln>
            <a:noFill/>
          </a:ln>
        </p:spPr>
        <p:txBody>
          <a:bodyPr spcFirstLastPara="1" vert="horz" wrap="square" lIns="91425" tIns="91425" rIns="91425" bIns="91425" rtlCol="0" anchor="ctr" anchorCtr="0">
            <a:noAutofit/>
          </a:bodyPr>
          <a:lstStyle/>
          <a:p>
            <a:pPr>
              <a:buSzPts val="1000"/>
            </a:pPr>
            <a:fld id="{00000000-1234-1234-1234-123412341234}" type="slidenum">
              <a:rPr lang="en-US"/>
              <a:pPr>
                <a:buSzPts val="1000"/>
              </a:pPr>
              <a:t>10</a:t>
            </a:fld>
            <a:endParaRPr/>
          </a:p>
        </p:txBody>
      </p:sp>
      <p:sp>
        <p:nvSpPr>
          <p:cNvPr id="79" name="Google Shape;79;p1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pPr marL="2743200" indent="457200">
              <a:spcBef>
                <a:spcPts val="0"/>
              </a:spcBef>
            </a:pPr>
            <a:r>
              <a:rPr lang="en-US" sz="3200">
                <a:latin typeface="Times New Roman"/>
                <a:ea typeface="Times New Roman"/>
                <a:cs typeface="Times New Roman"/>
                <a:sym typeface="Times New Roman"/>
              </a:rPr>
              <a:t>Related Work</a:t>
            </a:r>
            <a:endParaRPr sz="3200">
              <a:latin typeface="Times New Roman"/>
              <a:ea typeface="Times New Roman"/>
              <a:cs typeface="Times New Roman"/>
              <a:sym typeface="Times New Roman"/>
            </a:endParaRPr>
          </a:p>
        </p:txBody>
      </p:sp>
      <p:sp>
        <p:nvSpPr>
          <p:cNvPr id="80" name="Google Shape;80;p14"/>
          <p:cNvSpPr txBox="1">
            <a:spLocks noGrp="1"/>
          </p:cNvSpPr>
          <p:nvPr>
            <p:ph type="body" idx="1"/>
          </p:nvPr>
        </p:nvSpPr>
        <p:spPr>
          <a:xfrm>
            <a:off x="2126700" y="1356875"/>
            <a:ext cx="8229600" cy="5244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None/>
            </a:pPr>
            <a:endParaRPr/>
          </a:p>
          <a:p>
            <a:pPr marL="0" indent="0">
              <a:lnSpc>
                <a:spcPct val="100000"/>
              </a:lnSpc>
              <a:spcBef>
                <a:spcPts val="0"/>
              </a:spcBef>
              <a:buSzPts val="3200"/>
              <a:buNone/>
            </a:pPr>
            <a:endParaRPr sz="3200"/>
          </a:p>
        </p:txBody>
      </p:sp>
      <p:graphicFrame>
        <p:nvGraphicFramePr>
          <p:cNvPr id="81" name="Google Shape;81;p14"/>
          <p:cNvGraphicFramePr/>
          <p:nvPr>
            <p:extLst/>
          </p:nvPr>
        </p:nvGraphicFramePr>
        <p:xfrm>
          <a:off x="2361461" y="1401851"/>
          <a:ext cx="7176240" cy="4753735"/>
        </p:xfrm>
        <a:graphic>
          <a:graphicData uri="http://schemas.openxmlformats.org/drawingml/2006/table">
            <a:tbl>
              <a:tblPr>
                <a:noFill/>
              </a:tblPr>
              <a:tblGrid>
                <a:gridCol w="534640">
                  <a:extLst>
                    <a:ext uri="{9D8B030D-6E8A-4147-A177-3AD203B41FA5}">
                      <a16:colId xmlns:a16="http://schemas.microsoft.com/office/drawing/2014/main" val="20000"/>
                    </a:ext>
                  </a:extLst>
                </a:gridCol>
                <a:gridCol w="1185125">
                  <a:extLst>
                    <a:ext uri="{9D8B030D-6E8A-4147-A177-3AD203B41FA5}">
                      <a16:colId xmlns:a16="http://schemas.microsoft.com/office/drawing/2014/main" val="20001"/>
                    </a:ext>
                  </a:extLst>
                </a:gridCol>
                <a:gridCol w="912600">
                  <a:extLst>
                    <a:ext uri="{9D8B030D-6E8A-4147-A177-3AD203B41FA5}">
                      <a16:colId xmlns:a16="http://schemas.microsoft.com/office/drawing/2014/main" val="20002"/>
                    </a:ext>
                  </a:extLst>
                </a:gridCol>
                <a:gridCol w="2247450">
                  <a:extLst>
                    <a:ext uri="{9D8B030D-6E8A-4147-A177-3AD203B41FA5}">
                      <a16:colId xmlns:a16="http://schemas.microsoft.com/office/drawing/2014/main" val="20003"/>
                    </a:ext>
                  </a:extLst>
                </a:gridCol>
                <a:gridCol w="22964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US"/>
                        <a:t>Sr. 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Title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Conference Year</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Purpose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Issues</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47925">
                <a:tc>
                  <a:txBody>
                    <a:bodyPr/>
                    <a:lstStyle/>
                    <a:p>
                      <a:pPr marL="0" lvl="0" indent="0" algn="l" rtl="0">
                        <a:spcBef>
                          <a:spcPts val="0"/>
                        </a:spcBef>
                        <a:spcAft>
                          <a:spcPts val="0"/>
                        </a:spcAft>
                        <a:buNone/>
                      </a:pPr>
                      <a:r>
                        <a:rPr lang="en-US" dirty="0"/>
                        <a:t>2</a:t>
                      </a:r>
                      <a:r>
                        <a:rPr lang="en-US" dirty="0" smtClean="0"/>
                        <a:t>.</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mental health mobile apps work: evidence and recommendations for designing high-efficacy mental health mobile apps</a:t>
                      </a: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2018</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 mental health apps are increasingly prescribed to supplement psychiatric treatment and help patients self-manage their mental health conditions, it is key to understand (I) whether, and which, mental health apps have proved effective, and (II) what makes a mental health app effective.</a:t>
                      </a:r>
                      <a:endParaRPr sz="1200" dirty="0">
                        <a:solidFill>
                          <a:schemeClr val="dk1"/>
                        </a:solidFill>
                      </a:endParaRPr>
                    </a:p>
                    <a:p>
                      <a:pPr marL="0" lvl="0" indent="0" algn="l" rtl="0">
                        <a:spcBef>
                          <a:spcPts val="0"/>
                        </a:spcBef>
                        <a:spcAft>
                          <a:spcPts val="0"/>
                        </a:spcAft>
                        <a:buNone/>
                      </a:pPr>
                      <a:endParaRPr sz="1200" dirty="0">
                        <a:solidFill>
                          <a:srgbClr val="231F20"/>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i="0" kern="1200" dirty="0" smtClean="0">
                          <a:solidFill>
                            <a:schemeClr val="tx1"/>
                          </a:solidFill>
                          <a:effectLst/>
                          <a:latin typeface="+mn-lt"/>
                          <a:ea typeface="+mn-ea"/>
                          <a:cs typeface="+mn-cs"/>
                        </a:rPr>
                        <a:t>These challenges can broadly be divided into the following categories: (I) poor regulation of quality and privacy; (II) inconsistencies in engagement; (III) narrow focus on one disorder per app to be effective and address these challenges.</a:t>
                      </a: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50759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9996458" y="6217622"/>
            <a:ext cx="548700" cy="524700"/>
          </a:xfrm>
          <a:prstGeom prst="rect">
            <a:avLst/>
          </a:prstGeom>
          <a:noFill/>
          <a:ln>
            <a:noFill/>
          </a:ln>
        </p:spPr>
        <p:txBody>
          <a:bodyPr spcFirstLastPara="1" vert="horz" wrap="square" lIns="91425" tIns="91425" rIns="91425" bIns="91425" rtlCol="0" anchor="ctr" anchorCtr="0">
            <a:noAutofit/>
          </a:bodyPr>
          <a:lstStyle/>
          <a:p>
            <a:pPr>
              <a:buSzPts val="1000"/>
            </a:pPr>
            <a:fld id="{00000000-1234-1234-1234-123412341234}" type="slidenum">
              <a:rPr lang="en-US"/>
              <a:pPr>
                <a:buSzPts val="1000"/>
              </a:pPr>
              <a:t>11</a:t>
            </a:fld>
            <a:endParaRPr/>
          </a:p>
        </p:txBody>
      </p:sp>
      <p:sp>
        <p:nvSpPr>
          <p:cNvPr id="79" name="Google Shape;79;p1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pPr marL="2743200" indent="457200">
              <a:spcBef>
                <a:spcPts val="0"/>
              </a:spcBef>
            </a:pPr>
            <a:r>
              <a:rPr lang="en-US" sz="3200">
                <a:latin typeface="Times New Roman"/>
                <a:ea typeface="Times New Roman"/>
                <a:cs typeface="Times New Roman"/>
                <a:sym typeface="Times New Roman"/>
              </a:rPr>
              <a:t>Related Work</a:t>
            </a:r>
            <a:endParaRPr sz="3200">
              <a:latin typeface="Times New Roman"/>
              <a:ea typeface="Times New Roman"/>
              <a:cs typeface="Times New Roman"/>
              <a:sym typeface="Times New Roman"/>
            </a:endParaRPr>
          </a:p>
        </p:txBody>
      </p:sp>
      <p:sp>
        <p:nvSpPr>
          <p:cNvPr id="80" name="Google Shape;80;p14"/>
          <p:cNvSpPr txBox="1">
            <a:spLocks noGrp="1"/>
          </p:cNvSpPr>
          <p:nvPr>
            <p:ph type="body" idx="1"/>
          </p:nvPr>
        </p:nvSpPr>
        <p:spPr>
          <a:xfrm>
            <a:off x="2126700" y="1356875"/>
            <a:ext cx="8229600" cy="5244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None/>
            </a:pPr>
            <a:endParaRPr/>
          </a:p>
          <a:p>
            <a:pPr marL="0" indent="0">
              <a:lnSpc>
                <a:spcPct val="100000"/>
              </a:lnSpc>
              <a:spcBef>
                <a:spcPts val="0"/>
              </a:spcBef>
              <a:buSzPts val="3200"/>
              <a:buNone/>
            </a:pPr>
            <a:endParaRPr sz="3200"/>
          </a:p>
        </p:txBody>
      </p:sp>
      <p:graphicFrame>
        <p:nvGraphicFramePr>
          <p:cNvPr id="81" name="Google Shape;81;p14"/>
          <p:cNvGraphicFramePr/>
          <p:nvPr>
            <p:extLst/>
          </p:nvPr>
        </p:nvGraphicFramePr>
        <p:xfrm>
          <a:off x="2308195" y="1401851"/>
          <a:ext cx="7229506" cy="5394900"/>
        </p:xfrm>
        <a:graphic>
          <a:graphicData uri="http://schemas.openxmlformats.org/drawingml/2006/table">
            <a:tbl>
              <a:tblPr>
                <a:noFill/>
              </a:tblPr>
              <a:tblGrid>
                <a:gridCol w="587906">
                  <a:extLst>
                    <a:ext uri="{9D8B030D-6E8A-4147-A177-3AD203B41FA5}">
                      <a16:colId xmlns:a16="http://schemas.microsoft.com/office/drawing/2014/main" val="20000"/>
                    </a:ext>
                  </a:extLst>
                </a:gridCol>
                <a:gridCol w="1185125">
                  <a:extLst>
                    <a:ext uri="{9D8B030D-6E8A-4147-A177-3AD203B41FA5}">
                      <a16:colId xmlns:a16="http://schemas.microsoft.com/office/drawing/2014/main" val="20001"/>
                    </a:ext>
                  </a:extLst>
                </a:gridCol>
                <a:gridCol w="912600">
                  <a:extLst>
                    <a:ext uri="{9D8B030D-6E8A-4147-A177-3AD203B41FA5}">
                      <a16:colId xmlns:a16="http://schemas.microsoft.com/office/drawing/2014/main" val="20002"/>
                    </a:ext>
                  </a:extLst>
                </a:gridCol>
                <a:gridCol w="2247450">
                  <a:extLst>
                    <a:ext uri="{9D8B030D-6E8A-4147-A177-3AD203B41FA5}">
                      <a16:colId xmlns:a16="http://schemas.microsoft.com/office/drawing/2014/main" val="20003"/>
                    </a:ext>
                  </a:extLst>
                </a:gridCol>
                <a:gridCol w="22964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US"/>
                        <a:t>Sr. 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Title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Conference Year</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Purpose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Issues</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47925">
                <a:tc>
                  <a:txBody>
                    <a:bodyPr/>
                    <a:lstStyle/>
                    <a:p>
                      <a:pPr marL="0" lvl="0" indent="0" algn="l" rtl="0">
                        <a:spcBef>
                          <a:spcPts val="0"/>
                        </a:spcBef>
                        <a:spcAft>
                          <a:spcPts val="0"/>
                        </a:spcAft>
                        <a:buNone/>
                      </a:pPr>
                      <a:r>
                        <a:rPr lang="en-US"/>
                        <a:t>3.</a:t>
                      </a:r>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Effectiveness of Using Mental Health Mobile Apps as Digital Antidepressants for Reducing Anxiety and Depression.</a:t>
                      </a: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2020</a:t>
                      </a:r>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i="0" kern="1200" dirty="0" smtClean="0">
                          <a:solidFill>
                            <a:schemeClr val="tx1"/>
                          </a:solidFill>
                          <a:effectLst/>
                          <a:latin typeface="+mn-lt"/>
                          <a:ea typeface="+mn-ea"/>
                          <a:cs typeface="+mn-cs"/>
                        </a:rPr>
                        <a:t>A multiple baseline across-individuals design will be employed. A total of 50 participants will be recruited (10 for each app) who will provide baseline data for 20 days. The sequential introduction of an intervention phase will commence once baseline readings have indicated stability in the measures of participants’ mental health and will proceed for 10 weeks. </a:t>
                      </a:r>
                      <a:r>
                        <a:rPr lang="en-US" sz="1200" b="0" i="0" kern="1200" dirty="0" err="1" smtClean="0">
                          <a:solidFill>
                            <a:schemeClr val="tx1"/>
                          </a:solidFill>
                          <a:effectLst/>
                          <a:latin typeface="+mn-lt"/>
                          <a:ea typeface="+mn-ea"/>
                          <a:cs typeface="+mn-cs"/>
                        </a:rPr>
                        <a:t>Postintervention</a:t>
                      </a:r>
                      <a:r>
                        <a:rPr lang="en-US" sz="1200" b="0" i="0" kern="1200" dirty="0" smtClean="0">
                          <a:solidFill>
                            <a:schemeClr val="tx1"/>
                          </a:solidFill>
                          <a:effectLst/>
                          <a:latin typeface="+mn-lt"/>
                          <a:ea typeface="+mn-ea"/>
                          <a:cs typeface="+mn-cs"/>
                        </a:rPr>
                        <a:t> measurements will continue for a further 20 days. Participants will be required to provide daily subjective units of distress (SUDS) ratings via SMS text messages and will complete other measures at 5 different time points, including at 6-month follow-up.</a:t>
                      </a:r>
                      <a:endParaRPr sz="1200" dirty="0">
                        <a:solidFill>
                          <a:schemeClr val="dk1"/>
                        </a:solidFill>
                      </a:endParaRPr>
                    </a:p>
                    <a:p>
                      <a:pPr marL="0" lvl="0" indent="0" algn="l" rtl="0">
                        <a:spcBef>
                          <a:spcPts val="0"/>
                        </a:spcBef>
                        <a:spcAft>
                          <a:spcPts val="0"/>
                        </a:spcAft>
                        <a:buNone/>
                      </a:pPr>
                      <a:endParaRPr sz="1200" dirty="0">
                        <a:solidFill>
                          <a:srgbClr val="231F20"/>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i="0" kern="1200" dirty="0" smtClean="0">
                          <a:solidFill>
                            <a:schemeClr val="tx1"/>
                          </a:solidFill>
                          <a:effectLst/>
                          <a:latin typeface="+mn-lt"/>
                          <a:ea typeface="+mn-ea"/>
                          <a:cs typeface="+mn-cs"/>
                        </a:rPr>
                        <a:t>There are some notable shortcomings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including substantial heterogeneity across studies. For example, there have been differences in dosage  duration of interventions and the absence of long-term follow-up data.</a:t>
                      </a: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6594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9996458" y="6217622"/>
            <a:ext cx="548700" cy="524700"/>
          </a:xfrm>
          <a:prstGeom prst="rect">
            <a:avLst/>
          </a:prstGeom>
          <a:noFill/>
          <a:ln>
            <a:noFill/>
          </a:ln>
        </p:spPr>
        <p:txBody>
          <a:bodyPr spcFirstLastPara="1" vert="horz" wrap="square" lIns="91425" tIns="91425" rIns="91425" bIns="91425" rtlCol="0" anchor="ctr" anchorCtr="0">
            <a:noAutofit/>
          </a:bodyPr>
          <a:lstStyle/>
          <a:p>
            <a:pPr>
              <a:buSzPts val="1000"/>
            </a:pPr>
            <a:fld id="{00000000-1234-1234-1234-123412341234}" type="slidenum">
              <a:rPr lang="en-US"/>
              <a:pPr>
                <a:buSzPts val="1000"/>
              </a:pPr>
              <a:t>12</a:t>
            </a:fld>
            <a:endParaRPr/>
          </a:p>
        </p:txBody>
      </p:sp>
      <p:sp>
        <p:nvSpPr>
          <p:cNvPr id="79" name="Google Shape;79;p1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pPr marL="2743200" indent="457200">
              <a:spcBef>
                <a:spcPts val="0"/>
              </a:spcBef>
            </a:pPr>
            <a:r>
              <a:rPr lang="en-US" sz="3200" dirty="0">
                <a:latin typeface="Times New Roman"/>
                <a:ea typeface="Times New Roman"/>
                <a:cs typeface="Times New Roman"/>
                <a:sym typeface="Times New Roman"/>
              </a:rPr>
              <a:t>Related Work</a:t>
            </a:r>
            <a:endParaRPr sz="3200" dirty="0">
              <a:latin typeface="Times New Roman"/>
              <a:ea typeface="Times New Roman"/>
              <a:cs typeface="Times New Roman"/>
              <a:sym typeface="Times New Roman"/>
            </a:endParaRPr>
          </a:p>
        </p:txBody>
      </p:sp>
      <p:sp>
        <p:nvSpPr>
          <p:cNvPr id="80" name="Google Shape;80;p14"/>
          <p:cNvSpPr txBox="1">
            <a:spLocks noGrp="1"/>
          </p:cNvSpPr>
          <p:nvPr>
            <p:ph type="body" idx="1"/>
          </p:nvPr>
        </p:nvSpPr>
        <p:spPr>
          <a:xfrm>
            <a:off x="2126700" y="1356875"/>
            <a:ext cx="8229600" cy="5244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None/>
            </a:pPr>
            <a:endParaRPr/>
          </a:p>
          <a:p>
            <a:pPr marL="0" indent="0">
              <a:lnSpc>
                <a:spcPct val="100000"/>
              </a:lnSpc>
              <a:spcBef>
                <a:spcPts val="0"/>
              </a:spcBef>
              <a:buSzPts val="3200"/>
              <a:buNone/>
            </a:pPr>
            <a:endParaRPr sz="3200"/>
          </a:p>
        </p:txBody>
      </p:sp>
      <p:graphicFrame>
        <p:nvGraphicFramePr>
          <p:cNvPr id="81" name="Google Shape;81;p14"/>
          <p:cNvGraphicFramePr/>
          <p:nvPr>
            <p:extLst/>
          </p:nvPr>
        </p:nvGraphicFramePr>
        <p:xfrm>
          <a:off x="2299317" y="1401851"/>
          <a:ext cx="7238383" cy="4753735"/>
        </p:xfrm>
        <a:graphic>
          <a:graphicData uri="http://schemas.openxmlformats.org/drawingml/2006/table">
            <a:tbl>
              <a:tblPr>
                <a:noFill/>
              </a:tblPr>
              <a:tblGrid>
                <a:gridCol w="596783">
                  <a:extLst>
                    <a:ext uri="{9D8B030D-6E8A-4147-A177-3AD203B41FA5}">
                      <a16:colId xmlns:a16="http://schemas.microsoft.com/office/drawing/2014/main" val="20000"/>
                    </a:ext>
                  </a:extLst>
                </a:gridCol>
                <a:gridCol w="1185125">
                  <a:extLst>
                    <a:ext uri="{9D8B030D-6E8A-4147-A177-3AD203B41FA5}">
                      <a16:colId xmlns:a16="http://schemas.microsoft.com/office/drawing/2014/main" val="20001"/>
                    </a:ext>
                  </a:extLst>
                </a:gridCol>
                <a:gridCol w="912600">
                  <a:extLst>
                    <a:ext uri="{9D8B030D-6E8A-4147-A177-3AD203B41FA5}">
                      <a16:colId xmlns:a16="http://schemas.microsoft.com/office/drawing/2014/main" val="20002"/>
                    </a:ext>
                  </a:extLst>
                </a:gridCol>
                <a:gridCol w="2247450">
                  <a:extLst>
                    <a:ext uri="{9D8B030D-6E8A-4147-A177-3AD203B41FA5}">
                      <a16:colId xmlns:a16="http://schemas.microsoft.com/office/drawing/2014/main" val="20003"/>
                    </a:ext>
                  </a:extLst>
                </a:gridCol>
                <a:gridCol w="22964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US"/>
                        <a:t>Sr. 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Title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Conference </a:t>
                      </a:r>
                      <a:r>
                        <a:rPr lang="en-US" dirty="0"/>
                        <a:t>Year</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Purpose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Issues</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47925">
                <a:tc>
                  <a:txBody>
                    <a:bodyPr/>
                    <a:lstStyle/>
                    <a:p>
                      <a:pPr marL="0" lvl="0" indent="0" algn="l" rtl="0">
                        <a:spcBef>
                          <a:spcPts val="0"/>
                        </a:spcBef>
                        <a:spcAft>
                          <a:spcPts val="0"/>
                        </a:spcAft>
                        <a:buNone/>
                      </a:pPr>
                      <a:r>
                        <a:rPr lang="en-US" dirty="0" smtClean="0"/>
                        <a:t>4.</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Insights from user reviews to improve mental health apps</a:t>
                      </a:r>
                    </a:p>
                    <a:p>
                      <a:pPr marL="0" lvl="0" indent="0" algn="l" rtl="0">
                        <a:spcBef>
                          <a:spcPts val="0"/>
                        </a:spcBef>
                        <a:spcAft>
                          <a:spcPts val="0"/>
                        </a:spcAft>
                        <a:buNone/>
                      </a:pP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a:t>2020</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dirty="0" smtClean="0">
                          <a:solidFill>
                            <a:srgbClr val="231F20"/>
                          </a:solidFill>
                        </a:rPr>
                        <a:t>Available marketplaces such as the App Store for Apple iOS platform and Google Play for Android platform allow users to download apps and evaluate them by providing a rating and writing comments. This publicly available data (user reviews) are regarded as a comprehensive evaluation of the app from the user’s own perspective. These reviews could include both positive and negative feedback and identify specific aspects or qualities that users like and dislike.</a:t>
                      </a:r>
                      <a:endParaRPr sz="1200" dirty="0">
                        <a:solidFill>
                          <a:srgbClr val="231F20"/>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dirty="0" smtClean="0">
                          <a:solidFill>
                            <a:schemeClr val="dk1"/>
                          </a:solidFill>
                        </a:rPr>
                        <a:t>The weaknesses of the mental health apps discussed by users were mostly related to usability issues, poor customer service, and unaffordability. Moreover, users complained about the lack of variety of options, personalization, control, trust, and security.</a:t>
                      </a: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25834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9996458" y="6217622"/>
            <a:ext cx="548700" cy="524700"/>
          </a:xfrm>
          <a:prstGeom prst="rect">
            <a:avLst/>
          </a:prstGeom>
          <a:noFill/>
          <a:ln>
            <a:noFill/>
          </a:ln>
        </p:spPr>
        <p:txBody>
          <a:bodyPr spcFirstLastPara="1" vert="horz" wrap="square" lIns="91425" tIns="91425" rIns="91425" bIns="91425" rtlCol="0" anchor="ctr" anchorCtr="0">
            <a:noAutofit/>
          </a:bodyPr>
          <a:lstStyle/>
          <a:p>
            <a:pPr>
              <a:buSzPts val="1000"/>
            </a:pPr>
            <a:fld id="{00000000-1234-1234-1234-123412341234}" type="slidenum">
              <a:rPr lang="en-US"/>
              <a:pPr>
                <a:buSzPts val="1000"/>
              </a:pPr>
              <a:t>13</a:t>
            </a:fld>
            <a:endParaRPr/>
          </a:p>
        </p:txBody>
      </p:sp>
      <p:sp>
        <p:nvSpPr>
          <p:cNvPr id="79" name="Google Shape;79;p1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pPr marL="2743200" indent="457200">
              <a:spcBef>
                <a:spcPts val="0"/>
              </a:spcBef>
            </a:pPr>
            <a:r>
              <a:rPr lang="en-US" sz="3200">
                <a:latin typeface="Times New Roman"/>
                <a:ea typeface="Times New Roman"/>
                <a:cs typeface="Times New Roman"/>
                <a:sym typeface="Times New Roman"/>
              </a:rPr>
              <a:t>Related Work</a:t>
            </a:r>
            <a:endParaRPr sz="3200">
              <a:latin typeface="Times New Roman"/>
              <a:ea typeface="Times New Roman"/>
              <a:cs typeface="Times New Roman"/>
              <a:sym typeface="Times New Roman"/>
            </a:endParaRPr>
          </a:p>
        </p:txBody>
      </p:sp>
      <p:sp>
        <p:nvSpPr>
          <p:cNvPr id="80" name="Google Shape;80;p14"/>
          <p:cNvSpPr txBox="1">
            <a:spLocks noGrp="1"/>
          </p:cNvSpPr>
          <p:nvPr>
            <p:ph type="body" idx="1"/>
          </p:nvPr>
        </p:nvSpPr>
        <p:spPr>
          <a:xfrm>
            <a:off x="2126700" y="1356875"/>
            <a:ext cx="8229600" cy="5244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None/>
            </a:pPr>
            <a:endParaRPr/>
          </a:p>
          <a:p>
            <a:pPr marL="0" indent="0">
              <a:lnSpc>
                <a:spcPct val="100000"/>
              </a:lnSpc>
              <a:spcBef>
                <a:spcPts val="0"/>
              </a:spcBef>
              <a:buSzPts val="3200"/>
              <a:buNone/>
            </a:pPr>
            <a:endParaRPr sz="3200"/>
          </a:p>
        </p:txBody>
      </p:sp>
      <p:graphicFrame>
        <p:nvGraphicFramePr>
          <p:cNvPr id="81" name="Google Shape;81;p14"/>
          <p:cNvGraphicFramePr/>
          <p:nvPr>
            <p:extLst/>
          </p:nvPr>
        </p:nvGraphicFramePr>
        <p:xfrm>
          <a:off x="2334828" y="1401851"/>
          <a:ext cx="7202873" cy="4753735"/>
        </p:xfrm>
        <a:graphic>
          <a:graphicData uri="http://schemas.openxmlformats.org/drawingml/2006/table">
            <a:tbl>
              <a:tblPr>
                <a:noFill/>
              </a:tblPr>
              <a:tblGrid>
                <a:gridCol w="561273">
                  <a:extLst>
                    <a:ext uri="{9D8B030D-6E8A-4147-A177-3AD203B41FA5}">
                      <a16:colId xmlns:a16="http://schemas.microsoft.com/office/drawing/2014/main" val="20000"/>
                    </a:ext>
                  </a:extLst>
                </a:gridCol>
                <a:gridCol w="1185125">
                  <a:extLst>
                    <a:ext uri="{9D8B030D-6E8A-4147-A177-3AD203B41FA5}">
                      <a16:colId xmlns:a16="http://schemas.microsoft.com/office/drawing/2014/main" val="20001"/>
                    </a:ext>
                  </a:extLst>
                </a:gridCol>
                <a:gridCol w="912600">
                  <a:extLst>
                    <a:ext uri="{9D8B030D-6E8A-4147-A177-3AD203B41FA5}">
                      <a16:colId xmlns:a16="http://schemas.microsoft.com/office/drawing/2014/main" val="20002"/>
                    </a:ext>
                  </a:extLst>
                </a:gridCol>
                <a:gridCol w="2247450">
                  <a:extLst>
                    <a:ext uri="{9D8B030D-6E8A-4147-A177-3AD203B41FA5}">
                      <a16:colId xmlns:a16="http://schemas.microsoft.com/office/drawing/2014/main" val="20003"/>
                    </a:ext>
                  </a:extLst>
                </a:gridCol>
                <a:gridCol w="22964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US"/>
                        <a:t>Sr. 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Title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Conference Year</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Purpose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Issues</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47925">
                <a:tc>
                  <a:txBody>
                    <a:bodyPr/>
                    <a:lstStyle/>
                    <a:p>
                      <a:pPr marL="0" lvl="0" indent="0" algn="l" rtl="0">
                        <a:spcBef>
                          <a:spcPts val="0"/>
                        </a:spcBef>
                        <a:spcAft>
                          <a:spcPts val="0"/>
                        </a:spcAft>
                        <a:buNone/>
                      </a:pPr>
                      <a:r>
                        <a:rPr lang="en-US" dirty="0"/>
                        <a:t>5</a:t>
                      </a:r>
                      <a:r>
                        <a:rPr lang="en-US" dirty="0" smtClean="0"/>
                        <a:t>.</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Smartphones in mental health: a critical review of background issues, current status and future concerns</a:t>
                      </a:r>
                    </a:p>
                    <a:p>
                      <a:pPr marL="0" lvl="0" indent="0" algn="l" rtl="0">
                        <a:spcBef>
                          <a:spcPts val="0"/>
                        </a:spcBef>
                        <a:spcAft>
                          <a:spcPts val="0"/>
                        </a:spcAft>
                        <a:buNone/>
                      </a:pPr>
                      <a:endParaRPr sz="1200"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a:t>2020</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i="0" kern="1200" dirty="0" smtClean="0">
                          <a:solidFill>
                            <a:schemeClr val="tx1"/>
                          </a:solidFill>
                          <a:effectLst/>
                          <a:latin typeface="+mn-lt"/>
                          <a:ea typeface="+mn-ea"/>
                          <a:cs typeface="+mn-cs"/>
                        </a:rPr>
                        <a:t>One smartphone eliminates the need to carry many devices including a phone, camera, speakers, </a:t>
                      </a:r>
                      <a:r>
                        <a:rPr lang="en-US" sz="1200" b="0" i="0" kern="1200" dirty="0" err="1" smtClean="0">
                          <a:solidFill>
                            <a:schemeClr val="tx1"/>
                          </a:solidFill>
                          <a:effectLst/>
                          <a:latin typeface="+mn-lt"/>
                          <a:ea typeface="+mn-ea"/>
                          <a:cs typeface="+mn-cs"/>
                        </a:rPr>
                        <a:t>WiFi</a:t>
                      </a:r>
                      <a:r>
                        <a:rPr lang="en-US" sz="1200" b="0" i="0" kern="1200" dirty="0" smtClean="0">
                          <a:solidFill>
                            <a:schemeClr val="tx1"/>
                          </a:solidFill>
                          <a:effectLst/>
                          <a:latin typeface="+mn-lt"/>
                          <a:ea typeface="+mn-ea"/>
                          <a:cs typeface="+mn-cs"/>
                        </a:rPr>
                        <a:t> adapter, and a GPS system. A smartphone allows the user to download and run applications (apps). The built-in sensors can provide measurements and contextual information, and by integrating communications into an app, the user needs few connectivity skills.</a:t>
                      </a: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i="0" kern="1200" dirty="0" smtClean="0">
                          <a:solidFill>
                            <a:schemeClr val="tx1"/>
                          </a:solidFill>
                          <a:effectLst/>
                          <a:latin typeface="+mn-lt"/>
                          <a:ea typeface="+mn-ea"/>
                          <a:cs typeface="+mn-cs"/>
                        </a:rPr>
                        <a:t>People with chronic medical illness reject self-monitoring, finding it annoying, depressing, a burden, or prefer to forget they are ill .</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very process of measurement may hinder enjoyment of physical activities and decrease well-being</a:t>
                      </a: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51108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9996458" y="6217622"/>
            <a:ext cx="548700" cy="524700"/>
          </a:xfrm>
          <a:prstGeom prst="rect">
            <a:avLst/>
          </a:prstGeom>
          <a:noFill/>
          <a:ln>
            <a:noFill/>
          </a:ln>
        </p:spPr>
        <p:txBody>
          <a:bodyPr spcFirstLastPara="1" vert="horz" wrap="square" lIns="91425" tIns="91425" rIns="91425" bIns="91425" rtlCol="0" anchor="ctr" anchorCtr="0">
            <a:noAutofit/>
          </a:bodyPr>
          <a:lstStyle/>
          <a:p>
            <a:pPr>
              <a:buSzPts val="1000"/>
            </a:pPr>
            <a:fld id="{00000000-1234-1234-1234-123412341234}" type="slidenum">
              <a:rPr lang="en-US"/>
              <a:pPr>
                <a:buSzPts val="1000"/>
              </a:pPr>
              <a:t>14</a:t>
            </a:fld>
            <a:endParaRPr/>
          </a:p>
        </p:txBody>
      </p:sp>
      <p:sp>
        <p:nvSpPr>
          <p:cNvPr id="79" name="Google Shape;79;p1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pPr marL="2743200" indent="457200">
              <a:spcBef>
                <a:spcPts val="0"/>
              </a:spcBef>
            </a:pPr>
            <a:r>
              <a:rPr lang="en-US" sz="3200">
                <a:latin typeface="Times New Roman"/>
                <a:ea typeface="Times New Roman"/>
                <a:cs typeface="Times New Roman"/>
                <a:sym typeface="Times New Roman"/>
              </a:rPr>
              <a:t>Related Work</a:t>
            </a:r>
            <a:endParaRPr sz="3200">
              <a:latin typeface="Times New Roman"/>
              <a:ea typeface="Times New Roman"/>
              <a:cs typeface="Times New Roman"/>
              <a:sym typeface="Times New Roman"/>
            </a:endParaRPr>
          </a:p>
        </p:txBody>
      </p:sp>
      <p:sp>
        <p:nvSpPr>
          <p:cNvPr id="80" name="Google Shape;80;p14"/>
          <p:cNvSpPr txBox="1">
            <a:spLocks noGrp="1"/>
          </p:cNvSpPr>
          <p:nvPr>
            <p:ph type="body" idx="1"/>
          </p:nvPr>
        </p:nvSpPr>
        <p:spPr>
          <a:xfrm>
            <a:off x="2126700" y="1356875"/>
            <a:ext cx="8229600" cy="5244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None/>
            </a:pPr>
            <a:endParaRPr/>
          </a:p>
          <a:p>
            <a:pPr marL="0" indent="0">
              <a:lnSpc>
                <a:spcPct val="100000"/>
              </a:lnSpc>
              <a:spcBef>
                <a:spcPts val="0"/>
              </a:spcBef>
              <a:buSzPts val="3200"/>
              <a:buNone/>
            </a:pPr>
            <a:endParaRPr sz="3200"/>
          </a:p>
        </p:txBody>
      </p:sp>
      <p:graphicFrame>
        <p:nvGraphicFramePr>
          <p:cNvPr id="81" name="Google Shape;81;p14"/>
          <p:cNvGraphicFramePr/>
          <p:nvPr>
            <p:extLst/>
          </p:nvPr>
        </p:nvGraphicFramePr>
        <p:xfrm>
          <a:off x="2343705" y="1401851"/>
          <a:ext cx="7193995" cy="4846260"/>
        </p:xfrm>
        <a:graphic>
          <a:graphicData uri="http://schemas.openxmlformats.org/drawingml/2006/table">
            <a:tbl>
              <a:tblPr>
                <a:noFill/>
              </a:tblPr>
              <a:tblGrid>
                <a:gridCol w="552395">
                  <a:extLst>
                    <a:ext uri="{9D8B030D-6E8A-4147-A177-3AD203B41FA5}">
                      <a16:colId xmlns:a16="http://schemas.microsoft.com/office/drawing/2014/main" val="20000"/>
                    </a:ext>
                  </a:extLst>
                </a:gridCol>
                <a:gridCol w="1185125">
                  <a:extLst>
                    <a:ext uri="{9D8B030D-6E8A-4147-A177-3AD203B41FA5}">
                      <a16:colId xmlns:a16="http://schemas.microsoft.com/office/drawing/2014/main" val="20001"/>
                    </a:ext>
                  </a:extLst>
                </a:gridCol>
                <a:gridCol w="912600">
                  <a:extLst>
                    <a:ext uri="{9D8B030D-6E8A-4147-A177-3AD203B41FA5}">
                      <a16:colId xmlns:a16="http://schemas.microsoft.com/office/drawing/2014/main" val="20002"/>
                    </a:ext>
                  </a:extLst>
                </a:gridCol>
                <a:gridCol w="2247450">
                  <a:extLst>
                    <a:ext uri="{9D8B030D-6E8A-4147-A177-3AD203B41FA5}">
                      <a16:colId xmlns:a16="http://schemas.microsoft.com/office/drawing/2014/main" val="20003"/>
                    </a:ext>
                  </a:extLst>
                </a:gridCol>
                <a:gridCol w="22964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US"/>
                        <a:t>Sr. 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Title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Conference Year</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Purpose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Issues</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47925">
                <a:tc>
                  <a:txBody>
                    <a:bodyPr/>
                    <a:lstStyle/>
                    <a:p>
                      <a:pPr marL="0" lvl="0" indent="0" algn="l" rtl="0">
                        <a:spcBef>
                          <a:spcPts val="0"/>
                        </a:spcBef>
                        <a:spcAft>
                          <a:spcPts val="0"/>
                        </a:spcAft>
                        <a:buNone/>
                      </a:pPr>
                      <a:r>
                        <a:rPr lang="en-US" dirty="0"/>
                        <a:t>6</a:t>
                      </a:r>
                      <a:r>
                        <a:rPr lang="en-US" dirty="0" smtClean="0"/>
                        <a:t>.</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Smartphone apps for the treatment of mental health conditions: status and considerations</a:t>
                      </a:r>
                    </a:p>
                    <a:p>
                      <a:pPr marL="0" lvl="0" indent="0" algn="l" rtl="0">
                        <a:spcBef>
                          <a:spcPts val="0"/>
                        </a:spcBef>
                        <a:spcAft>
                          <a:spcPts val="0"/>
                        </a:spcAft>
                        <a:buNone/>
                      </a:pP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2020</a:t>
                      </a:r>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i="0" kern="1200" dirty="0" smtClean="0">
                          <a:solidFill>
                            <a:schemeClr val="tx1"/>
                          </a:solidFill>
                          <a:effectLst/>
                          <a:latin typeface="+mn-lt"/>
                          <a:ea typeface="+mn-ea"/>
                          <a:cs typeface="+mn-cs"/>
                        </a:rPr>
                        <a:t>The evidence base for the use of apps in the treatment of mental health conditions is most developed for the treatment of mood disorders. Meta-analytic evidence now supports the modest effectiveness of app-based interventions in improving self-reported symptoms associated with depression and anxiety . In depression, app-based interventions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incorporating cognitive </a:t>
                      </a:r>
                      <a:r>
                        <a:rPr lang="en-US" sz="1200" b="0" i="0" kern="1200" dirty="0" err="1" smtClean="0">
                          <a:solidFill>
                            <a:schemeClr val="tx1"/>
                          </a:solidFill>
                          <a:effectLst/>
                          <a:latin typeface="+mn-lt"/>
                          <a:ea typeface="+mn-ea"/>
                          <a:cs typeface="+mn-cs"/>
                        </a:rPr>
                        <a:t>behavioural</a:t>
                      </a:r>
                      <a:r>
                        <a:rPr lang="en-US" sz="1200" b="0" i="0" kern="1200" dirty="0" smtClean="0">
                          <a:solidFill>
                            <a:schemeClr val="tx1"/>
                          </a:solidFill>
                          <a:effectLst/>
                          <a:latin typeface="+mn-lt"/>
                          <a:ea typeface="+mn-ea"/>
                          <a:cs typeface="+mn-cs"/>
                        </a:rPr>
                        <a:t> therapy , mood monitoring, and mindfulness are associated with small to moderate effects when compared to inactive controls. A similar effect has been observed in apps for anxiety</a:t>
                      </a:r>
                      <a:endParaRPr sz="1200" dirty="0">
                        <a:solidFill>
                          <a:srgbClr val="231F20"/>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Current challenges in the use of apps for mental health treatment</a:t>
                      </a:r>
                    </a:p>
                    <a:p>
                      <a:pPr marL="0" lvl="0" indent="0" algn="l" rtl="0">
                        <a:spcBef>
                          <a:spcPts val="0"/>
                        </a:spcBef>
                        <a:spcAft>
                          <a:spcPts val="0"/>
                        </a:spcAft>
                        <a:buNone/>
                      </a:pPr>
                      <a:r>
                        <a:rPr lang="en-US" sz="1200" dirty="0" smtClean="0">
                          <a:solidFill>
                            <a:schemeClr val="dk1"/>
                          </a:solidFill>
                        </a:rPr>
                        <a:t>are</a:t>
                      </a:r>
                      <a:r>
                        <a:rPr lang="en-US" sz="1200" baseline="0" dirty="0" smtClean="0">
                          <a:solidFill>
                            <a:schemeClr val="dk1"/>
                          </a:solidFill>
                        </a:rPr>
                        <a:t> privacy, safety, engagements.</a:t>
                      </a: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6685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9996458" y="6217622"/>
            <a:ext cx="548700" cy="524700"/>
          </a:xfrm>
          <a:prstGeom prst="rect">
            <a:avLst/>
          </a:prstGeom>
          <a:noFill/>
          <a:ln>
            <a:noFill/>
          </a:ln>
        </p:spPr>
        <p:txBody>
          <a:bodyPr spcFirstLastPara="1" vert="horz" wrap="square" lIns="91425" tIns="91425" rIns="91425" bIns="91425" rtlCol="0" anchor="ctr" anchorCtr="0">
            <a:noAutofit/>
          </a:bodyPr>
          <a:lstStyle/>
          <a:p>
            <a:pPr>
              <a:buSzPts val="1000"/>
            </a:pPr>
            <a:fld id="{00000000-1234-1234-1234-123412341234}" type="slidenum">
              <a:rPr lang="en-US"/>
              <a:pPr>
                <a:buSzPts val="1000"/>
              </a:pPr>
              <a:t>15</a:t>
            </a:fld>
            <a:endParaRPr/>
          </a:p>
        </p:txBody>
      </p:sp>
      <p:sp>
        <p:nvSpPr>
          <p:cNvPr id="79" name="Google Shape;79;p1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pPr marL="2743200" indent="457200">
              <a:spcBef>
                <a:spcPts val="0"/>
              </a:spcBef>
            </a:pPr>
            <a:r>
              <a:rPr lang="en-US" sz="3200">
                <a:latin typeface="Times New Roman"/>
                <a:ea typeface="Times New Roman"/>
                <a:cs typeface="Times New Roman"/>
                <a:sym typeface="Times New Roman"/>
              </a:rPr>
              <a:t>Related Work</a:t>
            </a:r>
            <a:endParaRPr sz="3200">
              <a:latin typeface="Times New Roman"/>
              <a:ea typeface="Times New Roman"/>
              <a:cs typeface="Times New Roman"/>
              <a:sym typeface="Times New Roman"/>
            </a:endParaRPr>
          </a:p>
        </p:txBody>
      </p:sp>
      <p:sp>
        <p:nvSpPr>
          <p:cNvPr id="80" name="Google Shape;80;p14"/>
          <p:cNvSpPr txBox="1">
            <a:spLocks noGrp="1"/>
          </p:cNvSpPr>
          <p:nvPr>
            <p:ph type="body" idx="1"/>
          </p:nvPr>
        </p:nvSpPr>
        <p:spPr>
          <a:xfrm>
            <a:off x="2126700" y="1356875"/>
            <a:ext cx="8229600" cy="5244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None/>
            </a:pPr>
            <a:endParaRPr/>
          </a:p>
          <a:p>
            <a:pPr marL="0" indent="0">
              <a:lnSpc>
                <a:spcPct val="100000"/>
              </a:lnSpc>
              <a:spcBef>
                <a:spcPts val="0"/>
              </a:spcBef>
              <a:buSzPts val="3200"/>
              <a:buNone/>
            </a:pPr>
            <a:endParaRPr sz="3200"/>
          </a:p>
        </p:txBody>
      </p:sp>
      <p:graphicFrame>
        <p:nvGraphicFramePr>
          <p:cNvPr id="81" name="Google Shape;81;p14"/>
          <p:cNvGraphicFramePr/>
          <p:nvPr>
            <p:extLst/>
          </p:nvPr>
        </p:nvGraphicFramePr>
        <p:xfrm>
          <a:off x="2308195" y="1401851"/>
          <a:ext cx="7229506" cy="4753735"/>
        </p:xfrm>
        <a:graphic>
          <a:graphicData uri="http://schemas.openxmlformats.org/drawingml/2006/table">
            <a:tbl>
              <a:tblPr>
                <a:noFill/>
              </a:tblPr>
              <a:tblGrid>
                <a:gridCol w="587906">
                  <a:extLst>
                    <a:ext uri="{9D8B030D-6E8A-4147-A177-3AD203B41FA5}">
                      <a16:colId xmlns:a16="http://schemas.microsoft.com/office/drawing/2014/main" val="20000"/>
                    </a:ext>
                  </a:extLst>
                </a:gridCol>
                <a:gridCol w="1185125">
                  <a:extLst>
                    <a:ext uri="{9D8B030D-6E8A-4147-A177-3AD203B41FA5}">
                      <a16:colId xmlns:a16="http://schemas.microsoft.com/office/drawing/2014/main" val="20001"/>
                    </a:ext>
                  </a:extLst>
                </a:gridCol>
                <a:gridCol w="912600">
                  <a:extLst>
                    <a:ext uri="{9D8B030D-6E8A-4147-A177-3AD203B41FA5}">
                      <a16:colId xmlns:a16="http://schemas.microsoft.com/office/drawing/2014/main" val="20002"/>
                    </a:ext>
                  </a:extLst>
                </a:gridCol>
                <a:gridCol w="2247450">
                  <a:extLst>
                    <a:ext uri="{9D8B030D-6E8A-4147-A177-3AD203B41FA5}">
                      <a16:colId xmlns:a16="http://schemas.microsoft.com/office/drawing/2014/main" val="20003"/>
                    </a:ext>
                  </a:extLst>
                </a:gridCol>
                <a:gridCol w="22964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US"/>
                        <a:t>Sr. 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Title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Conference Year</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Purpose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Issues</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47925">
                <a:tc>
                  <a:txBody>
                    <a:bodyPr/>
                    <a:lstStyle/>
                    <a:p>
                      <a:pPr marL="0" lvl="0" indent="0" algn="l" rtl="0">
                        <a:spcBef>
                          <a:spcPts val="0"/>
                        </a:spcBef>
                        <a:spcAft>
                          <a:spcPts val="0"/>
                        </a:spcAft>
                        <a:buNone/>
                      </a:pPr>
                      <a:r>
                        <a:rPr lang="en-US" dirty="0"/>
                        <a:t>7</a:t>
                      </a:r>
                      <a:r>
                        <a:rPr lang="en-US" dirty="0" smtClean="0"/>
                        <a:t>.</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Mobile Apps for Mental Health Issues: Meta-Review of Meta-Analyses</a:t>
                      </a: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a:t>2020</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i="0" kern="1200" dirty="0" smtClean="0">
                          <a:solidFill>
                            <a:schemeClr val="tx1"/>
                          </a:solidFill>
                          <a:effectLst/>
                          <a:latin typeface="+mn-lt"/>
                          <a:ea typeface="+mn-ea"/>
                          <a:cs typeface="+mn-cs"/>
                        </a:rPr>
                        <a:t>Systematic reviews and meta-analyses were searched, specifically for mobile apps on mental health issues or symptoms, and rated using the Grading of Recommendations Assessment, Development and Evaluation system</a:t>
                      </a: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i="0" kern="1200" dirty="0" smtClean="0">
                          <a:solidFill>
                            <a:schemeClr val="tx1"/>
                          </a:solidFill>
                          <a:effectLst/>
                          <a:latin typeface="+mn-lt"/>
                          <a:ea typeface="+mn-ea"/>
                          <a:cs typeface="+mn-cs"/>
                        </a:rPr>
                        <a:t>More meta-analyses and more quality studies are needed to recommend apps for other mental health issues or for specific populations.</a:t>
                      </a: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82910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9996458" y="6217622"/>
            <a:ext cx="548700" cy="524700"/>
          </a:xfrm>
          <a:prstGeom prst="rect">
            <a:avLst/>
          </a:prstGeom>
          <a:noFill/>
          <a:ln>
            <a:noFill/>
          </a:ln>
        </p:spPr>
        <p:txBody>
          <a:bodyPr spcFirstLastPara="1" vert="horz" wrap="square" lIns="91425" tIns="91425" rIns="91425" bIns="91425" rtlCol="0" anchor="ctr" anchorCtr="0">
            <a:noAutofit/>
          </a:bodyPr>
          <a:lstStyle/>
          <a:p>
            <a:pPr>
              <a:buSzPts val="1000"/>
            </a:pPr>
            <a:fld id="{00000000-1234-1234-1234-123412341234}" type="slidenum">
              <a:rPr lang="en-US"/>
              <a:pPr>
                <a:buSzPts val="1000"/>
              </a:pPr>
              <a:t>16</a:t>
            </a:fld>
            <a:endParaRPr/>
          </a:p>
        </p:txBody>
      </p:sp>
      <p:sp>
        <p:nvSpPr>
          <p:cNvPr id="79" name="Google Shape;79;p1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pPr marL="2743200" indent="457200">
              <a:spcBef>
                <a:spcPts val="0"/>
              </a:spcBef>
            </a:pPr>
            <a:r>
              <a:rPr lang="en-US" sz="3200">
                <a:latin typeface="Times New Roman"/>
                <a:ea typeface="Times New Roman"/>
                <a:cs typeface="Times New Roman"/>
                <a:sym typeface="Times New Roman"/>
              </a:rPr>
              <a:t>Related Work</a:t>
            </a:r>
            <a:endParaRPr sz="3200">
              <a:latin typeface="Times New Roman"/>
              <a:ea typeface="Times New Roman"/>
              <a:cs typeface="Times New Roman"/>
              <a:sym typeface="Times New Roman"/>
            </a:endParaRPr>
          </a:p>
        </p:txBody>
      </p:sp>
      <p:sp>
        <p:nvSpPr>
          <p:cNvPr id="80" name="Google Shape;80;p14"/>
          <p:cNvSpPr txBox="1">
            <a:spLocks noGrp="1"/>
          </p:cNvSpPr>
          <p:nvPr>
            <p:ph type="body" idx="1"/>
          </p:nvPr>
        </p:nvSpPr>
        <p:spPr>
          <a:xfrm>
            <a:off x="2126700" y="1356875"/>
            <a:ext cx="8229600" cy="5244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None/>
            </a:pPr>
            <a:endParaRPr/>
          </a:p>
          <a:p>
            <a:pPr marL="0" indent="0">
              <a:lnSpc>
                <a:spcPct val="100000"/>
              </a:lnSpc>
              <a:spcBef>
                <a:spcPts val="0"/>
              </a:spcBef>
              <a:buSzPts val="3200"/>
              <a:buNone/>
            </a:pPr>
            <a:endParaRPr sz="3200"/>
          </a:p>
        </p:txBody>
      </p:sp>
      <p:graphicFrame>
        <p:nvGraphicFramePr>
          <p:cNvPr id="81" name="Google Shape;81;p14"/>
          <p:cNvGraphicFramePr/>
          <p:nvPr>
            <p:extLst/>
          </p:nvPr>
        </p:nvGraphicFramePr>
        <p:xfrm>
          <a:off x="2423604" y="1356867"/>
          <a:ext cx="7168575" cy="4753735"/>
        </p:xfrm>
        <a:graphic>
          <a:graphicData uri="http://schemas.openxmlformats.org/drawingml/2006/table">
            <a:tbl>
              <a:tblPr>
                <a:noFill/>
              </a:tblPr>
              <a:tblGrid>
                <a:gridCol w="526975">
                  <a:extLst>
                    <a:ext uri="{9D8B030D-6E8A-4147-A177-3AD203B41FA5}">
                      <a16:colId xmlns:a16="http://schemas.microsoft.com/office/drawing/2014/main" val="20000"/>
                    </a:ext>
                  </a:extLst>
                </a:gridCol>
                <a:gridCol w="1185125">
                  <a:extLst>
                    <a:ext uri="{9D8B030D-6E8A-4147-A177-3AD203B41FA5}">
                      <a16:colId xmlns:a16="http://schemas.microsoft.com/office/drawing/2014/main" val="20001"/>
                    </a:ext>
                  </a:extLst>
                </a:gridCol>
                <a:gridCol w="912600">
                  <a:extLst>
                    <a:ext uri="{9D8B030D-6E8A-4147-A177-3AD203B41FA5}">
                      <a16:colId xmlns:a16="http://schemas.microsoft.com/office/drawing/2014/main" val="20002"/>
                    </a:ext>
                  </a:extLst>
                </a:gridCol>
                <a:gridCol w="2247450">
                  <a:extLst>
                    <a:ext uri="{9D8B030D-6E8A-4147-A177-3AD203B41FA5}">
                      <a16:colId xmlns:a16="http://schemas.microsoft.com/office/drawing/2014/main" val="20003"/>
                    </a:ext>
                  </a:extLst>
                </a:gridCol>
                <a:gridCol w="22964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US"/>
                        <a:t>Sr. 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Title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Conference Year</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Purpose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Issues</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47925">
                <a:tc>
                  <a:txBody>
                    <a:bodyPr/>
                    <a:lstStyle/>
                    <a:p>
                      <a:pPr marL="0" lvl="0" indent="0" algn="l" rtl="0">
                        <a:spcBef>
                          <a:spcPts val="0"/>
                        </a:spcBef>
                        <a:spcAft>
                          <a:spcPts val="0"/>
                        </a:spcAft>
                        <a:buNone/>
                      </a:pPr>
                      <a:r>
                        <a:rPr lang="en-US" dirty="0"/>
                        <a:t>8</a:t>
                      </a:r>
                      <a:r>
                        <a:rPr lang="en-US" dirty="0" smtClean="0"/>
                        <a:t>.</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pilot study using a user-centered design self-monitoring application for mental health.</a:t>
                      </a: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a:t>2020</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200" b="0" i="0" kern="1200" dirty="0" smtClean="0">
                          <a:solidFill>
                            <a:schemeClr val="tx1"/>
                          </a:solidFill>
                          <a:effectLst/>
                          <a:latin typeface="+mn-lt"/>
                          <a:ea typeface="+mn-ea"/>
                          <a:cs typeface="+mn-cs"/>
                        </a:rPr>
                        <a:t>The app was designed according to a questionnaire survey conducted before this study. The Mental App was installed on the students’ smartphone and the psychological tests (the Link Stigma Scale, the Center for Epidemiologic Studies Depression Scale, and the 12-item General Health Questionnaire) were performed on the same day. After using the App for two weeks, the students completed a questionnaire survey and underwent the same psychological tests. We compared the results between the app user and non-user group.</a:t>
                      </a: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i="0" kern="1200" dirty="0" smtClean="0">
                          <a:solidFill>
                            <a:schemeClr val="tx1"/>
                          </a:solidFill>
                          <a:effectLst/>
                          <a:latin typeface="+mn-lt"/>
                          <a:ea typeface="+mn-ea"/>
                          <a:cs typeface="+mn-cs"/>
                        </a:rPr>
                        <a:t>This non-randomized controlled pilot study indicates that the app we developed, may provide effective mental health care for university students, even in the short-term.</a:t>
                      </a: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87714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9996458" y="6217622"/>
            <a:ext cx="548700" cy="524700"/>
          </a:xfrm>
          <a:prstGeom prst="rect">
            <a:avLst/>
          </a:prstGeom>
          <a:noFill/>
          <a:ln>
            <a:noFill/>
          </a:ln>
        </p:spPr>
        <p:txBody>
          <a:bodyPr spcFirstLastPara="1" vert="horz" wrap="square" lIns="91425" tIns="91425" rIns="91425" bIns="91425" rtlCol="0" anchor="ctr" anchorCtr="0">
            <a:noAutofit/>
          </a:bodyPr>
          <a:lstStyle/>
          <a:p>
            <a:pPr>
              <a:buSzPts val="1000"/>
            </a:pPr>
            <a:fld id="{00000000-1234-1234-1234-123412341234}" type="slidenum">
              <a:rPr lang="en-US"/>
              <a:pPr>
                <a:buSzPts val="1000"/>
              </a:pPr>
              <a:t>17</a:t>
            </a:fld>
            <a:endParaRPr/>
          </a:p>
        </p:txBody>
      </p:sp>
      <p:sp>
        <p:nvSpPr>
          <p:cNvPr id="79" name="Google Shape;79;p1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pPr marL="2743200" indent="457200">
              <a:spcBef>
                <a:spcPts val="0"/>
              </a:spcBef>
            </a:pPr>
            <a:r>
              <a:rPr lang="en-US" sz="3200">
                <a:latin typeface="Times New Roman"/>
                <a:ea typeface="Times New Roman"/>
                <a:cs typeface="Times New Roman"/>
                <a:sym typeface="Times New Roman"/>
              </a:rPr>
              <a:t>Related Work</a:t>
            </a:r>
            <a:endParaRPr sz="3200">
              <a:latin typeface="Times New Roman"/>
              <a:ea typeface="Times New Roman"/>
              <a:cs typeface="Times New Roman"/>
              <a:sym typeface="Times New Roman"/>
            </a:endParaRPr>
          </a:p>
        </p:txBody>
      </p:sp>
      <p:sp>
        <p:nvSpPr>
          <p:cNvPr id="80" name="Google Shape;80;p14"/>
          <p:cNvSpPr txBox="1">
            <a:spLocks noGrp="1"/>
          </p:cNvSpPr>
          <p:nvPr>
            <p:ph type="body" idx="1"/>
          </p:nvPr>
        </p:nvSpPr>
        <p:spPr>
          <a:xfrm>
            <a:off x="2126700" y="1356875"/>
            <a:ext cx="8229600" cy="5244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None/>
            </a:pPr>
            <a:endParaRPr/>
          </a:p>
          <a:p>
            <a:pPr marL="0" indent="0">
              <a:lnSpc>
                <a:spcPct val="100000"/>
              </a:lnSpc>
              <a:spcBef>
                <a:spcPts val="0"/>
              </a:spcBef>
              <a:buSzPts val="3200"/>
              <a:buNone/>
            </a:pPr>
            <a:endParaRPr sz="3200"/>
          </a:p>
        </p:txBody>
      </p:sp>
      <p:graphicFrame>
        <p:nvGraphicFramePr>
          <p:cNvPr id="81" name="Google Shape;81;p14"/>
          <p:cNvGraphicFramePr/>
          <p:nvPr>
            <p:extLst/>
          </p:nvPr>
        </p:nvGraphicFramePr>
        <p:xfrm>
          <a:off x="2361461" y="1401851"/>
          <a:ext cx="7176240" cy="4753735"/>
        </p:xfrm>
        <a:graphic>
          <a:graphicData uri="http://schemas.openxmlformats.org/drawingml/2006/table">
            <a:tbl>
              <a:tblPr>
                <a:noFill/>
              </a:tblPr>
              <a:tblGrid>
                <a:gridCol w="534640">
                  <a:extLst>
                    <a:ext uri="{9D8B030D-6E8A-4147-A177-3AD203B41FA5}">
                      <a16:colId xmlns:a16="http://schemas.microsoft.com/office/drawing/2014/main" val="20000"/>
                    </a:ext>
                  </a:extLst>
                </a:gridCol>
                <a:gridCol w="1185125">
                  <a:extLst>
                    <a:ext uri="{9D8B030D-6E8A-4147-A177-3AD203B41FA5}">
                      <a16:colId xmlns:a16="http://schemas.microsoft.com/office/drawing/2014/main" val="20001"/>
                    </a:ext>
                  </a:extLst>
                </a:gridCol>
                <a:gridCol w="912600">
                  <a:extLst>
                    <a:ext uri="{9D8B030D-6E8A-4147-A177-3AD203B41FA5}">
                      <a16:colId xmlns:a16="http://schemas.microsoft.com/office/drawing/2014/main" val="20002"/>
                    </a:ext>
                  </a:extLst>
                </a:gridCol>
                <a:gridCol w="2247450">
                  <a:extLst>
                    <a:ext uri="{9D8B030D-6E8A-4147-A177-3AD203B41FA5}">
                      <a16:colId xmlns:a16="http://schemas.microsoft.com/office/drawing/2014/main" val="20003"/>
                    </a:ext>
                  </a:extLst>
                </a:gridCol>
                <a:gridCol w="22964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US"/>
                        <a:t>Sr. 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Title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Conference Year</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Purpose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Issues</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47925">
                <a:tc>
                  <a:txBody>
                    <a:bodyPr/>
                    <a:lstStyle/>
                    <a:p>
                      <a:pPr marL="0" lvl="0" indent="0" algn="l" rtl="0">
                        <a:spcBef>
                          <a:spcPts val="0"/>
                        </a:spcBef>
                        <a:spcAft>
                          <a:spcPts val="0"/>
                        </a:spcAft>
                        <a:buNone/>
                      </a:pPr>
                      <a:r>
                        <a:rPr lang="en-US" dirty="0"/>
                        <a:t>9</a:t>
                      </a:r>
                      <a:r>
                        <a:rPr lang="en-US" dirty="0" smtClean="0"/>
                        <a:t>.</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b="0" i="0" kern="1200" dirty="0" smtClean="0">
                          <a:solidFill>
                            <a:schemeClr val="tx1"/>
                          </a:solidFill>
                          <a:effectLst/>
                          <a:latin typeface="+mn-lt"/>
                          <a:ea typeface="+mn-ea"/>
                          <a:cs typeface="+mn-cs"/>
                        </a:rPr>
                        <a:t>Mobile apps for Mental Health: a content analysis </a:t>
                      </a:r>
                      <a:endParaRPr sz="1200" dirty="0">
                        <a:solidFill>
                          <a:schemeClr val="dk1"/>
                        </a:solidFill>
                      </a:endParaRPr>
                    </a:p>
                    <a:p>
                      <a:pPr marL="0" lvl="0" indent="0" algn="l" rtl="0">
                        <a:spcBef>
                          <a:spcPts val="0"/>
                        </a:spcBef>
                        <a:spcAft>
                          <a:spcPts val="0"/>
                        </a:spcAft>
                        <a:buNone/>
                      </a:pP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2020</a:t>
                      </a:r>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200" b="0" i="0" kern="1200" dirty="0" smtClean="0">
                          <a:solidFill>
                            <a:schemeClr val="tx1"/>
                          </a:solidFill>
                          <a:effectLst/>
                          <a:latin typeface="+mn-lt"/>
                          <a:ea typeface="+mn-ea"/>
                          <a:cs typeface="+mn-cs"/>
                        </a:rPr>
                        <a:t>This study examines multiple dimensions of mental health-related apps available in Google </a:t>
                      </a:r>
                    </a:p>
                    <a:p>
                      <a:r>
                        <a:rPr lang="en-US" sz="1200" b="0" i="0" kern="1200" dirty="0" smtClean="0">
                          <a:solidFill>
                            <a:schemeClr val="tx1"/>
                          </a:solidFill>
                          <a:effectLst/>
                          <a:latin typeface="+mn-lt"/>
                          <a:ea typeface="+mn-ea"/>
                          <a:cs typeface="+mn-cs"/>
                        </a:rPr>
                        <a:t>Play Store for four years between 2016 and 2020. We used a set of keywords such as mental health, mental </a:t>
                      </a:r>
                    </a:p>
                    <a:p>
                      <a:r>
                        <a:rPr lang="en-US" sz="1200" b="0" i="0" kern="1200" dirty="0" smtClean="0">
                          <a:solidFill>
                            <a:schemeClr val="tx1"/>
                          </a:solidFill>
                          <a:effectLst/>
                          <a:latin typeface="+mn-lt"/>
                          <a:ea typeface="+mn-ea"/>
                          <a:cs typeface="+mn-cs"/>
                        </a:rPr>
                        <a:t>illness, mental disorders, and the cure of mental disorder and the healing of mental illness to search apps </a:t>
                      </a:r>
                    </a:p>
                    <a:p>
                      <a:r>
                        <a:rPr lang="en-US" sz="1200" b="0" i="0" kern="1200" dirty="0" smtClean="0">
                          <a:solidFill>
                            <a:schemeClr val="tx1"/>
                          </a:solidFill>
                          <a:effectLst/>
                          <a:latin typeface="+mn-lt"/>
                          <a:ea typeface="+mn-ea"/>
                          <a:cs typeface="+mn-cs"/>
                        </a:rPr>
                        <a:t>available on the play store. We scrapped the data using various software and programming tools.</a:t>
                      </a:r>
                    </a:p>
                    <a:p>
                      <a:pPr marL="0" lvl="0" indent="0" algn="l" rtl="0">
                        <a:spcBef>
                          <a:spcPts val="0"/>
                        </a:spcBef>
                        <a:spcAft>
                          <a:spcPts val="0"/>
                        </a:spcAft>
                        <a:buNone/>
                      </a:pP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200" b="0" i="0" kern="1200" dirty="0" smtClean="0">
                          <a:solidFill>
                            <a:schemeClr val="tx1"/>
                          </a:solidFill>
                          <a:effectLst/>
                          <a:latin typeface="+mn-lt"/>
                          <a:ea typeface="+mn-ea"/>
                          <a:cs typeface="+mn-cs"/>
                        </a:rPr>
                        <a:t>Relaxation was the common technique used to deal with these concerns. It was difficult to predict the </a:t>
                      </a:r>
                    </a:p>
                    <a:p>
                      <a:r>
                        <a:rPr lang="en-US" sz="1200" b="0" i="0" kern="1200" dirty="0" smtClean="0">
                          <a:solidFill>
                            <a:schemeClr val="tx1"/>
                          </a:solidFill>
                          <a:effectLst/>
                          <a:latin typeface="+mn-lt"/>
                          <a:ea typeface="+mn-ea"/>
                          <a:cs typeface="+mn-cs"/>
                        </a:rPr>
                        <a:t>trustworthiness these apps by looking at their rating and the number of people who rated.</a:t>
                      </a:r>
                    </a:p>
                    <a:p>
                      <a:pPr marL="0" lvl="0" indent="0" algn="l" rtl="0">
                        <a:spcBef>
                          <a:spcPts val="0"/>
                        </a:spcBef>
                        <a:spcAft>
                          <a:spcPts val="0"/>
                        </a:spcAft>
                        <a:buNone/>
                      </a:pP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894086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9996458" y="6217622"/>
            <a:ext cx="548700" cy="524700"/>
          </a:xfrm>
          <a:prstGeom prst="rect">
            <a:avLst/>
          </a:prstGeom>
          <a:noFill/>
          <a:ln>
            <a:noFill/>
          </a:ln>
        </p:spPr>
        <p:txBody>
          <a:bodyPr spcFirstLastPara="1" vert="horz" wrap="square" lIns="91425" tIns="91425" rIns="91425" bIns="91425" rtlCol="0" anchor="ctr" anchorCtr="0">
            <a:noAutofit/>
          </a:bodyPr>
          <a:lstStyle/>
          <a:p>
            <a:pPr>
              <a:buSzPts val="1000"/>
            </a:pPr>
            <a:fld id="{00000000-1234-1234-1234-123412341234}" type="slidenum">
              <a:rPr lang="en-US"/>
              <a:pPr>
                <a:buSzPts val="1000"/>
              </a:pPr>
              <a:t>18</a:t>
            </a:fld>
            <a:endParaRPr/>
          </a:p>
        </p:txBody>
      </p:sp>
      <p:sp>
        <p:nvSpPr>
          <p:cNvPr id="79" name="Google Shape;79;p1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pPr marL="2743200" indent="457200">
              <a:spcBef>
                <a:spcPts val="0"/>
              </a:spcBef>
            </a:pPr>
            <a:r>
              <a:rPr lang="en-US" sz="3200">
                <a:latin typeface="Times New Roman"/>
                <a:ea typeface="Times New Roman"/>
                <a:cs typeface="Times New Roman"/>
                <a:sym typeface="Times New Roman"/>
              </a:rPr>
              <a:t>Related Work</a:t>
            </a:r>
            <a:endParaRPr sz="3200">
              <a:latin typeface="Times New Roman"/>
              <a:ea typeface="Times New Roman"/>
              <a:cs typeface="Times New Roman"/>
              <a:sym typeface="Times New Roman"/>
            </a:endParaRPr>
          </a:p>
        </p:txBody>
      </p:sp>
      <p:sp>
        <p:nvSpPr>
          <p:cNvPr id="80" name="Google Shape;80;p14"/>
          <p:cNvSpPr txBox="1">
            <a:spLocks noGrp="1"/>
          </p:cNvSpPr>
          <p:nvPr>
            <p:ph type="body" idx="1"/>
          </p:nvPr>
        </p:nvSpPr>
        <p:spPr>
          <a:xfrm>
            <a:off x="2126700" y="1356875"/>
            <a:ext cx="8229600" cy="5244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None/>
            </a:pPr>
            <a:endParaRPr/>
          </a:p>
          <a:p>
            <a:pPr marL="0" indent="0">
              <a:lnSpc>
                <a:spcPct val="100000"/>
              </a:lnSpc>
              <a:spcBef>
                <a:spcPts val="0"/>
              </a:spcBef>
              <a:buSzPts val="3200"/>
              <a:buNone/>
            </a:pPr>
            <a:endParaRPr sz="3200"/>
          </a:p>
        </p:txBody>
      </p:sp>
      <p:graphicFrame>
        <p:nvGraphicFramePr>
          <p:cNvPr id="81" name="Google Shape;81;p14"/>
          <p:cNvGraphicFramePr/>
          <p:nvPr>
            <p:extLst/>
          </p:nvPr>
        </p:nvGraphicFramePr>
        <p:xfrm>
          <a:off x="2476500" y="1401851"/>
          <a:ext cx="7061200" cy="4753735"/>
        </p:xfrm>
        <a:graphic>
          <a:graphicData uri="http://schemas.openxmlformats.org/drawingml/2006/table">
            <a:tbl>
              <a:tblPr>
                <a:noFill/>
              </a:tblPr>
              <a:tblGrid>
                <a:gridCol w="419600">
                  <a:extLst>
                    <a:ext uri="{9D8B030D-6E8A-4147-A177-3AD203B41FA5}">
                      <a16:colId xmlns:a16="http://schemas.microsoft.com/office/drawing/2014/main" val="20000"/>
                    </a:ext>
                  </a:extLst>
                </a:gridCol>
                <a:gridCol w="1185125">
                  <a:extLst>
                    <a:ext uri="{9D8B030D-6E8A-4147-A177-3AD203B41FA5}">
                      <a16:colId xmlns:a16="http://schemas.microsoft.com/office/drawing/2014/main" val="20001"/>
                    </a:ext>
                  </a:extLst>
                </a:gridCol>
                <a:gridCol w="912600">
                  <a:extLst>
                    <a:ext uri="{9D8B030D-6E8A-4147-A177-3AD203B41FA5}">
                      <a16:colId xmlns:a16="http://schemas.microsoft.com/office/drawing/2014/main" val="20002"/>
                    </a:ext>
                  </a:extLst>
                </a:gridCol>
                <a:gridCol w="2247450">
                  <a:extLst>
                    <a:ext uri="{9D8B030D-6E8A-4147-A177-3AD203B41FA5}">
                      <a16:colId xmlns:a16="http://schemas.microsoft.com/office/drawing/2014/main" val="20003"/>
                    </a:ext>
                  </a:extLst>
                </a:gridCol>
                <a:gridCol w="22964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US"/>
                        <a:t>Sr. 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Title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Conference Year</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Purpose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Issues</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47925">
                <a:tc>
                  <a:txBody>
                    <a:bodyPr/>
                    <a:lstStyle/>
                    <a:p>
                      <a:pPr marL="0" lvl="0" indent="0" algn="l" rtl="0">
                        <a:spcBef>
                          <a:spcPts val="0"/>
                        </a:spcBef>
                        <a:spcAft>
                          <a:spcPts val="0"/>
                        </a:spcAft>
                        <a:buNone/>
                      </a:pPr>
                      <a:r>
                        <a:rPr lang="en-US" dirty="0" smtClean="0"/>
                        <a:t>10</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Digital Psychiatrist: In Search of Evidence-Based Apps for Anxiety and Depression</a:t>
                      </a: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2019</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200" b="0" i="0" kern="1200" dirty="0" smtClean="0">
                          <a:solidFill>
                            <a:schemeClr val="tx1"/>
                          </a:solidFill>
                          <a:effectLst/>
                          <a:latin typeface="+mn-lt"/>
                          <a:ea typeface="+mn-ea"/>
                          <a:cs typeface="+mn-cs"/>
                        </a:rPr>
                        <a:t>The methodology for this mini-review was informed by the AMSTAR and PRISMA protocols for systematic reviews. The coding regime used was based on </a:t>
                      </a:r>
                      <a:r>
                        <a:rPr lang="en-US" sz="1200" b="0" i="0" kern="1200" dirty="0" err="1" smtClean="0">
                          <a:solidFill>
                            <a:schemeClr val="tx1"/>
                          </a:solidFill>
                          <a:effectLst/>
                          <a:latin typeface="+mn-lt"/>
                          <a:ea typeface="+mn-ea"/>
                          <a:cs typeface="+mn-cs"/>
                        </a:rPr>
                        <a:t>Alyami</a:t>
                      </a:r>
                      <a:r>
                        <a:rPr lang="en-US" sz="1200" b="0" i="0" kern="1200" dirty="0" smtClean="0">
                          <a:solidFill>
                            <a:schemeClr val="tx1"/>
                          </a:solidFill>
                          <a:effectLst/>
                          <a:latin typeface="+mn-lt"/>
                          <a:ea typeface="+mn-ea"/>
                          <a:cs typeface="+mn-cs"/>
                        </a:rPr>
                        <a:t> et al. and Shen et al. both of whom conducted app marketplace searches for mental health apps.</a:t>
                      </a:r>
                    </a:p>
                    <a:p>
                      <a:r>
                        <a:rPr lang="en-US" sz="1200" b="0" i="0" kern="1200" dirty="0" smtClean="0">
                          <a:solidFill>
                            <a:schemeClr val="tx1"/>
                          </a:solidFill>
                          <a:effectLst/>
                          <a:latin typeface="+mn-lt"/>
                          <a:ea typeface="+mn-ea"/>
                          <a:cs typeface="+mn-cs"/>
                        </a:rPr>
                        <a:t>Four researchers, including the lead author, searched the Apple App Store and Google Play store, in December 2018. Previous research had shown that these two marketplaces account for over 90% of available apps for depression .</a:t>
                      </a:r>
                    </a:p>
                    <a:p>
                      <a:endParaRPr lang="en-US"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200" dirty="0" smtClean="0"/>
                        <a:t>Most of the applications are payment</a:t>
                      </a:r>
                      <a:r>
                        <a:rPr lang="en-US" sz="1200" baseline="0" dirty="0" smtClean="0"/>
                        <a:t> based</a:t>
                      </a:r>
                      <a:r>
                        <a:rPr lang="en-US" baseline="0" dirty="0" smtClean="0"/>
                        <a:t>.</a:t>
                      </a:r>
                      <a:endParaRPr lang="en-US"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9028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Problems faced </a:t>
            </a:r>
            <a:endParaRPr lang="en-US" dirty="0"/>
          </a:p>
        </p:txBody>
      </p:sp>
      <p:sp>
        <p:nvSpPr>
          <p:cNvPr id="3" name="Content Placeholder 2"/>
          <p:cNvSpPr>
            <a:spLocks noGrp="1"/>
          </p:cNvSpPr>
          <p:nvPr>
            <p:ph idx="1"/>
          </p:nvPr>
        </p:nvSpPr>
        <p:spPr/>
        <p:txBody>
          <a:bodyPr/>
          <a:lstStyle/>
          <a:p>
            <a:pPr marL="425450" indent="-342900" algn="just">
              <a:lnSpc>
                <a:spcPct val="100000"/>
              </a:lnSpc>
              <a:spcBef>
                <a:spcPts val="0"/>
              </a:spcBef>
              <a:buSzPts val="2300"/>
            </a:pPr>
            <a:r>
              <a:rPr lang="en-US" dirty="0" smtClean="0"/>
              <a:t>The </a:t>
            </a:r>
            <a:r>
              <a:rPr lang="en-US" dirty="0"/>
              <a:t>predictive models are mainly based on the old tasks.</a:t>
            </a:r>
          </a:p>
          <a:p>
            <a:pPr marL="425450" indent="-342900" algn="just">
              <a:lnSpc>
                <a:spcPct val="100000"/>
              </a:lnSpc>
              <a:spcBef>
                <a:spcPts val="0"/>
              </a:spcBef>
              <a:buSzPts val="2300"/>
            </a:pPr>
            <a:r>
              <a:rPr lang="en-US" dirty="0"/>
              <a:t>Lack of journaling and entries.</a:t>
            </a:r>
          </a:p>
          <a:p>
            <a:pPr marL="425450" indent="-342900" algn="just">
              <a:lnSpc>
                <a:spcPct val="100000"/>
              </a:lnSpc>
              <a:spcBef>
                <a:spcPts val="0"/>
              </a:spcBef>
              <a:buSzPts val="2300"/>
            </a:pPr>
            <a:r>
              <a:rPr lang="en-US" dirty="0"/>
              <a:t>Either works on Android or iOS.</a:t>
            </a:r>
          </a:p>
          <a:p>
            <a:pPr marL="425450" indent="-342900">
              <a:lnSpc>
                <a:spcPct val="100000"/>
              </a:lnSpc>
              <a:spcBef>
                <a:spcPts val="0"/>
              </a:spcBef>
              <a:buSzPts val="2300"/>
            </a:pPr>
            <a:r>
              <a:rPr lang="en-US" dirty="0"/>
              <a:t>Current challenges in the use of apps for mental health                treatment </a:t>
            </a:r>
            <a:r>
              <a:rPr lang="en-US" dirty="0">
                <a:solidFill>
                  <a:schemeClr val="dk1"/>
                </a:solidFill>
              </a:rPr>
              <a:t>are privacy, safety.</a:t>
            </a:r>
            <a:endParaRPr lang="en-US" dirty="0"/>
          </a:p>
          <a:p>
            <a:pPr marL="425450" indent="-342900" algn="just">
              <a:lnSpc>
                <a:spcPct val="100000"/>
              </a:lnSpc>
              <a:spcBef>
                <a:spcPts val="0"/>
              </a:spcBef>
              <a:buSzPts val="2300"/>
            </a:pPr>
            <a:r>
              <a:rPr lang="en-US" dirty="0"/>
              <a:t>People with chronic medical illness forget self-monitoring.</a:t>
            </a:r>
          </a:p>
          <a:p>
            <a:pPr marL="425450" indent="-342900" algn="just">
              <a:lnSpc>
                <a:spcPct val="100000"/>
              </a:lnSpc>
              <a:spcBef>
                <a:spcPts val="0"/>
              </a:spcBef>
              <a:buSzPts val="2300"/>
            </a:pPr>
            <a:r>
              <a:rPr lang="en-US" dirty="0"/>
              <a:t>Constant reminders for buying premium features instead of providing a clean and straightforward user experience.</a:t>
            </a:r>
            <a:endParaRPr lang="en-US" dirty="0" smtClean="0"/>
          </a:p>
          <a:p>
            <a:endParaRPr lang="en-US" dirty="0"/>
          </a:p>
        </p:txBody>
      </p:sp>
    </p:spTree>
    <p:extLst>
      <p:ext uri="{BB962C8B-B14F-4D97-AF65-F5344CB8AC3E}">
        <p14:creationId xmlns:p14="http://schemas.microsoft.com/office/powerpoint/2010/main" val="979245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7107"/>
            <a:ext cx="9144000" cy="1355661"/>
          </a:xfrm>
        </p:spPr>
        <p:txBody>
          <a:bodyPr>
            <a:normAutofit/>
          </a:bodyPr>
          <a:lstStyle/>
          <a:p>
            <a:r>
              <a:rPr lang="en-US" sz="4800" dirty="0" smtClean="0"/>
              <a:t>Motivation</a:t>
            </a:r>
            <a:endParaRPr lang="en-US" sz="4800" dirty="0"/>
          </a:p>
        </p:txBody>
      </p:sp>
      <p:sp>
        <p:nvSpPr>
          <p:cNvPr id="3" name="Subtitle 2"/>
          <p:cNvSpPr>
            <a:spLocks noGrp="1"/>
          </p:cNvSpPr>
          <p:nvPr>
            <p:ph type="subTitle" idx="1"/>
          </p:nvPr>
        </p:nvSpPr>
        <p:spPr>
          <a:xfrm>
            <a:off x="1524000" y="1938528"/>
            <a:ext cx="9144000" cy="4325112"/>
          </a:xfrm>
        </p:spPr>
        <p:txBody>
          <a:bodyPr>
            <a:noAutofit/>
          </a:bodyPr>
          <a:lstStyle/>
          <a:p>
            <a:pPr algn="l"/>
            <a:r>
              <a:rPr lang="en-US" sz="3200" dirty="0" smtClean="0"/>
              <a:t>Mental health is an important issue in the world today. With a large population now working from home and staying away from loved ones, the mental health situation has deteriorated. As such, it becomes important to track and remedy any problems before they get too serious.</a:t>
            </a:r>
            <a:endParaRPr lang="en-US" sz="3200" dirty="0"/>
          </a:p>
        </p:txBody>
      </p:sp>
    </p:spTree>
    <p:extLst>
      <p:ext uri="{BB962C8B-B14F-4D97-AF65-F5344CB8AC3E}">
        <p14:creationId xmlns:p14="http://schemas.microsoft.com/office/powerpoint/2010/main" val="3170257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65420" y="1825625"/>
            <a:ext cx="2061160" cy="4351338"/>
          </a:xfrm>
        </p:spPr>
      </p:pic>
    </p:spTree>
    <p:extLst>
      <p:ext uri="{BB962C8B-B14F-4D97-AF65-F5344CB8AC3E}">
        <p14:creationId xmlns:p14="http://schemas.microsoft.com/office/powerpoint/2010/main" val="9857431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65420" y="1825625"/>
            <a:ext cx="2061160" cy="4351338"/>
          </a:xfrm>
        </p:spPr>
      </p:pic>
    </p:spTree>
    <p:extLst>
      <p:ext uri="{BB962C8B-B14F-4D97-AF65-F5344CB8AC3E}">
        <p14:creationId xmlns:p14="http://schemas.microsoft.com/office/powerpoint/2010/main" val="1795198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a:ea typeface="Times New Roman"/>
                <a:cs typeface="Times New Roman"/>
                <a:sym typeface="Times New Roman"/>
              </a:rPr>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[1] Md. </a:t>
            </a:r>
            <a:r>
              <a:rPr lang="en-US" sz="2400" dirty="0" err="1" smtClean="0"/>
              <a:t>Aminul</a:t>
            </a:r>
            <a:r>
              <a:rPr lang="en-US" sz="2400" dirty="0" smtClean="0"/>
              <a:t> Islam, </a:t>
            </a:r>
            <a:r>
              <a:rPr lang="en-US" sz="2400" dirty="0" err="1" smtClean="0"/>
              <a:t>Naziat</a:t>
            </a:r>
            <a:r>
              <a:rPr lang="en-US" sz="2400" dirty="0" smtClean="0"/>
              <a:t> Choudhury, “Mobile apps for Mental Health: a content analysis</a:t>
            </a:r>
            <a:r>
              <a:rPr lang="en-US" sz="2400" dirty="0"/>
              <a:t>”, 2020 Indian Journal of Mental Health 7(3):</a:t>
            </a:r>
            <a:r>
              <a:rPr lang="en-US" sz="2400" dirty="0" smtClean="0"/>
              <a:t>222-229</a:t>
            </a:r>
            <a:endParaRPr lang="en-US" sz="2400" dirty="0"/>
          </a:p>
          <a:p>
            <a:pPr marL="0" indent="0">
              <a:buNone/>
            </a:pPr>
            <a:r>
              <a:rPr lang="en-US" sz="2400" dirty="0" smtClean="0"/>
              <a:t>[2] </a:t>
            </a:r>
            <a:r>
              <a:rPr lang="en-US" sz="2400" dirty="0"/>
              <a:t>John Christopher </a:t>
            </a:r>
            <a:r>
              <a:rPr lang="en-US" sz="2400" dirty="0" err="1" smtClean="0"/>
              <a:t>Camarines</a:t>
            </a:r>
            <a:r>
              <a:rPr lang="en-US" sz="2400" dirty="0" smtClean="0"/>
              <a:t>, </a:t>
            </a:r>
            <a:r>
              <a:rPr lang="en-US" sz="2400" dirty="0"/>
              <a:t>Teresa </a:t>
            </a:r>
            <a:r>
              <a:rPr lang="en-US" sz="2400" dirty="0" err="1" smtClean="0"/>
              <a:t>Camarines</a:t>
            </a:r>
            <a:r>
              <a:rPr lang="en-US" sz="2400" dirty="0" smtClean="0"/>
              <a:t>,“The </a:t>
            </a:r>
            <a:r>
              <a:rPr lang="en-US" sz="2400" dirty="0"/>
              <a:t>growing role of mental health apps in time of the pandemic</a:t>
            </a:r>
            <a:r>
              <a:rPr lang="en-US" sz="2400" dirty="0" smtClean="0"/>
              <a:t>”, J </a:t>
            </a:r>
            <a:r>
              <a:rPr lang="en-US" sz="2400" dirty="0"/>
              <a:t>Public </a:t>
            </a:r>
            <a:r>
              <a:rPr lang="en-US" sz="2400" dirty="0" smtClean="0"/>
              <a:t>Health(</a:t>
            </a:r>
            <a:r>
              <a:rPr lang="en-US" sz="2400" dirty="0" err="1" smtClean="0"/>
              <a:t>Oxf</a:t>
            </a:r>
            <a:r>
              <a:rPr lang="en-US" sz="2400" dirty="0" smtClean="0"/>
              <a:t>) </a:t>
            </a:r>
            <a:r>
              <a:rPr lang="en-US" sz="2400" dirty="0"/>
              <a:t>2021</a:t>
            </a:r>
          </a:p>
          <a:p>
            <a:pPr marL="0" indent="0">
              <a:buNone/>
            </a:pPr>
            <a:r>
              <a:rPr lang="en-US" sz="2400" dirty="0" smtClean="0"/>
              <a:t>[3] </a:t>
            </a:r>
            <a:r>
              <a:rPr lang="en-US" sz="2400" dirty="0"/>
              <a:t>Yasser </a:t>
            </a:r>
            <a:r>
              <a:rPr lang="en-US" sz="2400" dirty="0" err="1" smtClean="0"/>
              <a:t>Khazaal</a:t>
            </a:r>
            <a:r>
              <a:rPr lang="en-US" sz="2400" dirty="0" smtClean="0"/>
              <a:t>,</a:t>
            </a:r>
            <a:r>
              <a:rPr lang="en-US" sz="2400" dirty="0"/>
              <a:t> </a:t>
            </a:r>
            <a:r>
              <a:rPr lang="en-US" sz="2400" dirty="0" smtClean="0"/>
              <a:t>“Mental </a:t>
            </a:r>
            <a:r>
              <a:rPr lang="en-US" sz="2400" dirty="0"/>
              <a:t>Health apps: innovations and challenges</a:t>
            </a:r>
            <a:r>
              <a:rPr lang="en-US" sz="2400" dirty="0" smtClean="0"/>
              <a:t>”, 2019 </a:t>
            </a:r>
            <a:r>
              <a:rPr lang="en-US" sz="2400" dirty="0"/>
              <a:t>Rev Med </a:t>
            </a:r>
            <a:r>
              <a:rPr lang="en-US" sz="2400" dirty="0" smtClean="0"/>
              <a:t>Suisse 15(663</a:t>
            </a:r>
            <a:r>
              <a:rPr lang="en-US" sz="2400" dirty="0"/>
              <a:t>):1650-1656.</a:t>
            </a:r>
          </a:p>
          <a:p>
            <a:pPr marL="0" indent="0">
              <a:buNone/>
            </a:pPr>
            <a:r>
              <a:rPr lang="en-US" sz="2400" dirty="0" smtClean="0"/>
              <a:t>[4]</a:t>
            </a:r>
            <a:r>
              <a:rPr lang="en-US" sz="2400" dirty="0"/>
              <a:t> Phil </a:t>
            </a:r>
            <a:r>
              <a:rPr lang="en-US" sz="2400" dirty="0" err="1"/>
              <a:t>Topham</a:t>
            </a:r>
            <a:r>
              <a:rPr lang="en-US" sz="2400" dirty="0"/>
              <a:t> , </a:t>
            </a:r>
            <a:r>
              <a:rPr lang="en-US" sz="2400" dirty="0" err="1"/>
              <a:t>Praminda</a:t>
            </a:r>
            <a:r>
              <a:rPr lang="en-US" sz="2400" dirty="0"/>
              <a:t> </a:t>
            </a:r>
            <a:r>
              <a:rPr lang="en-US" sz="2400" dirty="0" err="1" smtClean="0"/>
              <a:t>Calleb-Solly</a:t>
            </a:r>
            <a:r>
              <a:rPr lang="en-US" sz="2400" dirty="0" smtClean="0"/>
              <a:t>, “</a:t>
            </a:r>
            <a:r>
              <a:rPr lang="en-US" sz="2400" dirty="0"/>
              <a:t>Mental Health App Design</a:t>
            </a:r>
            <a:r>
              <a:rPr lang="en-US" sz="2400" dirty="0" smtClean="0"/>
              <a:t>”, 2015 </a:t>
            </a:r>
            <a:r>
              <a:rPr lang="en-US" sz="2400" dirty="0"/>
              <a:t>Conference: the 17th International Conference </a:t>
            </a:r>
            <a:r>
              <a:rPr lang="en-US" sz="2400" dirty="0" smtClean="0"/>
              <a:t>DOI:10.1145/2786567.2787136</a:t>
            </a:r>
          </a:p>
          <a:p>
            <a:pPr marL="0" indent="0">
              <a:buNone/>
            </a:pPr>
            <a:r>
              <a:rPr lang="en-US" sz="2400" dirty="0" smtClean="0"/>
              <a:t>[5]</a:t>
            </a:r>
            <a:r>
              <a:rPr lang="en-US" sz="2400" dirty="0"/>
              <a:t> Julie M </a:t>
            </a:r>
            <a:r>
              <a:rPr lang="en-US" sz="2400" dirty="0" err="1"/>
              <a:t>Robillard</a:t>
            </a:r>
            <a:r>
              <a:rPr lang="en-US" sz="2400" dirty="0"/>
              <a:t> , Tanya </a:t>
            </a:r>
            <a:r>
              <a:rPr lang="en-US" sz="2400" dirty="0" smtClean="0"/>
              <a:t>Feng, “</a:t>
            </a:r>
            <a:r>
              <a:rPr lang="en-US" sz="2400" dirty="0" smtClean="0">
                <a:solidFill>
                  <a:schemeClr val="dk1"/>
                </a:solidFill>
              </a:rPr>
              <a:t> </a:t>
            </a:r>
            <a:r>
              <a:rPr lang="en-US" sz="2400" dirty="0">
                <a:solidFill>
                  <a:schemeClr val="dk1"/>
                </a:solidFill>
              </a:rPr>
              <a:t>Availability, readability, and content of privacy policies and terms of agreements of mental health </a:t>
            </a:r>
            <a:r>
              <a:rPr lang="en-US" sz="2400" dirty="0" smtClean="0">
                <a:solidFill>
                  <a:schemeClr val="dk1"/>
                </a:solidFill>
              </a:rPr>
              <a:t>apps”,2019, </a:t>
            </a:r>
            <a:r>
              <a:rPr lang="fr-FR" sz="2400" dirty="0">
                <a:solidFill>
                  <a:schemeClr val="dk1"/>
                </a:solidFill>
              </a:rPr>
              <a:t>6;17:100243.doi: 10.1016/j.invent.2019.100243. </a:t>
            </a:r>
            <a:r>
              <a:rPr lang="fr-FR" sz="2400" dirty="0" err="1">
                <a:solidFill>
                  <a:schemeClr val="dk1"/>
                </a:solidFill>
              </a:rPr>
              <a:t>eCollection</a:t>
            </a:r>
            <a:r>
              <a:rPr lang="fr-FR" sz="2400" dirty="0">
                <a:solidFill>
                  <a:schemeClr val="dk1"/>
                </a:solidFill>
              </a:rPr>
              <a:t> 2019 Sep</a:t>
            </a:r>
            <a:endParaRPr lang="en-US" sz="2400" dirty="0">
              <a:solidFill>
                <a:schemeClr val="dk1"/>
              </a:solidFill>
            </a:endParaRPr>
          </a:p>
          <a:p>
            <a:endParaRPr lang="en-US" b="1" dirty="0"/>
          </a:p>
        </p:txBody>
      </p:sp>
    </p:spTree>
    <p:extLst>
      <p:ext uri="{BB962C8B-B14F-4D97-AF65-F5344CB8AC3E}">
        <p14:creationId xmlns:p14="http://schemas.microsoft.com/office/powerpoint/2010/main" val="4006162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a:ea typeface="Times New Roman"/>
                <a:cs typeface="Times New Roman"/>
                <a:sym typeface="Times New Roman"/>
              </a:rPr>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[1] Md. </a:t>
            </a:r>
            <a:r>
              <a:rPr lang="en-US" sz="2400" dirty="0" err="1" smtClean="0"/>
              <a:t>Aminul</a:t>
            </a:r>
            <a:r>
              <a:rPr lang="en-US" sz="2400" dirty="0" smtClean="0"/>
              <a:t> Islam, </a:t>
            </a:r>
            <a:r>
              <a:rPr lang="en-US" sz="2400" dirty="0" err="1" smtClean="0"/>
              <a:t>Naziat</a:t>
            </a:r>
            <a:r>
              <a:rPr lang="en-US" sz="2400" dirty="0" smtClean="0"/>
              <a:t> Choudhury, “Mobile apps for Mental Health: a content analysis</a:t>
            </a:r>
            <a:r>
              <a:rPr lang="en-US" sz="2400" dirty="0"/>
              <a:t>”, 2020 Indian Journal of Mental Health 7(3):</a:t>
            </a:r>
            <a:r>
              <a:rPr lang="en-US" sz="2400" dirty="0" smtClean="0"/>
              <a:t>222-229</a:t>
            </a:r>
            <a:endParaRPr lang="en-US" sz="2400" dirty="0"/>
          </a:p>
          <a:p>
            <a:pPr marL="0" indent="0">
              <a:buNone/>
            </a:pPr>
            <a:r>
              <a:rPr lang="en-US" sz="2400" dirty="0" smtClean="0"/>
              <a:t>[2] </a:t>
            </a:r>
            <a:r>
              <a:rPr lang="en-US" sz="2400" dirty="0"/>
              <a:t>John Christopher </a:t>
            </a:r>
            <a:r>
              <a:rPr lang="en-US" sz="2400" dirty="0" err="1" smtClean="0"/>
              <a:t>Camarines</a:t>
            </a:r>
            <a:r>
              <a:rPr lang="en-US" sz="2400" dirty="0" smtClean="0"/>
              <a:t>, </a:t>
            </a:r>
            <a:r>
              <a:rPr lang="en-US" sz="2400" dirty="0"/>
              <a:t>Teresa </a:t>
            </a:r>
            <a:r>
              <a:rPr lang="en-US" sz="2400" dirty="0" err="1" smtClean="0"/>
              <a:t>Camarines</a:t>
            </a:r>
            <a:r>
              <a:rPr lang="en-US" sz="2400" dirty="0" smtClean="0"/>
              <a:t>,“The </a:t>
            </a:r>
            <a:r>
              <a:rPr lang="en-US" sz="2400" dirty="0"/>
              <a:t>growing role of mental health apps in time of the pandemic</a:t>
            </a:r>
            <a:r>
              <a:rPr lang="en-US" sz="2400" dirty="0" smtClean="0"/>
              <a:t>”, J </a:t>
            </a:r>
            <a:r>
              <a:rPr lang="en-US" sz="2400" dirty="0"/>
              <a:t>Public </a:t>
            </a:r>
            <a:r>
              <a:rPr lang="en-US" sz="2400" dirty="0" smtClean="0"/>
              <a:t>Health(</a:t>
            </a:r>
            <a:r>
              <a:rPr lang="en-US" sz="2400" dirty="0" err="1" smtClean="0"/>
              <a:t>Oxf</a:t>
            </a:r>
            <a:r>
              <a:rPr lang="en-US" sz="2400" dirty="0" smtClean="0"/>
              <a:t>) </a:t>
            </a:r>
            <a:r>
              <a:rPr lang="en-US" sz="2400" dirty="0"/>
              <a:t>2021</a:t>
            </a:r>
          </a:p>
          <a:p>
            <a:pPr marL="0" indent="0">
              <a:buNone/>
            </a:pPr>
            <a:r>
              <a:rPr lang="en-US" sz="2400" dirty="0" smtClean="0"/>
              <a:t>[3] </a:t>
            </a:r>
            <a:r>
              <a:rPr lang="en-US" sz="2400" dirty="0"/>
              <a:t>Yasser </a:t>
            </a:r>
            <a:r>
              <a:rPr lang="en-US" sz="2400" dirty="0" err="1" smtClean="0"/>
              <a:t>Khazaal</a:t>
            </a:r>
            <a:r>
              <a:rPr lang="en-US" sz="2400" dirty="0" smtClean="0"/>
              <a:t>,</a:t>
            </a:r>
            <a:r>
              <a:rPr lang="en-US" sz="2400" dirty="0"/>
              <a:t> </a:t>
            </a:r>
            <a:r>
              <a:rPr lang="en-US" sz="2400" dirty="0" smtClean="0"/>
              <a:t>“Mental </a:t>
            </a:r>
            <a:r>
              <a:rPr lang="en-US" sz="2400" dirty="0"/>
              <a:t>Health apps: innovations and challenges</a:t>
            </a:r>
            <a:r>
              <a:rPr lang="en-US" sz="2400" dirty="0" smtClean="0"/>
              <a:t>”, 2019 </a:t>
            </a:r>
            <a:r>
              <a:rPr lang="en-US" sz="2400" dirty="0"/>
              <a:t>Rev Med </a:t>
            </a:r>
            <a:r>
              <a:rPr lang="en-US" sz="2400" dirty="0" smtClean="0"/>
              <a:t>Suisse 15(663</a:t>
            </a:r>
            <a:r>
              <a:rPr lang="en-US" sz="2400" dirty="0"/>
              <a:t>):1650-1656.</a:t>
            </a:r>
          </a:p>
          <a:p>
            <a:pPr marL="0" indent="0">
              <a:buNone/>
            </a:pPr>
            <a:r>
              <a:rPr lang="en-US" sz="2400" dirty="0" smtClean="0"/>
              <a:t>[4]</a:t>
            </a:r>
            <a:r>
              <a:rPr lang="en-US" sz="2400" dirty="0"/>
              <a:t> Phil </a:t>
            </a:r>
            <a:r>
              <a:rPr lang="en-US" sz="2400" dirty="0" err="1"/>
              <a:t>Topham</a:t>
            </a:r>
            <a:r>
              <a:rPr lang="en-US" sz="2400" dirty="0"/>
              <a:t> , </a:t>
            </a:r>
            <a:r>
              <a:rPr lang="en-US" sz="2400" dirty="0" err="1"/>
              <a:t>Praminda</a:t>
            </a:r>
            <a:r>
              <a:rPr lang="en-US" sz="2400" dirty="0"/>
              <a:t> </a:t>
            </a:r>
            <a:r>
              <a:rPr lang="en-US" sz="2400" dirty="0" err="1" smtClean="0"/>
              <a:t>Calleb-Solly</a:t>
            </a:r>
            <a:r>
              <a:rPr lang="en-US" sz="2400" dirty="0" smtClean="0"/>
              <a:t>, “</a:t>
            </a:r>
            <a:r>
              <a:rPr lang="en-US" sz="2400" dirty="0"/>
              <a:t>Mental Health App Design</a:t>
            </a:r>
            <a:r>
              <a:rPr lang="en-US" sz="2400" dirty="0" smtClean="0"/>
              <a:t>”, 2015 </a:t>
            </a:r>
            <a:r>
              <a:rPr lang="en-US" sz="2400" dirty="0"/>
              <a:t>Conference: the 17th International Conference </a:t>
            </a:r>
            <a:r>
              <a:rPr lang="en-US" sz="2400" dirty="0" smtClean="0"/>
              <a:t>DOI:10.1145/2786567.2787136</a:t>
            </a:r>
          </a:p>
          <a:p>
            <a:pPr marL="0" indent="0">
              <a:buNone/>
            </a:pPr>
            <a:r>
              <a:rPr lang="en-US" sz="2400" dirty="0" smtClean="0"/>
              <a:t>[5]</a:t>
            </a:r>
            <a:r>
              <a:rPr lang="en-US" sz="2400" dirty="0"/>
              <a:t> Julie M </a:t>
            </a:r>
            <a:r>
              <a:rPr lang="en-US" sz="2400" dirty="0" err="1"/>
              <a:t>Robillard</a:t>
            </a:r>
            <a:r>
              <a:rPr lang="en-US" sz="2400" dirty="0"/>
              <a:t> , Tanya </a:t>
            </a:r>
            <a:r>
              <a:rPr lang="en-US" sz="2400" dirty="0" smtClean="0"/>
              <a:t>Feng, “</a:t>
            </a:r>
            <a:r>
              <a:rPr lang="en-US" sz="2400" dirty="0" smtClean="0">
                <a:solidFill>
                  <a:schemeClr val="dk1"/>
                </a:solidFill>
              </a:rPr>
              <a:t> </a:t>
            </a:r>
            <a:r>
              <a:rPr lang="en-US" sz="2400" dirty="0">
                <a:solidFill>
                  <a:schemeClr val="dk1"/>
                </a:solidFill>
              </a:rPr>
              <a:t>Availability, readability, and content of privacy policies and terms of agreements of mental health </a:t>
            </a:r>
            <a:r>
              <a:rPr lang="en-US" sz="2400" dirty="0" smtClean="0">
                <a:solidFill>
                  <a:schemeClr val="dk1"/>
                </a:solidFill>
              </a:rPr>
              <a:t>apps”,2019, </a:t>
            </a:r>
            <a:r>
              <a:rPr lang="fr-FR" sz="2400" dirty="0">
                <a:solidFill>
                  <a:schemeClr val="dk1"/>
                </a:solidFill>
              </a:rPr>
              <a:t>6;17:100243.doi: 10.1016/j.invent.2019.100243. </a:t>
            </a:r>
            <a:r>
              <a:rPr lang="fr-FR" sz="2400" dirty="0" err="1">
                <a:solidFill>
                  <a:schemeClr val="dk1"/>
                </a:solidFill>
              </a:rPr>
              <a:t>eCollection</a:t>
            </a:r>
            <a:r>
              <a:rPr lang="fr-FR" sz="2400" dirty="0">
                <a:solidFill>
                  <a:schemeClr val="dk1"/>
                </a:solidFill>
              </a:rPr>
              <a:t> 2019 Sep</a:t>
            </a:r>
            <a:endParaRPr lang="en-US" sz="2400" dirty="0">
              <a:solidFill>
                <a:schemeClr val="dk1"/>
              </a:solidFill>
            </a:endParaRPr>
          </a:p>
          <a:p>
            <a:endParaRPr lang="en-US" b="1" dirty="0"/>
          </a:p>
        </p:txBody>
      </p:sp>
    </p:spTree>
    <p:extLst>
      <p:ext uri="{BB962C8B-B14F-4D97-AF65-F5344CB8AC3E}">
        <p14:creationId xmlns:p14="http://schemas.microsoft.com/office/powerpoint/2010/main" val="3733324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a:ea typeface="Times New Roman"/>
                <a:cs typeface="Times New Roman"/>
                <a:sym typeface="Times New Roman"/>
              </a:rPr>
              <a:t>References</a:t>
            </a:r>
            <a:endParaRPr lang="en-US" dirty="0"/>
          </a:p>
        </p:txBody>
      </p:sp>
      <p:sp>
        <p:nvSpPr>
          <p:cNvPr id="3" name="Content Placeholder 2"/>
          <p:cNvSpPr>
            <a:spLocks noGrp="1"/>
          </p:cNvSpPr>
          <p:nvPr>
            <p:ph idx="1"/>
          </p:nvPr>
        </p:nvSpPr>
        <p:spPr>
          <a:xfrm>
            <a:off x="857250" y="1797050"/>
            <a:ext cx="10515600" cy="4351338"/>
          </a:xfrm>
        </p:spPr>
        <p:txBody>
          <a:bodyPr/>
          <a:lstStyle/>
          <a:p>
            <a:pPr marL="0" indent="0">
              <a:buNone/>
            </a:pPr>
            <a:r>
              <a:rPr lang="en-US" dirty="0"/>
              <a:t>[6] Robert L. </a:t>
            </a:r>
            <a:r>
              <a:rPr lang="en-US" dirty="0" err="1"/>
              <a:t>Longyear</a:t>
            </a:r>
            <a:r>
              <a:rPr lang="en-US" dirty="0"/>
              <a:t>, </a:t>
            </a:r>
            <a:r>
              <a:rPr lang="en-US" dirty="0" err="1"/>
              <a:t>Kostdin</a:t>
            </a:r>
            <a:r>
              <a:rPr lang="en-US" dirty="0"/>
              <a:t> </a:t>
            </a:r>
            <a:r>
              <a:rPr lang="en-US" dirty="0" err="1"/>
              <a:t>Kushlev</a:t>
            </a:r>
            <a:r>
              <a:rPr lang="en-US" dirty="0"/>
              <a:t>, “C</a:t>
            </a:r>
            <a:r>
              <a:rPr lang="en-US" dirty="0">
                <a:solidFill>
                  <a:schemeClr val="dk1"/>
                </a:solidFill>
              </a:rPr>
              <a:t>an mental health apps be effective for depression, anxiety, and stress during a pandemic?”,2021, American Psychological Association; </a:t>
            </a:r>
            <a:r>
              <a:rPr lang="en-US" dirty="0" smtClean="0">
                <a:solidFill>
                  <a:schemeClr val="dk1"/>
                </a:solidFill>
              </a:rPr>
              <a:t>DOI:10.1037/pri0000142</a:t>
            </a:r>
          </a:p>
          <a:p>
            <a:pPr marL="0" indent="0">
              <a:buNone/>
            </a:pPr>
            <a:r>
              <a:rPr lang="en-US" dirty="0" smtClean="0"/>
              <a:t>[7]OSMI Mental health(</a:t>
            </a:r>
            <a:r>
              <a:rPr lang="en-US" dirty="0" err="1" smtClean="0"/>
              <a:t>kaggle</a:t>
            </a:r>
            <a:r>
              <a:rPr lang="en-US" dirty="0" smtClean="0"/>
              <a:t>)</a:t>
            </a:r>
          </a:p>
          <a:p>
            <a:pPr marL="0" indent="0">
              <a:buNone/>
            </a:pPr>
            <a:r>
              <a:rPr lang="en-US" dirty="0"/>
              <a:t>[8] </a:t>
            </a:r>
            <a:r>
              <a:rPr lang="en-US" dirty="0" smtClean="0">
                <a:hlinkClick r:id="rId2"/>
              </a:rPr>
              <a:t>https://scikit-learn.org/</a:t>
            </a:r>
            <a:endParaRPr lang="en-US" dirty="0" smtClean="0"/>
          </a:p>
          <a:p>
            <a:pPr marL="0" indent="0">
              <a:buNone/>
            </a:pPr>
            <a:r>
              <a:rPr lang="en-US" dirty="0" smtClean="0"/>
              <a:t>[9]</a:t>
            </a:r>
            <a:r>
              <a:rPr lang="en-US" dirty="0" smtClean="0">
                <a:hlinkClick r:id="rId3"/>
              </a:rPr>
              <a:t>https://expo.dev/</a:t>
            </a:r>
            <a:endParaRPr lang="en-US" dirty="0" smtClean="0"/>
          </a:p>
          <a:p>
            <a:pPr marL="0" indent="0">
              <a:buNone/>
            </a:pPr>
            <a:endParaRPr lang="en-US" u="sng" dirty="0">
              <a:solidFill>
                <a:schemeClr val="hlink"/>
              </a:solidFill>
            </a:endParaRPr>
          </a:p>
        </p:txBody>
      </p:sp>
    </p:spTree>
    <p:extLst>
      <p:ext uri="{BB962C8B-B14F-4D97-AF65-F5344CB8AC3E}">
        <p14:creationId xmlns:p14="http://schemas.microsoft.com/office/powerpoint/2010/main" val="1637684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a:t>
            </a:r>
            <a:r>
              <a:rPr lang="en-US" dirty="0" smtClean="0"/>
              <a:t>Statement</a:t>
            </a:r>
            <a:endParaRPr lang="en-US" dirty="0"/>
          </a:p>
        </p:txBody>
      </p:sp>
      <p:sp>
        <p:nvSpPr>
          <p:cNvPr id="3" name="Content Placeholder 2"/>
          <p:cNvSpPr>
            <a:spLocks noGrp="1"/>
          </p:cNvSpPr>
          <p:nvPr>
            <p:ph idx="1"/>
          </p:nvPr>
        </p:nvSpPr>
        <p:spPr/>
        <p:txBody>
          <a:bodyPr/>
          <a:lstStyle/>
          <a:p>
            <a:r>
              <a:rPr lang="en-US" dirty="0"/>
              <a:t>M</a:t>
            </a:r>
            <a:r>
              <a:rPr lang="en-US" dirty="0" smtClean="0"/>
              <a:t>ost common problems of mental health tracker are the </a:t>
            </a:r>
            <a:r>
              <a:rPr lang="en-US" dirty="0"/>
              <a:t>predictive models are mainly based on the old </a:t>
            </a:r>
            <a:r>
              <a:rPr lang="en-US" dirty="0" smtClean="0"/>
              <a:t>tasks. Same old tasks are given to the user again and again this may lead to the unwillingness to use the app.</a:t>
            </a:r>
          </a:p>
          <a:p>
            <a:r>
              <a:rPr lang="en-US" dirty="0" smtClean="0"/>
              <a:t>So the major aim of this project is to tackle this problem by giving the new tasks every time so that the user continues to use the app and track its mental health. Hence resulting in the improvement of mental health of the user.</a:t>
            </a:r>
          </a:p>
          <a:p>
            <a:endParaRPr lang="en-US" dirty="0" smtClean="0"/>
          </a:p>
          <a:p>
            <a:endParaRPr lang="en-US" dirty="0" smtClean="0"/>
          </a:p>
          <a:p>
            <a:endParaRPr lang="en-US" dirty="0"/>
          </a:p>
        </p:txBody>
      </p:sp>
    </p:spTree>
    <p:extLst>
      <p:ext uri="{BB962C8B-B14F-4D97-AF65-F5344CB8AC3E}">
        <p14:creationId xmlns:p14="http://schemas.microsoft.com/office/powerpoint/2010/main" val="918481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a:t>
            </a:r>
            <a:r>
              <a:rPr lang="en-US" dirty="0" err="1" smtClean="0"/>
              <a:t>Definiton</a:t>
            </a:r>
            <a:endParaRPr lang="en-US" dirty="0"/>
          </a:p>
        </p:txBody>
      </p:sp>
      <p:sp>
        <p:nvSpPr>
          <p:cNvPr id="3" name="Content Placeholder 2"/>
          <p:cNvSpPr>
            <a:spLocks noGrp="1"/>
          </p:cNvSpPr>
          <p:nvPr>
            <p:ph idx="1"/>
          </p:nvPr>
        </p:nvSpPr>
        <p:spPr/>
        <p:txBody>
          <a:bodyPr/>
          <a:lstStyle/>
          <a:p>
            <a:r>
              <a:rPr lang="en-US" dirty="0"/>
              <a:t>This project involves building an app that tracks the mental health of its users and tries to help them get through their condition by suggesting tasks and keeping record of their progress with machine learning </a:t>
            </a:r>
            <a:r>
              <a:rPr lang="en-US" dirty="0" smtClean="0"/>
              <a:t>. There will be a  </a:t>
            </a:r>
            <a:r>
              <a:rPr lang="en-US" dirty="0"/>
              <a:t>ML model to train on dataset which is related to mental health.</a:t>
            </a:r>
          </a:p>
          <a:p>
            <a:r>
              <a:rPr lang="en-US" dirty="0"/>
              <a:t>According to the outcome of the Q&amp;A, we'll provide tasks and activities for users based on their current mental state with the help of machine learning.</a:t>
            </a:r>
          </a:p>
          <a:p>
            <a:endParaRPr lang="en-US" dirty="0"/>
          </a:p>
        </p:txBody>
      </p:sp>
    </p:spTree>
    <p:extLst>
      <p:ext uri="{BB962C8B-B14F-4D97-AF65-F5344CB8AC3E}">
        <p14:creationId xmlns:p14="http://schemas.microsoft.com/office/powerpoint/2010/main" val="3819287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189779" y="0"/>
            <a:ext cx="4687021" cy="687977"/>
          </a:xfrm>
          <a:prstGeom prst="rect">
            <a:avLst/>
          </a:prstGeom>
        </p:spPr>
        <p:txBody>
          <a:bodyPr spcFirstLastPara="1" vert="horz" wrap="square" lIns="91425" tIns="91425" rIns="91425" bIns="91425" rtlCol="0" anchor="t" anchorCtr="0">
            <a:noAutofit/>
          </a:bodyPr>
          <a:lstStyle/>
          <a:p>
            <a:pPr algn="ctr">
              <a:spcBef>
                <a:spcPts val="0"/>
              </a:spcBef>
            </a:pPr>
            <a:r>
              <a:rPr lang="en-US" dirty="0"/>
              <a:t>Methodology</a:t>
            </a:r>
            <a:endParaRPr dirty="0"/>
          </a:p>
        </p:txBody>
      </p:sp>
      <p:sp>
        <p:nvSpPr>
          <p:cNvPr id="157" name="Google Shape;157;p24"/>
          <p:cNvSpPr txBox="1">
            <a:spLocks noGrp="1"/>
          </p:cNvSpPr>
          <p:nvPr>
            <p:ph type="sldNum" idx="12"/>
          </p:nvPr>
        </p:nvSpPr>
        <p:spPr>
          <a:xfrm>
            <a:off x="9996458" y="6217622"/>
            <a:ext cx="548700" cy="524700"/>
          </a:xfrm>
          <a:prstGeom prst="rect">
            <a:avLst/>
          </a:prstGeom>
        </p:spPr>
        <p:txBody>
          <a:bodyPr spcFirstLastPara="1" vert="horz" wrap="square" lIns="91425" tIns="91425" rIns="91425" bIns="91425" rtlCol="0" anchor="ctr" anchorCtr="0">
            <a:noAutofit/>
          </a:bodyPr>
          <a:lstStyle/>
          <a:p>
            <a:pPr>
              <a:buClr>
                <a:srgbClr val="000000"/>
              </a:buClr>
              <a:buSzPts val="1000"/>
            </a:pPr>
            <a:fld id="{00000000-1234-1234-1234-123412341234}" type="slidenum">
              <a:rPr lang="en-US"/>
              <a:pPr>
                <a:buClr>
                  <a:srgbClr val="000000"/>
                </a:buClr>
                <a:buSzPts val="1000"/>
              </a:pPr>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648" y="82296"/>
            <a:ext cx="5029200" cy="5939005"/>
          </a:xfrm>
          <a:prstGeom prst="rect">
            <a:avLst/>
          </a:prstGeom>
        </p:spPr>
      </p:pic>
    </p:spTree>
    <p:extLst>
      <p:ext uri="{BB962C8B-B14F-4D97-AF65-F5344CB8AC3E}">
        <p14:creationId xmlns:p14="http://schemas.microsoft.com/office/powerpoint/2010/main" val="4159676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9268" y="1825625"/>
            <a:ext cx="5493463" cy="4351338"/>
          </a:xfrm>
        </p:spPr>
      </p:pic>
    </p:spTree>
    <p:extLst>
      <p:ext uri="{BB962C8B-B14F-4D97-AF65-F5344CB8AC3E}">
        <p14:creationId xmlns:p14="http://schemas.microsoft.com/office/powerpoint/2010/main" val="1372204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Objectives</a:t>
            </a:r>
            <a:endParaRPr lang="en-US" dirty="0"/>
          </a:p>
        </p:txBody>
      </p:sp>
      <p:sp>
        <p:nvSpPr>
          <p:cNvPr id="3" name="Content Placeholder 2"/>
          <p:cNvSpPr>
            <a:spLocks noGrp="1"/>
          </p:cNvSpPr>
          <p:nvPr>
            <p:ph idx="1"/>
          </p:nvPr>
        </p:nvSpPr>
        <p:spPr/>
        <p:txBody>
          <a:bodyPr/>
          <a:lstStyle/>
          <a:p>
            <a:pPr marL="431800" indent="-342900">
              <a:lnSpc>
                <a:spcPct val="100000"/>
              </a:lnSpc>
              <a:spcBef>
                <a:spcPts val="0"/>
              </a:spcBef>
              <a:buSzPts val="2200"/>
            </a:pPr>
            <a:r>
              <a:rPr lang="en-US" dirty="0" smtClean="0"/>
              <a:t>S</a:t>
            </a:r>
            <a:r>
              <a:rPr lang="en-US" dirty="0" smtClean="0"/>
              <a:t>uggestion of tasks </a:t>
            </a:r>
            <a:r>
              <a:rPr lang="en-US" dirty="0"/>
              <a:t>and activities based on the result of the Q&amp;A.</a:t>
            </a:r>
          </a:p>
          <a:p>
            <a:pPr marL="431800" indent="-342900">
              <a:lnSpc>
                <a:spcPct val="100000"/>
              </a:lnSpc>
              <a:spcBef>
                <a:spcPts val="0"/>
              </a:spcBef>
              <a:buSzPts val="2200"/>
            </a:pPr>
            <a:r>
              <a:rPr lang="en-US" dirty="0" smtClean="0"/>
              <a:t>Variation in t</a:t>
            </a:r>
            <a:r>
              <a:rPr lang="en-US" dirty="0" smtClean="0"/>
              <a:t>asks </a:t>
            </a:r>
            <a:r>
              <a:rPr lang="en-US" dirty="0"/>
              <a:t>and activities </a:t>
            </a:r>
            <a:r>
              <a:rPr lang="en-US" dirty="0" smtClean="0"/>
              <a:t>as </a:t>
            </a:r>
            <a:r>
              <a:rPr lang="en-US" dirty="0"/>
              <a:t>per user’s mood. </a:t>
            </a:r>
          </a:p>
          <a:p>
            <a:pPr marL="431800" indent="-342900">
              <a:lnSpc>
                <a:spcPct val="100000"/>
              </a:lnSpc>
              <a:spcBef>
                <a:spcPts val="0"/>
              </a:spcBef>
              <a:buSzPts val="2200"/>
            </a:pPr>
            <a:r>
              <a:rPr lang="en-US" dirty="0"/>
              <a:t>Notifications will be there </a:t>
            </a:r>
            <a:r>
              <a:rPr lang="en-US" dirty="0" smtClean="0"/>
              <a:t>so </a:t>
            </a:r>
            <a:r>
              <a:rPr lang="en-US" dirty="0"/>
              <a:t>that people with chronic medical illness will not forget self-monitoring.</a:t>
            </a:r>
          </a:p>
          <a:p>
            <a:pPr marL="431800" indent="-342900">
              <a:lnSpc>
                <a:spcPct val="100000"/>
              </a:lnSpc>
              <a:spcBef>
                <a:spcPts val="0"/>
              </a:spcBef>
              <a:buSzPts val="2200"/>
            </a:pPr>
            <a:r>
              <a:rPr lang="en-US" dirty="0"/>
              <a:t>J</a:t>
            </a:r>
            <a:r>
              <a:rPr lang="en-US" dirty="0" smtClean="0"/>
              <a:t>ournaling </a:t>
            </a:r>
            <a:r>
              <a:rPr lang="en-US" dirty="0"/>
              <a:t>and data entry features.</a:t>
            </a:r>
          </a:p>
          <a:p>
            <a:pPr marL="431800" indent="-342900">
              <a:lnSpc>
                <a:spcPct val="100000"/>
              </a:lnSpc>
              <a:spcBef>
                <a:spcPts val="0"/>
              </a:spcBef>
              <a:buSzPts val="2200"/>
            </a:pPr>
            <a:r>
              <a:rPr lang="en-US" dirty="0"/>
              <a:t>C</a:t>
            </a:r>
            <a:r>
              <a:rPr lang="en-US" dirty="0" smtClean="0"/>
              <a:t>ross-platform </a:t>
            </a:r>
            <a:r>
              <a:rPr lang="en-US" dirty="0"/>
              <a:t>based technology. </a:t>
            </a:r>
            <a:r>
              <a:rPr lang="en-US" dirty="0" err="1"/>
              <a:t>i.e</a:t>
            </a:r>
            <a:r>
              <a:rPr lang="en-US" dirty="0"/>
              <a:t> both </a:t>
            </a:r>
            <a:r>
              <a:rPr lang="en-US" dirty="0" smtClean="0"/>
              <a:t>iOS ,web </a:t>
            </a:r>
            <a:r>
              <a:rPr lang="en-US" dirty="0"/>
              <a:t>as well as Android . </a:t>
            </a:r>
          </a:p>
          <a:p>
            <a:pPr marL="431800" indent="-342900">
              <a:lnSpc>
                <a:spcPct val="100000"/>
              </a:lnSpc>
              <a:spcBef>
                <a:spcPts val="0"/>
              </a:spcBef>
              <a:buSzPts val="2200"/>
            </a:pPr>
            <a:r>
              <a:rPr lang="en-US" dirty="0"/>
              <a:t>User’s data will be protected and will not be exposed.</a:t>
            </a:r>
          </a:p>
          <a:p>
            <a:endParaRPr lang="en-US" dirty="0"/>
          </a:p>
        </p:txBody>
      </p:sp>
    </p:spTree>
    <p:extLst>
      <p:ext uri="{BB962C8B-B14F-4D97-AF65-F5344CB8AC3E}">
        <p14:creationId xmlns:p14="http://schemas.microsoft.com/office/powerpoint/2010/main" val="3856455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Scope</a:t>
            </a:r>
            <a:endParaRPr lang="en-US" dirty="0"/>
          </a:p>
        </p:txBody>
      </p:sp>
      <p:sp>
        <p:nvSpPr>
          <p:cNvPr id="3" name="Content Placeholder 2"/>
          <p:cNvSpPr>
            <a:spLocks noGrp="1"/>
          </p:cNvSpPr>
          <p:nvPr>
            <p:ph idx="1"/>
          </p:nvPr>
        </p:nvSpPr>
        <p:spPr/>
        <p:txBody>
          <a:bodyPr/>
          <a:lstStyle/>
          <a:p>
            <a:r>
              <a:rPr lang="en-US" dirty="0" smtClean="0"/>
              <a:t>To track the mental health of the user.</a:t>
            </a:r>
          </a:p>
          <a:p>
            <a:r>
              <a:rPr lang="en-US" dirty="0" smtClean="0"/>
              <a:t>To assign tasks and activities to the users based on their current mental state.</a:t>
            </a:r>
          </a:p>
          <a:p>
            <a:r>
              <a:rPr lang="en-US" dirty="0" smtClean="0"/>
              <a:t>To </a:t>
            </a:r>
            <a:r>
              <a:rPr lang="en-US" dirty="0" smtClean="0"/>
              <a:t>help them get through their condition by suggesting tasks and keeping record of their progress .</a:t>
            </a:r>
          </a:p>
          <a:p>
            <a:r>
              <a:rPr lang="en-US" dirty="0" smtClean="0"/>
              <a:t> </a:t>
            </a:r>
            <a:r>
              <a:rPr lang="en-US" dirty="0" smtClean="0"/>
              <a:t>To help </a:t>
            </a:r>
            <a:r>
              <a:rPr lang="en-US" dirty="0" smtClean="0"/>
              <a:t>the user to track and reflect their mental health.</a:t>
            </a:r>
          </a:p>
          <a:p>
            <a:endParaRPr lang="en-US" dirty="0" smtClean="0"/>
          </a:p>
          <a:p>
            <a:endParaRPr lang="en-US" dirty="0"/>
          </a:p>
        </p:txBody>
      </p:sp>
    </p:spTree>
    <p:extLst>
      <p:ext uri="{BB962C8B-B14F-4D97-AF65-F5344CB8AC3E}">
        <p14:creationId xmlns:p14="http://schemas.microsoft.com/office/powerpoint/2010/main" val="2906050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9996458" y="6217622"/>
            <a:ext cx="548700" cy="524700"/>
          </a:xfrm>
          <a:prstGeom prst="rect">
            <a:avLst/>
          </a:prstGeom>
          <a:noFill/>
          <a:ln>
            <a:noFill/>
          </a:ln>
        </p:spPr>
        <p:txBody>
          <a:bodyPr spcFirstLastPara="1" vert="horz" wrap="square" lIns="91425" tIns="91425" rIns="91425" bIns="91425" rtlCol="0" anchor="ctr" anchorCtr="0">
            <a:noAutofit/>
          </a:bodyPr>
          <a:lstStyle/>
          <a:p>
            <a:pPr>
              <a:buSzPts val="1000"/>
            </a:pPr>
            <a:fld id="{00000000-1234-1234-1234-123412341234}" type="slidenum">
              <a:rPr lang="en-US"/>
              <a:pPr>
                <a:buSzPts val="1000"/>
              </a:pPr>
              <a:t>9</a:t>
            </a:fld>
            <a:endParaRPr/>
          </a:p>
        </p:txBody>
      </p:sp>
      <p:sp>
        <p:nvSpPr>
          <p:cNvPr id="79" name="Google Shape;79;p14"/>
          <p:cNvSpPr txBox="1">
            <a:spLocks noGrp="1"/>
          </p:cNvSpPr>
          <p:nvPr>
            <p:ph type="title"/>
          </p:nvPr>
        </p:nvSpPr>
        <p:spPr>
          <a:xfrm>
            <a:off x="1835700" y="593367"/>
            <a:ext cx="8520600" cy="763500"/>
          </a:xfrm>
          <a:prstGeom prst="rect">
            <a:avLst/>
          </a:prstGeom>
          <a:noFill/>
          <a:ln>
            <a:noFill/>
          </a:ln>
        </p:spPr>
        <p:txBody>
          <a:bodyPr spcFirstLastPara="1" vert="horz" wrap="square" lIns="91425" tIns="91425" rIns="91425" bIns="91425" rtlCol="0" anchor="t" anchorCtr="0">
            <a:noAutofit/>
          </a:bodyPr>
          <a:lstStyle/>
          <a:p>
            <a:pPr marL="2743200" indent="457200">
              <a:spcBef>
                <a:spcPts val="0"/>
              </a:spcBef>
            </a:pPr>
            <a:r>
              <a:rPr lang="en-US" sz="3200">
                <a:latin typeface="Times New Roman"/>
                <a:ea typeface="Times New Roman"/>
                <a:cs typeface="Times New Roman"/>
                <a:sym typeface="Times New Roman"/>
              </a:rPr>
              <a:t>Related Work</a:t>
            </a:r>
            <a:endParaRPr sz="3200">
              <a:latin typeface="Times New Roman"/>
              <a:ea typeface="Times New Roman"/>
              <a:cs typeface="Times New Roman"/>
              <a:sym typeface="Times New Roman"/>
            </a:endParaRPr>
          </a:p>
        </p:txBody>
      </p:sp>
      <p:sp>
        <p:nvSpPr>
          <p:cNvPr id="80" name="Google Shape;80;p14"/>
          <p:cNvSpPr txBox="1">
            <a:spLocks noGrp="1"/>
          </p:cNvSpPr>
          <p:nvPr>
            <p:ph type="body" idx="1"/>
          </p:nvPr>
        </p:nvSpPr>
        <p:spPr>
          <a:xfrm>
            <a:off x="2126700" y="1356875"/>
            <a:ext cx="8229600" cy="5244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None/>
            </a:pPr>
            <a:endParaRPr/>
          </a:p>
          <a:p>
            <a:pPr marL="0" indent="0">
              <a:lnSpc>
                <a:spcPct val="100000"/>
              </a:lnSpc>
              <a:spcBef>
                <a:spcPts val="0"/>
              </a:spcBef>
              <a:buSzPts val="3200"/>
              <a:buNone/>
            </a:pPr>
            <a:endParaRPr sz="3200"/>
          </a:p>
        </p:txBody>
      </p:sp>
      <p:graphicFrame>
        <p:nvGraphicFramePr>
          <p:cNvPr id="81" name="Google Shape;81;p14"/>
          <p:cNvGraphicFramePr/>
          <p:nvPr>
            <p:extLst>
              <p:ext uri="{D42A27DB-BD31-4B8C-83A1-F6EECF244321}">
                <p14:modId xmlns:p14="http://schemas.microsoft.com/office/powerpoint/2010/main" val="130844611"/>
              </p:ext>
            </p:extLst>
          </p:nvPr>
        </p:nvGraphicFramePr>
        <p:xfrm>
          <a:off x="2299317" y="1401851"/>
          <a:ext cx="7238383" cy="4753735"/>
        </p:xfrm>
        <a:graphic>
          <a:graphicData uri="http://schemas.openxmlformats.org/drawingml/2006/table">
            <a:tbl>
              <a:tblPr>
                <a:noFill/>
              </a:tblPr>
              <a:tblGrid>
                <a:gridCol w="596783">
                  <a:extLst>
                    <a:ext uri="{9D8B030D-6E8A-4147-A177-3AD203B41FA5}">
                      <a16:colId xmlns:a16="http://schemas.microsoft.com/office/drawing/2014/main" val="20000"/>
                    </a:ext>
                  </a:extLst>
                </a:gridCol>
                <a:gridCol w="1185125">
                  <a:extLst>
                    <a:ext uri="{9D8B030D-6E8A-4147-A177-3AD203B41FA5}">
                      <a16:colId xmlns:a16="http://schemas.microsoft.com/office/drawing/2014/main" val="20001"/>
                    </a:ext>
                  </a:extLst>
                </a:gridCol>
                <a:gridCol w="912600">
                  <a:extLst>
                    <a:ext uri="{9D8B030D-6E8A-4147-A177-3AD203B41FA5}">
                      <a16:colId xmlns:a16="http://schemas.microsoft.com/office/drawing/2014/main" val="20002"/>
                    </a:ext>
                  </a:extLst>
                </a:gridCol>
                <a:gridCol w="2247450">
                  <a:extLst>
                    <a:ext uri="{9D8B030D-6E8A-4147-A177-3AD203B41FA5}">
                      <a16:colId xmlns:a16="http://schemas.microsoft.com/office/drawing/2014/main" val="20003"/>
                    </a:ext>
                  </a:extLst>
                </a:gridCol>
                <a:gridCol w="229642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US"/>
                        <a:t>Sr. 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Title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Conference Year</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Purpose</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dirty="0" smtClean="0"/>
                        <a:t>Issues</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47925">
                <a:tc>
                  <a:txBody>
                    <a:bodyPr/>
                    <a:lstStyle/>
                    <a:p>
                      <a:pPr marL="0" lvl="0" indent="0" algn="l" rtl="0">
                        <a:spcBef>
                          <a:spcPts val="0"/>
                        </a:spcBef>
                        <a:spcAft>
                          <a:spcPts val="0"/>
                        </a:spcAft>
                        <a:buNone/>
                      </a:pPr>
                      <a:r>
                        <a:rPr lang="en-US" dirty="0"/>
                        <a:t>1</a:t>
                      </a:r>
                      <a:r>
                        <a:rPr lang="en-US" dirty="0" smtClean="0"/>
                        <a:t>.</a:t>
                      </a: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dirty="0" smtClean="0">
                          <a:solidFill>
                            <a:schemeClr val="dk1"/>
                          </a:solidFill>
                        </a:rPr>
                        <a:t>Youth mental health apps in the digital age: a scoping review of trends and evaluations. </a:t>
                      </a:r>
                      <a:endParaRPr sz="1200" dirty="0">
                        <a:solidFill>
                          <a:schemeClr val="dk1"/>
                        </a:solidFill>
                      </a:endParaRPr>
                    </a:p>
                    <a:p>
                      <a:pPr marL="0" lvl="0" indent="0" algn="l" rtl="0">
                        <a:spcBef>
                          <a:spcPts val="0"/>
                        </a:spcBef>
                        <a:spcAft>
                          <a:spcPts val="0"/>
                        </a:spcAft>
                        <a:buNone/>
                      </a:pPr>
                      <a:endParaRPr dirty="0"/>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a:t>2020</a:t>
                      </a:r>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dirty="0" smtClean="0">
                          <a:solidFill>
                            <a:schemeClr val="dk1"/>
                          </a:solidFill>
                        </a:rPr>
                        <a:t>Given the lack of a detailed scientific methodology for evaluating mobile mental health apps, the group is currently developing a more detailed, rigorous framework that can be used consistently and reliably. Below are the major categories of this framework. • Effectiveness • Design Model with Youth Input • Usability • Privacy • Security • Implementation</a:t>
                      </a:r>
                      <a:endParaRPr sz="1200" dirty="0">
                        <a:solidFill>
                          <a:schemeClr val="dk1"/>
                        </a:solidFill>
                      </a:endParaRPr>
                    </a:p>
                    <a:p>
                      <a:pPr marL="0" lvl="0" indent="0" algn="l" rtl="0">
                        <a:spcBef>
                          <a:spcPts val="0"/>
                        </a:spcBef>
                        <a:spcAft>
                          <a:spcPts val="0"/>
                        </a:spcAft>
                        <a:buNone/>
                      </a:pPr>
                      <a:endParaRPr sz="1200" dirty="0">
                        <a:solidFill>
                          <a:srgbClr val="231F20"/>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200" dirty="0" smtClean="0">
                          <a:solidFill>
                            <a:schemeClr val="dk1"/>
                          </a:solidFill>
                        </a:rPr>
                        <a:t>The </a:t>
                      </a:r>
                      <a:r>
                        <a:rPr lang="en-US" sz="1200" dirty="0" smtClean="0">
                          <a:solidFill>
                            <a:schemeClr val="dk1"/>
                          </a:solidFill>
                        </a:rPr>
                        <a:t>Headspace website claimed around efficacy, including that ten days of use will reduce stress by 14%, and three weeks will reduce aggression 57% </a:t>
                      </a:r>
                      <a:endParaRPr sz="1200" dirty="0">
                        <a:solidFill>
                          <a:schemeClr val="dk1"/>
                        </a:solidFill>
                      </a:endParaRPr>
                    </a:p>
                  </a:txBody>
                  <a:tcPr marL="91425" marR="91425" marT="91425" marB="91425">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7659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2100</Words>
  <Application>Microsoft Office PowerPoint</Application>
  <PresentationFormat>Widescreen</PresentationFormat>
  <Paragraphs>191</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Cognitive Assistant - A mental health tracker built using react native with Machine Learning. </vt:lpstr>
      <vt:lpstr>Motivation</vt:lpstr>
      <vt:lpstr>Problem Statement</vt:lpstr>
      <vt:lpstr>Problem Definiton</vt:lpstr>
      <vt:lpstr>Methodology</vt:lpstr>
      <vt:lpstr>System Design</vt:lpstr>
      <vt:lpstr>Objectives</vt:lpstr>
      <vt:lpstr>Scope</vt:lpstr>
      <vt:lpstr>Related Work</vt:lpstr>
      <vt:lpstr>Related Work</vt:lpstr>
      <vt:lpstr>Related Work</vt:lpstr>
      <vt:lpstr>Related Work</vt:lpstr>
      <vt:lpstr>Related Work</vt:lpstr>
      <vt:lpstr>Related Work</vt:lpstr>
      <vt:lpstr>Related Work</vt:lpstr>
      <vt:lpstr>Related Work</vt:lpstr>
      <vt:lpstr>Related Work</vt:lpstr>
      <vt:lpstr>Related Work</vt:lpstr>
      <vt:lpstr>Problems faced </vt:lpstr>
      <vt:lpstr>Result</vt:lpstr>
      <vt:lpstr>Result</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Dadycool</dc:creator>
  <cp:lastModifiedBy>Dadycool</cp:lastModifiedBy>
  <cp:revision>20</cp:revision>
  <dcterms:created xsi:type="dcterms:W3CDTF">2022-03-21T19:43:15Z</dcterms:created>
  <dcterms:modified xsi:type="dcterms:W3CDTF">2022-03-22T09:02:45Z</dcterms:modified>
</cp:coreProperties>
</file>