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0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2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6113"/>
            <a:ext cx="10131425" cy="1456267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2380"/>
            <a:ext cx="10131425" cy="4901603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0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254AF-EF79-4891-B3D5-420FB8B1C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C75C7D-92A9-4B6B-95F4-A200701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IENUMERABLE AND IENUMERATOR IN C#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725366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b="1" dirty="0"/>
              <a:t>Presenter: </a:t>
            </a:r>
            <a:r>
              <a:rPr lang="en-US" sz="2400" b="1" dirty="0" err="1"/>
              <a:t>mohammad</a:t>
            </a:r>
            <a:r>
              <a:rPr lang="en-US" sz="2400" b="1" dirty="0"/>
              <a:t> </a:t>
            </a:r>
            <a:r>
              <a:rPr lang="en-US" sz="2400" b="1" dirty="0" err="1"/>
              <a:t>adil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884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IEnumerator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Enumerable</a:t>
            </a:r>
            <a:r>
              <a:rPr lang="en-US" dirty="0"/>
              <a:t> is a class that can give you </a:t>
            </a:r>
            <a:r>
              <a:rPr lang="en-US" b="1" dirty="0"/>
              <a:t>Enumerators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has a method called </a:t>
            </a:r>
            <a:r>
              <a:rPr lang="en-US" b="1" dirty="0" err="1"/>
              <a:t>GetEnumerator</a:t>
            </a:r>
            <a:r>
              <a:rPr lang="en-US" dirty="0"/>
              <a:t> which gives you an </a:t>
            </a:r>
            <a:r>
              <a:rPr lang="en-US" b="1" dirty="0"/>
              <a:t>Enumerator</a:t>
            </a:r>
            <a:r>
              <a:rPr lang="en-US" dirty="0"/>
              <a:t> that looks at its items.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you write a </a:t>
            </a:r>
            <a:r>
              <a:rPr lang="en-US" b="1" dirty="0" err="1"/>
              <a:t>foreach</a:t>
            </a:r>
            <a:r>
              <a:rPr lang="en-US" dirty="0"/>
              <a:t> loop in C#, the code that it generates calls </a:t>
            </a:r>
            <a:r>
              <a:rPr lang="en-US" b="1" dirty="0" err="1"/>
              <a:t>GetEnumerator</a:t>
            </a:r>
            <a:r>
              <a:rPr lang="en-US" dirty="0"/>
              <a:t> to create the Enumerator used by the loop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 err="1"/>
              <a:t>IEnumerable</a:t>
            </a:r>
            <a:r>
              <a:rPr lang="en-US" dirty="0"/>
              <a:t> interface actually uses </a:t>
            </a:r>
            <a:r>
              <a:rPr lang="en-US" b="1" dirty="0" err="1" smtClean="0"/>
              <a:t>Ienumerator</a:t>
            </a:r>
            <a:r>
              <a:rPr lang="en-US" b="1" dirty="0" smtClean="0"/>
              <a:t> </a:t>
            </a:r>
            <a:r>
              <a:rPr lang="en-US" dirty="0" smtClean="0"/>
              <a:t>internally. </a:t>
            </a:r>
            <a:r>
              <a:rPr lang="en-US" dirty="0"/>
              <a:t>The main reason to create an </a:t>
            </a:r>
            <a:r>
              <a:rPr lang="en-US" b="1" dirty="0" err="1"/>
              <a:t>IEnumerable</a:t>
            </a:r>
            <a:r>
              <a:rPr lang="en-US" dirty="0"/>
              <a:t> is to make the syntax shorter and simpler.</a:t>
            </a:r>
          </a:p>
        </p:txBody>
      </p:sp>
    </p:spTree>
    <p:extLst>
      <p:ext uri="{BB962C8B-B14F-4D97-AF65-F5344CB8AC3E}">
        <p14:creationId xmlns:p14="http://schemas.microsoft.com/office/powerpoint/2010/main" val="36364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IEnumerator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main difference between </a:t>
            </a:r>
            <a:r>
              <a:rPr lang="en-US" b="1" dirty="0" err="1"/>
              <a:t>IEnumerable</a:t>
            </a:r>
            <a:r>
              <a:rPr lang="en-US" dirty="0"/>
              <a:t> and </a:t>
            </a:r>
            <a:r>
              <a:rPr lang="en-US" b="1" dirty="0" err="1"/>
              <a:t>IEnumerator</a:t>
            </a:r>
            <a:r>
              <a:rPr lang="en-US" dirty="0"/>
              <a:t> is an </a:t>
            </a:r>
            <a:r>
              <a:rPr lang="en-US" b="1" dirty="0" err="1"/>
              <a:t>IEnumerator</a:t>
            </a:r>
            <a:r>
              <a:rPr lang="en-US" dirty="0"/>
              <a:t> retains its cursor's current state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IENUMERABLE vs </a:t>
            </a:r>
            <a:r>
              <a:rPr lang="en-US" sz="7200" b="1" dirty="0" err="1" smtClean="0"/>
              <a:t>iqueryable</a:t>
            </a:r>
            <a:r>
              <a:rPr lang="en-US" sz="7200" b="1" dirty="0" smtClean="0"/>
              <a:t> IN C#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725366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b="1" dirty="0"/>
              <a:t>Presenter: </a:t>
            </a:r>
            <a:r>
              <a:rPr lang="en-US" sz="2400" b="1" dirty="0" err="1"/>
              <a:t>mohammad</a:t>
            </a:r>
            <a:r>
              <a:rPr lang="en-US" sz="2400" b="1" dirty="0"/>
              <a:t> </a:t>
            </a:r>
            <a:r>
              <a:rPr lang="en-US" sz="2400" b="1" dirty="0" err="1"/>
              <a:t>adil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715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IENUMERABLE vs </a:t>
            </a:r>
            <a:r>
              <a:rPr lang="en-US" dirty="0" err="1"/>
              <a:t>iqueryable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both are interfaces.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IQueryable</a:t>
            </a:r>
            <a:r>
              <a:rPr lang="en-US" dirty="0"/>
              <a:t> are used for data manipulation in LINQ from the database and collections</a:t>
            </a:r>
            <a:r>
              <a:rPr lang="en-US" dirty="0" smtClean="0"/>
              <a:t>.</a:t>
            </a:r>
          </a:p>
          <a:p>
            <a:r>
              <a:rPr lang="en-US" dirty="0" err="1"/>
              <a:t>IEnumerable</a:t>
            </a:r>
            <a:r>
              <a:rPr lang="en-US" dirty="0"/>
              <a:t> is inherited by </a:t>
            </a:r>
            <a:r>
              <a:rPr lang="en-US" dirty="0" err="1"/>
              <a:t>IQueryable</a:t>
            </a:r>
            <a:r>
              <a:rPr lang="en-US" dirty="0"/>
              <a:t>, Hence </a:t>
            </a:r>
            <a:r>
              <a:rPr lang="en-US" dirty="0" err="1"/>
              <a:t>IQueryable</a:t>
            </a:r>
            <a:r>
              <a:rPr lang="en-US" dirty="0"/>
              <a:t> has all the features of </a:t>
            </a:r>
            <a:r>
              <a:rPr lang="en-US" dirty="0" err="1"/>
              <a:t>IEnumerable</a:t>
            </a:r>
            <a:r>
              <a:rPr lang="en-US" dirty="0"/>
              <a:t> and except this, it has its own features.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have its own importance to query data and data </a:t>
            </a:r>
            <a:r>
              <a:rPr lang="en-US" dirty="0" smtClean="0"/>
              <a:t>manipulation.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IENUMERABLE vs </a:t>
            </a:r>
            <a:r>
              <a:rPr lang="en-US" dirty="0" err="1"/>
              <a:t>iqueryable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Iqueryable</a:t>
            </a:r>
            <a:r>
              <a:rPr lang="en-US" b="1" dirty="0" smtClean="0"/>
              <a:t> inherits </a:t>
            </a:r>
            <a:r>
              <a:rPr lang="en-US" b="1" dirty="0" err="1" smtClean="0"/>
              <a:t>ienumerable</a:t>
            </a:r>
            <a:r>
              <a:rPr lang="en-US" b="1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49886" y="1692380"/>
            <a:ext cx="3135086" cy="16981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IENUMERABLE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49886" y="4592335"/>
            <a:ext cx="3135086" cy="16981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IQUERYABLE</a:t>
            </a:r>
            <a:endParaRPr lang="en-US" sz="3600" b="1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8549640" y="3465292"/>
            <a:ext cx="535577" cy="1052301"/>
          </a:xfrm>
          <a:prstGeom prst="down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23400" y="587828"/>
            <a:ext cx="2259874" cy="17504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6003" y="2508067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.NET APPLICATION</a:t>
            </a:r>
            <a:endParaRPr lang="en-US" sz="2400" b="1" dirty="0"/>
          </a:p>
        </p:txBody>
      </p:sp>
      <p:sp>
        <p:nvSpPr>
          <p:cNvPr id="4" name="Right Arrow 3"/>
          <p:cNvSpPr/>
          <p:nvPr/>
        </p:nvSpPr>
        <p:spPr>
          <a:xfrm>
            <a:off x="3638238" y="1031964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3599048" y="1770015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&lt;strong&gt;Database&lt;/strong&gt;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458" y="300459"/>
            <a:ext cx="2119833" cy="2939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3238" y="608455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IEnumerable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32335" y="2211918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All Records</a:t>
            </a:r>
            <a:endParaRPr lang="en-US" sz="2400" b="1" dirty="0"/>
          </a:p>
        </p:txBody>
      </p:sp>
      <p:pic>
        <p:nvPicPr>
          <p:cNvPr id="9" name="Picture 8" descr="File:&lt;strong&gt;Filter&lt;/strong&gt;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67" y="732369"/>
            <a:ext cx="944449" cy="9518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3319" y="1750253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FILTER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01777" y="3905611"/>
            <a:ext cx="2259874" cy="17504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4380" y="5825850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.NET APPLICATION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3716615" y="4349747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677425" y="5087798"/>
            <a:ext cx="5048557" cy="352697"/>
          </a:xfrm>
          <a:prstGeom prst="rightArrow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&lt;strong&gt;Database&lt;/strong&gt;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35" y="3618242"/>
            <a:ext cx="2119833" cy="29391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61615" y="3926238"/>
            <a:ext cx="1598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IQueryable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10712" y="5529701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All Records</a:t>
            </a:r>
            <a:endParaRPr lang="en-US" sz="2400" b="1" dirty="0"/>
          </a:p>
        </p:txBody>
      </p:sp>
      <p:pic>
        <p:nvPicPr>
          <p:cNvPr id="18" name="Picture 17" descr="File:&lt;strong&gt;Filter&lt;/strong&gt;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44" y="4542055"/>
            <a:ext cx="944449" cy="9518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94096" y="5559939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FILTER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812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7" grpId="0"/>
      <p:bldP spid="8" grpId="0"/>
      <p:bldP spid="10" grpId="0"/>
      <p:bldP spid="11" grpId="0" animBg="1"/>
      <p:bldP spid="12" grpId="0"/>
      <p:bldP spid="13" grpId="0" animBg="1"/>
      <p:bldP spid="14" grpId="0" animBg="1"/>
      <p:bldP spid="16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70" y="4498"/>
            <a:ext cx="10131425" cy="1456267"/>
          </a:xfrm>
        </p:spPr>
        <p:txBody>
          <a:bodyPr/>
          <a:lstStyle/>
          <a:p>
            <a:r>
              <a:rPr lang="en-US" b="1" dirty="0"/>
              <a:t>IENUMERABLE vs </a:t>
            </a:r>
            <a:r>
              <a:rPr lang="en-US" b="1" dirty="0" err="1"/>
              <a:t>iqueryable</a:t>
            </a:r>
            <a:r>
              <a:rPr lang="en-US" b="1" dirty="0"/>
              <a:t> IN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1301090"/>
            <a:ext cx="4709054" cy="576262"/>
          </a:xfrm>
        </p:spPr>
        <p:txBody>
          <a:bodyPr/>
          <a:lstStyle/>
          <a:p>
            <a:r>
              <a:rPr lang="en-US" b="1" dirty="0"/>
              <a:t>IENUMERABLE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31" y="2076994"/>
            <a:ext cx="5708469" cy="4389120"/>
          </a:xfrm>
        </p:spPr>
        <p:txBody>
          <a:bodyPr>
            <a:noAutofit/>
          </a:bodyPr>
          <a:lstStyle/>
          <a:p>
            <a:r>
              <a:rPr lang="en-US" sz="2400" b="1" dirty="0" err="1"/>
              <a:t>IEnumerable</a:t>
            </a:r>
            <a:r>
              <a:rPr lang="en-US" sz="2400" dirty="0"/>
              <a:t> exists in the </a:t>
            </a:r>
            <a:r>
              <a:rPr lang="en-US" sz="2400" b="1" dirty="0" err="1"/>
              <a:t>System.Collections</a:t>
            </a:r>
            <a:r>
              <a:rPr lang="en-US" sz="2400" dirty="0"/>
              <a:t> </a:t>
            </a:r>
            <a:r>
              <a:rPr lang="en-US" sz="2400" dirty="0" smtClean="0"/>
              <a:t>namespace.</a:t>
            </a:r>
          </a:p>
          <a:p>
            <a:r>
              <a:rPr lang="en-US" sz="2400" b="1" dirty="0" err="1"/>
              <a:t>IEnumerable</a:t>
            </a:r>
            <a:r>
              <a:rPr lang="en-US" sz="2400" dirty="0"/>
              <a:t> is suitable for querying data from in-memory collections like List, Array and so </a:t>
            </a:r>
            <a:r>
              <a:rPr lang="en-US" sz="2400" dirty="0" smtClean="0"/>
              <a:t>on.</a:t>
            </a:r>
          </a:p>
          <a:p>
            <a:r>
              <a:rPr lang="en-US" sz="2400" dirty="0"/>
              <a:t>While querying data from the database, </a:t>
            </a:r>
            <a:r>
              <a:rPr lang="en-US" sz="2400" dirty="0" err="1"/>
              <a:t>IEnumerable</a:t>
            </a:r>
            <a:r>
              <a:rPr lang="en-US" sz="2400" dirty="0"/>
              <a:t> executes </a:t>
            </a:r>
            <a:r>
              <a:rPr lang="en-US" sz="2400" b="1" dirty="0"/>
              <a:t>"select query"</a:t>
            </a:r>
            <a:r>
              <a:rPr lang="en-US" sz="2400" dirty="0"/>
              <a:t> on the server-side, loads data in-memory on the client-side and then filters the data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IEnumerable</a:t>
            </a:r>
            <a:r>
              <a:rPr lang="en-US" sz="2400" dirty="0"/>
              <a:t> is beneficial for </a:t>
            </a:r>
            <a:r>
              <a:rPr lang="en-US" sz="2400" b="1" dirty="0"/>
              <a:t>LINQ to Object</a:t>
            </a:r>
            <a:r>
              <a:rPr lang="en-US" sz="2400" dirty="0"/>
              <a:t> and </a:t>
            </a:r>
            <a:r>
              <a:rPr lang="en-US" sz="2400" b="1" dirty="0"/>
              <a:t>LINQ to XML</a:t>
            </a:r>
            <a:r>
              <a:rPr lang="en-US" sz="2400" dirty="0"/>
              <a:t> queries.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1301090"/>
            <a:ext cx="4722813" cy="576262"/>
          </a:xfrm>
        </p:spPr>
        <p:txBody>
          <a:bodyPr/>
          <a:lstStyle/>
          <a:p>
            <a:r>
              <a:rPr lang="en-US" b="1" dirty="0" smtClean="0"/>
              <a:t>IQUERYABLE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4" y="2076994"/>
            <a:ext cx="5658768" cy="438912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IQueryable</a:t>
            </a:r>
            <a:r>
              <a:rPr lang="en-US" sz="2400" dirty="0"/>
              <a:t> exists in the </a:t>
            </a:r>
            <a:r>
              <a:rPr lang="en-US" sz="2400" b="1" dirty="0" err="1"/>
              <a:t>System.Linq</a:t>
            </a:r>
            <a:r>
              <a:rPr lang="en-US" sz="2400" b="1" dirty="0"/>
              <a:t> </a:t>
            </a:r>
            <a:r>
              <a:rPr lang="en-US" sz="2400" dirty="0"/>
              <a:t>Namespace</a:t>
            </a:r>
            <a:r>
              <a:rPr lang="en-US" sz="2400" dirty="0" smtClean="0"/>
              <a:t>.</a:t>
            </a:r>
          </a:p>
          <a:p>
            <a:r>
              <a:rPr lang="en-US" sz="2400" b="1" dirty="0" err="1"/>
              <a:t>IQueryable</a:t>
            </a:r>
            <a:r>
              <a:rPr lang="en-US" sz="2400" dirty="0"/>
              <a:t> is suitable for querying data from out-memory (like remote database, service) collections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While querying data from a database, </a:t>
            </a:r>
            <a:r>
              <a:rPr lang="en-US" sz="2400" dirty="0" err="1"/>
              <a:t>IQueryable</a:t>
            </a:r>
            <a:r>
              <a:rPr lang="en-US" sz="2400" dirty="0"/>
              <a:t> executes a </a:t>
            </a:r>
            <a:r>
              <a:rPr lang="en-US" sz="2400" b="1" dirty="0"/>
              <a:t>"select query"</a:t>
            </a:r>
            <a:r>
              <a:rPr lang="en-US" sz="2400" dirty="0"/>
              <a:t> on server-side with all filters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IQueryable</a:t>
            </a:r>
            <a:r>
              <a:rPr lang="en-US" sz="2400" dirty="0"/>
              <a:t> is beneficial for </a:t>
            </a:r>
            <a:r>
              <a:rPr lang="en-US" sz="2400" b="1" dirty="0" smtClean="0"/>
              <a:t>LINQ to SQL</a:t>
            </a:r>
            <a:r>
              <a:rPr lang="en-US" sz="2400" dirty="0" smtClean="0"/>
              <a:t> queries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5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What is </a:t>
            </a:r>
            <a:r>
              <a:rPr lang="en-US" b="0" dirty="0" err="1"/>
              <a:t>IEnumerable</a:t>
            </a:r>
            <a:r>
              <a:rPr lang="en-US" b="0" dirty="0"/>
              <a:t> in C</a:t>
            </a:r>
            <a:r>
              <a:rPr lang="en-US" b="0" dirty="0" smtClean="0"/>
              <a:t>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When we use collections in </a:t>
            </a:r>
            <a:r>
              <a:rPr lang="en-US" sz="3200" dirty="0" err="1" smtClean="0"/>
              <a:t>c#</a:t>
            </a:r>
            <a:r>
              <a:rPr lang="en-US" sz="3200" dirty="0" smtClean="0"/>
              <a:t> we need to iterate the items of the collection by using </a:t>
            </a:r>
            <a:r>
              <a:rPr lang="en-US" sz="3200" b="1" dirty="0" err="1" smtClean="0"/>
              <a:t>foreach</a:t>
            </a:r>
            <a:r>
              <a:rPr lang="en-US" sz="3200" dirty="0" smtClean="0"/>
              <a:t> loop.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c#, </a:t>
            </a:r>
            <a:r>
              <a:rPr lang="en-US" sz="3200" b="1" dirty="0" err="1"/>
              <a:t>IEnumerable</a:t>
            </a:r>
            <a:r>
              <a:rPr lang="en-US" sz="3200" dirty="0"/>
              <a:t> is an interface and it is useful to enable an iteration over non-generic </a:t>
            </a:r>
            <a:r>
              <a:rPr lang="en-US" sz="3200" dirty="0" smtClean="0"/>
              <a:t>collections.</a:t>
            </a:r>
          </a:p>
          <a:p>
            <a:r>
              <a:rPr lang="en-US" sz="3200" dirty="0" smtClean="0"/>
              <a:t>Every collection class whether it is generic or non generic collection, implements </a:t>
            </a:r>
            <a:r>
              <a:rPr lang="en-US" sz="3200" b="1" dirty="0" err="1" smtClean="0"/>
              <a:t>Ienumerable</a:t>
            </a:r>
            <a:r>
              <a:rPr lang="en-US" sz="3200" b="1" dirty="0" smtClean="0"/>
              <a:t> </a:t>
            </a:r>
            <a:r>
              <a:rPr lang="en-US" sz="3200" dirty="0" smtClean="0"/>
              <a:t>interface.</a:t>
            </a:r>
          </a:p>
          <a:p>
            <a:r>
              <a:rPr lang="en-US" sz="3200" b="1" dirty="0" err="1" smtClean="0"/>
              <a:t>IEnumerable</a:t>
            </a:r>
            <a:r>
              <a:rPr lang="en-US" sz="3200" dirty="0" smtClean="0"/>
              <a:t> </a:t>
            </a:r>
            <a:r>
              <a:rPr lang="en-US" sz="3200" dirty="0"/>
              <a:t>in C# is an interface that defines one method, </a:t>
            </a:r>
            <a:r>
              <a:rPr lang="en-US" sz="3200" b="1" dirty="0" err="1"/>
              <a:t>GetEnumerator</a:t>
            </a:r>
            <a:r>
              <a:rPr lang="en-US" sz="3200" dirty="0"/>
              <a:t> which returns an </a:t>
            </a:r>
            <a:r>
              <a:rPr lang="en-US" sz="3200" b="1" dirty="0" err="1"/>
              <a:t>IEnumerator</a:t>
            </a:r>
            <a:r>
              <a:rPr lang="en-US" sz="3200" dirty="0"/>
              <a:t> interface. 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allows </a:t>
            </a:r>
            <a:r>
              <a:rPr lang="en-US" sz="3200" dirty="0" err="1"/>
              <a:t>readonly</a:t>
            </a:r>
            <a:r>
              <a:rPr lang="en-US" sz="3200" dirty="0"/>
              <a:t> access to a collection then a collection that implements </a:t>
            </a:r>
            <a:r>
              <a:rPr lang="en-US" sz="3200" b="1" dirty="0" err="1"/>
              <a:t>IEnumerable</a:t>
            </a:r>
            <a:r>
              <a:rPr lang="en-US" sz="3200" dirty="0"/>
              <a:t> can be used with a for-each statement</a:t>
            </a:r>
          </a:p>
        </p:txBody>
      </p:sp>
    </p:spTree>
    <p:extLst>
      <p:ext uri="{BB962C8B-B14F-4D97-AF65-F5344CB8AC3E}">
        <p14:creationId xmlns:p14="http://schemas.microsoft.com/office/powerpoint/2010/main" val="3141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313508"/>
            <a:ext cx="891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Every collection class implements 3 interfaces</a:t>
            </a:r>
            <a:endParaRPr lang="en-US" sz="3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645923" y="1319353"/>
            <a:ext cx="2547257" cy="128016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IENUMERABLE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98129" y="1319353"/>
            <a:ext cx="2547257" cy="128016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ICOLLECTION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422649" y="1319353"/>
            <a:ext cx="4493623" cy="128016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ILIST OR IDICTIONARY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953589" y="3918857"/>
            <a:ext cx="1476102" cy="77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907871" y="4990011"/>
            <a:ext cx="1626323" cy="90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ARRAY</a:t>
            </a:r>
          </a:p>
          <a:p>
            <a:pPr algn="ctr"/>
            <a:r>
              <a:rPr lang="en-US" sz="2400" dirty="0" smtClean="0"/>
              <a:t>LIST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429691" y="4454434"/>
            <a:ext cx="1476102" cy="77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ARRAY</a:t>
            </a:r>
            <a:endParaRPr lang="en-US" sz="2400" dirty="0"/>
          </a:p>
        </p:txBody>
      </p:sp>
      <p:sp>
        <p:nvSpPr>
          <p:cNvPr id="10" name="Arc 9"/>
          <p:cNvSpPr/>
          <p:nvPr/>
        </p:nvSpPr>
        <p:spPr>
          <a:xfrm rot="691272">
            <a:off x="-1153199" y="3594619"/>
            <a:ext cx="5288447" cy="111361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720377">
            <a:off x="2272393" y="2769917"/>
            <a:ext cx="404948" cy="8414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2855085">
            <a:off x="4220350" y="1952410"/>
            <a:ext cx="404948" cy="2447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3454876">
            <a:off x="5824547" y="1148956"/>
            <a:ext cx="491934" cy="4394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83920" y="4744838"/>
            <a:ext cx="2464887" cy="7707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DICTIONARY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8727199" y="5623553"/>
            <a:ext cx="1626323" cy="90133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HASH TABLE</a:t>
            </a:r>
            <a:endParaRPr lang="en-US" sz="2400" dirty="0"/>
          </a:p>
        </p:txBody>
      </p:sp>
      <p:sp>
        <p:nvSpPr>
          <p:cNvPr id="17" name="Arc 16"/>
          <p:cNvSpPr/>
          <p:nvPr/>
        </p:nvSpPr>
        <p:spPr>
          <a:xfrm rot="21445819">
            <a:off x="5186904" y="4573489"/>
            <a:ext cx="5338699" cy="1240747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7950147">
            <a:off x="5443876" y="1192563"/>
            <a:ext cx="404948" cy="4649590"/>
          </a:xfrm>
          <a:prstGeom prst="upArrow">
            <a:avLst>
              <a:gd name="adj1" fmla="val 7016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8725989">
            <a:off x="7398212" y="1698971"/>
            <a:ext cx="404948" cy="3337630"/>
          </a:xfrm>
          <a:prstGeom prst="upArrow">
            <a:avLst>
              <a:gd name="adj1" fmla="val 6436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226142">
            <a:off x="9745577" y="2195996"/>
            <a:ext cx="491934" cy="233211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645923" y="1319354"/>
            <a:ext cx="2547257" cy="128016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IENUMERABLE</a:t>
            </a:r>
            <a:endParaRPr lang="en-US" sz="2800" b="1" dirty="0"/>
          </a:p>
        </p:txBody>
      </p:sp>
      <p:sp>
        <p:nvSpPr>
          <p:cNvPr id="22" name="Up Arrow 21"/>
          <p:cNvSpPr/>
          <p:nvPr/>
        </p:nvSpPr>
        <p:spPr>
          <a:xfrm rot="17950147">
            <a:off x="5443876" y="1192564"/>
            <a:ext cx="404948" cy="4649590"/>
          </a:xfrm>
          <a:prstGeom prst="upArrow">
            <a:avLst>
              <a:gd name="adj1" fmla="val 7016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2897574">
            <a:off x="1530766" y="2288266"/>
            <a:ext cx="404948" cy="524859"/>
          </a:xfrm>
          <a:prstGeom prst="upArrow">
            <a:avLst>
              <a:gd name="adj1" fmla="val 7016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20867" y="2714712"/>
            <a:ext cx="235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GetEnumerator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49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</a:t>
            </a:r>
            <a:r>
              <a:rPr lang="en-US" b="1" dirty="0" err="1"/>
              <a:t>IEnumerable</a:t>
            </a:r>
            <a:r>
              <a:rPr lang="en-US" dirty="0" smtClean="0"/>
              <a:t> generic collection as well as non-generic collection.</a:t>
            </a:r>
          </a:p>
          <a:p>
            <a:r>
              <a:rPr lang="en-US" dirty="0" smtClean="0"/>
              <a:t>Generic </a:t>
            </a:r>
            <a:r>
              <a:rPr lang="en-US" b="1" dirty="0" err="1" smtClean="0"/>
              <a:t>IEnumerable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contains in </a:t>
            </a:r>
            <a:r>
              <a:rPr lang="en-US" dirty="0"/>
              <a:t>the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r>
              <a:rPr lang="en-US" dirty="0" smtClean="0"/>
              <a:t>namespace.</a:t>
            </a:r>
          </a:p>
          <a:p>
            <a:r>
              <a:rPr lang="en-US" dirty="0" smtClean="0"/>
              <a:t>Non-Generic </a:t>
            </a:r>
            <a:r>
              <a:rPr lang="en-US" b="1" dirty="0" err="1"/>
              <a:t>IEnumerable</a:t>
            </a:r>
            <a:r>
              <a:rPr lang="en-US" dirty="0"/>
              <a:t> interface contains in the </a:t>
            </a:r>
            <a:r>
              <a:rPr lang="en-US" b="1" dirty="0" err="1" smtClean="0"/>
              <a:t>System.Collections</a:t>
            </a:r>
            <a:r>
              <a:rPr lang="en-US" dirty="0" smtClean="0"/>
              <a:t> namespace.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1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IEnumerable</a:t>
            </a:r>
            <a:r>
              <a:rPr lang="en-US" dirty="0"/>
              <a:t> interface is a generic interface which allows looping over generic or non-generic lists.</a:t>
            </a:r>
          </a:p>
          <a:p>
            <a:r>
              <a:rPr lang="en-US" b="1" dirty="0" err="1"/>
              <a:t>IEnumerable</a:t>
            </a:r>
            <a:r>
              <a:rPr lang="en-US" dirty="0"/>
              <a:t> interface also works with </a:t>
            </a:r>
            <a:r>
              <a:rPr lang="en-US" dirty="0" err="1"/>
              <a:t>linq</a:t>
            </a:r>
            <a:r>
              <a:rPr lang="en-US" dirty="0"/>
              <a:t> query expression.</a:t>
            </a:r>
          </a:p>
          <a:p>
            <a:r>
              <a:rPr lang="en-US" b="1" dirty="0" err="1"/>
              <a:t>IEnumerable</a:t>
            </a:r>
            <a:r>
              <a:rPr lang="en-US" dirty="0"/>
              <a:t> interface Returns an enumerator that iterates through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15990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</a:t>
            </a:r>
            <a:r>
              <a:rPr lang="en-US" dirty="0" err="1"/>
              <a:t>IEnumerator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Enumerator means count </a:t>
            </a:r>
            <a:r>
              <a:rPr lang="en-US" dirty="0" err="1" smtClean="0"/>
              <a:t>karne</a:t>
            </a:r>
            <a:r>
              <a:rPr lang="en-US" dirty="0" smtClean="0"/>
              <a:t> </a:t>
            </a:r>
            <a:r>
              <a:rPr lang="en-US" dirty="0" err="1" smtClean="0"/>
              <a:t>wala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 smtClean="0"/>
              <a:t>interface, </a:t>
            </a:r>
            <a:r>
              <a:rPr lang="en-US" dirty="0"/>
              <a:t>it has 3 things</a:t>
            </a:r>
            <a:r>
              <a:rPr lang="en-US" dirty="0" smtClean="0"/>
              <a:t> </a:t>
            </a:r>
            <a:r>
              <a:rPr lang="en-US" dirty="0"/>
              <a:t>which helps to get current elements from the collection, </a:t>
            </a:r>
            <a:r>
              <a:rPr lang="en-US" dirty="0" smtClean="0"/>
              <a:t>two methods 1 property.</a:t>
            </a:r>
            <a:endParaRPr lang="en-US" dirty="0"/>
          </a:p>
          <a:p>
            <a:r>
              <a:rPr lang="en-US" dirty="0" err="1"/>
              <a:t>MoveNext</a:t>
            </a:r>
            <a:r>
              <a:rPr lang="en-US" dirty="0"/>
              <a:t>()</a:t>
            </a:r>
          </a:p>
          <a:p>
            <a:r>
              <a:rPr lang="en-US" dirty="0"/>
              <a:t>Reset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5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</a:t>
            </a:r>
            <a:r>
              <a:rPr lang="en-US" dirty="0" err="1"/>
              <a:t>IEnumerator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MoveNext</a:t>
            </a:r>
            <a:r>
              <a:rPr lang="en-US" b="1" u="sng" dirty="0"/>
              <a:t>()</a:t>
            </a:r>
          </a:p>
          <a:p>
            <a:r>
              <a:rPr lang="en-US" dirty="0"/>
              <a:t>Sets the enumerator to the next element of the collection; it Returns true if the enumerator was successfully set to the next element and false if the enumerator has reached the end of the collection. </a:t>
            </a:r>
          </a:p>
          <a:p>
            <a:r>
              <a:rPr lang="en-US" b="1" u="sng" dirty="0"/>
              <a:t>Reset()</a:t>
            </a:r>
          </a:p>
          <a:p>
            <a:r>
              <a:rPr lang="en-US" dirty="0"/>
              <a:t>Sets the enumerator to its initial position, which is before the first element in the collection. </a:t>
            </a:r>
          </a:p>
        </p:txBody>
      </p:sp>
    </p:spTree>
    <p:extLst>
      <p:ext uri="{BB962C8B-B14F-4D97-AF65-F5344CB8AC3E}">
        <p14:creationId xmlns:p14="http://schemas.microsoft.com/office/powerpoint/2010/main" val="6096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dirty="0" err="1"/>
              <a:t>IEnumerator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en-US" dirty="0"/>
              <a:t>Interface has a property named  </a:t>
            </a:r>
            <a:r>
              <a:rPr lang="en-US" b="1" dirty="0"/>
              <a:t>Current</a:t>
            </a:r>
            <a:r>
              <a:rPr lang="en-US" dirty="0"/>
              <a:t> which returns the current element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40319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IEnumerator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IEnumerable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IEnumerator</a:t>
            </a:r>
            <a:r>
              <a:rPr lang="en-US" dirty="0"/>
              <a:t> are both interfaces.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IEnumerable</a:t>
            </a:r>
            <a:r>
              <a:rPr lang="en-US" dirty="0"/>
              <a:t> has just one method called </a:t>
            </a:r>
            <a:r>
              <a:rPr lang="en-US" b="1" dirty="0" err="1"/>
              <a:t>GetEnumerator</a:t>
            </a:r>
            <a:r>
              <a:rPr lang="en-US" dirty="0"/>
              <a:t>. This method returns another type which is an interface that interface is </a:t>
            </a:r>
            <a:r>
              <a:rPr lang="en-US" b="1" dirty="0" err="1"/>
              <a:t>IEnumerator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want to implement enumerator logic in any collection class, it needs to implement </a:t>
            </a:r>
            <a:r>
              <a:rPr lang="en-US" b="1" dirty="0" err="1"/>
              <a:t>IEnumerable</a:t>
            </a:r>
            <a:r>
              <a:rPr lang="en-US" dirty="0"/>
              <a:t> interface (either generic or non-generic).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IEnumerable</a:t>
            </a:r>
            <a:r>
              <a:rPr lang="en-US" dirty="0"/>
              <a:t> has just one method whereas </a:t>
            </a:r>
            <a:r>
              <a:rPr lang="en-US" dirty="0" err="1"/>
              <a:t>IEnumerator</a:t>
            </a:r>
            <a:r>
              <a:rPr lang="en-US" dirty="0"/>
              <a:t> has two methods (</a:t>
            </a:r>
            <a:r>
              <a:rPr lang="en-US" dirty="0" err="1"/>
              <a:t>MoveNext</a:t>
            </a:r>
            <a:r>
              <a:rPr lang="en-US" dirty="0"/>
              <a:t> and Reset) and a property Current.</a:t>
            </a:r>
          </a:p>
        </p:txBody>
      </p:sp>
    </p:spTree>
    <p:extLst>
      <p:ext uri="{BB962C8B-B14F-4D97-AF65-F5344CB8AC3E}">
        <p14:creationId xmlns:p14="http://schemas.microsoft.com/office/powerpoint/2010/main" val="28895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721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IENUMERABLE AND IENUMERATOR IN C#</vt:lpstr>
      <vt:lpstr>What is IEnumerable in C#?</vt:lpstr>
      <vt:lpstr>PowerPoint Presentation</vt:lpstr>
      <vt:lpstr>Key Points</vt:lpstr>
      <vt:lpstr>Key Points</vt:lpstr>
      <vt:lpstr>Methods of IEnumerator Interface</vt:lpstr>
      <vt:lpstr>Methods of IEnumerator Interface</vt:lpstr>
      <vt:lpstr>Properties of IEnumerator Interface</vt:lpstr>
      <vt:lpstr>IEnumerable vs IEnumerator interface</vt:lpstr>
      <vt:lpstr>IEnumerable vs IEnumerator interface</vt:lpstr>
      <vt:lpstr>IEnumerable vs IEnumerator interface</vt:lpstr>
      <vt:lpstr>IENUMERABLE vs iqueryable IN C#</vt:lpstr>
      <vt:lpstr>IENUMERABLE vs iqueryable IN C#</vt:lpstr>
      <vt:lpstr>IENUMERABLE vs iqueryable IN C#</vt:lpstr>
      <vt:lpstr>PowerPoint Presentation</vt:lpstr>
      <vt:lpstr>IENUMERABLE vs iqueryable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IENUMERABLE AND IENUMERATOR IN C#</dc:title>
  <dc:creator>Mohammad Adil</dc:creator>
  <cp:lastModifiedBy>Mohammad Adil</cp:lastModifiedBy>
  <cp:revision>63</cp:revision>
  <dcterms:created xsi:type="dcterms:W3CDTF">2020-05-26T12:25:28Z</dcterms:created>
  <dcterms:modified xsi:type="dcterms:W3CDTF">2020-05-27T18:24:32Z</dcterms:modified>
</cp:coreProperties>
</file>