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66" r:id="rId6"/>
    <p:sldId id="267" r:id="rId7"/>
    <p:sldId id="268" r:id="rId8"/>
    <p:sldId id="269" r:id="rId9"/>
    <p:sldId id="257" r:id="rId10"/>
    <p:sldId id="259" r:id="rId11"/>
    <p:sldId id="262" r:id="rId12"/>
    <p:sldId id="260"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3361634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8C2F2-AB9C-4C61-AA4B-C062706245A2}"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367125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188258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453675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3318582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404773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483532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9439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11328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320538"/>
            <a:ext cx="10131425" cy="1456267"/>
          </a:xfrm>
        </p:spPr>
        <p:txBody>
          <a:bodyPr>
            <a:normAutofit/>
          </a:bodyPr>
          <a:lstStyle>
            <a:lvl1pPr>
              <a:defRPr sz="4800" b="1"/>
            </a:lvl1pPr>
          </a:lstStyle>
          <a:p>
            <a:r>
              <a:rPr lang="en-US" dirty="0" smtClean="0"/>
              <a:t>Click to edit Master title style</a:t>
            </a:r>
            <a:endParaRPr lang="en-US" dirty="0"/>
          </a:p>
        </p:txBody>
      </p:sp>
      <p:sp>
        <p:nvSpPr>
          <p:cNvPr id="3" name="Content Placeholder 2"/>
          <p:cNvSpPr>
            <a:spLocks noGrp="1"/>
          </p:cNvSpPr>
          <p:nvPr>
            <p:ph idx="1"/>
          </p:nvPr>
        </p:nvSpPr>
        <p:spPr>
          <a:xfrm>
            <a:off x="685801" y="2142067"/>
            <a:ext cx="10131425" cy="4348885"/>
          </a:xfrm>
        </p:spPr>
        <p:txBody>
          <a:bodyPr anchor="ctr">
            <a:normAutofit/>
          </a:bodyPr>
          <a:lstStyle>
            <a:lvl1pPr>
              <a:defRPr sz="3200"/>
            </a:lvl1pPr>
            <a:lvl2pPr>
              <a:defRPr sz="2800"/>
            </a:lvl2pPr>
            <a:lvl3pPr>
              <a:defRPr sz="2400"/>
            </a:lvl3pPr>
            <a:lvl4pPr>
              <a:defRPr sz="2000"/>
            </a:lvl4pPr>
            <a:lvl5pPr>
              <a:defRPr sz="20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6444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8C2F2-AB9C-4C61-AA4B-C062706245A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104492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8C2F2-AB9C-4C61-AA4B-C062706245A2}"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292178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D8C2F2-AB9C-4C61-AA4B-C062706245A2}"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249880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D8C2F2-AB9C-4C61-AA4B-C062706245A2}"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176450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6D8C2F2-AB9C-4C61-AA4B-C062706245A2}"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293359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8C2F2-AB9C-4C61-AA4B-C062706245A2}"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244754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8C2F2-AB9C-4C61-AA4B-C062706245A2}"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8B5C3-3353-428F-A3EC-0C825A090F34}" type="slidenum">
              <a:rPr lang="en-US" smtClean="0"/>
              <a:t>‹#›</a:t>
            </a:fld>
            <a:endParaRPr lang="en-US"/>
          </a:p>
        </p:txBody>
      </p:sp>
    </p:spTree>
    <p:extLst>
      <p:ext uri="{BB962C8B-B14F-4D97-AF65-F5344CB8AC3E}">
        <p14:creationId xmlns:p14="http://schemas.microsoft.com/office/powerpoint/2010/main" val="386442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D8C2F2-AB9C-4C61-AA4B-C062706245A2}" type="datetimeFigureOut">
              <a:rPr lang="en-US" smtClean="0"/>
              <a:t>4/26/2020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B8B5C3-3353-428F-A3EC-0C825A090F34}" type="slidenum">
              <a:rPr lang="en-US" smtClean="0"/>
              <a:t>‹#›</a:t>
            </a:fld>
            <a:endParaRPr lang="en-US"/>
          </a:p>
        </p:txBody>
      </p:sp>
    </p:spTree>
    <p:extLst>
      <p:ext uri="{BB962C8B-B14F-4D97-AF65-F5344CB8AC3E}">
        <p14:creationId xmlns:p14="http://schemas.microsoft.com/office/powerpoint/2010/main" val="9575951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t>MULTI-THREADING IN C#</a:t>
            </a:r>
            <a:endParaRPr lang="en-US" sz="72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33478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Thread</a:t>
            </a:r>
          </a:p>
        </p:txBody>
      </p:sp>
      <p:sp>
        <p:nvSpPr>
          <p:cNvPr id="3" name="Content Placeholder 2"/>
          <p:cNvSpPr>
            <a:spLocks noGrp="1"/>
          </p:cNvSpPr>
          <p:nvPr>
            <p:ph idx="1"/>
          </p:nvPr>
        </p:nvSpPr>
        <p:spPr>
          <a:xfrm>
            <a:off x="685801" y="2142067"/>
            <a:ext cx="10131425" cy="4467739"/>
          </a:xfrm>
        </p:spPr>
        <p:txBody>
          <a:bodyPr>
            <a:normAutofit fontScale="85000" lnSpcReduction="20000"/>
          </a:bodyPr>
          <a:lstStyle/>
          <a:p>
            <a:r>
              <a:rPr lang="en-US" dirty="0" smtClean="0"/>
              <a:t>In </a:t>
            </a:r>
            <a:r>
              <a:rPr lang="en-US" dirty="0"/>
              <a:t>C#, the </a:t>
            </a:r>
            <a:r>
              <a:rPr lang="en-US" b="1" dirty="0" err="1"/>
              <a:t>System.Threading.Thread</a:t>
            </a:r>
            <a:r>
              <a:rPr lang="en-US" dirty="0"/>
              <a:t> class is used for working with threads. </a:t>
            </a:r>
            <a:endParaRPr lang="en-US" dirty="0" smtClean="0"/>
          </a:p>
          <a:p>
            <a:r>
              <a:rPr lang="en-US" dirty="0" smtClean="0"/>
              <a:t>It </a:t>
            </a:r>
            <a:r>
              <a:rPr lang="en-US" dirty="0"/>
              <a:t>allows creating and accessing individual threads in a multithreaded application. </a:t>
            </a:r>
            <a:endParaRPr lang="en-US" dirty="0" smtClean="0"/>
          </a:p>
          <a:p>
            <a:r>
              <a:rPr lang="en-US" dirty="0" smtClean="0"/>
              <a:t>The </a:t>
            </a:r>
            <a:r>
              <a:rPr lang="en-US" dirty="0"/>
              <a:t>first thread to be executed in a process is called the </a:t>
            </a:r>
            <a:r>
              <a:rPr lang="en-US" b="1" dirty="0"/>
              <a:t>main thread</a:t>
            </a:r>
            <a:r>
              <a:rPr lang="en-US" dirty="0" smtClean="0"/>
              <a:t>.</a:t>
            </a:r>
            <a:endParaRPr lang="en-US" dirty="0"/>
          </a:p>
          <a:p>
            <a:r>
              <a:rPr lang="en-US" dirty="0"/>
              <a:t>When a C# program starts execution, the main thread is automatically created. </a:t>
            </a:r>
            <a:endParaRPr lang="en-US" dirty="0" smtClean="0"/>
          </a:p>
          <a:p>
            <a:r>
              <a:rPr lang="en-US" dirty="0" smtClean="0"/>
              <a:t>The </a:t>
            </a:r>
            <a:r>
              <a:rPr lang="en-US" dirty="0"/>
              <a:t>threads created using the Thread class are called the child threads of the main thread. </a:t>
            </a:r>
            <a:endParaRPr lang="en-US" dirty="0" smtClean="0"/>
          </a:p>
          <a:p>
            <a:r>
              <a:rPr lang="en-US" dirty="0" smtClean="0"/>
              <a:t>You </a:t>
            </a:r>
            <a:r>
              <a:rPr lang="en-US" dirty="0"/>
              <a:t>can access a thread using the </a:t>
            </a:r>
            <a:r>
              <a:rPr lang="en-US" b="1" dirty="0" err="1"/>
              <a:t>CurrentThread</a:t>
            </a:r>
            <a:r>
              <a:rPr lang="en-US" dirty="0"/>
              <a:t> property of the Thread class.</a:t>
            </a:r>
          </a:p>
        </p:txBody>
      </p:sp>
    </p:spTree>
    <p:extLst>
      <p:ext uri="{BB962C8B-B14F-4D97-AF65-F5344CB8AC3E}">
        <p14:creationId xmlns:p14="http://schemas.microsoft.com/office/powerpoint/2010/main" val="279413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3" name="Content Placeholder 2"/>
          <p:cNvSpPr>
            <a:spLocks noGrp="1"/>
          </p:cNvSpPr>
          <p:nvPr>
            <p:ph idx="1"/>
          </p:nvPr>
        </p:nvSpPr>
        <p:spPr/>
        <p:txBody>
          <a:bodyPr/>
          <a:lstStyle/>
          <a:p>
            <a:r>
              <a:rPr lang="en-US" dirty="0"/>
              <a:t>The following are the most commonly used static members of the </a:t>
            </a:r>
            <a:r>
              <a:rPr lang="en-US" b="1" dirty="0" err="1"/>
              <a:t>System.Threading.Thread</a:t>
            </a:r>
            <a:r>
              <a:rPr lang="en-US" b="1" dirty="0"/>
              <a:t> </a:t>
            </a:r>
            <a:r>
              <a:rPr lang="en-US" dirty="0"/>
              <a:t>class</a:t>
            </a:r>
            <a:r>
              <a:rPr lang="en-US" dirty="0" smtClean="0"/>
              <a:t>:</a:t>
            </a:r>
            <a:endParaRPr lang="en-US" dirty="0"/>
          </a:p>
          <a:p>
            <a:r>
              <a:rPr lang="en-US" b="1" dirty="0" err="1"/>
              <a:t>CurrentThread</a:t>
            </a:r>
            <a:r>
              <a:rPr lang="en-US" b="1" dirty="0"/>
              <a:t>()</a:t>
            </a:r>
            <a:r>
              <a:rPr lang="en-US" dirty="0"/>
              <a:t>: gives a reference to the currently executing thread</a:t>
            </a:r>
          </a:p>
          <a:p>
            <a:r>
              <a:rPr lang="en-US" b="1" dirty="0" err="1"/>
              <a:t>Thread.Sleep</a:t>
            </a:r>
            <a:r>
              <a:rPr lang="en-US" b="1" dirty="0"/>
              <a:t>(): </a:t>
            </a:r>
            <a:r>
              <a:rPr lang="en-US" dirty="0"/>
              <a:t>cause the currently executing thread to pause temporarily for the specified amount of time</a:t>
            </a:r>
          </a:p>
        </p:txBody>
      </p:sp>
    </p:spTree>
    <p:extLst>
      <p:ext uri="{BB962C8B-B14F-4D97-AF65-F5344CB8AC3E}">
        <p14:creationId xmlns:p14="http://schemas.microsoft.com/office/powerpoint/2010/main" val="339681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lstStyle/>
          <a:p>
            <a:r>
              <a:rPr lang="en-US" dirty="0"/>
              <a:t>Multithreading is a feature provided by the operating system that enables your application to have more than one execution path at the same time. </a:t>
            </a:r>
            <a:endParaRPr lang="en-US" dirty="0" smtClean="0"/>
          </a:p>
          <a:p>
            <a:r>
              <a:rPr lang="en-US" dirty="0" smtClean="0"/>
              <a:t>Technically</a:t>
            </a:r>
            <a:r>
              <a:rPr lang="en-US" dirty="0"/>
              <a:t>, multithreaded programming requires a multitasking operating system.</a:t>
            </a:r>
          </a:p>
        </p:txBody>
      </p:sp>
    </p:spTree>
    <p:extLst>
      <p:ext uri="{BB962C8B-B14F-4D97-AF65-F5344CB8AC3E}">
        <p14:creationId xmlns:p14="http://schemas.microsoft.com/office/powerpoint/2010/main" val="4135450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lstStyle/>
          <a:p>
            <a:r>
              <a:rPr lang="en-US" dirty="0"/>
              <a:t>Multithreading in C# is a process in which multiple threads work simultaneously. </a:t>
            </a:r>
            <a:endParaRPr lang="en-US" dirty="0" smtClean="0"/>
          </a:p>
          <a:p>
            <a:r>
              <a:rPr lang="en-US" dirty="0" smtClean="0"/>
              <a:t>It </a:t>
            </a:r>
            <a:r>
              <a:rPr lang="en-US" dirty="0"/>
              <a:t>is a process to achieve multitasking. </a:t>
            </a:r>
            <a:endParaRPr lang="en-US" dirty="0" smtClean="0"/>
          </a:p>
          <a:p>
            <a:r>
              <a:rPr lang="en-US" dirty="0" smtClean="0"/>
              <a:t>It </a:t>
            </a:r>
            <a:r>
              <a:rPr lang="en-US" dirty="0"/>
              <a:t>saves time because multiple tasks are being executed at a time. </a:t>
            </a:r>
            <a:endParaRPr lang="en-US" dirty="0" smtClean="0"/>
          </a:p>
          <a:p>
            <a:r>
              <a:rPr lang="en-US" dirty="0" smtClean="0"/>
              <a:t>To </a:t>
            </a:r>
            <a:r>
              <a:rPr lang="en-US" dirty="0"/>
              <a:t>create multithreaded application in C#, we need to use </a:t>
            </a:r>
            <a:r>
              <a:rPr lang="en-US" dirty="0" smtClean="0"/>
              <a:t>System </a:t>
            </a:r>
            <a:r>
              <a:rPr lang="en-US" b="1" dirty="0" err="1" smtClean="0"/>
              <a:t>System.Threading</a:t>
            </a:r>
            <a:r>
              <a:rPr lang="en-US" dirty="0"/>
              <a:t> namespace</a:t>
            </a:r>
          </a:p>
        </p:txBody>
      </p:sp>
    </p:spTree>
    <p:extLst>
      <p:ext uri="{BB962C8B-B14F-4D97-AF65-F5344CB8AC3E}">
        <p14:creationId xmlns:p14="http://schemas.microsoft.com/office/powerpoint/2010/main" val="2129919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lstStyle/>
          <a:p>
            <a:r>
              <a:rPr lang="en-US" dirty="0"/>
              <a:t>Let’s understand this concept with a very basic example. Everyone has used Microsoft Word. </a:t>
            </a:r>
            <a:endParaRPr lang="en-US" dirty="0" smtClean="0"/>
          </a:p>
          <a:p>
            <a:r>
              <a:rPr lang="en-US" dirty="0" smtClean="0"/>
              <a:t>It </a:t>
            </a:r>
            <a:r>
              <a:rPr lang="en-US" dirty="0"/>
              <a:t>takes input from the user and displays it on the screen in one thread while it continues to check spelling and grammatical mistakes in another thread and at the same time another thread saves the document automatically at regular intervals.</a:t>
            </a:r>
          </a:p>
        </p:txBody>
      </p:sp>
    </p:spTree>
    <p:extLst>
      <p:ext uri="{BB962C8B-B14F-4D97-AF65-F5344CB8AC3E}">
        <p14:creationId xmlns:p14="http://schemas.microsoft.com/office/powerpoint/2010/main" val="4205264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3" y="1656636"/>
            <a:ext cx="11586755" cy="2800767"/>
          </a:xfrm>
          <a:prstGeom prst="rect">
            <a:avLst/>
          </a:prstGeom>
          <a:noFill/>
        </p:spPr>
        <p:txBody>
          <a:bodyPr wrap="square" rtlCol="0">
            <a:spAutoFit/>
          </a:bodyPr>
          <a:lstStyle/>
          <a:p>
            <a:pPr algn="ctr"/>
            <a:r>
              <a:rPr lang="en-US" sz="8800" b="1" dirty="0" smtClean="0">
                <a:latin typeface="Constantia" panose="02030602050306030303" pitchFamily="18" charset="0"/>
              </a:rPr>
              <a:t>WHAT IS</a:t>
            </a:r>
          </a:p>
          <a:p>
            <a:pPr algn="ctr"/>
            <a:r>
              <a:rPr lang="en-US" sz="8800" b="1" dirty="0" smtClean="0">
                <a:latin typeface="Constantia" panose="02030602050306030303" pitchFamily="18" charset="0"/>
              </a:rPr>
              <a:t>MULTI-TASKING ??</a:t>
            </a:r>
            <a:endParaRPr lang="en-US" sz="8800" b="1" dirty="0">
              <a:latin typeface="Constantia" panose="02030602050306030303" pitchFamily="18" charset="0"/>
            </a:endParaRPr>
          </a:p>
        </p:txBody>
      </p:sp>
    </p:spTree>
    <p:extLst>
      <p:ext uri="{BB962C8B-B14F-4D97-AF65-F5344CB8AC3E}">
        <p14:creationId xmlns:p14="http://schemas.microsoft.com/office/powerpoint/2010/main" val="3890635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anose="02030602050306030303" pitchFamily="18" charset="0"/>
              </a:rPr>
              <a:t>MULTI-TASKING </a:t>
            </a:r>
            <a:r>
              <a:rPr lang="en-US" dirty="0" smtClean="0">
                <a:latin typeface="Constantia" panose="02030602050306030303" pitchFamily="18" charset="0"/>
              </a:rPr>
              <a:t>??</a:t>
            </a:r>
            <a:endParaRPr lang="en-US" dirty="0"/>
          </a:p>
        </p:txBody>
      </p:sp>
      <p:sp>
        <p:nvSpPr>
          <p:cNvPr id="3" name="Content Placeholder 2"/>
          <p:cNvSpPr>
            <a:spLocks noGrp="1"/>
          </p:cNvSpPr>
          <p:nvPr>
            <p:ph idx="1"/>
          </p:nvPr>
        </p:nvSpPr>
        <p:spPr/>
        <p:txBody>
          <a:bodyPr/>
          <a:lstStyle/>
          <a:p>
            <a:r>
              <a:rPr lang="en-US" dirty="0" smtClean="0"/>
              <a:t>Every application is executed in a process by operating system.</a:t>
            </a:r>
          </a:p>
          <a:p>
            <a:r>
              <a:rPr lang="en-US" dirty="0" smtClean="0"/>
              <a:t>Process use Thread to execute application code.</a:t>
            </a:r>
            <a:endParaRPr lang="en-US" dirty="0"/>
          </a:p>
        </p:txBody>
      </p:sp>
    </p:spTree>
    <p:extLst>
      <p:ext uri="{BB962C8B-B14F-4D97-AF65-F5344CB8AC3E}">
        <p14:creationId xmlns:p14="http://schemas.microsoft.com/office/powerpoint/2010/main" val="265262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anose="02030602050306030303" pitchFamily="18" charset="0"/>
              </a:rPr>
              <a:t>MULTI-TASKING </a:t>
            </a:r>
            <a:r>
              <a:rPr lang="en-US" dirty="0" smtClean="0">
                <a:latin typeface="Constantia" panose="02030602050306030303" pitchFamily="18" charset="0"/>
              </a:rPr>
              <a:t>??</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3775165" y="1708834"/>
            <a:ext cx="3735977" cy="8427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OPERATING SYSTEM</a:t>
            </a:r>
            <a:endParaRPr lang="en-US" sz="3200" b="1" dirty="0"/>
          </a:p>
        </p:txBody>
      </p:sp>
      <p:sp>
        <p:nvSpPr>
          <p:cNvPr id="5" name="Rounded Rectangle 4"/>
          <p:cNvSpPr/>
          <p:nvPr/>
        </p:nvSpPr>
        <p:spPr>
          <a:xfrm>
            <a:off x="3638003" y="3867485"/>
            <a:ext cx="3958047" cy="11060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400" b="1" dirty="0"/>
          </a:p>
        </p:txBody>
      </p:sp>
      <p:sp>
        <p:nvSpPr>
          <p:cNvPr id="6" name="Rounded Rectangle 5"/>
          <p:cNvSpPr/>
          <p:nvPr/>
        </p:nvSpPr>
        <p:spPr>
          <a:xfrm>
            <a:off x="3749040" y="5641928"/>
            <a:ext cx="3735977" cy="8427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a:t>
            </a:r>
            <a:endParaRPr lang="en-US" sz="3200" b="1" dirty="0"/>
          </a:p>
        </p:txBody>
      </p:sp>
      <p:sp>
        <p:nvSpPr>
          <p:cNvPr id="7" name="Down Arrow 6"/>
          <p:cNvSpPr/>
          <p:nvPr/>
        </p:nvSpPr>
        <p:spPr>
          <a:xfrm>
            <a:off x="5368833" y="2614300"/>
            <a:ext cx="496389" cy="77485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394958" y="5054087"/>
            <a:ext cx="496389" cy="5816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50722" y="4092552"/>
            <a:ext cx="2732608" cy="646331"/>
          </a:xfrm>
          <a:prstGeom prst="rect">
            <a:avLst/>
          </a:prstGeom>
          <a:noFill/>
        </p:spPr>
        <p:txBody>
          <a:bodyPr wrap="none" rtlCol="0">
            <a:spAutoFit/>
          </a:bodyPr>
          <a:lstStyle/>
          <a:p>
            <a:r>
              <a:rPr lang="en-US" sz="3600" b="1" dirty="0" smtClean="0">
                <a:solidFill>
                  <a:schemeClr val="bg1"/>
                </a:solidFill>
              </a:rPr>
              <a:t>APPLICATION</a:t>
            </a:r>
            <a:endParaRPr lang="en-US" sz="3600" b="1" dirty="0">
              <a:solidFill>
                <a:schemeClr val="bg1"/>
              </a:solidFill>
            </a:endParaRPr>
          </a:p>
        </p:txBody>
      </p:sp>
      <p:sp>
        <p:nvSpPr>
          <p:cNvPr id="10" name="TextBox 9"/>
          <p:cNvSpPr txBox="1"/>
          <p:nvPr/>
        </p:nvSpPr>
        <p:spPr>
          <a:xfrm>
            <a:off x="4788623" y="3395379"/>
            <a:ext cx="1709058" cy="584775"/>
          </a:xfrm>
          <a:prstGeom prst="rect">
            <a:avLst/>
          </a:prstGeom>
          <a:noFill/>
        </p:spPr>
        <p:txBody>
          <a:bodyPr wrap="none" rtlCol="0">
            <a:spAutoFit/>
          </a:bodyPr>
          <a:lstStyle/>
          <a:p>
            <a:r>
              <a:rPr lang="en-US" sz="3200" b="1" dirty="0" smtClean="0"/>
              <a:t>PROCESS</a:t>
            </a:r>
            <a:endParaRPr lang="en-US" sz="3200" b="1" dirty="0"/>
          </a:p>
        </p:txBody>
      </p:sp>
      <p:sp>
        <p:nvSpPr>
          <p:cNvPr id="14" name="Rounded Rectangle 13"/>
          <p:cNvSpPr/>
          <p:nvPr/>
        </p:nvSpPr>
        <p:spPr>
          <a:xfrm rot="19478762">
            <a:off x="8100417" y="3339159"/>
            <a:ext cx="3451426" cy="11060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400" b="1" dirty="0"/>
          </a:p>
        </p:txBody>
      </p:sp>
      <p:sp>
        <p:nvSpPr>
          <p:cNvPr id="15" name="TextBox 14"/>
          <p:cNvSpPr txBox="1"/>
          <p:nvPr/>
        </p:nvSpPr>
        <p:spPr>
          <a:xfrm rot="19478762">
            <a:off x="8494609" y="3539548"/>
            <a:ext cx="2732608" cy="646331"/>
          </a:xfrm>
          <a:prstGeom prst="rect">
            <a:avLst/>
          </a:prstGeom>
          <a:noFill/>
        </p:spPr>
        <p:txBody>
          <a:bodyPr wrap="none" rtlCol="0">
            <a:spAutoFit/>
          </a:bodyPr>
          <a:lstStyle/>
          <a:p>
            <a:r>
              <a:rPr lang="en-US" sz="3600" b="1" dirty="0" smtClean="0">
                <a:solidFill>
                  <a:schemeClr val="bg1"/>
                </a:solidFill>
              </a:rPr>
              <a:t>APPLICATION</a:t>
            </a:r>
            <a:endParaRPr lang="en-US" sz="3600" b="1" dirty="0">
              <a:solidFill>
                <a:schemeClr val="bg1"/>
              </a:solidFill>
            </a:endParaRPr>
          </a:p>
        </p:txBody>
      </p:sp>
      <p:sp>
        <p:nvSpPr>
          <p:cNvPr id="16" name="TextBox 15"/>
          <p:cNvSpPr txBox="1"/>
          <p:nvPr/>
        </p:nvSpPr>
        <p:spPr>
          <a:xfrm rot="19478762">
            <a:off x="8449378" y="2971331"/>
            <a:ext cx="1709058" cy="584775"/>
          </a:xfrm>
          <a:prstGeom prst="rect">
            <a:avLst/>
          </a:prstGeom>
          <a:noFill/>
        </p:spPr>
        <p:txBody>
          <a:bodyPr wrap="none" rtlCol="0">
            <a:spAutoFit/>
          </a:bodyPr>
          <a:lstStyle/>
          <a:p>
            <a:r>
              <a:rPr lang="en-US" sz="3200" b="1" dirty="0" smtClean="0"/>
              <a:t>PROCESS</a:t>
            </a:r>
            <a:endParaRPr lang="en-US" sz="3200" b="1" dirty="0"/>
          </a:p>
        </p:txBody>
      </p:sp>
      <p:sp>
        <p:nvSpPr>
          <p:cNvPr id="17" name="Down Arrow 16"/>
          <p:cNvSpPr/>
          <p:nvPr/>
        </p:nvSpPr>
        <p:spPr>
          <a:xfrm rot="17477558">
            <a:off x="7280302" y="2128606"/>
            <a:ext cx="496389" cy="173592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1569550">
            <a:off x="196814" y="3653949"/>
            <a:ext cx="3192487" cy="11060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400" b="1" dirty="0"/>
          </a:p>
        </p:txBody>
      </p:sp>
      <p:sp>
        <p:nvSpPr>
          <p:cNvPr id="19" name="TextBox 18"/>
          <p:cNvSpPr txBox="1"/>
          <p:nvPr/>
        </p:nvSpPr>
        <p:spPr>
          <a:xfrm rot="1569550">
            <a:off x="462952" y="3896796"/>
            <a:ext cx="2732608" cy="646331"/>
          </a:xfrm>
          <a:prstGeom prst="rect">
            <a:avLst/>
          </a:prstGeom>
          <a:noFill/>
        </p:spPr>
        <p:txBody>
          <a:bodyPr wrap="none" rtlCol="0">
            <a:spAutoFit/>
          </a:bodyPr>
          <a:lstStyle/>
          <a:p>
            <a:r>
              <a:rPr lang="en-US" sz="3600" b="1" dirty="0" smtClean="0">
                <a:solidFill>
                  <a:schemeClr val="bg1"/>
                </a:solidFill>
              </a:rPr>
              <a:t>APPLICATION</a:t>
            </a:r>
            <a:endParaRPr lang="en-US" sz="3600" b="1" dirty="0">
              <a:solidFill>
                <a:schemeClr val="bg1"/>
              </a:solidFill>
            </a:endParaRPr>
          </a:p>
        </p:txBody>
      </p:sp>
      <p:sp>
        <p:nvSpPr>
          <p:cNvPr id="20" name="TextBox 19"/>
          <p:cNvSpPr txBox="1"/>
          <p:nvPr/>
        </p:nvSpPr>
        <p:spPr>
          <a:xfrm rot="1569550">
            <a:off x="1204976" y="3202671"/>
            <a:ext cx="1709058" cy="584775"/>
          </a:xfrm>
          <a:prstGeom prst="rect">
            <a:avLst/>
          </a:prstGeom>
          <a:noFill/>
        </p:spPr>
        <p:txBody>
          <a:bodyPr wrap="none" rtlCol="0">
            <a:spAutoFit/>
          </a:bodyPr>
          <a:lstStyle/>
          <a:p>
            <a:r>
              <a:rPr lang="en-US" sz="3200" b="1" dirty="0" smtClean="0"/>
              <a:t>PROCESS</a:t>
            </a:r>
            <a:endParaRPr lang="en-US" sz="3200" b="1" dirty="0"/>
          </a:p>
        </p:txBody>
      </p:sp>
      <p:sp>
        <p:nvSpPr>
          <p:cNvPr id="21" name="Down Arrow 20"/>
          <p:cNvSpPr/>
          <p:nvPr/>
        </p:nvSpPr>
        <p:spPr>
          <a:xfrm rot="3496942">
            <a:off x="3365603" y="2193466"/>
            <a:ext cx="496389" cy="184186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19991235">
            <a:off x="9102240" y="5409728"/>
            <a:ext cx="2596521" cy="8427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a:t>
            </a:r>
            <a:endParaRPr lang="en-US" sz="3200" b="1" dirty="0"/>
          </a:p>
        </p:txBody>
      </p:sp>
      <p:sp>
        <p:nvSpPr>
          <p:cNvPr id="23" name="Down Arrow 22"/>
          <p:cNvSpPr/>
          <p:nvPr/>
        </p:nvSpPr>
        <p:spPr>
          <a:xfrm rot="19991235">
            <a:off x="9567293" y="4734081"/>
            <a:ext cx="496389" cy="84145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1224067">
            <a:off x="76604" y="5579901"/>
            <a:ext cx="2398948" cy="68927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a:t>
            </a:r>
            <a:endParaRPr lang="en-US" sz="3200" b="1" dirty="0"/>
          </a:p>
        </p:txBody>
      </p:sp>
      <p:sp>
        <p:nvSpPr>
          <p:cNvPr id="25" name="Down Arrow 24"/>
          <p:cNvSpPr/>
          <p:nvPr/>
        </p:nvSpPr>
        <p:spPr>
          <a:xfrm rot="1224067">
            <a:off x="968909" y="4656433"/>
            <a:ext cx="496389" cy="84145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4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1000"/>
                                        <p:tgtEl>
                                          <p:spTgt spid="20"/>
                                        </p:tgtEl>
                                      </p:cBhvr>
                                    </p:animEffect>
                                    <p:anim calcmode="lin" valueType="num">
                                      <p:cBhvr>
                                        <p:cTn id="66" dur="1000" fill="hold"/>
                                        <p:tgtEl>
                                          <p:spTgt spid="20"/>
                                        </p:tgtEl>
                                        <p:attrNameLst>
                                          <p:attrName>ppt_x</p:attrName>
                                        </p:attrNameLst>
                                      </p:cBhvr>
                                      <p:tavLst>
                                        <p:tav tm="0">
                                          <p:val>
                                            <p:strVal val="#ppt_x"/>
                                          </p:val>
                                        </p:tav>
                                        <p:tav tm="100000">
                                          <p:val>
                                            <p:strVal val="#ppt_x"/>
                                          </p:val>
                                        </p:tav>
                                      </p:tavLst>
                                    </p:anim>
                                    <p:anim calcmode="lin" valueType="num">
                                      <p:cBhvr>
                                        <p:cTn id="67" dur="1000" fill="hold"/>
                                        <p:tgtEl>
                                          <p:spTgt spid="2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1000"/>
                                        <p:tgtEl>
                                          <p:spTgt spid="8"/>
                                        </p:tgtEl>
                                      </p:cBhvr>
                                    </p:animEffect>
                                    <p:anim calcmode="lin" valueType="num">
                                      <p:cBhvr>
                                        <p:cTn id="83" dur="1000" fill="hold"/>
                                        <p:tgtEl>
                                          <p:spTgt spid="8"/>
                                        </p:tgtEl>
                                        <p:attrNameLst>
                                          <p:attrName>ppt_x</p:attrName>
                                        </p:attrNameLst>
                                      </p:cBhvr>
                                      <p:tavLst>
                                        <p:tav tm="0">
                                          <p:val>
                                            <p:strVal val="#ppt_x"/>
                                          </p:val>
                                        </p:tav>
                                        <p:tav tm="100000">
                                          <p:val>
                                            <p:strVal val="#ppt_x"/>
                                          </p:val>
                                        </p:tav>
                                      </p:tavLst>
                                    </p:anim>
                                    <p:anim calcmode="lin" valueType="num">
                                      <p:cBhvr>
                                        <p:cTn id="84" dur="1000" fill="hold"/>
                                        <p:tgtEl>
                                          <p:spTgt spid="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1000"/>
                                        <p:tgtEl>
                                          <p:spTgt spid="25"/>
                                        </p:tgtEl>
                                      </p:cBhvr>
                                    </p:animEffect>
                                    <p:anim calcmode="lin" valueType="num">
                                      <p:cBhvr>
                                        <p:cTn id="107" dur="1000" fill="hold"/>
                                        <p:tgtEl>
                                          <p:spTgt spid="25"/>
                                        </p:tgtEl>
                                        <p:attrNameLst>
                                          <p:attrName>ppt_x</p:attrName>
                                        </p:attrNameLst>
                                      </p:cBhvr>
                                      <p:tavLst>
                                        <p:tav tm="0">
                                          <p:val>
                                            <p:strVal val="#ppt_x"/>
                                          </p:val>
                                        </p:tav>
                                        <p:tav tm="100000">
                                          <p:val>
                                            <p:strVal val="#ppt_x"/>
                                          </p:val>
                                        </p:tav>
                                      </p:tavLst>
                                    </p:anim>
                                    <p:anim calcmode="lin" valueType="num">
                                      <p:cBhvr>
                                        <p:cTn id="108" dur="1000" fill="hold"/>
                                        <p:tgtEl>
                                          <p:spTgt spid="2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4" grpId="0" animBg="1"/>
      <p:bldP spid="15" grpId="0"/>
      <p:bldP spid="16" grpId="0"/>
      <p:bldP spid="17" grpId="0" animBg="1"/>
      <p:bldP spid="18" grpId="0" animBg="1"/>
      <p:bldP spid="19" grpId="0"/>
      <p:bldP spid="20" grpId="0"/>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anose="02030602050306030303" pitchFamily="18" charset="0"/>
              </a:rPr>
              <a:t>MULTI-TASKING </a:t>
            </a:r>
            <a:r>
              <a:rPr lang="en-US" dirty="0" smtClean="0">
                <a:latin typeface="Constantia" panose="02030602050306030303" pitchFamily="18" charset="0"/>
              </a:rPr>
              <a:t>??</a:t>
            </a:r>
            <a:endParaRPr lang="en-US" dirty="0"/>
          </a:p>
        </p:txBody>
      </p:sp>
      <p:sp>
        <p:nvSpPr>
          <p:cNvPr id="3" name="Content Placeholder 2"/>
          <p:cNvSpPr>
            <a:spLocks noGrp="1"/>
          </p:cNvSpPr>
          <p:nvPr>
            <p:ph idx="1"/>
          </p:nvPr>
        </p:nvSpPr>
        <p:spPr/>
        <p:txBody>
          <a:bodyPr/>
          <a:lstStyle/>
          <a:p>
            <a:r>
              <a:rPr lang="en-US" dirty="0" smtClean="0"/>
              <a:t>Every application has a single thread by default to execute a program and that single thread is known as </a:t>
            </a:r>
            <a:r>
              <a:rPr lang="en-US" b="1" dirty="0" smtClean="0"/>
              <a:t>MAIN THREAD.</a:t>
            </a:r>
          </a:p>
          <a:p>
            <a:r>
              <a:rPr lang="en-US" dirty="0" smtClean="0"/>
              <a:t>Every application follows </a:t>
            </a:r>
            <a:r>
              <a:rPr lang="en-US" b="1" dirty="0" smtClean="0"/>
              <a:t>single threaded model</a:t>
            </a:r>
            <a:r>
              <a:rPr lang="en-US" dirty="0" smtClean="0"/>
              <a:t>.</a:t>
            </a:r>
            <a:endParaRPr lang="en-US" dirty="0"/>
          </a:p>
        </p:txBody>
      </p:sp>
    </p:spTree>
    <p:extLst>
      <p:ext uri="{BB962C8B-B14F-4D97-AF65-F5344CB8AC3E}">
        <p14:creationId xmlns:p14="http://schemas.microsoft.com/office/powerpoint/2010/main" val="255356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nstantia" panose="02030602050306030303" pitchFamily="18" charset="0"/>
              </a:rPr>
              <a:t>MULTI-THREADING</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3775165" y="1708834"/>
            <a:ext cx="3735977" cy="8427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OPERATING SYSTEM</a:t>
            </a:r>
            <a:endParaRPr lang="en-US" sz="3200" b="1" dirty="0"/>
          </a:p>
        </p:txBody>
      </p:sp>
      <p:sp>
        <p:nvSpPr>
          <p:cNvPr id="5" name="Rounded Rectangle 4"/>
          <p:cNvSpPr/>
          <p:nvPr/>
        </p:nvSpPr>
        <p:spPr>
          <a:xfrm>
            <a:off x="3638003" y="3867485"/>
            <a:ext cx="3958047" cy="11060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400" b="1" dirty="0"/>
          </a:p>
        </p:txBody>
      </p:sp>
      <p:sp>
        <p:nvSpPr>
          <p:cNvPr id="7" name="Down Arrow 6"/>
          <p:cNvSpPr/>
          <p:nvPr/>
        </p:nvSpPr>
        <p:spPr>
          <a:xfrm>
            <a:off x="5368833" y="2614300"/>
            <a:ext cx="496389" cy="77485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394958" y="5054087"/>
            <a:ext cx="496389" cy="5816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50722" y="4092552"/>
            <a:ext cx="2732608" cy="646331"/>
          </a:xfrm>
          <a:prstGeom prst="rect">
            <a:avLst/>
          </a:prstGeom>
          <a:noFill/>
        </p:spPr>
        <p:txBody>
          <a:bodyPr wrap="none" rtlCol="0">
            <a:spAutoFit/>
          </a:bodyPr>
          <a:lstStyle/>
          <a:p>
            <a:r>
              <a:rPr lang="en-US" sz="3600" b="1" dirty="0" smtClean="0">
                <a:solidFill>
                  <a:schemeClr val="bg1"/>
                </a:solidFill>
              </a:rPr>
              <a:t>APPLICATION</a:t>
            </a:r>
            <a:endParaRPr lang="en-US" sz="3600" b="1" dirty="0">
              <a:solidFill>
                <a:schemeClr val="bg1"/>
              </a:solidFill>
            </a:endParaRPr>
          </a:p>
        </p:txBody>
      </p:sp>
      <p:sp>
        <p:nvSpPr>
          <p:cNvPr id="10" name="TextBox 9"/>
          <p:cNvSpPr txBox="1"/>
          <p:nvPr/>
        </p:nvSpPr>
        <p:spPr>
          <a:xfrm>
            <a:off x="4788623" y="3395379"/>
            <a:ext cx="1709058" cy="584775"/>
          </a:xfrm>
          <a:prstGeom prst="rect">
            <a:avLst/>
          </a:prstGeom>
          <a:noFill/>
        </p:spPr>
        <p:txBody>
          <a:bodyPr wrap="none" rtlCol="0">
            <a:spAutoFit/>
          </a:bodyPr>
          <a:lstStyle/>
          <a:p>
            <a:r>
              <a:rPr lang="en-US" sz="3200" b="1" dirty="0" smtClean="0"/>
              <a:t>PROCESS</a:t>
            </a:r>
            <a:endParaRPr lang="en-US" sz="3200" b="1" dirty="0"/>
          </a:p>
        </p:txBody>
      </p:sp>
      <p:sp>
        <p:nvSpPr>
          <p:cNvPr id="24" name="Rounded Rectangle 23"/>
          <p:cNvSpPr/>
          <p:nvPr/>
        </p:nvSpPr>
        <p:spPr>
          <a:xfrm>
            <a:off x="1415406" y="5648764"/>
            <a:ext cx="2398948" cy="68927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 1</a:t>
            </a:r>
            <a:endParaRPr lang="en-US" sz="3200" b="1" dirty="0"/>
          </a:p>
        </p:txBody>
      </p:sp>
      <p:sp>
        <p:nvSpPr>
          <p:cNvPr id="26" name="Rounded Rectangle 25"/>
          <p:cNvSpPr/>
          <p:nvPr/>
        </p:nvSpPr>
        <p:spPr>
          <a:xfrm>
            <a:off x="4250722" y="5656324"/>
            <a:ext cx="2398948" cy="68927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 2</a:t>
            </a:r>
            <a:endParaRPr lang="en-US" sz="3200" b="1" dirty="0"/>
          </a:p>
        </p:txBody>
      </p:sp>
      <p:sp>
        <p:nvSpPr>
          <p:cNvPr id="27" name="Rounded Rectangle 26"/>
          <p:cNvSpPr/>
          <p:nvPr/>
        </p:nvSpPr>
        <p:spPr>
          <a:xfrm>
            <a:off x="7125227" y="5635701"/>
            <a:ext cx="2398948" cy="68927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THREAD 3</a:t>
            </a:r>
            <a:endParaRPr lang="en-US" sz="3200" b="1" dirty="0"/>
          </a:p>
        </p:txBody>
      </p:sp>
      <p:sp>
        <p:nvSpPr>
          <p:cNvPr id="28" name="Down Arrow 27"/>
          <p:cNvSpPr/>
          <p:nvPr/>
        </p:nvSpPr>
        <p:spPr>
          <a:xfrm rot="2545586">
            <a:off x="3566159" y="4999746"/>
            <a:ext cx="496389" cy="5816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19583110">
            <a:off x="7151350" y="5013789"/>
            <a:ext cx="496389" cy="5816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3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p:bldP spid="24"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anose="02030602050306030303" pitchFamily="18" charset="0"/>
              </a:rPr>
              <a:t>MULTI-THREADING</a:t>
            </a:r>
            <a:endParaRPr lang="en-US" dirty="0"/>
          </a:p>
        </p:txBody>
      </p:sp>
      <p:sp>
        <p:nvSpPr>
          <p:cNvPr id="3" name="Content Placeholder 2"/>
          <p:cNvSpPr>
            <a:spLocks noGrp="1"/>
          </p:cNvSpPr>
          <p:nvPr>
            <p:ph idx="1"/>
          </p:nvPr>
        </p:nvSpPr>
        <p:spPr/>
        <p:txBody>
          <a:bodyPr/>
          <a:lstStyle/>
          <a:p>
            <a:r>
              <a:rPr lang="en-US" dirty="0" smtClean="0"/>
              <a:t>Threads are executed by the operating system using   </a:t>
            </a:r>
            <a:r>
              <a:rPr lang="en-US" b="1" dirty="0" smtClean="0"/>
              <a:t>time-sharing.</a:t>
            </a:r>
            <a:endParaRPr lang="en-US" dirty="0"/>
          </a:p>
          <a:p>
            <a:r>
              <a:rPr lang="en-US" dirty="0" smtClean="0"/>
              <a:t>Threads are executed simultaneously.</a:t>
            </a:r>
          </a:p>
        </p:txBody>
      </p:sp>
    </p:spTree>
    <p:extLst>
      <p:ext uri="{BB962C8B-B14F-4D97-AF65-F5344CB8AC3E}">
        <p14:creationId xmlns:p14="http://schemas.microsoft.com/office/powerpoint/2010/main" val="3329705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anose="02030602050306030303" pitchFamily="18" charset="0"/>
              </a:rPr>
              <a:t>MULTI-THREADING</a:t>
            </a:r>
            <a:endParaRPr lang="en-US" dirty="0"/>
          </a:p>
        </p:txBody>
      </p:sp>
      <p:sp>
        <p:nvSpPr>
          <p:cNvPr id="3" name="Content Placeholder 2"/>
          <p:cNvSpPr>
            <a:spLocks noGrp="1"/>
          </p:cNvSpPr>
          <p:nvPr>
            <p:ph idx="1"/>
          </p:nvPr>
        </p:nvSpPr>
        <p:spPr/>
        <p:txBody>
          <a:bodyPr/>
          <a:lstStyle/>
          <a:p>
            <a:r>
              <a:rPr lang="en-US" dirty="0" smtClean="0"/>
              <a:t>Thread 1 </a:t>
            </a:r>
            <a:r>
              <a:rPr lang="en-US" dirty="0" smtClean="0">
                <a:sym typeface="Wingdings" panose="05000000000000000000" pitchFamily="2" charset="2"/>
              </a:rPr>
              <a:t></a:t>
            </a:r>
            <a:r>
              <a:rPr lang="en-US" dirty="0" smtClean="0"/>
              <a:t> func1() </a:t>
            </a:r>
          </a:p>
          <a:p>
            <a:r>
              <a:rPr lang="en-US" dirty="0"/>
              <a:t>Thread </a:t>
            </a:r>
            <a:r>
              <a:rPr lang="en-US" dirty="0" smtClean="0"/>
              <a:t>2 </a:t>
            </a:r>
            <a:r>
              <a:rPr lang="en-US" dirty="0" smtClean="0">
                <a:sym typeface="Wingdings" panose="05000000000000000000" pitchFamily="2" charset="2"/>
              </a:rPr>
              <a:t></a:t>
            </a:r>
            <a:r>
              <a:rPr lang="en-US" dirty="0" smtClean="0"/>
              <a:t> func2()</a:t>
            </a:r>
          </a:p>
          <a:p>
            <a:r>
              <a:rPr lang="en-US" dirty="0"/>
              <a:t>Thread </a:t>
            </a:r>
            <a:r>
              <a:rPr lang="en-US" dirty="0" smtClean="0"/>
              <a:t>3 </a:t>
            </a:r>
            <a:r>
              <a:rPr lang="en-US" dirty="0" smtClean="0">
                <a:sym typeface="Wingdings" panose="05000000000000000000" pitchFamily="2" charset="2"/>
              </a:rPr>
              <a:t></a:t>
            </a:r>
            <a:r>
              <a:rPr lang="en-US" dirty="0" smtClean="0"/>
              <a:t> func3()</a:t>
            </a:r>
            <a:endParaRPr lang="en-US" dirty="0"/>
          </a:p>
          <a:p>
            <a:endParaRPr lang="en-US" dirty="0" smtClean="0"/>
          </a:p>
        </p:txBody>
      </p:sp>
      <p:sp>
        <p:nvSpPr>
          <p:cNvPr id="4" name="TextBox 3"/>
          <p:cNvSpPr txBox="1"/>
          <p:nvPr/>
        </p:nvSpPr>
        <p:spPr>
          <a:xfrm>
            <a:off x="4510402" y="3153209"/>
            <a:ext cx="1851917" cy="523220"/>
          </a:xfrm>
          <a:prstGeom prst="rect">
            <a:avLst/>
          </a:prstGeom>
          <a:noFill/>
        </p:spPr>
        <p:txBody>
          <a:bodyPr wrap="none" rtlCol="0">
            <a:spAutoFit/>
          </a:bodyPr>
          <a:lstStyle/>
          <a:p>
            <a:r>
              <a:rPr lang="en-US" sz="2800" b="1" dirty="0" smtClean="0"/>
              <a:t>2 SECONDS</a:t>
            </a:r>
            <a:endParaRPr lang="en-US" sz="2800" b="1" dirty="0"/>
          </a:p>
        </p:txBody>
      </p:sp>
      <p:sp>
        <p:nvSpPr>
          <p:cNvPr id="5" name="TextBox 4"/>
          <p:cNvSpPr txBox="1"/>
          <p:nvPr/>
        </p:nvSpPr>
        <p:spPr>
          <a:xfrm>
            <a:off x="4510402" y="3780081"/>
            <a:ext cx="1851917" cy="523220"/>
          </a:xfrm>
          <a:prstGeom prst="rect">
            <a:avLst/>
          </a:prstGeom>
          <a:noFill/>
        </p:spPr>
        <p:txBody>
          <a:bodyPr wrap="none" rtlCol="0">
            <a:spAutoFit/>
          </a:bodyPr>
          <a:lstStyle/>
          <a:p>
            <a:r>
              <a:rPr lang="en-US" sz="2800" b="1" dirty="0" smtClean="0"/>
              <a:t>2 SECONDS</a:t>
            </a:r>
            <a:endParaRPr lang="en-US" sz="2800" b="1" dirty="0"/>
          </a:p>
        </p:txBody>
      </p:sp>
      <p:sp>
        <p:nvSpPr>
          <p:cNvPr id="6" name="TextBox 5"/>
          <p:cNvSpPr txBox="1"/>
          <p:nvPr/>
        </p:nvSpPr>
        <p:spPr>
          <a:xfrm>
            <a:off x="4510402" y="4388830"/>
            <a:ext cx="1851917" cy="523220"/>
          </a:xfrm>
          <a:prstGeom prst="rect">
            <a:avLst/>
          </a:prstGeom>
          <a:noFill/>
        </p:spPr>
        <p:txBody>
          <a:bodyPr wrap="none" rtlCol="0">
            <a:spAutoFit/>
          </a:bodyPr>
          <a:lstStyle/>
          <a:p>
            <a:r>
              <a:rPr lang="en-US" sz="2800" b="1" dirty="0" smtClean="0"/>
              <a:t>2 SECONDS</a:t>
            </a:r>
            <a:endParaRPr lang="en-US" sz="2800" b="1" dirty="0"/>
          </a:p>
        </p:txBody>
      </p:sp>
    </p:spTree>
    <p:extLst>
      <p:ext uri="{BB962C8B-B14F-4D97-AF65-F5344CB8AC3E}">
        <p14:creationId xmlns:p14="http://schemas.microsoft.com/office/powerpoint/2010/main" val="400142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THREAD ?</a:t>
            </a:r>
            <a:endParaRPr lang="en-US" dirty="0"/>
          </a:p>
        </p:txBody>
      </p:sp>
      <p:sp>
        <p:nvSpPr>
          <p:cNvPr id="3" name="Content Placeholder 2"/>
          <p:cNvSpPr>
            <a:spLocks noGrp="1"/>
          </p:cNvSpPr>
          <p:nvPr>
            <p:ph idx="1"/>
          </p:nvPr>
        </p:nvSpPr>
        <p:spPr/>
        <p:txBody>
          <a:bodyPr>
            <a:normAutofit/>
          </a:bodyPr>
          <a:lstStyle/>
          <a:p>
            <a:r>
              <a:rPr lang="en-US" dirty="0"/>
              <a:t>Threads are lightweight processes</a:t>
            </a:r>
            <a:r>
              <a:rPr lang="en-US" dirty="0" smtClean="0"/>
              <a:t>.</a:t>
            </a:r>
          </a:p>
          <a:p>
            <a:r>
              <a:rPr lang="en-US" dirty="0" smtClean="0"/>
              <a:t>A </a:t>
            </a:r>
            <a:r>
              <a:rPr lang="en-US" dirty="0"/>
              <a:t>thread is defined as the execution path of a program. </a:t>
            </a:r>
            <a:endParaRPr lang="en-US" dirty="0" smtClean="0"/>
          </a:p>
          <a:p>
            <a:r>
              <a:rPr lang="en-US" dirty="0" smtClean="0"/>
              <a:t>Each </a:t>
            </a:r>
            <a:r>
              <a:rPr lang="en-US" dirty="0"/>
              <a:t>thread defines a unique flow of control. </a:t>
            </a:r>
            <a:endParaRPr lang="en-US" dirty="0" smtClean="0"/>
          </a:p>
          <a:p>
            <a:r>
              <a:rPr lang="en-US" dirty="0" smtClean="0"/>
              <a:t>If </a:t>
            </a:r>
            <a:r>
              <a:rPr lang="en-US" dirty="0"/>
              <a:t>your application involves complicated and time consuming operations, then it is often helpful to set different execution paths or threads, with each thread performing a particular job</a:t>
            </a:r>
            <a:r>
              <a:rPr lang="en-US" dirty="0" smtClean="0"/>
              <a:t>.</a:t>
            </a:r>
            <a:endParaRPr lang="en-US" dirty="0"/>
          </a:p>
        </p:txBody>
      </p:sp>
    </p:spTree>
    <p:extLst>
      <p:ext uri="{BB962C8B-B14F-4D97-AF65-F5344CB8AC3E}">
        <p14:creationId xmlns:p14="http://schemas.microsoft.com/office/powerpoint/2010/main" val="1587468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268</TotalTime>
  <Words>457</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Constantia</vt:lpstr>
      <vt:lpstr>Wingdings</vt:lpstr>
      <vt:lpstr>Celestial</vt:lpstr>
      <vt:lpstr>MULTI-THREADING IN C#</vt:lpstr>
      <vt:lpstr>PowerPoint Presentation</vt:lpstr>
      <vt:lpstr>MULTI-TASKING ??</vt:lpstr>
      <vt:lpstr>MULTI-TASKING ??</vt:lpstr>
      <vt:lpstr>MULTI-TASKING ??</vt:lpstr>
      <vt:lpstr>MULTI-THREADING</vt:lpstr>
      <vt:lpstr>MULTI-THREADING</vt:lpstr>
      <vt:lpstr>MULTI-THREADING</vt:lpstr>
      <vt:lpstr>WHAT IS THREAD ?</vt:lpstr>
      <vt:lpstr>The Main Thread</vt:lpstr>
      <vt:lpstr>Threading</vt:lpstr>
      <vt:lpstr>Multi-threading</vt:lpstr>
      <vt:lpstr>Multi-threading</vt:lpstr>
      <vt:lpstr>Multi-threading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C#</dc:title>
  <dc:creator>Mohammad Adil</dc:creator>
  <cp:lastModifiedBy>Mohammad Adil</cp:lastModifiedBy>
  <cp:revision>32</cp:revision>
  <dcterms:created xsi:type="dcterms:W3CDTF">2020-04-25T18:06:46Z</dcterms:created>
  <dcterms:modified xsi:type="dcterms:W3CDTF">2020-04-25T23:43:44Z</dcterms:modified>
</cp:coreProperties>
</file>