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notesMasterIdLst>
    <p:notesMasterId r:id="rId21"/>
  </p:notesMasterIdLst>
  <p:handoutMasterIdLst>
    <p:handoutMasterId r:id="rId22"/>
  </p:handoutMasterIdLst>
  <p:sldIdLst>
    <p:sldId id="257" r:id="rId5"/>
    <p:sldId id="258" r:id="rId6"/>
    <p:sldId id="261" r:id="rId7"/>
    <p:sldId id="262" r:id="rId8"/>
    <p:sldId id="263" r:id="rId9"/>
    <p:sldId id="268" r:id="rId10"/>
    <p:sldId id="269" r:id="rId11"/>
    <p:sldId id="259" r:id="rId12"/>
    <p:sldId id="260" r:id="rId13"/>
    <p:sldId id="264" r:id="rId14"/>
    <p:sldId id="265" r:id="rId15"/>
    <p:sldId id="266" r:id="rId16"/>
    <p:sldId id="267" r:id="rId17"/>
    <p:sldId id="270" r:id="rId18"/>
    <p:sldId id="354" r:id="rId19"/>
    <p:sldId id="360"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21914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27419801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2399" dirty="0">
              <a:solidFill>
                <a:schemeClr val="accent1">
                  <a:lumMod val="60000"/>
                  <a:lumOff val="40000"/>
                </a:schemeClr>
              </a:solidFill>
              <a:latin typeface="Arial"/>
            </a:endParaRPr>
          </a:p>
        </p:txBody>
      </p:sp>
    </p:spTree>
    <p:extLst>
      <p:ext uri="{BB962C8B-B14F-4D97-AF65-F5344CB8AC3E}">
        <p14:creationId xmlns:p14="http://schemas.microsoft.com/office/powerpoint/2010/main" val="30242208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9156904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946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392809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37311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6881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9124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15046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61109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601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6470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1621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71319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2483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FD029-FB74-4578-B929-F66AA97659CA}" type="datetimeFigureOut">
              <a:rPr lang="en-US" smtClean="0"/>
              <a:pPr/>
              <a:t>6/27/2022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00746923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7240" y="1905000"/>
            <a:ext cx="8735325" cy="2000251"/>
          </a:xfrm>
        </p:spPr>
        <p:txBody>
          <a:bodyPr>
            <a:normAutofit fontScale="90000"/>
          </a:bodyPr>
          <a:lstStyle/>
          <a:p>
            <a:r>
              <a:rPr lang="en-US" sz="6600" dirty="0" smtClean="0"/>
              <a:t>Introduction to Microsoft </a:t>
            </a:r>
            <a:r>
              <a:rPr lang="en-US" sz="6600" dirty="0" err="1" smtClean="0"/>
              <a:t>ADO.Net</a:t>
            </a:r>
            <a:endParaRPr lang="en-US" sz="6600" dirty="0"/>
          </a:p>
        </p:txBody>
      </p:sp>
      <p:sp>
        <p:nvSpPr>
          <p:cNvPr id="5" name="Subtitle 4"/>
          <p:cNvSpPr>
            <a:spLocks noGrp="1"/>
          </p:cNvSpPr>
          <p:nvPr>
            <p:ph type="subTitle" idx="1"/>
          </p:nvPr>
        </p:nvSpPr>
        <p:spPr>
          <a:xfrm>
            <a:off x="1612702" y="4038600"/>
            <a:ext cx="8735325" cy="1752600"/>
          </a:xfrm>
        </p:spPr>
        <p:txBody>
          <a:bodyPr>
            <a:normAutofit/>
          </a:bodyPr>
          <a:lstStyle/>
          <a:p>
            <a:r>
              <a:rPr lang="en-US" sz="2400" dirty="0" smtClean="0"/>
              <a:t>Presenter: </a:t>
            </a:r>
            <a:r>
              <a:rPr lang="en-US" dirty="0" smtClean="0"/>
              <a:t>Abdul Rub</a:t>
            </a:r>
            <a:endParaRPr lang="en-US" sz="24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3" name="Content Placeholder 2"/>
          <p:cNvSpPr>
            <a:spLocks noGrp="1"/>
          </p:cNvSpPr>
          <p:nvPr>
            <p:ph idx="1"/>
          </p:nvPr>
        </p:nvSpPr>
        <p:spPr/>
        <p:txBody>
          <a:bodyPr/>
          <a:lstStyle/>
          <a:p>
            <a:r>
              <a:rPr lang="en-US" dirty="0"/>
              <a:t>The ADO.NET is one of the Microsoft’s data access technology which is used to communicate between the .NET Application (Console, WCF, WPF, Windows, MVC, Web Form, etc.) and data sources such as SQL Server, Oracle, MySQL, XML document, </a:t>
            </a:r>
            <a:r>
              <a:rPr lang="en-US" dirty="0" err="1" smtClean="0"/>
              <a:t>etc</a:t>
            </a:r>
            <a:endParaRPr lang="en-US" dirty="0" smtClean="0"/>
          </a:p>
          <a:p>
            <a:r>
              <a:rPr lang="en-US" dirty="0"/>
              <a:t>ADO.NET consists of a set of classes that can be used to connect, retrieve, insert, update and delete data (i.e. performing CRUD operation) from data sources. </a:t>
            </a:r>
            <a:endParaRPr lang="en-US" dirty="0" smtClean="0"/>
          </a:p>
          <a:p>
            <a:r>
              <a:rPr lang="en-US" dirty="0" smtClean="0"/>
              <a:t>ADO.NET </a:t>
            </a:r>
            <a:r>
              <a:rPr lang="en-US" dirty="0"/>
              <a:t>mainly uses </a:t>
            </a:r>
            <a:r>
              <a:rPr lang="en-US" b="1" dirty="0"/>
              <a:t>System.Data.dll</a:t>
            </a:r>
            <a:r>
              <a:rPr lang="en-US" dirty="0"/>
              <a:t> and </a:t>
            </a:r>
            <a:r>
              <a:rPr lang="en-US" b="1" dirty="0"/>
              <a:t>System.Xml.dll</a:t>
            </a:r>
            <a:r>
              <a:rPr lang="en-US" dirty="0"/>
              <a:t>.</a:t>
            </a:r>
          </a:p>
        </p:txBody>
      </p:sp>
    </p:spTree>
    <p:extLst>
      <p:ext uri="{BB962C8B-B14F-4D97-AF65-F5344CB8AC3E}">
        <p14:creationId xmlns:p14="http://schemas.microsoft.com/office/powerpoint/2010/main" val="35256221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types of Applications use ADO.NET</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dirty="0" smtClean="0"/>
              <a:t>ADO.NET </a:t>
            </a:r>
            <a:r>
              <a:rPr lang="en-US" dirty="0"/>
              <a:t>can be used to develop any type of .NET application. The following are some of the .NET applications where you can ADO.NET Data Access Technology to interact with a data source</a:t>
            </a:r>
            <a:r>
              <a:rPr lang="en-US" dirty="0" smtClean="0"/>
              <a:t>.</a:t>
            </a:r>
            <a:endParaRPr lang="en-US" dirty="0"/>
          </a:p>
          <a:p>
            <a:r>
              <a:rPr lang="en-US" dirty="0"/>
              <a:t>ASP.NET Web Form Applications</a:t>
            </a:r>
          </a:p>
          <a:p>
            <a:r>
              <a:rPr lang="en-US" dirty="0" smtClean="0"/>
              <a:t>Windows Form </a:t>
            </a:r>
            <a:r>
              <a:rPr lang="en-US" dirty="0"/>
              <a:t>Applications</a:t>
            </a:r>
          </a:p>
          <a:p>
            <a:r>
              <a:rPr lang="en-US" dirty="0"/>
              <a:t>ASP.NET MVC Application</a:t>
            </a:r>
          </a:p>
          <a:p>
            <a:r>
              <a:rPr lang="en-US" dirty="0"/>
              <a:t>Console Applications</a:t>
            </a:r>
          </a:p>
          <a:p>
            <a:r>
              <a:rPr lang="en-US" dirty="0"/>
              <a:t>ASP.NET Web API Applications</a:t>
            </a:r>
          </a:p>
        </p:txBody>
      </p:sp>
    </p:spTree>
    <p:extLst>
      <p:ext uri="{BB962C8B-B14F-4D97-AF65-F5344CB8AC3E}">
        <p14:creationId xmlns:p14="http://schemas.microsoft.com/office/powerpoint/2010/main" val="8583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t>
            </a:r>
            <a:r>
              <a:rPr lang="en-US" b="1" dirty="0" smtClean="0"/>
              <a:t>ADO.NET</a:t>
            </a:r>
            <a:endParaRPr lang="en-US" b="1" dirty="0"/>
          </a:p>
        </p:txBody>
      </p:sp>
      <p:sp>
        <p:nvSpPr>
          <p:cNvPr id="3" name="Content Placeholder 2"/>
          <p:cNvSpPr>
            <a:spLocks noGrp="1"/>
          </p:cNvSpPr>
          <p:nvPr>
            <p:ph idx="1"/>
          </p:nvPr>
        </p:nvSpPr>
        <p:spPr/>
        <p:txBody>
          <a:bodyPr/>
          <a:lstStyle/>
          <a:p>
            <a:r>
              <a:rPr lang="en-US" dirty="0" smtClean="0"/>
              <a:t>Components </a:t>
            </a:r>
            <a:r>
              <a:rPr lang="en-US" dirty="0"/>
              <a:t>are designed for data manipulation and faster data access. </a:t>
            </a:r>
            <a:endParaRPr lang="en-US" dirty="0" smtClean="0"/>
          </a:p>
          <a:p>
            <a:r>
              <a:rPr lang="en-US" b="1" dirty="0" smtClean="0"/>
              <a:t>Connection</a:t>
            </a:r>
            <a:r>
              <a:rPr lang="en-US" dirty="0" smtClean="0"/>
              <a:t>, </a:t>
            </a:r>
            <a:r>
              <a:rPr lang="en-US" b="1" dirty="0" smtClean="0"/>
              <a:t>Command</a:t>
            </a:r>
            <a:r>
              <a:rPr lang="en-US" dirty="0" smtClean="0"/>
              <a:t>, </a:t>
            </a:r>
            <a:r>
              <a:rPr lang="en-US" b="1" dirty="0" err="1" smtClean="0"/>
              <a:t>DataReader</a:t>
            </a:r>
            <a:r>
              <a:rPr lang="en-US" dirty="0" smtClean="0"/>
              <a:t>, </a:t>
            </a:r>
            <a:r>
              <a:rPr lang="en-US" b="1" dirty="0" err="1" smtClean="0"/>
              <a:t>DataAdapter</a:t>
            </a:r>
            <a:r>
              <a:rPr lang="en-US" dirty="0" smtClean="0"/>
              <a:t>, </a:t>
            </a:r>
            <a:r>
              <a:rPr lang="en-US" b="1" dirty="0" err="1" smtClean="0"/>
              <a:t>DataSet</a:t>
            </a:r>
            <a:r>
              <a:rPr lang="en-US" dirty="0" smtClean="0"/>
              <a:t>, and </a:t>
            </a:r>
            <a:r>
              <a:rPr lang="en-US" b="1" dirty="0" err="1" smtClean="0"/>
              <a:t>DataView</a:t>
            </a:r>
            <a:r>
              <a:rPr lang="en-US" dirty="0" smtClean="0"/>
              <a:t> are the components of ADO.NET that are used to perform database operations.</a:t>
            </a:r>
          </a:p>
          <a:p>
            <a:pPr fontAlgn="base"/>
            <a:r>
              <a:rPr lang="en-US" dirty="0"/>
              <a:t>ADO.NET has two main components that are used for accessing and manipulating data. They are as follows:</a:t>
            </a:r>
          </a:p>
          <a:p>
            <a:pPr lvl="1" fontAlgn="base"/>
            <a:r>
              <a:rPr lang="en-US" b="1" dirty="0"/>
              <a:t>Data </a:t>
            </a:r>
            <a:r>
              <a:rPr lang="en-US" b="1" dirty="0" smtClean="0"/>
              <a:t>provider</a:t>
            </a:r>
            <a:endParaRPr lang="en-US" dirty="0"/>
          </a:p>
          <a:p>
            <a:pPr lvl="1" fontAlgn="base"/>
            <a:r>
              <a:rPr lang="en-US" b="1" dirty="0" err="1"/>
              <a:t>DataSet</a:t>
            </a:r>
            <a:r>
              <a:rPr lang="en-US" b="1" dirty="0" smtClean="0"/>
              <a:t>.</a:t>
            </a:r>
            <a:endParaRPr lang="en-US" dirty="0"/>
          </a:p>
        </p:txBody>
      </p:sp>
    </p:spTree>
    <p:extLst>
      <p:ext uri="{BB962C8B-B14F-4D97-AF65-F5344CB8AC3E}">
        <p14:creationId xmlns:p14="http://schemas.microsoft.com/office/powerpoint/2010/main" val="104178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is .NET Data Providers?</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err="1" smtClean="0"/>
              <a:t>.Net</a:t>
            </a:r>
            <a:r>
              <a:rPr lang="en-US" dirty="0" smtClean="0"/>
              <a:t> Application </a:t>
            </a:r>
            <a:r>
              <a:rPr lang="en-US" dirty="0"/>
              <a:t>can not directly execute </a:t>
            </a:r>
            <a:r>
              <a:rPr lang="en-US" dirty="0" smtClean="0"/>
              <a:t>our SQL </a:t>
            </a:r>
            <a:r>
              <a:rPr lang="en-US" dirty="0"/>
              <a:t>code, it only understands </a:t>
            </a:r>
            <a:r>
              <a:rPr lang="en-US" dirty="0" smtClean="0"/>
              <a:t>C#. </a:t>
            </a:r>
            <a:r>
              <a:rPr lang="en-US" dirty="0"/>
              <a:t>So, if a .NET application needs to retrieve data or to do some insert, update, and delete operations from or to a database, then the .NET application needs to</a:t>
            </a:r>
          </a:p>
          <a:p>
            <a:pPr fontAlgn="base"/>
            <a:r>
              <a:rPr lang="en-US" b="1" dirty="0"/>
              <a:t>Connect to the Database</a:t>
            </a:r>
            <a:endParaRPr lang="en-US" dirty="0"/>
          </a:p>
          <a:p>
            <a:pPr fontAlgn="base"/>
            <a:r>
              <a:rPr lang="en-US" b="1" dirty="0"/>
              <a:t>Prepare an SQL Command</a:t>
            </a:r>
            <a:endParaRPr lang="en-US" dirty="0"/>
          </a:p>
          <a:p>
            <a:pPr fontAlgn="base"/>
            <a:r>
              <a:rPr lang="en-US" b="1" dirty="0"/>
              <a:t>Execute the Command</a:t>
            </a:r>
            <a:endParaRPr lang="en-US" dirty="0"/>
          </a:p>
          <a:p>
            <a:pPr fontAlgn="base"/>
            <a:r>
              <a:rPr lang="en-US" b="1" dirty="0"/>
              <a:t>Retrieve the results and display them in the application</a:t>
            </a:r>
            <a:endParaRPr lang="en-US" dirty="0"/>
          </a:p>
        </p:txBody>
      </p:sp>
    </p:spTree>
    <p:extLst>
      <p:ext uri="{BB962C8B-B14F-4D97-AF65-F5344CB8AC3E}">
        <p14:creationId xmlns:p14="http://schemas.microsoft.com/office/powerpoint/2010/main" val="62175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question&lt;/strong&gt; mark | 3d human with a red &lt;strong&gt;question&lt;/strong&gt; mark | Damiá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12" y="304800"/>
            <a:ext cx="3429000" cy="3429000"/>
          </a:xfrm>
          <a:prstGeom prst="rect">
            <a:avLst/>
          </a:prstGeom>
        </p:spPr>
      </p:pic>
      <p:sp>
        <p:nvSpPr>
          <p:cNvPr id="4" name="TextBox 3"/>
          <p:cNvSpPr txBox="1"/>
          <p:nvPr/>
        </p:nvSpPr>
        <p:spPr>
          <a:xfrm>
            <a:off x="4185307" y="3872924"/>
            <a:ext cx="3025957" cy="584775"/>
          </a:xfrm>
          <a:prstGeom prst="rect">
            <a:avLst/>
          </a:prstGeom>
          <a:noFill/>
        </p:spPr>
        <p:txBody>
          <a:bodyPr wrap="none" rtlCol="0">
            <a:spAutoFit/>
          </a:bodyPr>
          <a:lstStyle/>
          <a:p>
            <a:r>
              <a:rPr lang="en-US" sz="3200" b="1" dirty="0" err="1" smtClean="0"/>
              <a:t>ADO.Net</a:t>
            </a:r>
            <a:r>
              <a:rPr lang="en-US" sz="3200" b="1" dirty="0" smtClean="0"/>
              <a:t> with ??</a:t>
            </a:r>
            <a:endParaRPr lang="en-US" sz="3200" b="1" dirty="0"/>
          </a:p>
        </p:txBody>
      </p:sp>
      <p:sp>
        <p:nvSpPr>
          <p:cNvPr id="6" name="Rectangle 5"/>
          <p:cNvSpPr/>
          <p:nvPr/>
        </p:nvSpPr>
        <p:spPr>
          <a:xfrm>
            <a:off x="1751012" y="5199017"/>
            <a:ext cx="3085455" cy="1049383"/>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t>Web Application</a:t>
            </a:r>
            <a:endParaRPr lang="en-US" sz="3200" b="1" dirty="0"/>
          </a:p>
        </p:txBody>
      </p:sp>
      <p:sp>
        <p:nvSpPr>
          <p:cNvPr id="7" name="Striped Right Arrow 6"/>
          <p:cNvSpPr/>
          <p:nvPr/>
        </p:nvSpPr>
        <p:spPr>
          <a:xfrm rot="7471097">
            <a:off x="4062531" y="4600103"/>
            <a:ext cx="650698" cy="404159"/>
          </a:xfrm>
          <a:prstGeom prst="stripedRightArrow">
            <a:avLst>
              <a:gd name="adj1" fmla="val 50000"/>
              <a:gd name="adj2" fmla="val 47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a:off x="6780211" y="5181600"/>
            <a:ext cx="3848100" cy="11430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t>Desktop Application</a:t>
            </a:r>
            <a:endParaRPr lang="en-US" sz="3200" b="1" dirty="0"/>
          </a:p>
        </p:txBody>
      </p:sp>
      <p:sp>
        <p:nvSpPr>
          <p:cNvPr id="9" name="Striped Right Arrow 8"/>
          <p:cNvSpPr/>
          <p:nvPr/>
        </p:nvSpPr>
        <p:spPr>
          <a:xfrm rot="3120514">
            <a:off x="6697261" y="4598318"/>
            <a:ext cx="650698" cy="404159"/>
          </a:xfrm>
          <a:prstGeom prst="stripedRightArrow">
            <a:avLst>
              <a:gd name="adj1" fmla="val 50000"/>
              <a:gd name="adj2" fmla="val 47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11448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7240" y="1905000"/>
            <a:ext cx="8735325" cy="2000251"/>
          </a:xfrm>
        </p:spPr>
        <p:txBody>
          <a:bodyPr>
            <a:normAutofit fontScale="90000"/>
          </a:bodyPr>
          <a:lstStyle/>
          <a:p>
            <a:r>
              <a:rPr lang="en-US" sz="7300" b="1" dirty="0" smtClean="0"/>
              <a:t>Copy() &amp; Clone()</a:t>
            </a:r>
            <a:r>
              <a:rPr lang="en-US" sz="6600" dirty="0" smtClean="0"/>
              <a:t> Methods  Of </a:t>
            </a:r>
            <a:r>
              <a:rPr lang="en-US" sz="6600" dirty="0" err="1" smtClean="0"/>
              <a:t>DataTable</a:t>
            </a:r>
            <a:r>
              <a:rPr lang="en-US" sz="6600" dirty="0"/>
              <a:t> </a:t>
            </a:r>
            <a:r>
              <a:rPr lang="en-US" sz="6600" dirty="0" smtClean="0"/>
              <a:t>in </a:t>
            </a:r>
            <a:r>
              <a:rPr lang="en-US" sz="6600" dirty="0" err="1" smtClean="0"/>
              <a:t>ADO.Net</a:t>
            </a:r>
            <a:endParaRPr lang="en-US" sz="6600" dirty="0"/>
          </a:p>
        </p:txBody>
      </p:sp>
      <p:sp>
        <p:nvSpPr>
          <p:cNvPr id="5" name="Subtitle 4"/>
          <p:cNvSpPr>
            <a:spLocks noGrp="1"/>
          </p:cNvSpPr>
          <p:nvPr>
            <p:ph type="subTitle" idx="1"/>
          </p:nvPr>
        </p:nvSpPr>
        <p:spPr>
          <a:xfrm>
            <a:off x="1612702" y="4038600"/>
            <a:ext cx="8735325" cy="1752600"/>
          </a:xfrm>
        </p:spPr>
        <p:txBody>
          <a:bodyPr>
            <a:normAutofit/>
          </a:bodyPr>
          <a:lstStyle/>
          <a:p>
            <a:r>
              <a:rPr lang="en-US" sz="2400" dirty="0" smtClean="0"/>
              <a:t>Presenter: </a:t>
            </a:r>
            <a:r>
              <a:rPr lang="en-US" dirty="0" smtClean="0"/>
              <a:t>Abdul Rub</a:t>
            </a:r>
            <a:endParaRPr lang="en-US" sz="2400" dirty="0"/>
          </a:p>
        </p:txBody>
      </p:sp>
      <p:sp>
        <p:nvSpPr>
          <p:cNvPr id="3" name="TextBox 2"/>
          <p:cNvSpPr txBox="1"/>
          <p:nvPr/>
        </p:nvSpPr>
        <p:spPr>
          <a:xfrm>
            <a:off x="10348027" y="228600"/>
            <a:ext cx="1539973" cy="646331"/>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smtClean="0">
                <a:ln>
                  <a:noFill/>
                </a:ln>
                <a:solidFill>
                  <a:prstClr val="white"/>
                </a:solidFill>
                <a:effectLst/>
                <a:uLnTx/>
                <a:uFillTx/>
                <a:latin typeface="Calibri"/>
                <a:ea typeface="+mn-ea"/>
                <a:cs typeface="+mn-cs"/>
              </a:rPr>
              <a:t>PART-7</a:t>
            </a:r>
            <a:endParaRPr kumimoji="0" lang="en-US" sz="3600" b="1" i="1"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114516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533400"/>
            <a:ext cx="10360501" cy="1223963"/>
          </a:xfrm>
        </p:spPr>
        <p:txBody>
          <a:bodyPr>
            <a:noAutofit/>
          </a:bodyPr>
          <a:lstStyle/>
          <a:p>
            <a:r>
              <a:rPr lang="en-US" sz="4800" b="1" dirty="0"/>
              <a:t>Copy() &amp; Clone() Methods  Of </a:t>
            </a:r>
            <a:r>
              <a:rPr lang="en-US" sz="4800" b="1" dirty="0" err="1"/>
              <a:t>DataTable</a:t>
            </a:r>
            <a:r>
              <a:rPr lang="en-US" sz="4800" b="1" dirty="0"/>
              <a:t> in </a:t>
            </a:r>
            <a:r>
              <a:rPr lang="en-US" sz="4800" b="1" dirty="0" err="1"/>
              <a:t>ADO.Net</a:t>
            </a:r>
            <a:endParaRPr lang="en-US" sz="4800" b="1" dirty="0"/>
          </a:p>
        </p:txBody>
      </p:sp>
      <p:sp>
        <p:nvSpPr>
          <p:cNvPr id="3" name="Content Placeholder 2"/>
          <p:cNvSpPr>
            <a:spLocks noGrp="1"/>
          </p:cNvSpPr>
          <p:nvPr>
            <p:ph idx="1"/>
          </p:nvPr>
        </p:nvSpPr>
        <p:spPr>
          <a:xfrm>
            <a:off x="1218883" y="1981200"/>
            <a:ext cx="10360501" cy="4462272"/>
          </a:xfrm>
        </p:spPr>
        <p:txBody>
          <a:bodyPr/>
          <a:lstStyle/>
          <a:p>
            <a:r>
              <a:rPr lang="en-US" b="1" dirty="0" err="1"/>
              <a:t>DataTable.Copy</a:t>
            </a:r>
            <a:r>
              <a:rPr lang="en-US" b="1" dirty="0"/>
              <a:t>()</a:t>
            </a:r>
            <a:r>
              <a:rPr lang="en-US" dirty="0"/>
              <a:t> returns a </a:t>
            </a:r>
            <a:r>
              <a:rPr lang="en-US" dirty="0" err="1"/>
              <a:t>DataTable</a:t>
            </a:r>
            <a:r>
              <a:rPr lang="en-US" dirty="0"/>
              <a:t> with the </a:t>
            </a:r>
            <a:r>
              <a:rPr lang="en-US" b="1" dirty="0"/>
              <a:t>structure</a:t>
            </a:r>
            <a:r>
              <a:rPr lang="en-US" dirty="0"/>
              <a:t> and </a:t>
            </a:r>
            <a:r>
              <a:rPr lang="en-US" b="1" dirty="0"/>
              <a:t>data</a:t>
            </a:r>
            <a:r>
              <a:rPr lang="en-US" dirty="0"/>
              <a:t> of the </a:t>
            </a:r>
            <a:r>
              <a:rPr lang="en-US" dirty="0" err="1"/>
              <a:t>DataTable</a:t>
            </a:r>
            <a:r>
              <a:rPr lang="en-US" dirty="0" smtClean="0"/>
              <a:t>.</a:t>
            </a:r>
          </a:p>
          <a:p>
            <a:r>
              <a:rPr lang="en-US" b="1" dirty="0" err="1" smtClean="0"/>
              <a:t>DataTable.Clone</a:t>
            </a:r>
            <a:r>
              <a:rPr lang="en-US" b="1" dirty="0"/>
              <a:t>()</a:t>
            </a:r>
            <a:r>
              <a:rPr lang="en-US" dirty="0"/>
              <a:t> only returns the </a:t>
            </a:r>
            <a:r>
              <a:rPr lang="en-US" b="1" dirty="0"/>
              <a:t>structure</a:t>
            </a:r>
            <a:r>
              <a:rPr lang="en-US" dirty="0"/>
              <a:t> of the </a:t>
            </a:r>
            <a:r>
              <a:rPr lang="en-US" dirty="0" err="1"/>
              <a:t>DataTable</a:t>
            </a:r>
            <a:r>
              <a:rPr lang="en-US" dirty="0"/>
              <a:t>, not the rows or data of the </a:t>
            </a:r>
            <a:r>
              <a:rPr lang="en-US" dirty="0" err="1"/>
              <a:t>DataTable</a:t>
            </a:r>
            <a:r>
              <a:rPr lang="en-US" dirty="0"/>
              <a:t>.</a:t>
            </a:r>
          </a:p>
        </p:txBody>
      </p:sp>
    </p:spTree>
    <p:extLst>
      <p:ext uri="{BB962C8B-B14F-4D97-AF65-F5344CB8AC3E}">
        <p14:creationId xmlns:p14="http://schemas.microsoft.com/office/powerpoint/2010/main" val="70133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ADO.Net</a:t>
            </a:r>
            <a:r>
              <a:rPr lang="en-US" b="1" dirty="0" smtClean="0"/>
              <a:t>?</a:t>
            </a:r>
            <a:endParaRPr lang="en-US" b="1" dirty="0"/>
          </a:p>
        </p:txBody>
      </p:sp>
      <p:sp>
        <p:nvSpPr>
          <p:cNvPr id="3" name="Rectangle 2"/>
          <p:cNvSpPr/>
          <p:nvPr/>
        </p:nvSpPr>
        <p:spPr>
          <a:xfrm>
            <a:off x="902874" y="2405276"/>
            <a:ext cx="2372138" cy="2319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Web App</a:t>
            </a:r>
          </a:p>
          <a:p>
            <a:pPr algn="ctr"/>
            <a:r>
              <a:rPr lang="en-US" sz="2800" b="1" dirty="0" smtClean="0">
                <a:solidFill>
                  <a:schemeClr val="bg1"/>
                </a:solidFill>
              </a:rPr>
              <a:t>Console App</a:t>
            </a:r>
          </a:p>
          <a:p>
            <a:pPr algn="ctr"/>
            <a:r>
              <a:rPr lang="en-US" sz="2800" b="1" dirty="0" smtClean="0">
                <a:solidFill>
                  <a:schemeClr val="bg1"/>
                </a:solidFill>
              </a:rPr>
              <a:t>Windows App</a:t>
            </a:r>
            <a:endParaRPr lang="en-US" sz="2800" b="1" dirty="0">
              <a:solidFill>
                <a:schemeClr val="bg1"/>
              </a:solidFill>
            </a:endParaRPr>
          </a:p>
        </p:txBody>
      </p:sp>
      <p:sp>
        <p:nvSpPr>
          <p:cNvPr id="4" name="TextBox 3"/>
          <p:cNvSpPr txBox="1"/>
          <p:nvPr/>
        </p:nvSpPr>
        <p:spPr>
          <a:xfrm>
            <a:off x="839098" y="1667349"/>
            <a:ext cx="3055452" cy="523220"/>
          </a:xfrm>
          <a:prstGeom prst="rect">
            <a:avLst/>
          </a:prstGeom>
          <a:noFill/>
        </p:spPr>
        <p:txBody>
          <a:bodyPr wrap="none" rtlCol="0">
            <a:spAutoFit/>
          </a:bodyPr>
          <a:lstStyle/>
          <a:p>
            <a:r>
              <a:rPr lang="en-US" sz="2800" dirty="0" err="1" smtClean="0"/>
              <a:t>DotNet</a:t>
            </a:r>
            <a:r>
              <a:rPr lang="en-US" sz="2800" dirty="0" smtClean="0"/>
              <a:t> Application</a:t>
            </a:r>
            <a:endParaRPr lang="en-US" sz="2800" dirty="0"/>
          </a:p>
        </p:txBody>
      </p:sp>
      <p:sp>
        <p:nvSpPr>
          <p:cNvPr id="5" name="Striped Right Arrow 4"/>
          <p:cNvSpPr/>
          <p:nvPr/>
        </p:nvSpPr>
        <p:spPr>
          <a:xfrm>
            <a:off x="3437350" y="3548400"/>
            <a:ext cx="914400" cy="49782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5"/>
          <p:cNvSpPr/>
          <p:nvPr/>
        </p:nvSpPr>
        <p:spPr>
          <a:xfrm>
            <a:off x="9294812" y="2971800"/>
            <a:ext cx="2284572" cy="1445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Database</a:t>
            </a:r>
            <a:endParaRPr lang="en-US" sz="2800" b="1" dirty="0">
              <a:solidFill>
                <a:schemeClr val="bg1"/>
              </a:solidFill>
            </a:endParaRPr>
          </a:p>
        </p:txBody>
      </p:sp>
      <p:sp>
        <p:nvSpPr>
          <p:cNvPr id="7" name="Striped Right Arrow 6"/>
          <p:cNvSpPr/>
          <p:nvPr/>
        </p:nvSpPr>
        <p:spPr>
          <a:xfrm>
            <a:off x="8151812" y="3429000"/>
            <a:ext cx="914400" cy="49782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Oval 7"/>
          <p:cNvSpPr/>
          <p:nvPr/>
        </p:nvSpPr>
        <p:spPr>
          <a:xfrm>
            <a:off x="7999412" y="1710509"/>
            <a:ext cx="1485900" cy="96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9" name="Oval 8"/>
          <p:cNvSpPr/>
          <p:nvPr/>
        </p:nvSpPr>
        <p:spPr>
          <a:xfrm>
            <a:off x="10666412" y="1830613"/>
            <a:ext cx="1413457" cy="745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10" name="Oval 9"/>
          <p:cNvSpPr/>
          <p:nvPr/>
        </p:nvSpPr>
        <p:spPr>
          <a:xfrm>
            <a:off x="10378833" y="634638"/>
            <a:ext cx="1566954" cy="86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Ms</a:t>
            </a:r>
            <a:r>
              <a:rPr lang="en-US" dirty="0" smtClean="0"/>
              <a:t> Access</a:t>
            </a:r>
            <a:endParaRPr lang="en-US" dirty="0"/>
          </a:p>
        </p:txBody>
      </p:sp>
      <p:sp>
        <p:nvSpPr>
          <p:cNvPr id="11" name="Right Arrow 10"/>
          <p:cNvSpPr/>
          <p:nvPr/>
        </p:nvSpPr>
        <p:spPr>
          <a:xfrm rot="13604202">
            <a:off x="9268906" y="2547215"/>
            <a:ext cx="403009" cy="3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ight Arrow 11"/>
          <p:cNvSpPr/>
          <p:nvPr/>
        </p:nvSpPr>
        <p:spPr>
          <a:xfrm rot="17947748">
            <a:off x="10712956" y="2563048"/>
            <a:ext cx="403009" cy="3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ight Arrow 12"/>
          <p:cNvSpPr/>
          <p:nvPr/>
        </p:nvSpPr>
        <p:spPr>
          <a:xfrm rot="17223261">
            <a:off x="10005338" y="2052435"/>
            <a:ext cx="863521" cy="3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16340" y="2449724"/>
            <a:ext cx="3009900" cy="2482721"/>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800" b="1" dirty="0" smtClean="0"/>
              <a:t>Data Provider</a:t>
            </a:r>
            <a:endParaRPr lang="en-US" sz="4800" b="1" dirty="0"/>
          </a:p>
        </p:txBody>
      </p:sp>
      <p:sp>
        <p:nvSpPr>
          <p:cNvPr id="15" name="TextBox 14"/>
          <p:cNvSpPr txBox="1"/>
          <p:nvPr/>
        </p:nvSpPr>
        <p:spPr>
          <a:xfrm>
            <a:off x="5145739" y="1820501"/>
            <a:ext cx="1689052" cy="584775"/>
          </a:xfrm>
          <a:prstGeom prst="rect">
            <a:avLst/>
          </a:prstGeom>
          <a:noFill/>
        </p:spPr>
        <p:txBody>
          <a:bodyPr wrap="none" rtlCol="0">
            <a:spAutoFit/>
          </a:bodyPr>
          <a:lstStyle/>
          <a:p>
            <a:r>
              <a:rPr lang="en-US" sz="3200" b="1" dirty="0" err="1" smtClean="0"/>
              <a:t>ADO.Net</a:t>
            </a:r>
            <a:endParaRPr lang="en-US" sz="3200" b="1" dirty="0"/>
          </a:p>
        </p:txBody>
      </p:sp>
      <p:sp>
        <p:nvSpPr>
          <p:cNvPr id="16" name="TextBox 15"/>
          <p:cNvSpPr txBox="1"/>
          <p:nvPr/>
        </p:nvSpPr>
        <p:spPr>
          <a:xfrm>
            <a:off x="9403996" y="4457150"/>
            <a:ext cx="2118785" cy="523220"/>
          </a:xfrm>
          <a:prstGeom prst="rect">
            <a:avLst/>
          </a:prstGeom>
          <a:noFill/>
        </p:spPr>
        <p:txBody>
          <a:bodyPr wrap="none" rtlCol="0">
            <a:spAutoFit/>
          </a:bodyPr>
          <a:lstStyle/>
          <a:p>
            <a:r>
              <a:rPr lang="en-US" sz="2800" b="1" dirty="0" smtClean="0"/>
              <a:t>Data Sources</a:t>
            </a:r>
            <a:endParaRPr lang="en-US" sz="2800" b="1" dirty="0"/>
          </a:p>
        </p:txBody>
      </p:sp>
      <p:sp>
        <p:nvSpPr>
          <p:cNvPr id="17" name="Right Arrow 16"/>
          <p:cNvSpPr/>
          <p:nvPr/>
        </p:nvSpPr>
        <p:spPr>
          <a:xfrm rot="15058000">
            <a:off x="9426725" y="2083147"/>
            <a:ext cx="863521" cy="3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Oval 17"/>
          <p:cNvSpPr/>
          <p:nvPr/>
        </p:nvSpPr>
        <p:spPr>
          <a:xfrm>
            <a:off x="8686933" y="750899"/>
            <a:ext cx="1566954" cy="86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US" dirty="0"/>
          </a:p>
        </p:txBody>
      </p:sp>
    </p:spTree>
    <p:extLst>
      <p:ext uri="{BB962C8B-B14F-4D97-AF65-F5344CB8AC3E}">
        <p14:creationId xmlns:p14="http://schemas.microsoft.com/office/powerpoint/2010/main" val="5716664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1000"/>
                                        <p:tgtEl>
                                          <p:spTgt spid="10"/>
                                        </p:tgtEl>
                                      </p:cBhvr>
                                    </p:animEffect>
                                    <p:anim calcmode="lin" valueType="num">
                                      <p:cBhvr>
                                        <p:cTn id="72" dur="1000" fill="hold"/>
                                        <p:tgtEl>
                                          <p:spTgt spid="10"/>
                                        </p:tgtEl>
                                        <p:attrNameLst>
                                          <p:attrName>ppt_x</p:attrName>
                                        </p:attrNameLst>
                                      </p:cBhvr>
                                      <p:tavLst>
                                        <p:tav tm="0">
                                          <p:val>
                                            <p:strVal val="#ppt_x"/>
                                          </p:val>
                                        </p:tav>
                                        <p:tav tm="100000">
                                          <p:val>
                                            <p:strVal val="#ppt_x"/>
                                          </p:val>
                                        </p:tav>
                                      </p:tavLst>
                                    </p:anim>
                                    <p:anim calcmode="lin" valueType="num">
                                      <p:cBhvr>
                                        <p:cTn id="7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anim calcmode="lin" valueType="num">
                                      <p:cBhvr>
                                        <p:cTn id="98" dur="1000" fill="hold"/>
                                        <p:tgtEl>
                                          <p:spTgt spid="14"/>
                                        </p:tgtEl>
                                        <p:attrNameLst>
                                          <p:attrName>ppt_x</p:attrName>
                                        </p:attrNameLst>
                                      </p:cBhvr>
                                      <p:tavLst>
                                        <p:tav tm="0">
                                          <p:val>
                                            <p:strVal val="#ppt_x"/>
                                          </p:val>
                                        </p:tav>
                                        <p:tav tm="100000">
                                          <p:val>
                                            <p:strVal val="#ppt_x"/>
                                          </p:val>
                                        </p:tav>
                                      </p:tavLst>
                                    </p:anim>
                                    <p:anim calcmode="lin" valueType="num">
                                      <p:cBhvr>
                                        <p:cTn id="9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1000"/>
                                        <p:tgtEl>
                                          <p:spTgt spid="15"/>
                                        </p:tgtEl>
                                      </p:cBhvr>
                                    </p:animEffect>
                                    <p:anim calcmode="lin" valueType="num">
                                      <p:cBhvr>
                                        <p:cTn id="105" dur="1000" fill="hold"/>
                                        <p:tgtEl>
                                          <p:spTgt spid="15"/>
                                        </p:tgtEl>
                                        <p:attrNameLst>
                                          <p:attrName>ppt_x</p:attrName>
                                        </p:attrNameLst>
                                      </p:cBhvr>
                                      <p:tavLst>
                                        <p:tav tm="0">
                                          <p:val>
                                            <p:strVal val="#ppt_x"/>
                                          </p:val>
                                        </p:tav>
                                        <p:tav tm="100000">
                                          <p:val>
                                            <p:strVal val="#ppt_x"/>
                                          </p:val>
                                        </p:tav>
                                      </p:tavLst>
                                    </p:anim>
                                    <p:anim calcmode="lin" valueType="num">
                                      <p:cBhvr>
                                        <p:cTn id="10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4" name="Rectangle 3"/>
          <p:cNvSpPr/>
          <p:nvPr/>
        </p:nvSpPr>
        <p:spPr>
          <a:xfrm>
            <a:off x="1154548" y="2573158"/>
            <a:ext cx="33528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5" name="TextBox 4"/>
          <p:cNvSpPr txBox="1"/>
          <p:nvPr/>
        </p:nvSpPr>
        <p:spPr>
          <a:xfrm>
            <a:off x="1218883" y="1977722"/>
            <a:ext cx="2679131" cy="584775"/>
          </a:xfrm>
          <a:prstGeom prst="rect">
            <a:avLst/>
          </a:prstGeom>
          <a:noFill/>
        </p:spPr>
        <p:txBody>
          <a:bodyPr wrap="none" rtlCol="0">
            <a:spAutoFit/>
          </a:bodyPr>
          <a:lstStyle/>
          <a:p>
            <a:r>
              <a:rPr lang="en-US" sz="3200" b="1" dirty="0" smtClean="0"/>
              <a:t>Data Providers</a:t>
            </a:r>
            <a:endParaRPr lang="en-US" sz="3200" b="1" dirty="0"/>
          </a:p>
        </p:txBody>
      </p:sp>
      <p:sp>
        <p:nvSpPr>
          <p:cNvPr id="6" name="Rectangle 5"/>
          <p:cNvSpPr/>
          <p:nvPr/>
        </p:nvSpPr>
        <p:spPr>
          <a:xfrm>
            <a:off x="1552823" y="2774919"/>
            <a:ext cx="2011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SQLClient</a:t>
            </a:r>
            <a:endParaRPr lang="en-US" sz="2800" b="1" dirty="0">
              <a:solidFill>
                <a:schemeClr val="bg1"/>
              </a:solidFill>
            </a:endParaRPr>
          </a:p>
        </p:txBody>
      </p:sp>
      <p:sp>
        <p:nvSpPr>
          <p:cNvPr id="7" name="Rectangle 6"/>
          <p:cNvSpPr/>
          <p:nvPr/>
        </p:nvSpPr>
        <p:spPr>
          <a:xfrm>
            <a:off x="1461413" y="3525658"/>
            <a:ext cx="2194061" cy="47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OracleClient</a:t>
            </a:r>
            <a:endParaRPr lang="en-US" b="1" dirty="0">
              <a:solidFill>
                <a:schemeClr val="bg1"/>
              </a:solidFill>
            </a:endParaRPr>
          </a:p>
        </p:txBody>
      </p:sp>
      <p:sp>
        <p:nvSpPr>
          <p:cNvPr id="8" name="Rectangle 7"/>
          <p:cNvSpPr/>
          <p:nvPr/>
        </p:nvSpPr>
        <p:spPr>
          <a:xfrm>
            <a:off x="1899208" y="4102387"/>
            <a:ext cx="135666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OleDb</a:t>
            </a:r>
            <a:endParaRPr lang="en-US" sz="2800" b="1" dirty="0">
              <a:solidFill>
                <a:schemeClr val="bg1"/>
              </a:solidFill>
            </a:endParaRPr>
          </a:p>
        </p:txBody>
      </p:sp>
      <p:sp>
        <p:nvSpPr>
          <p:cNvPr id="9" name="Rectangle 8"/>
          <p:cNvSpPr/>
          <p:nvPr/>
        </p:nvSpPr>
        <p:spPr>
          <a:xfrm>
            <a:off x="1918213" y="4781837"/>
            <a:ext cx="128046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Odbc</a:t>
            </a:r>
            <a:endParaRPr lang="en-US" sz="2800" b="1" dirty="0">
              <a:solidFill>
                <a:schemeClr val="bg1"/>
              </a:solidFill>
            </a:endParaRPr>
          </a:p>
        </p:txBody>
      </p:sp>
      <p:sp>
        <p:nvSpPr>
          <p:cNvPr id="10" name="TextBox 9"/>
          <p:cNvSpPr txBox="1"/>
          <p:nvPr/>
        </p:nvSpPr>
        <p:spPr>
          <a:xfrm>
            <a:off x="4494212" y="2774919"/>
            <a:ext cx="3085653" cy="461665"/>
          </a:xfrm>
          <a:prstGeom prst="rect">
            <a:avLst/>
          </a:prstGeom>
          <a:noFill/>
        </p:spPr>
        <p:txBody>
          <a:bodyPr wrap="none" rtlCol="0">
            <a:spAutoFit/>
          </a:bodyPr>
          <a:lstStyle/>
          <a:p>
            <a:r>
              <a:rPr lang="en-US" b="1" dirty="0" err="1" smtClean="0"/>
              <a:t>System.Data.SQLClient</a:t>
            </a:r>
            <a:endParaRPr lang="en-US" b="1" dirty="0"/>
          </a:p>
        </p:txBody>
      </p:sp>
      <p:sp>
        <p:nvSpPr>
          <p:cNvPr id="11" name="TextBox 10"/>
          <p:cNvSpPr txBox="1"/>
          <p:nvPr/>
        </p:nvSpPr>
        <p:spPr>
          <a:xfrm>
            <a:off x="4494212" y="3422937"/>
            <a:ext cx="3420360" cy="461665"/>
          </a:xfrm>
          <a:prstGeom prst="rect">
            <a:avLst/>
          </a:prstGeom>
          <a:noFill/>
        </p:spPr>
        <p:txBody>
          <a:bodyPr wrap="none" rtlCol="0">
            <a:spAutoFit/>
          </a:bodyPr>
          <a:lstStyle/>
          <a:p>
            <a:r>
              <a:rPr lang="en-US" b="1" dirty="0" err="1" smtClean="0"/>
              <a:t>System.Data.OracleClient</a:t>
            </a:r>
            <a:endParaRPr lang="en-US" b="1" dirty="0"/>
          </a:p>
        </p:txBody>
      </p:sp>
      <p:sp>
        <p:nvSpPr>
          <p:cNvPr id="12" name="TextBox 11"/>
          <p:cNvSpPr txBox="1"/>
          <p:nvPr/>
        </p:nvSpPr>
        <p:spPr>
          <a:xfrm>
            <a:off x="4769625" y="4167657"/>
            <a:ext cx="2657331" cy="461665"/>
          </a:xfrm>
          <a:prstGeom prst="rect">
            <a:avLst/>
          </a:prstGeom>
          <a:noFill/>
        </p:spPr>
        <p:txBody>
          <a:bodyPr wrap="none" rtlCol="0">
            <a:spAutoFit/>
          </a:bodyPr>
          <a:lstStyle/>
          <a:p>
            <a:r>
              <a:rPr lang="en-US" b="1" dirty="0" err="1" smtClean="0"/>
              <a:t>System.Data.OleDb</a:t>
            </a:r>
            <a:endParaRPr lang="en-US" b="1" dirty="0"/>
          </a:p>
        </p:txBody>
      </p:sp>
      <p:sp>
        <p:nvSpPr>
          <p:cNvPr id="13" name="TextBox 12"/>
          <p:cNvSpPr txBox="1"/>
          <p:nvPr/>
        </p:nvSpPr>
        <p:spPr>
          <a:xfrm>
            <a:off x="4835348" y="4848928"/>
            <a:ext cx="2525884" cy="461665"/>
          </a:xfrm>
          <a:prstGeom prst="rect">
            <a:avLst/>
          </a:prstGeom>
          <a:noFill/>
        </p:spPr>
        <p:txBody>
          <a:bodyPr wrap="none" rtlCol="0">
            <a:spAutoFit/>
          </a:bodyPr>
          <a:lstStyle/>
          <a:p>
            <a:r>
              <a:rPr lang="en-US" b="1" dirty="0" err="1" smtClean="0"/>
              <a:t>System.Data.Odbc</a:t>
            </a:r>
            <a:endParaRPr lang="en-US" b="1" dirty="0"/>
          </a:p>
        </p:txBody>
      </p:sp>
      <p:sp>
        <p:nvSpPr>
          <p:cNvPr id="14" name="Striped Right Arrow 13"/>
          <p:cNvSpPr/>
          <p:nvPr/>
        </p:nvSpPr>
        <p:spPr>
          <a:xfrm>
            <a:off x="3738799" y="2851825"/>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Striped Right Arrow 14"/>
          <p:cNvSpPr/>
          <p:nvPr/>
        </p:nvSpPr>
        <p:spPr>
          <a:xfrm>
            <a:off x="3748124" y="3488208"/>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Striped Right Arrow 15"/>
          <p:cNvSpPr/>
          <p:nvPr/>
        </p:nvSpPr>
        <p:spPr>
          <a:xfrm>
            <a:off x="3738799" y="4201307"/>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Striped Right Arrow 16"/>
          <p:cNvSpPr/>
          <p:nvPr/>
        </p:nvSpPr>
        <p:spPr>
          <a:xfrm>
            <a:off x="3748124" y="4885002"/>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ectangle 18"/>
          <p:cNvSpPr/>
          <p:nvPr/>
        </p:nvSpPr>
        <p:spPr>
          <a:xfrm>
            <a:off x="8259064" y="2648645"/>
            <a:ext cx="3352800" cy="3142556"/>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20" name="TextBox 19"/>
          <p:cNvSpPr txBox="1"/>
          <p:nvPr/>
        </p:nvSpPr>
        <p:spPr>
          <a:xfrm>
            <a:off x="8833847" y="2078846"/>
            <a:ext cx="1936941" cy="584775"/>
          </a:xfrm>
          <a:prstGeom prst="rect">
            <a:avLst/>
          </a:prstGeom>
          <a:noFill/>
        </p:spPr>
        <p:txBody>
          <a:bodyPr wrap="none" rtlCol="0">
            <a:spAutoFit/>
          </a:bodyPr>
          <a:lstStyle/>
          <a:p>
            <a:r>
              <a:rPr lang="en-US" sz="3200" b="1" dirty="0" smtClean="0"/>
              <a:t>Databases</a:t>
            </a:r>
            <a:endParaRPr lang="en-US" sz="3200" b="1" dirty="0"/>
          </a:p>
        </p:txBody>
      </p:sp>
      <p:sp>
        <p:nvSpPr>
          <p:cNvPr id="21" name="Rectangle 20"/>
          <p:cNvSpPr/>
          <p:nvPr/>
        </p:nvSpPr>
        <p:spPr>
          <a:xfrm>
            <a:off x="9124379" y="3470797"/>
            <a:ext cx="140154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Oracle</a:t>
            </a:r>
            <a:endParaRPr lang="en-US" sz="2800" b="1" dirty="0">
              <a:solidFill>
                <a:schemeClr val="bg1"/>
              </a:solidFill>
            </a:endParaRPr>
          </a:p>
        </p:txBody>
      </p:sp>
      <p:sp>
        <p:nvSpPr>
          <p:cNvPr id="22" name="Rectangle 21"/>
          <p:cNvSpPr/>
          <p:nvPr/>
        </p:nvSpPr>
        <p:spPr>
          <a:xfrm>
            <a:off x="8904795" y="4149705"/>
            <a:ext cx="184071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Ms</a:t>
            </a:r>
            <a:r>
              <a:rPr lang="en-US" sz="2800" b="1" dirty="0" smtClean="0">
                <a:solidFill>
                  <a:schemeClr val="bg1"/>
                </a:solidFill>
              </a:rPr>
              <a:t> Access</a:t>
            </a:r>
            <a:endParaRPr lang="en-US" sz="2800" b="1" dirty="0">
              <a:solidFill>
                <a:schemeClr val="bg1"/>
              </a:solidFill>
            </a:endParaRPr>
          </a:p>
        </p:txBody>
      </p:sp>
      <p:sp>
        <p:nvSpPr>
          <p:cNvPr id="23" name="Rectangle 22"/>
          <p:cNvSpPr/>
          <p:nvPr/>
        </p:nvSpPr>
        <p:spPr>
          <a:xfrm>
            <a:off x="8865386" y="4828613"/>
            <a:ext cx="2140155" cy="82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Configured Databases</a:t>
            </a:r>
            <a:endParaRPr lang="en-US" sz="2800" b="1" dirty="0">
              <a:solidFill>
                <a:schemeClr val="bg1"/>
              </a:solidFill>
            </a:endParaRPr>
          </a:p>
        </p:txBody>
      </p:sp>
      <p:sp>
        <p:nvSpPr>
          <p:cNvPr id="24" name="Rectangle 23"/>
          <p:cNvSpPr/>
          <p:nvPr/>
        </p:nvSpPr>
        <p:spPr>
          <a:xfrm>
            <a:off x="8841966" y="2817048"/>
            <a:ext cx="2011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SQL Server</a:t>
            </a:r>
            <a:endParaRPr lang="en-US" sz="2800" b="1" dirty="0">
              <a:solidFill>
                <a:schemeClr val="bg1"/>
              </a:solidFill>
            </a:endParaRPr>
          </a:p>
        </p:txBody>
      </p:sp>
      <p:sp>
        <p:nvSpPr>
          <p:cNvPr id="25" name="Striped Right Arrow 24"/>
          <p:cNvSpPr/>
          <p:nvPr/>
        </p:nvSpPr>
        <p:spPr>
          <a:xfrm>
            <a:off x="7942362" y="2887693"/>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Striped Right Arrow 25"/>
          <p:cNvSpPr/>
          <p:nvPr/>
        </p:nvSpPr>
        <p:spPr>
          <a:xfrm>
            <a:off x="7951687" y="3524076"/>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Striped Right Arrow 26"/>
          <p:cNvSpPr/>
          <p:nvPr/>
        </p:nvSpPr>
        <p:spPr>
          <a:xfrm>
            <a:off x="7942362" y="4237175"/>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Striped Right Arrow 27"/>
          <p:cNvSpPr/>
          <p:nvPr/>
        </p:nvSpPr>
        <p:spPr>
          <a:xfrm>
            <a:off x="7951687" y="4920870"/>
            <a:ext cx="686334"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TextBox 28"/>
          <p:cNvSpPr txBox="1"/>
          <p:nvPr/>
        </p:nvSpPr>
        <p:spPr>
          <a:xfrm>
            <a:off x="4920724" y="1761460"/>
            <a:ext cx="2355132" cy="584775"/>
          </a:xfrm>
          <a:prstGeom prst="rect">
            <a:avLst/>
          </a:prstGeom>
          <a:noFill/>
        </p:spPr>
        <p:txBody>
          <a:bodyPr wrap="none" rtlCol="0">
            <a:spAutoFit/>
          </a:bodyPr>
          <a:lstStyle/>
          <a:p>
            <a:r>
              <a:rPr lang="en-US" sz="3200" b="1" dirty="0" err="1" smtClean="0"/>
              <a:t>NameSpaces</a:t>
            </a:r>
            <a:endParaRPr lang="en-US" sz="3200" b="1" dirty="0"/>
          </a:p>
        </p:txBody>
      </p:sp>
      <p:sp>
        <p:nvSpPr>
          <p:cNvPr id="30" name="Striped Right Arrow 29"/>
          <p:cNvSpPr/>
          <p:nvPr/>
        </p:nvSpPr>
        <p:spPr>
          <a:xfrm rot="5400000">
            <a:off x="5798214" y="2373181"/>
            <a:ext cx="448259"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4302704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1000"/>
                                        <p:tgtEl>
                                          <p:spTgt spid="21"/>
                                        </p:tgtEl>
                                      </p:cBhvr>
                                    </p:animEffect>
                                    <p:anim calcmode="lin" valueType="num">
                                      <p:cBhvr>
                                        <p:cTn id="89" dur="1000" fill="hold"/>
                                        <p:tgtEl>
                                          <p:spTgt spid="21"/>
                                        </p:tgtEl>
                                        <p:attrNameLst>
                                          <p:attrName>ppt_x</p:attrName>
                                        </p:attrNameLst>
                                      </p:cBhvr>
                                      <p:tavLst>
                                        <p:tav tm="0">
                                          <p:val>
                                            <p:strVal val="#ppt_x"/>
                                          </p:val>
                                        </p:tav>
                                        <p:tav tm="100000">
                                          <p:val>
                                            <p:strVal val="#ppt_x"/>
                                          </p:val>
                                        </p:tav>
                                      </p:tavLst>
                                    </p:anim>
                                    <p:anim calcmode="lin" valueType="num">
                                      <p:cBhvr>
                                        <p:cTn id="9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1000"/>
                                        <p:tgtEl>
                                          <p:spTgt spid="17"/>
                                        </p:tgtEl>
                                      </p:cBhvr>
                                    </p:animEffect>
                                    <p:anim calcmode="lin" valueType="num">
                                      <p:cBhvr>
                                        <p:cTn id="113" dur="1000" fill="hold"/>
                                        <p:tgtEl>
                                          <p:spTgt spid="17"/>
                                        </p:tgtEl>
                                        <p:attrNameLst>
                                          <p:attrName>ppt_x</p:attrName>
                                        </p:attrNameLst>
                                      </p:cBhvr>
                                      <p:tavLst>
                                        <p:tav tm="0">
                                          <p:val>
                                            <p:strVal val="#ppt_x"/>
                                          </p:val>
                                        </p:tav>
                                        <p:tav tm="100000">
                                          <p:val>
                                            <p:strVal val="#ppt_x"/>
                                          </p:val>
                                        </p:tav>
                                      </p:tavLst>
                                    </p:anim>
                                    <p:anim calcmode="lin" valueType="num">
                                      <p:cBhvr>
                                        <p:cTn id="114" dur="1000" fill="hold"/>
                                        <p:tgtEl>
                                          <p:spTgt spid="1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1000"/>
                                        <p:tgtEl>
                                          <p:spTgt spid="28"/>
                                        </p:tgtEl>
                                      </p:cBhvr>
                                    </p:animEffect>
                                    <p:anim calcmode="lin" valueType="num">
                                      <p:cBhvr>
                                        <p:cTn id="118" dur="1000" fill="hold"/>
                                        <p:tgtEl>
                                          <p:spTgt spid="28"/>
                                        </p:tgtEl>
                                        <p:attrNameLst>
                                          <p:attrName>ppt_x</p:attrName>
                                        </p:attrNameLst>
                                      </p:cBhvr>
                                      <p:tavLst>
                                        <p:tav tm="0">
                                          <p:val>
                                            <p:strVal val="#ppt_x"/>
                                          </p:val>
                                        </p:tav>
                                        <p:tav tm="100000">
                                          <p:val>
                                            <p:strVal val="#ppt_x"/>
                                          </p:val>
                                        </p:tav>
                                      </p:tavLst>
                                    </p:anim>
                                    <p:anim calcmode="lin" valueType="num">
                                      <p:cBhvr>
                                        <p:cTn id="119" dur="1000" fill="hold"/>
                                        <p:tgtEl>
                                          <p:spTgt spid="2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1000"/>
                                        <p:tgtEl>
                                          <p:spTgt spid="23"/>
                                        </p:tgtEl>
                                      </p:cBhvr>
                                    </p:animEffect>
                                    <p:anim calcmode="lin" valueType="num">
                                      <p:cBhvr>
                                        <p:cTn id="123" dur="1000" fill="hold"/>
                                        <p:tgtEl>
                                          <p:spTgt spid="23"/>
                                        </p:tgtEl>
                                        <p:attrNameLst>
                                          <p:attrName>ppt_x</p:attrName>
                                        </p:attrNameLst>
                                      </p:cBhvr>
                                      <p:tavLst>
                                        <p:tav tm="0">
                                          <p:val>
                                            <p:strVal val="#ppt_x"/>
                                          </p:val>
                                        </p:tav>
                                        <p:tav tm="100000">
                                          <p:val>
                                            <p:strVal val="#ppt_x"/>
                                          </p:val>
                                        </p:tav>
                                      </p:tavLst>
                                    </p:anim>
                                    <p:anim calcmode="lin" valueType="num">
                                      <p:cBhvr>
                                        <p:cTn id="1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grpId="0" nodeType="clickEffect">
                                  <p:stCondLst>
                                    <p:cond delay="0"/>
                                  </p:stCondLst>
                                  <p:childTnLst>
                                    <p:set>
                                      <p:cBhvr>
                                        <p:cTn id="128" dur="1" fill="hold">
                                          <p:stCondLst>
                                            <p:cond delay="0"/>
                                          </p:stCondLst>
                                        </p:cTn>
                                        <p:tgtEl>
                                          <p:spTgt spid="10"/>
                                        </p:tgtEl>
                                        <p:attrNameLst>
                                          <p:attrName>style.visibility</p:attrName>
                                        </p:attrNameLst>
                                      </p:cBhvr>
                                      <p:to>
                                        <p:strVal val="visible"/>
                                      </p:to>
                                    </p:set>
                                    <p:animEffect transition="in" filter="fade">
                                      <p:cBhvr>
                                        <p:cTn id="129" dur="1000"/>
                                        <p:tgtEl>
                                          <p:spTgt spid="10"/>
                                        </p:tgtEl>
                                      </p:cBhvr>
                                    </p:animEffect>
                                    <p:anim calcmode="lin" valueType="num">
                                      <p:cBhvr>
                                        <p:cTn id="130" dur="1000" fill="hold"/>
                                        <p:tgtEl>
                                          <p:spTgt spid="10"/>
                                        </p:tgtEl>
                                        <p:attrNameLst>
                                          <p:attrName>ppt_x</p:attrName>
                                        </p:attrNameLst>
                                      </p:cBhvr>
                                      <p:tavLst>
                                        <p:tav tm="0">
                                          <p:val>
                                            <p:strVal val="#ppt_x"/>
                                          </p:val>
                                        </p:tav>
                                        <p:tav tm="100000">
                                          <p:val>
                                            <p:strVal val="#ppt_x"/>
                                          </p:val>
                                        </p:tav>
                                      </p:tavLst>
                                    </p:anim>
                                    <p:anim calcmode="lin" valueType="num">
                                      <p:cBhvr>
                                        <p:cTn id="1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11"/>
                                        </p:tgtEl>
                                        <p:attrNameLst>
                                          <p:attrName>style.visibility</p:attrName>
                                        </p:attrNameLst>
                                      </p:cBhvr>
                                      <p:to>
                                        <p:strVal val="visible"/>
                                      </p:to>
                                    </p:set>
                                    <p:animEffect transition="in" filter="fade">
                                      <p:cBhvr>
                                        <p:cTn id="136" dur="1000"/>
                                        <p:tgtEl>
                                          <p:spTgt spid="11"/>
                                        </p:tgtEl>
                                      </p:cBhvr>
                                    </p:animEffect>
                                    <p:anim calcmode="lin" valueType="num">
                                      <p:cBhvr>
                                        <p:cTn id="137" dur="1000" fill="hold"/>
                                        <p:tgtEl>
                                          <p:spTgt spid="11"/>
                                        </p:tgtEl>
                                        <p:attrNameLst>
                                          <p:attrName>ppt_x</p:attrName>
                                        </p:attrNameLst>
                                      </p:cBhvr>
                                      <p:tavLst>
                                        <p:tav tm="0">
                                          <p:val>
                                            <p:strVal val="#ppt_x"/>
                                          </p:val>
                                        </p:tav>
                                        <p:tav tm="100000">
                                          <p:val>
                                            <p:strVal val="#ppt_x"/>
                                          </p:val>
                                        </p:tav>
                                      </p:tavLst>
                                    </p:anim>
                                    <p:anim calcmode="lin" valueType="num">
                                      <p:cBhvr>
                                        <p:cTn id="1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fade">
                                      <p:cBhvr>
                                        <p:cTn id="143" dur="1000"/>
                                        <p:tgtEl>
                                          <p:spTgt spid="12"/>
                                        </p:tgtEl>
                                      </p:cBhvr>
                                    </p:animEffect>
                                    <p:anim calcmode="lin" valueType="num">
                                      <p:cBhvr>
                                        <p:cTn id="144" dur="1000" fill="hold"/>
                                        <p:tgtEl>
                                          <p:spTgt spid="12"/>
                                        </p:tgtEl>
                                        <p:attrNameLst>
                                          <p:attrName>ppt_x</p:attrName>
                                        </p:attrNameLst>
                                      </p:cBhvr>
                                      <p:tavLst>
                                        <p:tav tm="0">
                                          <p:val>
                                            <p:strVal val="#ppt_x"/>
                                          </p:val>
                                        </p:tav>
                                        <p:tav tm="100000">
                                          <p:val>
                                            <p:strVal val="#ppt_x"/>
                                          </p:val>
                                        </p:tav>
                                      </p:tavLst>
                                    </p:anim>
                                    <p:anim calcmode="lin" valueType="num">
                                      <p:cBhvr>
                                        <p:cTn id="1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ppt_x</p:attrName>
                                        </p:attrNameLst>
                                      </p:cBhvr>
                                      <p:tavLst>
                                        <p:tav tm="0">
                                          <p:val>
                                            <p:strVal val="#ppt_x"/>
                                          </p:val>
                                        </p:tav>
                                        <p:tav tm="100000">
                                          <p:val>
                                            <p:strVal val="#ppt_x"/>
                                          </p:val>
                                        </p:tav>
                                      </p:tavLst>
                                    </p:anim>
                                    <p:anim calcmode="lin" valueType="num">
                                      <p:cBhvr>
                                        <p:cTn id="1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grpId="0" nodeType="click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fade">
                                      <p:cBhvr>
                                        <p:cTn id="157" dur="1000"/>
                                        <p:tgtEl>
                                          <p:spTgt spid="29"/>
                                        </p:tgtEl>
                                      </p:cBhvr>
                                    </p:animEffect>
                                    <p:anim calcmode="lin" valueType="num">
                                      <p:cBhvr>
                                        <p:cTn id="158" dur="1000" fill="hold"/>
                                        <p:tgtEl>
                                          <p:spTgt spid="29"/>
                                        </p:tgtEl>
                                        <p:attrNameLst>
                                          <p:attrName>ppt_x</p:attrName>
                                        </p:attrNameLst>
                                      </p:cBhvr>
                                      <p:tavLst>
                                        <p:tav tm="0">
                                          <p:val>
                                            <p:strVal val="#ppt_x"/>
                                          </p:val>
                                        </p:tav>
                                        <p:tav tm="100000">
                                          <p:val>
                                            <p:strVal val="#ppt_x"/>
                                          </p:val>
                                        </p:tav>
                                      </p:tavLst>
                                    </p:anim>
                                    <p:anim calcmode="lin" valueType="num">
                                      <p:cBhvr>
                                        <p:cTn id="159" dur="1000" fill="hold"/>
                                        <p:tgtEl>
                                          <p:spTgt spid="2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fade">
                                      <p:cBhvr>
                                        <p:cTn id="162" dur="1000"/>
                                        <p:tgtEl>
                                          <p:spTgt spid="30"/>
                                        </p:tgtEl>
                                      </p:cBhvr>
                                    </p:animEffect>
                                    <p:anim calcmode="lin" valueType="num">
                                      <p:cBhvr>
                                        <p:cTn id="163" dur="1000" fill="hold"/>
                                        <p:tgtEl>
                                          <p:spTgt spid="30"/>
                                        </p:tgtEl>
                                        <p:attrNameLst>
                                          <p:attrName>ppt_x</p:attrName>
                                        </p:attrNameLst>
                                      </p:cBhvr>
                                      <p:tavLst>
                                        <p:tav tm="0">
                                          <p:val>
                                            <p:strVal val="#ppt_x"/>
                                          </p:val>
                                        </p:tav>
                                        <p:tav tm="100000">
                                          <p:val>
                                            <p:strVal val="#ppt_x"/>
                                          </p:val>
                                        </p:tav>
                                      </p:tavLst>
                                    </p:anim>
                                    <p:anim calcmode="lin" valueType="num">
                                      <p:cBhvr>
                                        <p:cTn id="16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p:bldP spid="11" grpId="0"/>
      <p:bldP spid="12" grpId="0"/>
      <p:bldP spid="13" grpId="0"/>
      <p:bldP spid="14" grpId="0" animBg="1"/>
      <p:bldP spid="15" grpId="0" animBg="1"/>
      <p:bldP spid="16" grpId="0" animBg="1"/>
      <p:bldP spid="17" grpId="0" animBg="1"/>
      <p:bldP spid="19" grpId="0" animBg="1"/>
      <p:bldP spid="20" grpId="0"/>
      <p:bldP spid="21" grpId="0" animBg="1"/>
      <p:bldP spid="22" grpId="0" animBg="1"/>
      <p:bldP spid="23" grpId="0" animBg="1"/>
      <p:bldP spid="24" grpId="0" animBg="1"/>
      <p:bldP spid="25" grpId="0" animBg="1"/>
      <p:bldP spid="26" grpId="0" animBg="1"/>
      <p:bldP spid="27" grpId="0" animBg="1"/>
      <p:bldP spid="28" grpId="0" animBg="1"/>
      <p:bldP spid="29"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3" name="Rectangle 2"/>
          <p:cNvSpPr/>
          <p:nvPr/>
        </p:nvSpPr>
        <p:spPr>
          <a:xfrm>
            <a:off x="989012" y="2590800"/>
            <a:ext cx="33528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4" name="Rectangle 3"/>
          <p:cNvSpPr/>
          <p:nvPr/>
        </p:nvSpPr>
        <p:spPr>
          <a:xfrm>
            <a:off x="1552823" y="2774919"/>
            <a:ext cx="2011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SQLClient</a:t>
            </a:r>
            <a:endParaRPr lang="en-US" sz="2800" b="1" dirty="0">
              <a:solidFill>
                <a:schemeClr val="bg1"/>
              </a:solidFill>
            </a:endParaRPr>
          </a:p>
        </p:txBody>
      </p:sp>
      <p:sp>
        <p:nvSpPr>
          <p:cNvPr id="5" name="Rectangle 4"/>
          <p:cNvSpPr/>
          <p:nvPr/>
        </p:nvSpPr>
        <p:spPr>
          <a:xfrm>
            <a:off x="1461417" y="3422937"/>
            <a:ext cx="219406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OracleClient</a:t>
            </a:r>
            <a:endParaRPr lang="en-US" b="1" dirty="0">
              <a:solidFill>
                <a:schemeClr val="bg1"/>
              </a:solidFill>
            </a:endParaRPr>
          </a:p>
        </p:txBody>
      </p:sp>
      <p:sp>
        <p:nvSpPr>
          <p:cNvPr id="6" name="Rectangle 5"/>
          <p:cNvSpPr/>
          <p:nvPr/>
        </p:nvSpPr>
        <p:spPr>
          <a:xfrm>
            <a:off x="1899208" y="4102387"/>
            <a:ext cx="135666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OleDb</a:t>
            </a:r>
            <a:endParaRPr lang="en-US" sz="2800" b="1" dirty="0">
              <a:solidFill>
                <a:schemeClr val="bg1"/>
              </a:solidFill>
            </a:endParaRPr>
          </a:p>
        </p:txBody>
      </p:sp>
      <p:sp>
        <p:nvSpPr>
          <p:cNvPr id="7" name="Rectangle 6"/>
          <p:cNvSpPr/>
          <p:nvPr/>
        </p:nvSpPr>
        <p:spPr>
          <a:xfrm>
            <a:off x="1918213" y="4781837"/>
            <a:ext cx="128046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rPr>
              <a:t>Odbc</a:t>
            </a:r>
            <a:endParaRPr lang="en-US" sz="2800" b="1" dirty="0">
              <a:solidFill>
                <a:schemeClr val="bg1"/>
              </a:solidFill>
            </a:endParaRPr>
          </a:p>
        </p:txBody>
      </p:sp>
      <p:sp>
        <p:nvSpPr>
          <p:cNvPr id="8" name="TextBox 7"/>
          <p:cNvSpPr txBox="1"/>
          <p:nvPr/>
        </p:nvSpPr>
        <p:spPr>
          <a:xfrm>
            <a:off x="1218883" y="1977722"/>
            <a:ext cx="2679131" cy="584775"/>
          </a:xfrm>
          <a:prstGeom prst="rect">
            <a:avLst/>
          </a:prstGeom>
          <a:noFill/>
        </p:spPr>
        <p:txBody>
          <a:bodyPr wrap="none" rtlCol="0">
            <a:spAutoFit/>
          </a:bodyPr>
          <a:lstStyle/>
          <a:p>
            <a:r>
              <a:rPr lang="en-US" sz="3200" b="1" dirty="0" smtClean="0"/>
              <a:t>Data Providers</a:t>
            </a:r>
            <a:endParaRPr lang="en-US" sz="3200" b="1" dirty="0"/>
          </a:p>
        </p:txBody>
      </p:sp>
      <p:sp>
        <p:nvSpPr>
          <p:cNvPr id="9" name="Striped Right Arrow 8"/>
          <p:cNvSpPr/>
          <p:nvPr/>
        </p:nvSpPr>
        <p:spPr>
          <a:xfrm>
            <a:off x="4494213" y="3359413"/>
            <a:ext cx="1708892" cy="119384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p:nvPr/>
        </p:nvSpPr>
        <p:spPr>
          <a:xfrm>
            <a:off x="6417034" y="2616487"/>
            <a:ext cx="33528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11" name="Rectangle 10"/>
          <p:cNvSpPr/>
          <p:nvPr/>
        </p:nvSpPr>
        <p:spPr>
          <a:xfrm>
            <a:off x="6980845" y="2800606"/>
            <a:ext cx="2011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Connection</a:t>
            </a:r>
            <a:endParaRPr lang="en-US" b="1" dirty="0">
              <a:solidFill>
                <a:schemeClr val="bg1"/>
              </a:solidFill>
            </a:endParaRPr>
          </a:p>
        </p:txBody>
      </p:sp>
      <p:sp>
        <p:nvSpPr>
          <p:cNvPr id="12" name="Rectangle 11"/>
          <p:cNvSpPr/>
          <p:nvPr/>
        </p:nvSpPr>
        <p:spPr>
          <a:xfrm>
            <a:off x="6889439" y="3448624"/>
            <a:ext cx="219406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Command</a:t>
            </a:r>
            <a:endParaRPr lang="en-US" b="1" dirty="0">
              <a:solidFill>
                <a:schemeClr val="bg1"/>
              </a:solidFill>
            </a:endParaRPr>
          </a:p>
        </p:txBody>
      </p:sp>
      <p:sp>
        <p:nvSpPr>
          <p:cNvPr id="13" name="Rectangle 12"/>
          <p:cNvSpPr/>
          <p:nvPr/>
        </p:nvSpPr>
        <p:spPr>
          <a:xfrm>
            <a:off x="6889439" y="4128074"/>
            <a:ext cx="210265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DataReader</a:t>
            </a:r>
            <a:endParaRPr lang="en-US" b="1" dirty="0">
              <a:solidFill>
                <a:schemeClr val="bg1"/>
              </a:solidFill>
            </a:endParaRPr>
          </a:p>
        </p:txBody>
      </p:sp>
      <p:sp>
        <p:nvSpPr>
          <p:cNvPr id="14" name="Rectangle 13"/>
          <p:cNvSpPr/>
          <p:nvPr/>
        </p:nvSpPr>
        <p:spPr>
          <a:xfrm>
            <a:off x="6889439" y="4807524"/>
            <a:ext cx="219406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DataAdapter</a:t>
            </a:r>
            <a:endParaRPr lang="en-US" b="1" dirty="0">
              <a:solidFill>
                <a:schemeClr val="bg1"/>
              </a:solidFill>
            </a:endParaRPr>
          </a:p>
        </p:txBody>
      </p:sp>
      <p:sp>
        <p:nvSpPr>
          <p:cNvPr id="15" name="TextBox 14"/>
          <p:cNvSpPr txBox="1"/>
          <p:nvPr/>
        </p:nvSpPr>
        <p:spPr>
          <a:xfrm>
            <a:off x="6465058" y="1977722"/>
            <a:ext cx="3042821" cy="584775"/>
          </a:xfrm>
          <a:prstGeom prst="rect">
            <a:avLst/>
          </a:prstGeom>
          <a:noFill/>
        </p:spPr>
        <p:txBody>
          <a:bodyPr wrap="none" rtlCol="0">
            <a:spAutoFit/>
          </a:bodyPr>
          <a:lstStyle/>
          <a:p>
            <a:r>
              <a:rPr lang="en-US" sz="3200" b="1" dirty="0" smtClean="0"/>
              <a:t>Common Classes</a:t>
            </a:r>
            <a:endParaRPr lang="en-US" sz="3200" b="1" dirty="0"/>
          </a:p>
        </p:txBody>
      </p:sp>
    </p:spTree>
    <p:extLst>
      <p:ext uri="{BB962C8B-B14F-4D97-AF65-F5344CB8AC3E}">
        <p14:creationId xmlns:p14="http://schemas.microsoft.com/office/powerpoint/2010/main" val="37896107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animBg="1"/>
      <p:bldP spid="10" grpId="0" animBg="1"/>
      <p:bldP spid="11" grpId="0" animBg="1"/>
      <p:bldP spid="12" grpId="0" animBg="1"/>
      <p:bldP spid="13"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3" name="Rectangle 2"/>
          <p:cNvSpPr/>
          <p:nvPr/>
        </p:nvSpPr>
        <p:spPr>
          <a:xfrm>
            <a:off x="989012" y="2590800"/>
            <a:ext cx="33528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4" name="Rectangle 3"/>
          <p:cNvSpPr/>
          <p:nvPr/>
        </p:nvSpPr>
        <p:spPr>
          <a:xfrm>
            <a:off x="1552823" y="2774919"/>
            <a:ext cx="20112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SQLClient</a:t>
            </a:r>
            <a:endParaRPr lang="en-US" b="1" dirty="0">
              <a:solidFill>
                <a:schemeClr val="bg1"/>
              </a:solidFill>
            </a:endParaRPr>
          </a:p>
        </p:txBody>
      </p:sp>
      <p:sp>
        <p:nvSpPr>
          <p:cNvPr id="5" name="Rectangle 4"/>
          <p:cNvSpPr/>
          <p:nvPr/>
        </p:nvSpPr>
        <p:spPr>
          <a:xfrm>
            <a:off x="1461417" y="3422937"/>
            <a:ext cx="219406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OracleClient</a:t>
            </a:r>
            <a:endParaRPr lang="en-US" b="1" dirty="0">
              <a:solidFill>
                <a:schemeClr val="bg1"/>
              </a:solidFill>
            </a:endParaRPr>
          </a:p>
        </p:txBody>
      </p:sp>
      <p:sp>
        <p:nvSpPr>
          <p:cNvPr id="6" name="Rectangle 5"/>
          <p:cNvSpPr/>
          <p:nvPr/>
        </p:nvSpPr>
        <p:spPr>
          <a:xfrm>
            <a:off x="1899208" y="4102387"/>
            <a:ext cx="135666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OleDb</a:t>
            </a:r>
            <a:endParaRPr lang="en-US" b="1" dirty="0">
              <a:solidFill>
                <a:schemeClr val="bg1"/>
              </a:solidFill>
            </a:endParaRPr>
          </a:p>
        </p:txBody>
      </p:sp>
      <p:sp>
        <p:nvSpPr>
          <p:cNvPr id="7" name="Rectangle 6"/>
          <p:cNvSpPr/>
          <p:nvPr/>
        </p:nvSpPr>
        <p:spPr>
          <a:xfrm>
            <a:off x="1918213" y="4781837"/>
            <a:ext cx="128046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Odbc</a:t>
            </a:r>
            <a:endParaRPr lang="en-US" b="1" dirty="0">
              <a:solidFill>
                <a:schemeClr val="bg1"/>
              </a:solidFill>
            </a:endParaRPr>
          </a:p>
        </p:txBody>
      </p:sp>
      <p:sp>
        <p:nvSpPr>
          <p:cNvPr id="8" name="TextBox 7"/>
          <p:cNvSpPr txBox="1"/>
          <p:nvPr/>
        </p:nvSpPr>
        <p:spPr>
          <a:xfrm>
            <a:off x="1218883" y="1977722"/>
            <a:ext cx="2679131" cy="584775"/>
          </a:xfrm>
          <a:prstGeom prst="rect">
            <a:avLst/>
          </a:prstGeom>
          <a:noFill/>
        </p:spPr>
        <p:txBody>
          <a:bodyPr wrap="none" rtlCol="0">
            <a:spAutoFit/>
          </a:bodyPr>
          <a:lstStyle/>
          <a:p>
            <a:r>
              <a:rPr lang="en-US" sz="3200" b="1" dirty="0" smtClean="0"/>
              <a:t>Data Providers</a:t>
            </a:r>
            <a:endParaRPr lang="en-US" sz="3200" b="1" dirty="0"/>
          </a:p>
        </p:txBody>
      </p:sp>
      <p:sp>
        <p:nvSpPr>
          <p:cNvPr id="10" name="Rectangle 9"/>
          <p:cNvSpPr/>
          <p:nvPr/>
        </p:nvSpPr>
        <p:spPr>
          <a:xfrm>
            <a:off x="6399212" y="2616487"/>
            <a:ext cx="3581400" cy="2971800"/>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4800" b="1" dirty="0"/>
          </a:p>
        </p:txBody>
      </p:sp>
      <p:sp>
        <p:nvSpPr>
          <p:cNvPr id="11" name="Rectangle 10"/>
          <p:cNvSpPr/>
          <p:nvPr/>
        </p:nvSpPr>
        <p:spPr>
          <a:xfrm>
            <a:off x="6971723" y="2807939"/>
            <a:ext cx="255107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SQLConnection</a:t>
            </a:r>
            <a:endParaRPr lang="en-US" b="1" dirty="0">
              <a:solidFill>
                <a:schemeClr val="bg1"/>
              </a:solidFill>
            </a:endParaRPr>
          </a:p>
        </p:txBody>
      </p:sp>
      <p:sp>
        <p:nvSpPr>
          <p:cNvPr id="12" name="Rectangle 11"/>
          <p:cNvSpPr/>
          <p:nvPr/>
        </p:nvSpPr>
        <p:spPr>
          <a:xfrm>
            <a:off x="6818712" y="3478454"/>
            <a:ext cx="3009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OracleConnection</a:t>
            </a:r>
            <a:endParaRPr lang="en-US" b="1" dirty="0">
              <a:solidFill>
                <a:schemeClr val="bg1"/>
              </a:solidFill>
            </a:endParaRPr>
          </a:p>
        </p:txBody>
      </p:sp>
      <p:sp>
        <p:nvSpPr>
          <p:cNvPr id="13" name="Rectangle 12"/>
          <p:cNvSpPr/>
          <p:nvPr/>
        </p:nvSpPr>
        <p:spPr>
          <a:xfrm>
            <a:off x="6818713" y="4128074"/>
            <a:ext cx="300949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OleDbConnection</a:t>
            </a:r>
            <a:endParaRPr lang="en-US" b="1" dirty="0">
              <a:solidFill>
                <a:schemeClr val="bg1"/>
              </a:solidFill>
            </a:endParaRPr>
          </a:p>
        </p:txBody>
      </p:sp>
      <p:sp>
        <p:nvSpPr>
          <p:cNvPr id="14" name="Rectangle 13"/>
          <p:cNvSpPr/>
          <p:nvPr/>
        </p:nvSpPr>
        <p:spPr>
          <a:xfrm>
            <a:off x="6892889" y="4834065"/>
            <a:ext cx="270874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OdbcConnection</a:t>
            </a:r>
            <a:endParaRPr lang="en-US" b="1" dirty="0">
              <a:solidFill>
                <a:schemeClr val="bg1"/>
              </a:solidFill>
            </a:endParaRPr>
          </a:p>
        </p:txBody>
      </p:sp>
      <p:sp>
        <p:nvSpPr>
          <p:cNvPr id="15" name="TextBox 14"/>
          <p:cNvSpPr txBox="1"/>
          <p:nvPr/>
        </p:nvSpPr>
        <p:spPr>
          <a:xfrm>
            <a:off x="6465058" y="1977722"/>
            <a:ext cx="3066865" cy="584775"/>
          </a:xfrm>
          <a:prstGeom prst="rect">
            <a:avLst/>
          </a:prstGeom>
          <a:noFill/>
        </p:spPr>
        <p:txBody>
          <a:bodyPr wrap="none" rtlCol="0">
            <a:spAutoFit/>
          </a:bodyPr>
          <a:lstStyle/>
          <a:p>
            <a:r>
              <a:rPr lang="en-US" sz="3200" b="1" dirty="0" smtClean="0"/>
              <a:t>Connection Class</a:t>
            </a:r>
            <a:endParaRPr lang="en-US" sz="3200" b="1" dirty="0"/>
          </a:p>
        </p:txBody>
      </p:sp>
      <p:sp>
        <p:nvSpPr>
          <p:cNvPr id="16" name="Striped Right Arrow 15"/>
          <p:cNvSpPr/>
          <p:nvPr/>
        </p:nvSpPr>
        <p:spPr>
          <a:xfrm>
            <a:off x="3812489" y="2800606"/>
            <a:ext cx="2882198"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Striped Right Arrow 16"/>
          <p:cNvSpPr/>
          <p:nvPr/>
        </p:nvSpPr>
        <p:spPr>
          <a:xfrm>
            <a:off x="3821814" y="3436989"/>
            <a:ext cx="2882198"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Striped Right Arrow 17"/>
          <p:cNvSpPr/>
          <p:nvPr/>
        </p:nvSpPr>
        <p:spPr>
          <a:xfrm>
            <a:off x="3812489" y="4150088"/>
            <a:ext cx="2882198"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Striped Right Arrow 18"/>
          <p:cNvSpPr/>
          <p:nvPr/>
        </p:nvSpPr>
        <p:spPr>
          <a:xfrm>
            <a:off x="3821814" y="4833783"/>
            <a:ext cx="2882198" cy="39436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7149778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1000"/>
                                        <p:tgtEl>
                                          <p:spTgt spid="17"/>
                                        </p:tgtEl>
                                      </p:cBhvr>
                                    </p:animEffect>
                                    <p:anim calcmode="lin" valueType="num">
                                      <p:cBhvr>
                                        <p:cTn id="79" dur="1000" fill="hold"/>
                                        <p:tgtEl>
                                          <p:spTgt spid="17"/>
                                        </p:tgtEl>
                                        <p:attrNameLst>
                                          <p:attrName>ppt_x</p:attrName>
                                        </p:attrNameLst>
                                      </p:cBhvr>
                                      <p:tavLst>
                                        <p:tav tm="0">
                                          <p:val>
                                            <p:strVal val="#ppt_x"/>
                                          </p:val>
                                        </p:tav>
                                        <p:tav tm="100000">
                                          <p:val>
                                            <p:strVal val="#ppt_x"/>
                                          </p:val>
                                        </p:tav>
                                      </p:tavLst>
                                    </p:anim>
                                    <p:anim calcmode="lin" valueType="num">
                                      <p:cBhvr>
                                        <p:cTn id="8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10" grpId="0" animBg="1"/>
      <p:bldP spid="11" grpId="0" animBg="1"/>
      <p:bldP spid="12" grpId="0" animBg="1"/>
      <p:bldP spid="13" grpId="0" animBg="1"/>
      <p:bldP spid="14" grpId="0" animBg="1"/>
      <p:bldP spid="15" grpId="0"/>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 y="1828800"/>
            <a:ext cx="12133259" cy="4495800"/>
          </a:xfrm>
          <a:prstGeom prst="rect">
            <a:avLst/>
          </a:prstGeom>
        </p:spPr>
      </p:pic>
      <p:sp>
        <p:nvSpPr>
          <p:cNvPr id="3" name="TextBox 2"/>
          <p:cNvSpPr txBox="1"/>
          <p:nvPr/>
        </p:nvSpPr>
        <p:spPr>
          <a:xfrm>
            <a:off x="836612" y="609600"/>
            <a:ext cx="5490990" cy="769441"/>
          </a:xfrm>
          <a:prstGeom prst="rect">
            <a:avLst/>
          </a:prstGeom>
          <a:noFill/>
        </p:spPr>
        <p:txBody>
          <a:bodyPr wrap="none" rtlCol="0">
            <a:spAutoFit/>
          </a:bodyPr>
          <a:lstStyle/>
          <a:p>
            <a:r>
              <a:rPr lang="en-US" sz="4400" b="1" dirty="0" err="1" smtClean="0"/>
              <a:t>System.Data.SQLClient</a:t>
            </a:r>
            <a:endParaRPr lang="en-US" sz="4400" b="1" dirty="0"/>
          </a:p>
        </p:txBody>
      </p:sp>
    </p:spTree>
    <p:extLst>
      <p:ext uri="{BB962C8B-B14F-4D97-AF65-F5344CB8AC3E}">
        <p14:creationId xmlns:p14="http://schemas.microsoft.com/office/powerpoint/2010/main" val="84891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012" y="1600200"/>
            <a:ext cx="11830051" cy="4800600"/>
          </a:xfrm>
          <a:prstGeom prst="rect">
            <a:avLst/>
          </a:prstGeom>
        </p:spPr>
      </p:pic>
      <p:sp>
        <p:nvSpPr>
          <p:cNvPr id="4" name="TextBox 3"/>
          <p:cNvSpPr txBox="1"/>
          <p:nvPr/>
        </p:nvSpPr>
        <p:spPr>
          <a:xfrm>
            <a:off x="836612" y="609600"/>
            <a:ext cx="6105389" cy="769441"/>
          </a:xfrm>
          <a:prstGeom prst="rect">
            <a:avLst/>
          </a:prstGeom>
          <a:noFill/>
        </p:spPr>
        <p:txBody>
          <a:bodyPr wrap="none" rtlCol="0">
            <a:spAutoFit/>
          </a:bodyPr>
          <a:lstStyle/>
          <a:p>
            <a:r>
              <a:rPr lang="en-US" sz="4400" b="1" dirty="0" err="1" smtClean="0"/>
              <a:t>System.Data.OracleClient</a:t>
            </a:r>
            <a:endParaRPr lang="en-US" sz="4400" b="1" dirty="0"/>
          </a:p>
        </p:txBody>
      </p:sp>
    </p:spTree>
    <p:extLst>
      <p:ext uri="{BB962C8B-B14F-4D97-AF65-F5344CB8AC3E}">
        <p14:creationId xmlns:p14="http://schemas.microsoft.com/office/powerpoint/2010/main" val="341560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3" name="Content Placeholder 2"/>
          <p:cNvSpPr>
            <a:spLocks noGrp="1"/>
          </p:cNvSpPr>
          <p:nvPr>
            <p:ph idx="1"/>
          </p:nvPr>
        </p:nvSpPr>
        <p:spPr/>
        <p:txBody>
          <a:bodyPr/>
          <a:lstStyle/>
          <a:p>
            <a:r>
              <a:rPr lang="en-US" dirty="0"/>
              <a:t>ADO.NET provides a bridge between the front end controls and the back end </a:t>
            </a:r>
            <a:r>
              <a:rPr lang="en-US" dirty="0" smtClean="0"/>
              <a:t>database.</a:t>
            </a:r>
          </a:p>
          <a:p>
            <a:r>
              <a:rPr lang="en-US" dirty="0"/>
              <a:t>ADO.NET is a module of </a:t>
            </a:r>
            <a:r>
              <a:rPr lang="en-US" dirty="0" err="1"/>
              <a:t>.Net</a:t>
            </a:r>
            <a:r>
              <a:rPr lang="en-US" dirty="0"/>
              <a:t> Framework which is used to establish connection between application and data sources</a:t>
            </a:r>
            <a:r>
              <a:rPr lang="en-US" dirty="0" smtClean="0"/>
              <a:t>.</a:t>
            </a:r>
          </a:p>
          <a:p>
            <a:r>
              <a:rPr lang="en-US" dirty="0"/>
              <a:t>Data sources can be such as </a:t>
            </a:r>
            <a:r>
              <a:rPr lang="en-US" b="1" dirty="0"/>
              <a:t>SQL Server</a:t>
            </a:r>
            <a:r>
              <a:rPr lang="en-US" dirty="0"/>
              <a:t> and </a:t>
            </a:r>
            <a:r>
              <a:rPr lang="en-US" b="1" dirty="0"/>
              <a:t>XML</a:t>
            </a:r>
            <a:r>
              <a:rPr lang="en-US" dirty="0"/>
              <a:t>. </a:t>
            </a:r>
            <a:endParaRPr lang="en-US" dirty="0" smtClean="0"/>
          </a:p>
          <a:p>
            <a:r>
              <a:rPr lang="en-US" dirty="0" smtClean="0"/>
              <a:t>ADO.NET </a:t>
            </a:r>
            <a:r>
              <a:rPr lang="en-US" dirty="0"/>
              <a:t>consists of classes that can be used to </a:t>
            </a:r>
            <a:r>
              <a:rPr lang="en-US" b="1" dirty="0"/>
              <a:t>connect</a:t>
            </a:r>
            <a:r>
              <a:rPr lang="en-US" dirty="0"/>
              <a:t>, </a:t>
            </a:r>
            <a:r>
              <a:rPr lang="en-US" b="1" dirty="0"/>
              <a:t>retrieve</a:t>
            </a:r>
            <a:r>
              <a:rPr lang="en-US" dirty="0"/>
              <a:t>, </a:t>
            </a:r>
            <a:r>
              <a:rPr lang="en-US" b="1" dirty="0"/>
              <a:t>insert</a:t>
            </a:r>
            <a:r>
              <a:rPr lang="en-US" dirty="0"/>
              <a:t> and </a:t>
            </a:r>
            <a:r>
              <a:rPr lang="en-US" b="1" dirty="0"/>
              <a:t>delete</a:t>
            </a:r>
            <a:r>
              <a:rPr lang="en-US" dirty="0"/>
              <a:t> data</a:t>
            </a:r>
            <a:r>
              <a:rPr lang="en-US" dirty="0" smtClean="0"/>
              <a:t>.</a:t>
            </a:r>
          </a:p>
          <a:p>
            <a:r>
              <a:rPr lang="en-US" dirty="0"/>
              <a:t>All the ADO.NET classes are located into </a:t>
            </a:r>
            <a:r>
              <a:rPr lang="en-US" b="1" dirty="0"/>
              <a:t>System.Data.dll</a:t>
            </a:r>
            <a:r>
              <a:rPr lang="en-US" dirty="0"/>
              <a:t> and integrated with XML classes located into </a:t>
            </a:r>
            <a:r>
              <a:rPr lang="en-US" b="1" dirty="0"/>
              <a:t>System.Xml.dll.</a:t>
            </a:r>
            <a:endParaRPr lang="en-US" dirty="0"/>
          </a:p>
        </p:txBody>
      </p:sp>
    </p:spTree>
    <p:extLst>
      <p:ext uri="{BB962C8B-B14F-4D97-AF65-F5344CB8AC3E}">
        <p14:creationId xmlns:p14="http://schemas.microsoft.com/office/powerpoint/2010/main" val="6396093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ADO.Net</a:t>
            </a:r>
            <a:r>
              <a:rPr lang="en-US" b="1" dirty="0"/>
              <a:t>?</a:t>
            </a:r>
          </a:p>
        </p:txBody>
      </p:sp>
      <p:sp>
        <p:nvSpPr>
          <p:cNvPr id="3" name="Content Placeholder 2"/>
          <p:cNvSpPr>
            <a:spLocks noGrp="1"/>
          </p:cNvSpPr>
          <p:nvPr>
            <p:ph idx="1"/>
          </p:nvPr>
        </p:nvSpPr>
        <p:spPr/>
        <p:txBody>
          <a:bodyPr/>
          <a:lstStyle/>
          <a:p>
            <a:r>
              <a:rPr lang="en-US" dirty="0"/>
              <a:t>ADO.NET stands for </a:t>
            </a:r>
            <a:r>
              <a:rPr lang="en-US" b="1" dirty="0"/>
              <a:t>ActiveX Data </a:t>
            </a:r>
            <a:r>
              <a:rPr lang="en-US" b="1" dirty="0" smtClean="0"/>
              <a:t>Object.</a:t>
            </a:r>
          </a:p>
          <a:p>
            <a:r>
              <a:rPr lang="en-US" dirty="0" smtClean="0"/>
              <a:t>It </a:t>
            </a:r>
            <a:r>
              <a:rPr lang="en-US" dirty="0"/>
              <a:t>is a database access technology created by </a:t>
            </a:r>
            <a:r>
              <a:rPr lang="en-US" b="1" dirty="0"/>
              <a:t>Microsoft</a:t>
            </a:r>
            <a:r>
              <a:rPr lang="en-US" dirty="0"/>
              <a:t> as part of its </a:t>
            </a:r>
            <a:r>
              <a:rPr lang="en-US" b="1" dirty="0"/>
              <a:t>.NET framework</a:t>
            </a:r>
            <a:r>
              <a:rPr lang="en-US" dirty="0"/>
              <a:t> that can access any kind of data </a:t>
            </a:r>
            <a:r>
              <a:rPr lang="en-US" dirty="0" smtClean="0"/>
              <a:t>source.</a:t>
            </a:r>
          </a:p>
          <a:p>
            <a:r>
              <a:rPr lang="en-US" dirty="0"/>
              <a:t>It’s a set of </a:t>
            </a:r>
            <a:r>
              <a:rPr lang="en-US" b="1" dirty="0"/>
              <a:t>object-oriented classes</a:t>
            </a:r>
            <a:r>
              <a:rPr lang="en-US" dirty="0"/>
              <a:t> that provides a rich set of data components to create high-performance, reliable and scalable database </a:t>
            </a:r>
            <a:r>
              <a:rPr lang="en-US" dirty="0" smtClean="0"/>
              <a:t>applications.</a:t>
            </a:r>
            <a:endParaRPr lang="en-US" dirty="0"/>
          </a:p>
        </p:txBody>
      </p:sp>
    </p:spTree>
    <p:extLst>
      <p:ext uri="{BB962C8B-B14F-4D97-AF65-F5344CB8AC3E}">
        <p14:creationId xmlns:p14="http://schemas.microsoft.com/office/powerpoint/2010/main" val="2801742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3546</TotalTime>
  <Words>585</Words>
  <Application>Microsoft Office PowerPoint</Application>
  <PresentationFormat>Custom</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Introduction to Microsoft ADO.Net</vt:lpstr>
      <vt:lpstr>What is ADO.Net?</vt:lpstr>
      <vt:lpstr>What is ADO.Net?</vt:lpstr>
      <vt:lpstr>What is ADO.Net?</vt:lpstr>
      <vt:lpstr>What is ADO.Net?</vt:lpstr>
      <vt:lpstr>PowerPoint Presentation</vt:lpstr>
      <vt:lpstr>PowerPoint Presentation</vt:lpstr>
      <vt:lpstr>What is ADO.Net?</vt:lpstr>
      <vt:lpstr>What is ADO.Net?</vt:lpstr>
      <vt:lpstr>What is ADO.Net?</vt:lpstr>
      <vt:lpstr>What types of Applications use ADO.NET?</vt:lpstr>
      <vt:lpstr>Components of ADO.NET</vt:lpstr>
      <vt:lpstr>What is .NET Data Providers?</vt:lpstr>
      <vt:lpstr>PowerPoint Presentation</vt:lpstr>
      <vt:lpstr>Copy() &amp; Clone() Methods  Of DataTable in ADO.Net</vt:lpstr>
      <vt:lpstr>Copy() &amp; Clone() Methods  Of DataTable in ADO.Net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ADO.Net</dc:title>
  <dc:creator>Mohammad Adil</dc:creator>
  <cp:lastModifiedBy>acer</cp:lastModifiedBy>
  <cp:revision>355</cp:revision>
  <dcterms:created xsi:type="dcterms:W3CDTF">2021-08-20T11:01:02Z</dcterms:created>
  <dcterms:modified xsi:type="dcterms:W3CDTF">2022-06-27T16:18:45Z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