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9" r:id="rId1"/>
  </p:sldMasterIdLst>
  <p:sldIdLst>
    <p:sldId id="256" r:id="rId2"/>
    <p:sldId id="257" r:id="rId3"/>
    <p:sldId id="264" r:id="rId4"/>
    <p:sldId id="265" r:id="rId5"/>
    <p:sldId id="267" r:id="rId6"/>
    <p:sldId id="270" r:id="rId7"/>
    <p:sldId id="269" r:id="rId8"/>
    <p:sldId id="268" r:id="rId9"/>
    <p:sldId id="271" r:id="rId10"/>
    <p:sldId id="258" r:id="rId11"/>
    <p:sldId id="272" r:id="rId12"/>
    <p:sldId id="273" r:id="rId13"/>
    <p:sldId id="259" r:id="rId14"/>
    <p:sldId id="260" r:id="rId15"/>
    <p:sldId id="261" r:id="rId16"/>
    <p:sldId id="262" r:id="rId17"/>
    <p:sldId id="26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4960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308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379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1349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1176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0825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702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668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4415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473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93332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526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9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20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504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264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694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5/11/2019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3749537"/>
      </p:ext>
    </p:extLst>
  </p:cSld>
  <p:clrMap bg1="dk1" tx1="lt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 id="214748404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730" y="1122363"/>
            <a:ext cx="11565228" cy="2387600"/>
          </a:xfrm>
        </p:spPr>
        <p:txBody>
          <a:bodyPr>
            <a:normAutofit/>
          </a:bodyPr>
          <a:lstStyle/>
          <a:p>
            <a:r>
              <a:rPr lang="en-US" sz="6000" dirty="0" smtClean="0"/>
              <a:t>AJAX IN ASP.NET MVC 5</a:t>
            </a:r>
            <a:endParaRPr lang="en-US" sz="6000" dirty="0"/>
          </a:p>
        </p:txBody>
      </p:sp>
      <p:sp>
        <p:nvSpPr>
          <p:cNvPr id="3" name="Subtitle 2"/>
          <p:cNvSpPr>
            <a:spLocks noGrp="1"/>
          </p:cNvSpPr>
          <p:nvPr>
            <p:ph type="subTitle" idx="1"/>
          </p:nvPr>
        </p:nvSpPr>
        <p:spPr/>
        <p:txBody>
          <a:bodyPr>
            <a:normAutofit/>
          </a:bodyPr>
          <a:lstStyle/>
          <a:p>
            <a:r>
              <a:rPr lang="en-US" dirty="0" smtClean="0"/>
              <a:t>PRESENTER: </a:t>
            </a:r>
            <a:r>
              <a:rPr lang="en-US" sz="3600" b="1" i="1" dirty="0" smtClean="0"/>
              <a:t>MOHAMMAD ADIL</a:t>
            </a:r>
            <a:endParaRPr lang="en-US" sz="3600" b="1" i="1" dirty="0"/>
          </a:p>
        </p:txBody>
      </p:sp>
    </p:spTree>
    <p:extLst>
      <p:ext uri="{BB962C8B-B14F-4D97-AF65-F5344CB8AC3E}">
        <p14:creationId xmlns:p14="http://schemas.microsoft.com/office/powerpoint/2010/main" val="2657660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609600"/>
            <a:ext cx="11397803" cy="1326321"/>
          </a:xfrm>
        </p:spPr>
        <p:txBody>
          <a:bodyPr/>
          <a:lstStyle/>
          <a:p>
            <a:r>
              <a:rPr lang="en-US" dirty="0"/>
              <a:t>Asynchronous </a:t>
            </a:r>
            <a:r>
              <a:rPr lang="en-US" dirty="0" smtClean="0"/>
              <a:t>communication</a:t>
            </a:r>
            <a:endParaRPr lang="en-US" dirty="0"/>
          </a:p>
        </p:txBody>
      </p:sp>
      <p:sp>
        <p:nvSpPr>
          <p:cNvPr id="3" name="Content Placeholder 2"/>
          <p:cNvSpPr>
            <a:spLocks noGrp="1"/>
          </p:cNvSpPr>
          <p:nvPr>
            <p:ph idx="1"/>
          </p:nvPr>
        </p:nvSpPr>
        <p:spPr/>
        <p:txBody>
          <a:bodyPr>
            <a:normAutofit/>
          </a:bodyPr>
          <a:lstStyle/>
          <a:p>
            <a:r>
              <a:rPr lang="en-US" sz="2800" dirty="0" smtClean="0"/>
              <a:t>Is </a:t>
            </a:r>
            <a:r>
              <a:rPr lang="en-US" sz="2800" dirty="0"/>
              <a:t>the ability of a Web application to send multiple requests and receive responses from the server simultaneously.</a:t>
            </a:r>
          </a:p>
          <a:p>
            <a:r>
              <a:rPr lang="en-US" sz="2800" dirty="0" smtClean="0"/>
              <a:t>Enables </a:t>
            </a:r>
            <a:r>
              <a:rPr lang="en-US" sz="2800" dirty="0"/>
              <a:t>you to work on the application without being affected by the responses received from the server.</a:t>
            </a:r>
          </a:p>
          <a:p>
            <a:endParaRPr lang="en-US" sz="2800" dirty="0"/>
          </a:p>
        </p:txBody>
      </p:sp>
    </p:spTree>
    <p:extLst>
      <p:ext uri="{BB962C8B-B14F-4D97-AF65-F5344CB8AC3E}">
        <p14:creationId xmlns:p14="http://schemas.microsoft.com/office/powerpoint/2010/main" val="2909875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8991"/>
            <a:ext cx="10353761" cy="1326321"/>
          </a:xfrm>
        </p:spPr>
        <p:txBody>
          <a:bodyPr/>
          <a:lstStyle/>
          <a:p>
            <a:r>
              <a:rPr lang="en-US" dirty="0">
                <a:effectLst/>
              </a:rPr>
              <a:t>ASYNCHRONOUS IN AJAX</a:t>
            </a:r>
            <a:endParaRPr lang="en-US" dirty="0"/>
          </a:p>
        </p:txBody>
      </p:sp>
      <p:sp>
        <p:nvSpPr>
          <p:cNvPr id="3" name="Content Placeholder 2"/>
          <p:cNvSpPr>
            <a:spLocks noGrp="1"/>
          </p:cNvSpPr>
          <p:nvPr>
            <p:ph idx="1"/>
          </p:nvPr>
        </p:nvSpPr>
        <p:spPr>
          <a:xfrm>
            <a:off x="913795" y="1575311"/>
            <a:ext cx="10353762" cy="5070187"/>
          </a:xfrm>
        </p:spPr>
        <p:txBody>
          <a:bodyPr>
            <a:normAutofit fontScale="92500" lnSpcReduction="10000"/>
          </a:bodyPr>
          <a:lstStyle/>
          <a:p>
            <a:r>
              <a:rPr lang="en-US" dirty="0"/>
              <a:t>Ajax applications are non-blocking. as ajax requests are asynchronous, the user doesn’t  have to wait for the request processing to complete</a:t>
            </a:r>
            <a:r>
              <a:rPr lang="en-US" dirty="0" smtClean="0"/>
              <a:t>.</a:t>
            </a:r>
          </a:p>
          <a:p>
            <a:r>
              <a:rPr lang="en-US" dirty="0" smtClean="0"/>
              <a:t> </a:t>
            </a:r>
            <a:r>
              <a:rPr lang="en-US" dirty="0"/>
              <a:t>Even while the request is still being processed by the server, the application remains responsive and the user can interact with the application</a:t>
            </a:r>
            <a:r>
              <a:rPr lang="en-US" dirty="0" smtClean="0"/>
              <a:t>.</a:t>
            </a:r>
          </a:p>
          <a:p>
            <a:r>
              <a:rPr lang="en-US" dirty="0" smtClean="0"/>
              <a:t> </a:t>
            </a:r>
            <a:r>
              <a:rPr lang="en-US" dirty="0"/>
              <a:t>When the request processing is complete, the user interface is automatically updated. this is not the case with synchronous request. The user interface is blocked and the user cannot do anything else until the request has completed processing.</a:t>
            </a:r>
          </a:p>
          <a:p>
            <a:endParaRPr lang="en-US" dirty="0"/>
          </a:p>
        </p:txBody>
      </p:sp>
    </p:spTree>
    <p:extLst>
      <p:ext uri="{BB962C8B-B14F-4D97-AF65-F5344CB8AC3E}">
        <p14:creationId xmlns:p14="http://schemas.microsoft.com/office/powerpoint/2010/main" val="1214790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ASYNCHRONOUS IN AJAX</a:t>
            </a:r>
            <a:endParaRPr lang="en-US" dirty="0"/>
          </a:p>
        </p:txBody>
      </p:sp>
      <p:sp>
        <p:nvSpPr>
          <p:cNvPr id="3" name="Content Placeholder 2"/>
          <p:cNvSpPr>
            <a:spLocks noGrp="1"/>
          </p:cNvSpPr>
          <p:nvPr>
            <p:ph idx="1"/>
          </p:nvPr>
        </p:nvSpPr>
        <p:spPr/>
        <p:txBody>
          <a:bodyPr/>
          <a:lstStyle/>
          <a:p>
            <a:r>
              <a:rPr lang="en-US" dirty="0"/>
              <a:t>Asynchronous means that we are exchanging data to / from the server in the background without having to refresh the page.</a:t>
            </a:r>
          </a:p>
          <a:p>
            <a:endParaRPr lang="en-US" dirty="0"/>
          </a:p>
        </p:txBody>
      </p:sp>
    </p:spTree>
    <p:extLst>
      <p:ext uri="{BB962C8B-B14F-4D97-AF65-F5344CB8AC3E}">
        <p14:creationId xmlns:p14="http://schemas.microsoft.com/office/powerpoint/2010/main" val="1542387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58839"/>
            <a:ext cx="10353761" cy="1326321"/>
          </a:xfrm>
        </p:spPr>
        <p:txBody>
          <a:bodyPr/>
          <a:lstStyle/>
          <a:p>
            <a:r>
              <a:rPr lang="en-US" dirty="0"/>
              <a:t>AJAX </a:t>
            </a:r>
            <a:r>
              <a:rPr lang="en-US" dirty="0" smtClean="0"/>
              <a:t>Helpers</a:t>
            </a:r>
            <a:endParaRPr lang="en-US" dirty="0"/>
          </a:p>
        </p:txBody>
      </p:sp>
      <p:sp>
        <p:nvSpPr>
          <p:cNvPr id="3" name="Content Placeholder 2"/>
          <p:cNvSpPr>
            <a:spLocks noGrp="1"/>
          </p:cNvSpPr>
          <p:nvPr>
            <p:ph idx="1"/>
          </p:nvPr>
        </p:nvSpPr>
        <p:spPr>
          <a:xfrm>
            <a:off x="913795" y="1485161"/>
            <a:ext cx="10353762" cy="5160338"/>
          </a:xfrm>
        </p:spPr>
        <p:txBody>
          <a:bodyPr>
            <a:normAutofit fontScale="92500" lnSpcReduction="20000"/>
          </a:bodyPr>
          <a:lstStyle/>
          <a:p>
            <a:pPr marL="0" indent="0">
              <a:buNone/>
            </a:pPr>
            <a:r>
              <a:rPr lang="en-US" dirty="0" smtClean="0"/>
              <a:t>ASP.NET </a:t>
            </a:r>
            <a:r>
              <a:rPr lang="en-US" dirty="0"/>
              <a:t>MVC application also uses a set of AJAX helpers.</a:t>
            </a:r>
          </a:p>
          <a:p>
            <a:r>
              <a:rPr lang="en-US" dirty="0" smtClean="0"/>
              <a:t>AJAX </a:t>
            </a:r>
            <a:r>
              <a:rPr lang="en-US" dirty="0"/>
              <a:t>helpers enable you to create forms and links that point to controller actions.</a:t>
            </a:r>
          </a:p>
          <a:p>
            <a:r>
              <a:rPr lang="en-US" dirty="0" smtClean="0"/>
              <a:t>The </a:t>
            </a:r>
            <a:r>
              <a:rPr lang="en-US" dirty="0"/>
              <a:t>only difference is that AJAX helpers behave asynchronously.</a:t>
            </a:r>
          </a:p>
          <a:p>
            <a:r>
              <a:rPr lang="en-US" dirty="0" smtClean="0"/>
              <a:t>While </a:t>
            </a:r>
            <a:r>
              <a:rPr lang="en-US" dirty="0"/>
              <a:t>using AJAX helpers, you should not explicitly write JavaScript code make the asynchrony work.</a:t>
            </a:r>
          </a:p>
          <a:p>
            <a:r>
              <a:rPr lang="en-US" dirty="0" smtClean="0"/>
              <a:t>To </a:t>
            </a:r>
            <a:r>
              <a:rPr lang="en-US" dirty="0"/>
              <a:t>make use of it, you should ensure that the </a:t>
            </a:r>
            <a:r>
              <a:rPr lang="en-US" dirty="0" err="1"/>
              <a:t>jquery.unobtrusive</a:t>
            </a:r>
            <a:r>
              <a:rPr lang="en-US" dirty="0"/>
              <a:t>-ajax script file is present in the Scripts folder of your application directory.</a:t>
            </a:r>
          </a:p>
          <a:p>
            <a:r>
              <a:rPr lang="en-US" dirty="0" smtClean="0"/>
              <a:t>However</a:t>
            </a:r>
            <a:r>
              <a:rPr lang="en-US" dirty="0"/>
              <a:t>, if you want to include the file manually, you need to use the &lt;script&gt; element.</a:t>
            </a:r>
          </a:p>
          <a:p>
            <a:pPr marL="0" indent="0">
              <a:buNone/>
            </a:pPr>
            <a:endParaRPr lang="en-US" dirty="0"/>
          </a:p>
        </p:txBody>
      </p:sp>
    </p:spTree>
    <p:extLst>
      <p:ext uri="{BB962C8B-B14F-4D97-AF65-F5344CB8AC3E}">
        <p14:creationId xmlns:p14="http://schemas.microsoft.com/office/powerpoint/2010/main" val="2139517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5960"/>
            <a:ext cx="10353761" cy="1326321"/>
          </a:xfrm>
        </p:spPr>
        <p:txBody>
          <a:bodyPr/>
          <a:lstStyle/>
          <a:p>
            <a:r>
              <a:rPr lang="en-US" dirty="0"/>
              <a:t>Unobtrusive </a:t>
            </a:r>
            <a:r>
              <a:rPr lang="en-US" dirty="0" smtClean="0"/>
              <a:t>AJAX</a:t>
            </a:r>
            <a:endParaRPr lang="en-US" dirty="0"/>
          </a:p>
        </p:txBody>
      </p:sp>
      <p:sp>
        <p:nvSpPr>
          <p:cNvPr id="3" name="Content Placeholder 2"/>
          <p:cNvSpPr>
            <a:spLocks noGrp="1"/>
          </p:cNvSpPr>
          <p:nvPr>
            <p:ph idx="1"/>
          </p:nvPr>
        </p:nvSpPr>
        <p:spPr>
          <a:xfrm>
            <a:off x="913795" y="1609859"/>
            <a:ext cx="10353762" cy="5035639"/>
          </a:xfrm>
        </p:spPr>
        <p:txBody>
          <a:bodyPr>
            <a:normAutofit lnSpcReduction="10000"/>
          </a:bodyPr>
          <a:lstStyle/>
          <a:p>
            <a:r>
              <a:rPr lang="en-US" dirty="0" smtClean="0"/>
              <a:t> </a:t>
            </a:r>
            <a:r>
              <a:rPr lang="en-US" dirty="0"/>
              <a:t>The ASP.NET MVC Framework provides built-in support </a:t>
            </a:r>
            <a:r>
              <a:rPr lang="en-US" dirty="0" smtClean="0"/>
              <a:t>for unobtrusive </a:t>
            </a:r>
            <a:r>
              <a:rPr lang="en-US" dirty="0"/>
              <a:t>AJAX.</a:t>
            </a:r>
          </a:p>
          <a:p>
            <a:r>
              <a:rPr lang="en-US" dirty="0" smtClean="0"/>
              <a:t>It </a:t>
            </a:r>
            <a:r>
              <a:rPr lang="en-US" dirty="0"/>
              <a:t>enables you to use AJAX helpers to define AJAX </a:t>
            </a:r>
            <a:r>
              <a:rPr lang="en-US" dirty="0" smtClean="0"/>
              <a:t>features instead </a:t>
            </a:r>
            <a:r>
              <a:rPr lang="en-US" dirty="0"/>
              <a:t>of writing code in your views.</a:t>
            </a:r>
          </a:p>
          <a:p>
            <a:r>
              <a:rPr lang="en-US" dirty="0" smtClean="0"/>
              <a:t>To </a:t>
            </a:r>
            <a:r>
              <a:rPr lang="en-US" dirty="0"/>
              <a:t>enable unobtrusive AJAX feature in an application, you </a:t>
            </a:r>
            <a:r>
              <a:rPr lang="en-US" dirty="0" smtClean="0"/>
              <a:t>need to </a:t>
            </a:r>
            <a:r>
              <a:rPr lang="en-US" dirty="0"/>
              <a:t>configure the </a:t>
            </a:r>
            <a:r>
              <a:rPr lang="en-US" dirty="0" err="1"/>
              <a:t>Web.config</a:t>
            </a:r>
            <a:r>
              <a:rPr lang="en-US" dirty="0"/>
              <a:t> file.</a:t>
            </a:r>
          </a:p>
          <a:p>
            <a:r>
              <a:rPr lang="en-US" dirty="0" smtClean="0"/>
              <a:t>To </a:t>
            </a:r>
            <a:r>
              <a:rPr lang="en-US" dirty="0"/>
              <a:t>enable unobtrusive AJAX feature in the </a:t>
            </a:r>
            <a:r>
              <a:rPr lang="en-US" dirty="0" err="1"/>
              <a:t>Web.config</a:t>
            </a:r>
            <a:r>
              <a:rPr lang="en-US" dirty="0"/>
              <a:t> file, </a:t>
            </a:r>
            <a:r>
              <a:rPr lang="en-US" dirty="0" smtClean="0"/>
              <a:t>you need </a:t>
            </a:r>
            <a:r>
              <a:rPr lang="en-US" dirty="0"/>
              <a:t>to set the </a:t>
            </a:r>
            <a:r>
              <a:rPr lang="en-US" dirty="0" err="1"/>
              <a:t>UnobtrusiveJavaScriptEnabled</a:t>
            </a:r>
            <a:r>
              <a:rPr lang="en-US" dirty="0"/>
              <a:t> property to </a:t>
            </a:r>
            <a:r>
              <a:rPr lang="en-US" dirty="0" smtClean="0"/>
              <a:t>true under </a:t>
            </a:r>
            <a:r>
              <a:rPr lang="en-US" dirty="0"/>
              <a:t>the &lt;</a:t>
            </a:r>
            <a:r>
              <a:rPr lang="en-US" dirty="0" err="1"/>
              <a:t>appSettings</a:t>
            </a:r>
            <a:r>
              <a:rPr lang="en-US" dirty="0"/>
              <a:t>&gt; element of the </a:t>
            </a:r>
            <a:r>
              <a:rPr lang="en-US" dirty="0" err="1"/>
              <a:t>Web.config</a:t>
            </a:r>
            <a:r>
              <a:rPr lang="en-US" dirty="0"/>
              <a:t>.</a:t>
            </a:r>
          </a:p>
        </p:txBody>
      </p:sp>
    </p:spTree>
    <p:extLst>
      <p:ext uri="{BB962C8B-B14F-4D97-AF65-F5344CB8AC3E}">
        <p14:creationId xmlns:p14="http://schemas.microsoft.com/office/powerpoint/2010/main" val="2133851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3385"/>
            <a:ext cx="10353761" cy="1326321"/>
          </a:xfrm>
        </p:spPr>
        <p:txBody>
          <a:bodyPr/>
          <a:lstStyle/>
          <a:p>
            <a:r>
              <a:rPr lang="en-US" dirty="0"/>
              <a:t>Working with </a:t>
            </a:r>
            <a:r>
              <a:rPr lang="en-US" dirty="0" smtClean="0"/>
              <a:t>AJAX</a:t>
            </a:r>
            <a:endParaRPr lang="en-US" dirty="0"/>
          </a:p>
        </p:txBody>
      </p:sp>
      <p:sp>
        <p:nvSpPr>
          <p:cNvPr id="3" name="Content Placeholder 2"/>
          <p:cNvSpPr>
            <a:spLocks noGrp="1"/>
          </p:cNvSpPr>
          <p:nvPr>
            <p:ph idx="1"/>
          </p:nvPr>
        </p:nvSpPr>
        <p:spPr>
          <a:xfrm>
            <a:off x="913795" y="1519706"/>
            <a:ext cx="10353762" cy="4945487"/>
          </a:xfrm>
        </p:spPr>
        <p:txBody>
          <a:bodyPr>
            <a:normAutofit/>
          </a:bodyPr>
          <a:lstStyle/>
          <a:p>
            <a:r>
              <a:rPr lang="en-US" sz="2800" dirty="0" smtClean="0"/>
              <a:t>Traditionally</a:t>
            </a:r>
            <a:r>
              <a:rPr lang="en-US" sz="2800" dirty="0"/>
              <a:t>, to update the content of a view the full </a:t>
            </a:r>
            <a:r>
              <a:rPr lang="en-US" sz="2800" dirty="0" smtClean="0"/>
              <a:t>page refresh </a:t>
            </a:r>
            <a:r>
              <a:rPr lang="en-US" sz="2800" dirty="0"/>
              <a:t>technique was used.</a:t>
            </a:r>
          </a:p>
          <a:p>
            <a:r>
              <a:rPr lang="en-US" sz="2800" dirty="0" smtClean="0"/>
              <a:t>When </a:t>
            </a:r>
            <a:r>
              <a:rPr lang="en-US" sz="2800" dirty="0"/>
              <a:t>the server finishes processing the request, a new page </a:t>
            </a:r>
            <a:r>
              <a:rPr lang="en-US" sz="2800" dirty="0" smtClean="0"/>
              <a:t>is sent </a:t>
            </a:r>
            <a:r>
              <a:rPr lang="en-US" sz="2800" dirty="0"/>
              <a:t>back to the browser.</a:t>
            </a:r>
          </a:p>
          <a:p>
            <a:r>
              <a:rPr lang="en-US" sz="2800" dirty="0" smtClean="0"/>
              <a:t>However</a:t>
            </a:r>
            <a:r>
              <a:rPr lang="en-US" sz="2800" dirty="0"/>
              <a:t>, AJAX provides an approach to improve the process </a:t>
            </a:r>
            <a:r>
              <a:rPr lang="en-US" sz="2800" dirty="0" smtClean="0"/>
              <a:t>of updating views.</a:t>
            </a:r>
          </a:p>
          <a:p>
            <a:endParaRPr lang="en-US" sz="2800" dirty="0"/>
          </a:p>
        </p:txBody>
      </p:sp>
    </p:spTree>
    <p:extLst>
      <p:ext uri="{BB962C8B-B14F-4D97-AF65-F5344CB8AC3E}">
        <p14:creationId xmlns:p14="http://schemas.microsoft.com/office/powerpoint/2010/main" val="384475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AJAX in </a:t>
            </a:r>
            <a:r>
              <a:rPr lang="en-US" dirty="0" err="1" smtClean="0"/>
              <a:t>mvc</a:t>
            </a:r>
            <a:r>
              <a:rPr lang="en-US" dirty="0" smtClean="0"/>
              <a:t> 5</a:t>
            </a:r>
            <a:endParaRPr lang="en-US" dirty="0"/>
          </a:p>
        </p:txBody>
      </p:sp>
      <p:sp>
        <p:nvSpPr>
          <p:cNvPr id="3" name="Content Placeholder 2"/>
          <p:cNvSpPr>
            <a:spLocks noGrp="1"/>
          </p:cNvSpPr>
          <p:nvPr>
            <p:ph idx="1"/>
          </p:nvPr>
        </p:nvSpPr>
        <p:spPr/>
        <p:txBody>
          <a:bodyPr/>
          <a:lstStyle/>
          <a:p>
            <a:r>
              <a:rPr lang="en-US" dirty="0"/>
              <a:t>In an ASP.NET MVC application, you can implement AJAX </a:t>
            </a:r>
            <a:r>
              <a:rPr lang="en-US" dirty="0" smtClean="0"/>
              <a:t>using</a:t>
            </a:r>
          </a:p>
          <a:p>
            <a:endParaRPr lang="en-US" dirty="0" smtClean="0"/>
          </a:p>
          <a:p>
            <a:pPr marL="514350" indent="-514350">
              <a:buFont typeface="+mj-lt"/>
              <a:buAutoNum type="arabicPeriod"/>
            </a:pPr>
            <a:r>
              <a:rPr lang="en-US" dirty="0"/>
              <a:t>AJAX </a:t>
            </a:r>
            <a:r>
              <a:rPr lang="en-US" dirty="0" smtClean="0"/>
              <a:t>Forms</a:t>
            </a:r>
            <a:r>
              <a:rPr lang="en-US" dirty="0"/>
              <a:t> </a:t>
            </a:r>
            <a:r>
              <a:rPr lang="en-US" dirty="0" smtClean="0"/>
              <a:t>- </a:t>
            </a:r>
            <a:r>
              <a:rPr lang="en-US" dirty="0" err="1" smtClean="0"/>
              <a:t>Ajax.BeginForm</a:t>
            </a:r>
            <a:r>
              <a:rPr lang="en-US" dirty="0" smtClean="0"/>
              <a:t>()</a:t>
            </a:r>
          </a:p>
          <a:p>
            <a:pPr marL="514350" indent="-514350">
              <a:buFont typeface="+mj-lt"/>
              <a:buAutoNum type="arabicPeriod"/>
            </a:pPr>
            <a:r>
              <a:rPr lang="en-US" dirty="0" err="1" smtClean="0"/>
              <a:t>AJAX.ActionLInk</a:t>
            </a:r>
            <a:r>
              <a:rPr lang="en-US" dirty="0"/>
              <a:t>() </a:t>
            </a:r>
            <a:r>
              <a:rPr lang="en-US" dirty="0" smtClean="0"/>
              <a:t> </a:t>
            </a:r>
          </a:p>
          <a:p>
            <a:endParaRPr lang="en-US" dirty="0"/>
          </a:p>
        </p:txBody>
      </p:sp>
    </p:spTree>
    <p:extLst>
      <p:ext uri="{BB962C8B-B14F-4D97-AF65-F5344CB8AC3E}">
        <p14:creationId xmlns:p14="http://schemas.microsoft.com/office/powerpoint/2010/main" val="1369590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36112"/>
            <a:ext cx="10353761" cy="1326321"/>
          </a:xfrm>
        </p:spPr>
        <p:txBody>
          <a:bodyPr>
            <a:normAutofit/>
          </a:bodyPr>
          <a:lstStyle/>
          <a:p>
            <a:r>
              <a:rPr lang="en-US" dirty="0" err="1" smtClean="0"/>
              <a:t>Ajax.BeginForm</a:t>
            </a:r>
            <a:r>
              <a:rPr lang="en-US" dirty="0" smtClean="0"/>
              <a:t>()</a:t>
            </a:r>
            <a:endParaRPr lang="en-US" dirty="0"/>
          </a:p>
        </p:txBody>
      </p:sp>
      <p:sp>
        <p:nvSpPr>
          <p:cNvPr id="3" name="Content Placeholder 2"/>
          <p:cNvSpPr>
            <a:spLocks noGrp="1"/>
          </p:cNvSpPr>
          <p:nvPr>
            <p:ph idx="1"/>
          </p:nvPr>
        </p:nvSpPr>
        <p:spPr>
          <a:xfrm>
            <a:off x="913796" y="1683940"/>
            <a:ext cx="10353762" cy="4369130"/>
          </a:xfrm>
        </p:spPr>
        <p:txBody>
          <a:bodyPr>
            <a:noAutofit/>
          </a:bodyPr>
          <a:lstStyle/>
          <a:p>
            <a:r>
              <a:rPr lang="en-US" sz="2800" dirty="0"/>
              <a:t>Consider a scenario, where you want to enable a user to </a:t>
            </a:r>
            <a:r>
              <a:rPr lang="en-US" sz="2800" dirty="0" smtClean="0"/>
              <a:t>search for </a:t>
            </a:r>
            <a:r>
              <a:rPr lang="en-US" sz="2800" dirty="0"/>
              <a:t>product.</a:t>
            </a:r>
          </a:p>
          <a:p>
            <a:r>
              <a:rPr lang="en-US" sz="2800" dirty="0" smtClean="0"/>
              <a:t>When </a:t>
            </a:r>
            <a:r>
              <a:rPr lang="en-US" sz="2800" dirty="0"/>
              <a:t>a user types a text to search for a product, the details </a:t>
            </a:r>
            <a:r>
              <a:rPr lang="en-US" sz="2800" dirty="0" smtClean="0"/>
              <a:t>of the </a:t>
            </a:r>
            <a:r>
              <a:rPr lang="en-US" sz="2800" dirty="0"/>
              <a:t>matching products should be retrieved from the server </a:t>
            </a:r>
            <a:r>
              <a:rPr lang="en-US" sz="2800" dirty="0" smtClean="0"/>
              <a:t>and displayed </a:t>
            </a:r>
            <a:r>
              <a:rPr lang="en-US" sz="2800" dirty="0"/>
              <a:t>on the same page, without having to post the </a:t>
            </a:r>
            <a:r>
              <a:rPr lang="en-US" sz="2800" dirty="0" smtClean="0"/>
              <a:t>page back </a:t>
            </a:r>
            <a:r>
              <a:rPr lang="en-US" sz="2800" dirty="0"/>
              <a:t>to the server.</a:t>
            </a:r>
          </a:p>
          <a:p>
            <a:r>
              <a:rPr lang="en-US" sz="2800" dirty="0" smtClean="0"/>
              <a:t>In </a:t>
            </a:r>
            <a:r>
              <a:rPr lang="en-US" sz="2800" dirty="0"/>
              <a:t>such scenario, you should use an asynchronous form </a:t>
            </a:r>
            <a:r>
              <a:rPr lang="en-US" sz="2800" dirty="0" smtClean="0"/>
              <a:t>element on </a:t>
            </a:r>
            <a:r>
              <a:rPr lang="en-US" sz="2800" dirty="0"/>
              <a:t>the view. </a:t>
            </a:r>
          </a:p>
        </p:txBody>
      </p:sp>
    </p:spTree>
    <p:extLst>
      <p:ext uri="{BB962C8B-B14F-4D97-AF65-F5344CB8AC3E}">
        <p14:creationId xmlns:p14="http://schemas.microsoft.com/office/powerpoint/2010/main" val="3777005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96214"/>
            <a:ext cx="10353761" cy="1326321"/>
          </a:xfrm>
        </p:spPr>
        <p:txBody>
          <a:bodyPr/>
          <a:lstStyle/>
          <a:p>
            <a:r>
              <a:rPr lang="en-US" dirty="0" err="1"/>
              <a:t>Ajax.ActionLink</a:t>
            </a:r>
            <a:r>
              <a:rPr lang="en-US" dirty="0"/>
              <a:t>()</a:t>
            </a:r>
          </a:p>
        </p:txBody>
      </p:sp>
      <p:sp>
        <p:nvSpPr>
          <p:cNvPr id="3" name="Content Placeholder 2"/>
          <p:cNvSpPr>
            <a:spLocks noGrp="1"/>
          </p:cNvSpPr>
          <p:nvPr>
            <p:ph idx="1"/>
          </p:nvPr>
        </p:nvSpPr>
        <p:spPr>
          <a:xfrm>
            <a:off x="913795" y="1468192"/>
            <a:ext cx="10353762" cy="5074276"/>
          </a:xfrm>
        </p:spPr>
        <p:txBody>
          <a:bodyPr>
            <a:normAutofit/>
          </a:bodyPr>
          <a:lstStyle/>
          <a:p>
            <a:r>
              <a:rPr lang="en-US" sz="2800" dirty="0"/>
              <a:t>The </a:t>
            </a:r>
            <a:r>
              <a:rPr lang="en-US" sz="2800" dirty="0" err="1"/>
              <a:t>Ajax.ActionLink</a:t>
            </a:r>
            <a:r>
              <a:rPr lang="en-US" sz="2800" dirty="0"/>
              <a:t>() helper method enables you to </a:t>
            </a:r>
            <a:r>
              <a:rPr lang="en-US" sz="2800" dirty="0" smtClean="0"/>
              <a:t>create an anchor </a:t>
            </a:r>
            <a:r>
              <a:rPr lang="en-US" sz="2800" dirty="0"/>
              <a:t>tag with asynchronous behavior. </a:t>
            </a:r>
            <a:endParaRPr lang="en-US" sz="2800" dirty="0" smtClean="0"/>
          </a:p>
          <a:p>
            <a:r>
              <a:rPr lang="en-US" sz="2800" dirty="0"/>
              <a:t>The first parameter of the </a:t>
            </a:r>
            <a:r>
              <a:rPr lang="en-US" sz="2800" dirty="0" err="1"/>
              <a:t>Ajax.ActionLink</a:t>
            </a:r>
            <a:r>
              <a:rPr lang="en-US" sz="2800" dirty="0"/>
              <a:t>() method </a:t>
            </a:r>
            <a:r>
              <a:rPr lang="en-US" sz="2800" dirty="0" smtClean="0"/>
              <a:t>specifies the </a:t>
            </a:r>
            <a:r>
              <a:rPr lang="en-US" sz="2800" dirty="0"/>
              <a:t>link text.</a:t>
            </a:r>
          </a:p>
          <a:p>
            <a:r>
              <a:rPr lang="en-US" sz="2800" dirty="0" smtClean="0"/>
              <a:t>The </a:t>
            </a:r>
            <a:r>
              <a:rPr lang="en-US" sz="2800" dirty="0"/>
              <a:t>second parameter specifies the name of the </a:t>
            </a:r>
            <a:r>
              <a:rPr lang="en-US" sz="2800" dirty="0" smtClean="0"/>
              <a:t>action method </a:t>
            </a:r>
            <a:r>
              <a:rPr lang="en-US" sz="2800" dirty="0"/>
              <a:t>that needs to be invoked </a:t>
            </a:r>
            <a:r>
              <a:rPr lang="en-US" sz="2800" dirty="0" smtClean="0"/>
              <a:t>asynchronously</a:t>
            </a:r>
          </a:p>
          <a:p>
            <a:r>
              <a:rPr lang="en-US" sz="2800" dirty="0" smtClean="0"/>
              <a:t>The third parameter is for ajax options</a:t>
            </a:r>
            <a:endParaRPr lang="en-US" sz="2800" dirty="0"/>
          </a:p>
        </p:txBody>
      </p:sp>
    </p:spTree>
    <p:extLst>
      <p:ext uri="{BB962C8B-B14F-4D97-AF65-F5344CB8AC3E}">
        <p14:creationId xmlns:p14="http://schemas.microsoft.com/office/powerpoint/2010/main" val="2425934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a:xfrm>
            <a:off x="913795" y="2096063"/>
            <a:ext cx="10353762" cy="4523677"/>
          </a:xfrm>
        </p:spPr>
        <p:txBody>
          <a:bodyPr>
            <a:noAutofit/>
          </a:bodyPr>
          <a:lstStyle/>
          <a:p>
            <a:r>
              <a:rPr lang="en-US" sz="2800" dirty="0">
                <a:effectLst/>
              </a:rPr>
              <a:t>Ajax stands for </a:t>
            </a:r>
            <a:r>
              <a:rPr lang="en-US" sz="2800" b="1" dirty="0">
                <a:effectLst/>
              </a:rPr>
              <a:t>Asynchronous JavaScript and Xml</a:t>
            </a:r>
            <a:r>
              <a:rPr lang="en-US" sz="2800" b="1" dirty="0" smtClean="0">
                <a:effectLst/>
              </a:rPr>
              <a:t>.</a:t>
            </a:r>
            <a:endParaRPr lang="en-US" sz="2600" dirty="0" smtClean="0"/>
          </a:p>
          <a:p>
            <a:r>
              <a:rPr lang="en-US" sz="2600" dirty="0" smtClean="0"/>
              <a:t>Is </a:t>
            </a:r>
            <a:r>
              <a:rPr lang="en-US" sz="2600" dirty="0"/>
              <a:t>a Web development technique that allows you to make requests to the server in the background using client-side code.</a:t>
            </a:r>
          </a:p>
          <a:p>
            <a:r>
              <a:rPr lang="en-US" sz="2600" dirty="0" smtClean="0"/>
              <a:t>Enables </a:t>
            </a:r>
            <a:r>
              <a:rPr lang="en-US" sz="2600" dirty="0"/>
              <a:t>you to update a view without reloading it completely.</a:t>
            </a:r>
          </a:p>
          <a:p>
            <a:r>
              <a:rPr lang="en-US" sz="2600" dirty="0" smtClean="0"/>
              <a:t>Improves </a:t>
            </a:r>
            <a:r>
              <a:rPr lang="en-US" sz="2600" dirty="0"/>
              <a:t>the performance of your application and the user experience.</a:t>
            </a:r>
          </a:p>
          <a:p>
            <a:r>
              <a:rPr lang="en-US" sz="2600" dirty="0" smtClean="0"/>
              <a:t>To </a:t>
            </a:r>
            <a:r>
              <a:rPr lang="en-US" sz="2600" dirty="0"/>
              <a:t>understand the concept of AJAX, you should understand about asynchronous communication</a:t>
            </a:r>
            <a:r>
              <a:rPr lang="en-US" sz="2600" dirty="0" smtClean="0"/>
              <a:t>.</a:t>
            </a:r>
            <a:endParaRPr lang="en-US" sz="2600" dirty="0"/>
          </a:p>
        </p:txBody>
      </p:sp>
    </p:spTree>
    <p:extLst>
      <p:ext uri="{BB962C8B-B14F-4D97-AF65-F5344CB8AC3E}">
        <p14:creationId xmlns:p14="http://schemas.microsoft.com/office/powerpoint/2010/main" val="1786858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a:xfrm>
            <a:off x="913795" y="2096063"/>
            <a:ext cx="10353762" cy="4253221"/>
          </a:xfrm>
        </p:spPr>
        <p:txBody>
          <a:bodyPr>
            <a:normAutofit/>
          </a:bodyPr>
          <a:lstStyle/>
          <a:p>
            <a:r>
              <a:rPr lang="en-US" sz="2800" dirty="0" smtClean="0"/>
              <a:t>Ajax </a:t>
            </a:r>
            <a:r>
              <a:rPr lang="en-US" sz="2800" dirty="0"/>
              <a:t>is not a programming language.</a:t>
            </a:r>
          </a:p>
          <a:p>
            <a:r>
              <a:rPr lang="en-US" sz="2800" dirty="0" smtClean="0"/>
              <a:t>Ajax </a:t>
            </a:r>
            <a:r>
              <a:rPr lang="en-US" sz="2800" dirty="0"/>
              <a:t>is a technique used by web developers in order to make websites behave like desktop applications.</a:t>
            </a:r>
          </a:p>
          <a:p>
            <a:r>
              <a:rPr lang="en-US" sz="2800" dirty="0" smtClean="0"/>
              <a:t>Web application using Ajax enables </a:t>
            </a:r>
            <a:r>
              <a:rPr lang="en-US" sz="2800" b="1" dirty="0" smtClean="0"/>
              <a:t>partial page updates</a:t>
            </a:r>
            <a:r>
              <a:rPr lang="en-US" sz="2800" dirty="0" smtClean="0"/>
              <a:t>,  </a:t>
            </a:r>
            <a:r>
              <a:rPr lang="en-US" sz="2800" dirty="0" err="1" smtClean="0"/>
              <a:t>i</a:t>
            </a:r>
            <a:r>
              <a:rPr lang="en-US" sz="2800" dirty="0" smtClean="0"/>
              <a:t>-e only the related section of the page is updated, without reloading the entire page.</a:t>
            </a:r>
          </a:p>
          <a:p>
            <a:endParaRPr lang="en-US" sz="2800" dirty="0"/>
          </a:p>
        </p:txBody>
      </p:sp>
    </p:spTree>
    <p:extLst>
      <p:ext uri="{BB962C8B-B14F-4D97-AF65-F5344CB8AC3E}">
        <p14:creationId xmlns:p14="http://schemas.microsoft.com/office/powerpoint/2010/main" val="3692516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0355"/>
            <a:ext cx="10353761" cy="1326321"/>
          </a:xfrm>
        </p:spPr>
        <p:txBody>
          <a:bodyPr/>
          <a:lstStyle/>
          <a:p>
            <a:r>
              <a:rPr lang="en-US" dirty="0" smtClean="0"/>
              <a:t>PARTIAL PAGES UPDATES</a:t>
            </a:r>
            <a:endParaRPr lang="en-US" dirty="0"/>
          </a:p>
        </p:txBody>
      </p:sp>
      <p:pic>
        <p:nvPicPr>
          <p:cNvPr id="5" name="Content Placeholder 4"/>
          <p:cNvPicPr>
            <a:picLocks noGrp="1" noChangeAspect="1"/>
          </p:cNvPicPr>
          <p:nvPr>
            <p:ph idx="1"/>
          </p:nvPr>
        </p:nvPicPr>
        <p:blipFill>
          <a:blip r:embed="rId2"/>
          <a:stretch>
            <a:fillRect/>
          </a:stretch>
        </p:blipFill>
        <p:spPr>
          <a:xfrm>
            <a:off x="502276" y="1276490"/>
            <a:ext cx="11204620" cy="5346457"/>
          </a:xfrm>
          <a:prstGeom prst="rect">
            <a:avLst/>
          </a:prstGeom>
        </p:spPr>
      </p:pic>
    </p:spTree>
    <p:extLst>
      <p:ext uri="{BB962C8B-B14F-4D97-AF65-F5344CB8AC3E}">
        <p14:creationId xmlns:p14="http://schemas.microsoft.com/office/powerpoint/2010/main" val="3466154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a:xfrm>
            <a:off x="913795" y="2096063"/>
            <a:ext cx="10353762" cy="4356251"/>
          </a:xfrm>
        </p:spPr>
        <p:txBody>
          <a:bodyPr>
            <a:normAutofit lnSpcReduction="10000"/>
          </a:bodyPr>
          <a:lstStyle/>
          <a:p>
            <a:r>
              <a:rPr lang="en-US" dirty="0"/>
              <a:t>AJAX COMPRISES WITH THE HELP OF:</a:t>
            </a:r>
          </a:p>
          <a:p>
            <a:r>
              <a:rPr lang="en-US" dirty="0" smtClean="0"/>
              <a:t>HTML</a:t>
            </a:r>
            <a:endParaRPr lang="en-US" dirty="0"/>
          </a:p>
          <a:p>
            <a:r>
              <a:rPr lang="en-US" dirty="0" smtClean="0"/>
              <a:t>CSS</a:t>
            </a:r>
            <a:endParaRPr lang="en-US" dirty="0"/>
          </a:p>
          <a:p>
            <a:r>
              <a:rPr lang="en-US" dirty="0" smtClean="0"/>
              <a:t>JAVASCRIPT</a:t>
            </a:r>
            <a:endParaRPr lang="en-US" dirty="0"/>
          </a:p>
          <a:p>
            <a:r>
              <a:rPr lang="en-US" dirty="0" smtClean="0"/>
              <a:t>XML</a:t>
            </a:r>
            <a:endParaRPr lang="en-US" dirty="0"/>
          </a:p>
          <a:p>
            <a:r>
              <a:rPr lang="en-US" dirty="0" smtClean="0"/>
              <a:t>JSON</a:t>
            </a:r>
            <a:endParaRPr lang="en-US" dirty="0"/>
          </a:p>
          <a:p>
            <a:r>
              <a:rPr lang="en-US" dirty="0" smtClean="0"/>
              <a:t>PHP</a:t>
            </a:r>
            <a:endParaRPr lang="en-US" dirty="0"/>
          </a:p>
          <a:p>
            <a:endParaRPr lang="en-US" dirty="0"/>
          </a:p>
        </p:txBody>
      </p:sp>
    </p:spTree>
    <p:extLst>
      <p:ext uri="{BB962C8B-B14F-4D97-AF65-F5344CB8AC3E}">
        <p14:creationId xmlns:p14="http://schemas.microsoft.com/office/powerpoint/2010/main" val="3377935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lstStyle/>
          <a:p>
            <a:r>
              <a:rPr lang="en-US" dirty="0" smtClean="0"/>
              <a:t>There are two types of request send from client to server.</a:t>
            </a:r>
          </a:p>
          <a:p>
            <a:r>
              <a:rPr lang="en-US" dirty="0" smtClean="0"/>
              <a:t>SYNCHRONOUS REQUEST</a:t>
            </a:r>
          </a:p>
          <a:p>
            <a:r>
              <a:rPr lang="en-US" dirty="0" smtClean="0"/>
              <a:t>ASYNCHRONOUS REQUEST</a:t>
            </a:r>
            <a:endParaRPr lang="en-US" dirty="0"/>
          </a:p>
          <a:p>
            <a:endParaRPr lang="en-US" dirty="0"/>
          </a:p>
        </p:txBody>
      </p:sp>
    </p:spTree>
    <p:extLst>
      <p:ext uri="{BB962C8B-B14F-4D97-AF65-F5344CB8AC3E}">
        <p14:creationId xmlns:p14="http://schemas.microsoft.com/office/powerpoint/2010/main" val="330597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58839"/>
            <a:ext cx="10353761" cy="1326321"/>
          </a:xfrm>
        </p:spPr>
        <p:txBody>
          <a:bodyPr/>
          <a:lstStyle/>
          <a:p>
            <a:r>
              <a:rPr lang="en-US" dirty="0"/>
              <a:t>SYNCHRONOUS IN AJAX</a:t>
            </a:r>
          </a:p>
        </p:txBody>
      </p:sp>
      <p:sp>
        <p:nvSpPr>
          <p:cNvPr id="3" name="Content Placeholder 2"/>
          <p:cNvSpPr>
            <a:spLocks noGrp="1"/>
          </p:cNvSpPr>
          <p:nvPr>
            <p:ph idx="1"/>
          </p:nvPr>
        </p:nvSpPr>
        <p:spPr>
          <a:xfrm>
            <a:off x="707733" y="2096064"/>
            <a:ext cx="10353762" cy="3695136"/>
          </a:xfrm>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37882" y="1485160"/>
            <a:ext cx="11307650" cy="5147460"/>
          </a:xfrm>
          <a:prstGeom prst="rect">
            <a:avLst/>
          </a:prstGeom>
          <a:ln w="381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3880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3386"/>
            <a:ext cx="10353761" cy="1326321"/>
          </a:xfrm>
        </p:spPr>
        <p:txBody>
          <a:bodyPr/>
          <a:lstStyle/>
          <a:p>
            <a:r>
              <a:rPr lang="en-US" dirty="0"/>
              <a:t>SYNCHRONOUS IN </a:t>
            </a:r>
            <a:r>
              <a:rPr lang="en-US" dirty="0" smtClean="0"/>
              <a:t>AJAX</a:t>
            </a:r>
            <a:endParaRPr lang="en-US" dirty="0"/>
          </a:p>
        </p:txBody>
      </p:sp>
      <p:sp>
        <p:nvSpPr>
          <p:cNvPr id="3" name="Content Placeholder 2"/>
          <p:cNvSpPr>
            <a:spLocks noGrp="1"/>
          </p:cNvSpPr>
          <p:nvPr>
            <p:ph idx="1"/>
          </p:nvPr>
        </p:nvSpPr>
        <p:spPr>
          <a:xfrm>
            <a:off x="913795" y="1751527"/>
            <a:ext cx="10353762" cy="4829577"/>
          </a:xfrm>
        </p:spPr>
        <p:txBody>
          <a:bodyPr>
            <a:normAutofit fontScale="92500" lnSpcReduction="10000"/>
          </a:bodyPr>
          <a:lstStyle/>
          <a:p>
            <a:r>
              <a:rPr lang="en-US" dirty="0" smtClean="0"/>
              <a:t>We </a:t>
            </a:r>
            <a:r>
              <a:rPr lang="en-US" dirty="0"/>
              <a:t>have a client- server application, and in that application we have a button on a form- and let say button event handler takes 10 seconds.</a:t>
            </a:r>
          </a:p>
          <a:p>
            <a:r>
              <a:rPr lang="en-US" dirty="0"/>
              <a:t>so in a synchronous request when we click the button, request is send to the server and server takes 10 seconds to process that request so while server is processing the request the client is blocked and client waits for the server to complete the process and send request back to the client, at that time the user interface of the client is blocked and we cannot do anything with our interface of website</a:t>
            </a:r>
            <a:r>
              <a:rPr lang="en-US" dirty="0" smtClean="0"/>
              <a:t>.</a:t>
            </a:r>
            <a:endParaRPr lang="en-US" dirty="0"/>
          </a:p>
        </p:txBody>
      </p:sp>
    </p:spTree>
    <p:extLst>
      <p:ext uri="{BB962C8B-B14F-4D97-AF65-F5344CB8AC3E}">
        <p14:creationId xmlns:p14="http://schemas.microsoft.com/office/powerpoint/2010/main" val="3066135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107324"/>
            <a:ext cx="10353761" cy="1326321"/>
          </a:xfrm>
        </p:spPr>
        <p:txBody>
          <a:bodyPr/>
          <a:lstStyle/>
          <a:p>
            <a:r>
              <a:rPr lang="en-US" dirty="0">
                <a:effectLst/>
              </a:rPr>
              <a:t>ASYNCHRONOUS IN AJAX</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9094" y="1433645"/>
            <a:ext cx="11372044" cy="5263369"/>
          </a:xfrm>
          <a:prstGeom prst="rect">
            <a:avLst/>
          </a:prstGeom>
          <a:ln w="381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69823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414</TotalTime>
  <Words>820</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Bookman Old Style</vt:lpstr>
      <vt:lpstr>Rockwell</vt:lpstr>
      <vt:lpstr>Damask</vt:lpstr>
      <vt:lpstr>AJAX IN ASP.NET MVC 5</vt:lpstr>
      <vt:lpstr>AJAX</vt:lpstr>
      <vt:lpstr>ajax</vt:lpstr>
      <vt:lpstr>PARTIAL PAGES UPDATES</vt:lpstr>
      <vt:lpstr>ajax</vt:lpstr>
      <vt:lpstr>ajax</vt:lpstr>
      <vt:lpstr>SYNCHRONOUS IN AJAX</vt:lpstr>
      <vt:lpstr>SYNCHRONOUS IN AJAX</vt:lpstr>
      <vt:lpstr>ASYNCHRONOUS IN AJAX</vt:lpstr>
      <vt:lpstr>Asynchronous communication</vt:lpstr>
      <vt:lpstr>ASYNCHRONOUS IN AJAX</vt:lpstr>
      <vt:lpstr>ASYNCHRONOUS IN AJAX</vt:lpstr>
      <vt:lpstr>AJAX Helpers</vt:lpstr>
      <vt:lpstr>Unobtrusive AJAX</vt:lpstr>
      <vt:lpstr>Working with AJAX</vt:lpstr>
      <vt:lpstr>Working with AJAX in mvc 5</vt:lpstr>
      <vt:lpstr>Ajax.BeginForm()</vt:lpstr>
      <vt:lpstr>Ajax.ActionLink()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IN ASP.NET MVC 5</dc:title>
  <dc:creator>Windows User</dc:creator>
  <cp:lastModifiedBy>Windows User</cp:lastModifiedBy>
  <cp:revision>34</cp:revision>
  <dcterms:created xsi:type="dcterms:W3CDTF">2019-05-04T19:27:02Z</dcterms:created>
  <dcterms:modified xsi:type="dcterms:W3CDTF">2019-05-11T08:25:17Z</dcterms:modified>
</cp:coreProperties>
</file>