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303" r:id="rId2"/>
    <p:sldId id="350" r:id="rId3"/>
    <p:sldId id="351" r:id="rId4"/>
    <p:sldId id="352" r:id="rId5"/>
    <p:sldId id="357" r:id="rId6"/>
    <p:sldId id="354" r:id="rId7"/>
    <p:sldId id="356" r:id="rId8"/>
    <p:sldId id="355" r:id="rId9"/>
    <p:sldId id="415" r:id="rId10"/>
    <p:sldId id="416" r:id="rId11"/>
    <p:sldId id="358" r:id="rId12"/>
    <p:sldId id="359" r:id="rId13"/>
    <p:sldId id="360" r:id="rId14"/>
    <p:sldId id="362" r:id="rId15"/>
    <p:sldId id="361" r:id="rId16"/>
    <p:sldId id="363" r:id="rId17"/>
    <p:sldId id="364" r:id="rId18"/>
    <p:sldId id="366" r:id="rId19"/>
    <p:sldId id="367" r:id="rId20"/>
    <p:sldId id="370" r:id="rId21"/>
    <p:sldId id="371" r:id="rId22"/>
    <p:sldId id="372" r:id="rId23"/>
    <p:sldId id="368" r:id="rId24"/>
    <p:sldId id="369" r:id="rId25"/>
    <p:sldId id="437" r:id="rId26"/>
    <p:sldId id="439" r:id="rId27"/>
    <p:sldId id="374" r:id="rId28"/>
    <p:sldId id="375" r:id="rId29"/>
    <p:sldId id="441" r:id="rId30"/>
    <p:sldId id="440" r:id="rId31"/>
    <p:sldId id="442" r:id="rId32"/>
    <p:sldId id="32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wish" initials="M" lastIdx="2" clrIdx="0">
    <p:extLst>
      <p:ext uri="{19B8F6BF-5375-455C-9EA6-DF929625EA0E}">
        <p15:presenceInfo xmlns:p15="http://schemas.microsoft.com/office/powerpoint/2012/main" userId="65c0d218465a4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5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Loop: Problem Definition, Technical Design and Development, Integration, Operations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506253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01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25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26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9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7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0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8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5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1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2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8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28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5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3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7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5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5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895600"/>
            <a:ext cx="63246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SOFTWARE PROCESS</a:t>
            </a:r>
            <a:r>
              <a:rPr lang="en-US" sz="2800" b="1" dirty="0">
                <a:solidFill>
                  <a:schemeClr val="tx1"/>
                </a:solidFill>
              </a:rPr>
              <a:t>  MODELS</a:t>
            </a:r>
            <a:endParaRPr lang="en-US" sz="28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3886200"/>
            <a:ext cx="1979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Mehwish Mumtaz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4772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743200"/>
            <a:ext cx="85153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38625"/>
            <a:ext cx="61531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Software Development Process Models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Waterfall model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Classical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With prototyping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V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Prototyping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Phased development:  increments and iterations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Spiral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Unified process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Rapid Application Development (RAD)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Agile methods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XP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Scrum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Kanban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Waterfall Model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One of the first process development models proposed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Works for well understood problems with minimal or no changes in the requirements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Simple and easy to explain to customers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It presents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very high-level view of the development process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sequence of process activities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Each major phase is marked by milestones and deliverables (artefacts)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Waterfall Model (Contd.)</a:t>
            </a:r>
            <a:endParaRPr lang="en-US" sz="2800" dirty="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981200"/>
            <a:ext cx="67818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Waterfall Model (Contd.)</a:t>
            </a:r>
            <a:endParaRPr lang="en-US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438400"/>
            <a:ext cx="8229600" cy="3886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Provides no guidance how to handle changes to products and activities during development (assumes requirements can be frozen)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Views software development as manufacturing process rather than as building process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There are no iterative activities that lead to building a final product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Long wait before a final product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Generates lots of documentation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Considered suitable for large projects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Waterfall Model (Contd.)</a:t>
            </a:r>
            <a:endParaRPr lang="en-US" sz="2800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846387"/>
            <a:ext cx="5334000" cy="363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438400"/>
            <a:ext cx="8229600" cy="3886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Uncontrolled Software Development Process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600" dirty="0"/>
              <a:t>No Iterations in WF?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6474023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Loop: Problem Definition, Technical Design and Development, Integration, Operations and Maintenance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Waterfall Model with Prototyping</a:t>
            </a:r>
            <a:endParaRPr lang="en-US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438400"/>
            <a:ext cx="8229600" cy="3886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 prototype is a partially developed product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Prototyping helps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developers assess alternative design strategies (design prototype)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users understand what the system will be like (user interface prototype)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800" dirty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Waterfall Model with Prototyping</a:t>
            </a:r>
            <a:endParaRPr lang="en-US" sz="2800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6172200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V Model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variant of the waterfall model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unit testing to verify procedural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integration testing to verify architectural (system)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acceptance testing to validate the requirements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If problems are found during verification and validation, the left side of the V can be re-executed before testing on the right side is re-enacted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6043136"/>
            <a:ext cx="731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Verification: Each function works correctly</a:t>
            </a:r>
          </a:p>
          <a:p>
            <a:r>
              <a:rPr lang="en-US" sz="1400" dirty="0"/>
              <a:t>Validation: All requirements have been implemented and each functionality can be traced back to a particular requirement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V Model (Contd.)</a:t>
            </a:r>
            <a:endParaRPr lang="en-US" sz="2800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8775" y="2036762"/>
            <a:ext cx="7210425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What Do We Mean by a Process? 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/>
              <a:t>Is </a:t>
            </a:r>
            <a:r>
              <a:rPr lang="en-GB"/>
              <a:t>a series </a:t>
            </a:r>
            <a:r>
              <a:rPr lang="en-GB" dirty="0"/>
              <a:t>of steps involving activities, constraints, and resources to produce an intended output</a:t>
            </a:r>
          </a:p>
          <a:p>
            <a:pPr lvl="1"/>
            <a:r>
              <a:rPr lang="en-GB" dirty="0"/>
              <a:t>Prepare for exams</a:t>
            </a:r>
          </a:p>
          <a:p>
            <a:pPr lvl="1"/>
            <a:r>
              <a:rPr lang="en-GB" dirty="0"/>
              <a:t>Conduct a software competition</a:t>
            </a:r>
          </a:p>
          <a:p>
            <a:pPr lvl="1"/>
            <a:r>
              <a:rPr lang="en-GB" dirty="0"/>
              <a:t>Organize a trip</a:t>
            </a:r>
          </a:p>
          <a:p>
            <a:pPr lvl="1"/>
            <a:r>
              <a:rPr lang="en-GB" dirty="0"/>
              <a:t>Write a term project report </a:t>
            </a:r>
          </a:p>
          <a:p>
            <a:pPr eaLnBrk="1" hangingPunct="1"/>
            <a:r>
              <a:rPr lang="en-GB" dirty="0"/>
              <a:t>Involves a set of tools and techniques</a:t>
            </a:r>
          </a:p>
          <a:p>
            <a:pPr lvl="1"/>
            <a:r>
              <a:rPr lang="en-GB" dirty="0"/>
              <a:t>Block diagrams</a:t>
            </a:r>
          </a:p>
          <a:p>
            <a:pPr lvl="1"/>
            <a:r>
              <a:rPr lang="en-GB" dirty="0"/>
              <a:t>Notations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Phased Development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Cycle time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Time between when requirements document was written and when the system was delivered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Shorter cycle time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Decomposed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System delivered in pieces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enables customers to have some functionality while the rest is being developed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Two systems functioning in parallel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production system (release </a:t>
            </a:r>
            <a:r>
              <a:rPr lang="en-GB" i="1" dirty="0"/>
              <a:t>n</a:t>
            </a:r>
            <a:r>
              <a:rPr lang="en-GB" dirty="0"/>
              <a:t>): currently being used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development system (release </a:t>
            </a:r>
            <a:r>
              <a:rPr lang="en-GB" i="1" dirty="0"/>
              <a:t>n+1</a:t>
            </a:r>
            <a:r>
              <a:rPr lang="en-GB" dirty="0"/>
              <a:t>): the next version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812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Phased Development (Contd.)</a:t>
            </a:r>
            <a:endParaRPr lang="en-US" sz="2800" dirty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50" y="2101850"/>
            <a:ext cx="73723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55342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4800" dirty="0"/>
              <a:t>Incremental(Iterative)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BB735-266B-4468-88CB-39BEAACB0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5"/>
          <a:stretch/>
        </p:blipFill>
        <p:spPr>
          <a:xfrm>
            <a:off x="457200" y="1971675"/>
            <a:ext cx="7620000" cy="357831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B969161-B802-4993-A2E6-EA591AA0843A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5715000"/>
            <a:ext cx="3581400" cy="3962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100" b="1" dirty="0"/>
              <a:t>Basic Requirements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100" b="1" dirty="0"/>
              <a:t>Customer use the first release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100" b="1" dirty="0"/>
              <a:t>Modification in the first release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100" b="1" dirty="0"/>
              <a:t>Useful when staffing is unavailable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838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Prototyping Model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15240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Allows repeated investigation of the requirements or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Reduces risk and uncertainty in the development</a:t>
            </a: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808412"/>
            <a:ext cx="60960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99228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Prototyping Model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/>
          </a:bodyPr>
          <a:lstStyle/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CEFE7-56F6-4822-9CCC-E534A3B62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67000"/>
            <a:ext cx="8686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225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Prototyping Model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/>
          </a:bodyPr>
          <a:lstStyle/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CC48C-1C1C-45B6-BE55-D07B81610C7A}"/>
              </a:ext>
            </a:extLst>
          </p:cNvPr>
          <p:cNvSpPr txBox="1"/>
          <p:nvPr/>
        </p:nvSpPr>
        <p:spPr>
          <a:xfrm>
            <a:off x="342900" y="2480733"/>
            <a:ext cx="8458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/>
            <a:r>
              <a:rPr lang="en-US" sz="2400" b="1" i="0" cap="all" dirty="0">
                <a:solidFill>
                  <a:srgbClr val="104D6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 (THROWAWAY) PROTOTYPING</a:t>
            </a:r>
          </a:p>
          <a:p>
            <a:pPr marL="0" marR="0" algn="l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name refers to the ease and speed with which a prototype can be modified to try different ideas with the user audience and incorporate their feedback.</a:t>
            </a:r>
          </a:p>
          <a:p>
            <a:pPr marL="0" marR="0" algn="l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l"/>
            <a:r>
              <a:rPr lang="en-US" sz="2400" b="1" i="0" cap="all" dirty="0">
                <a:solidFill>
                  <a:srgbClr val="104D6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EVOLUTIONARY PROTOTYPING</a:t>
            </a:r>
          </a:p>
          <a:p>
            <a:pPr marL="0" marR="0" algn="l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evolutionary prototype differs from the traditional notion of a software prototype; an evolutionary prototype is a functional piece of software, not just a simulation.</a:t>
            </a:r>
          </a:p>
          <a:p>
            <a:pPr marL="0" marR="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066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/>
          </a:bodyPr>
          <a:lstStyle/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D884A6-B08C-487B-9818-2725F628E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b="1" dirty="0"/>
              <a:t>Waterfall vs Prototype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E537A4-D946-411D-A592-4C723FCDDF33}"/>
              </a:ext>
            </a:extLst>
          </p:cNvPr>
          <p:cNvGrpSpPr/>
          <p:nvPr/>
        </p:nvGrpSpPr>
        <p:grpSpPr>
          <a:xfrm>
            <a:off x="1066800" y="1828800"/>
            <a:ext cx="7467601" cy="4800600"/>
            <a:chOff x="1524000" y="1447800"/>
            <a:chExt cx="7315200" cy="40709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5788A9-CD79-4240-84A3-6EB157D8A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417" t="725" r="-10417" b="65942"/>
            <a:stretch/>
          </p:blipFill>
          <p:spPr>
            <a:xfrm>
              <a:off x="1524000" y="1447800"/>
              <a:ext cx="7315200" cy="1752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21BCCD-148F-418F-86B6-58C81EE43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417" t="39131" b="39130"/>
            <a:stretch/>
          </p:blipFill>
          <p:spPr>
            <a:xfrm>
              <a:off x="1524000" y="3105150"/>
              <a:ext cx="6553200" cy="1143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F8D1155-954F-4B71-8C8D-4A59C5D6D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0" y="4256617"/>
              <a:ext cx="6553200" cy="1262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7642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Spiral Model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 fontScale="925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Suggested by Boehm (1988)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Combines development activities with risk management to minimize and control risks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model is presented as a spiral in which each iteration is represented by a circuit around four major activities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Plan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Determine goals, alternatives and constraints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Evaluate alternatives and risks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Develop and test</a:t>
            </a:r>
          </a:p>
        </p:txBody>
      </p:sp>
    </p:spTree>
    <p:extLst>
      <p:ext uri="{BB962C8B-B14F-4D97-AF65-F5344CB8AC3E}">
        <p14:creationId xmlns:p14="http://schemas.microsoft.com/office/powerpoint/2010/main" val="90653139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Spiral Model (Contd.)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8F21A-ED54-4ABA-B256-31E3E771F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66"/>
          <a:stretch/>
        </p:blipFill>
        <p:spPr>
          <a:xfrm>
            <a:off x="16933" y="2286000"/>
            <a:ext cx="9144000" cy="31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453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Spiral Model (Contd.)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B0D18-531F-41D7-BA9F-5989D70D2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421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How is a Process Useful? 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Impose consistency and structure on a set of activities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Guide us to understand, control, examine, and improve the activities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Enable us to capture our experiences and pass them along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Spiral Model (Contd.)</a:t>
            </a:r>
            <a:endParaRPr lang="en-US" sz="28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209800"/>
            <a:ext cx="5542062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499051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Spiral Model (Contd.)</a:t>
            </a:r>
            <a:br>
              <a:rPr lang="en-GB" dirty="0"/>
            </a:br>
            <a:endParaRPr lang="en-US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39731F-64D6-4A32-9563-BAE6B9D29A42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752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Difficult to convince customers to use evolutionary approach-</a:t>
            </a:r>
          </a:p>
        </p:txBody>
      </p:sp>
    </p:spTree>
    <p:extLst>
      <p:ext uri="{BB962C8B-B14F-4D97-AF65-F5344CB8AC3E}">
        <p14:creationId xmlns:p14="http://schemas.microsoft.com/office/powerpoint/2010/main" val="375557953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r>
              <a:rPr lang="en-US" dirty="0"/>
              <a:t>SE, Pressman</a:t>
            </a:r>
          </a:p>
          <a:p>
            <a:r>
              <a:rPr lang="en-US" dirty="0"/>
              <a:t>SE, </a:t>
            </a:r>
            <a:r>
              <a:rPr lang="en-US"/>
              <a:t>Pfleeger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/>
              <a:t>slides have been adapted from UCF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Characteristics of a Process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Prescribes all major process activities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Uses resources, subject to set of constraints (such as schedule)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Produces intermediate and final products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May be composed of sub-processes with hierarchy or links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Each process activity has entry and exit criteria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Activities are organized in sequence, so timing is clear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Each process guiding principles, including goals of each activity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Constraints may apply to an activity, resource or product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Software Lifecycle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When a process involves building a software (product), the process may be referred to as software (product) lifecycle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Requirements analysis and definition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(architecture)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(detailed/procedural)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Writing programs (coding/implementation)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Testing: unit, integration,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delivery (deployment)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Maintenance 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914400" y="5562600"/>
            <a:ext cx="7467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What is a Process Model?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Description of a process, evolved overtime, in a certain format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May use text, pictures, or a combination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Contains key process features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Why is a Process Model Needed?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form a common understanding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find inconsistencies, redundancies, omissions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find and evaluate appropriate activities for reaching process goals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tailor a general process for a particular situation in which it will be used</a:t>
            </a:r>
            <a:endParaRPr lang="en-GB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Nature of Software Process Model?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Models that prescribe how should development of software progress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Models that describe how is software developed in actuality </a:t>
            </a:r>
            <a:endParaRPr lang="en-GB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customer, other stakeholders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Roadmap, project plan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Understanding requirements, provide design</a:t>
            </a:r>
          </a:p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Code generation, testing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Delivery to customer, feedback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316255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48222</TotalTime>
  <Words>975</Words>
  <Application>Microsoft Office PowerPoint</Application>
  <PresentationFormat>On-screen Show (4:3)</PresentationFormat>
  <Paragraphs>153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Constantia</vt:lpstr>
      <vt:lpstr>Wingdings 2</vt:lpstr>
      <vt:lpstr>Flow</vt:lpstr>
      <vt:lpstr>PowerPoint Presentation</vt:lpstr>
      <vt:lpstr>What Do We Mean by a Process? </vt:lpstr>
      <vt:lpstr>How is a Process Useful? </vt:lpstr>
      <vt:lpstr>Characteristics of a Process</vt:lpstr>
      <vt:lpstr>Software Lifecycle</vt:lpstr>
      <vt:lpstr>What is a Process Model?</vt:lpstr>
      <vt:lpstr>Why is a Process Model Needed?</vt:lpstr>
      <vt:lpstr>Nature of Software Process Model?</vt:lpstr>
      <vt:lpstr>Framework Activities</vt:lpstr>
      <vt:lpstr>Process Flow</vt:lpstr>
      <vt:lpstr>Software Development Process Models</vt:lpstr>
      <vt:lpstr>Waterfall Model</vt:lpstr>
      <vt:lpstr>Waterfall Model (Contd.)</vt:lpstr>
      <vt:lpstr>Waterfall Model (Contd.)</vt:lpstr>
      <vt:lpstr>Waterfall Model (Contd.)</vt:lpstr>
      <vt:lpstr>Waterfall Model with Prototyping</vt:lpstr>
      <vt:lpstr>Waterfall Model with Prototyping</vt:lpstr>
      <vt:lpstr>V Model</vt:lpstr>
      <vt:lpstr>V Model (Contd.)</vt:lpstr>
      <vt:lpstr>Phased Development</vt:lpstr>
      <vt:lpstr>Phased Development (Contd.)</vt:lpstr>
      <vt:lpstr>Incremental(Iterative) Model</vt:lpstr>
      <vt:lpstr>Prototyping Model</vt:lpstr>
      <vt:lpstr>Prototyping Model (Contd.)</vt:lpstr>
      <vt:lpstr>Prototyping Model (Contd.)</vt:lpstr>
      <vt:lpstr>Waterfall vs Prototype</vt:lpstr>
      <vt:lpstr>Spiral Model</vt:lpstr>
      <vt:lpstr>Spiral Model (Contd.)</vt:lpstr>
      <vt:lpstr>Spiral Model (Contd.)</vt:lpstr>
      <vt:lpstr>Spiral Model (Contd.)</vt:lpstr>
      <vt:lpstr>Spiral Model (Contd.)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Mehwish</cp:lastModifiedBy>
  <cp:revision>318</cp:revision>
  <dcterms:created xsi:type="dcterms:W3CDTF">2011-09-06T15:43:21Z</dcterms:created>
  <dcterms:modified xsi:type="dcterms:W3CDTF">2022-03-08T03:46:51Z</dcterms:modified>
</cp:coreProperties>
</file>