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3"/>
  </p:notesMasterIdLst>
  <p:sldIdLst>
    <p:sldId id="303" r:id="rId2"/>
    <p:sldId id="350" r:id="rId3"/>
    <p:sldId id="351" r:id="rId4"/>
    <p:sldId id="352" r:id="rId5"/>
    <p:sldId id="357" r:id="rId6"/>
    <p:sldId id="354" r:id="rId7"/>
    <p:sldId id="356" r:id="rId8"/>
    <p:sldId id="355" r:id="rId9"/>
    <p:sldId id="415" r:id="rId10"/>
    <p:sldId id="416" r:id="rId11"/>
    <p:sldId id="358" r:id="rId12"/>
    <p:sldId id="359" r:id="rId13"/>
    <p:sldId id="360" r:id="rId14"/>
    <p:sldId id="362" r:id="rId15"/>
    <p:sldId id="361" r:id="rId16"/>
    <p:sldId id="363" r:id="rId17"/>
    <p:sldId id="364" r:id="rId18"/>
    <p:sldId id="366" r:id="rId19"/>
    <p:sldId id="367" r:id="rId20"/>
    <p:sldId id="370" r:id="rId21"/>
    <p:sldId id="371" r:id="rId22"/>
    <p:sldId id="372" r:id="rId23"/>
    <p:sldId id="368" r:id="rId24"/>
    <p:sldId id="369" r:id="rId25"/>
    <p:sldId id="437" r:id="rId26"/>
    <p:sldId id="439" r:id="rId27"/>
    <p:sldId id="374" r:id="rId28"/>
    <p:sldId id="375" r:id="rId29"/>
    <p:sldId id="441" r:id="rId30"/>
    <p:sldId id="440" r:id="rId31"/>
    <p:sldId id="442" r:id="rId32"/>
    <p:sldId id="376" r:id="rId33"/>
    <p:sldId id="449" r:id="rId34"/>
    <p:sldId id="450" r:id="rId35"/>
    <p:sldId id="447" r:id="rId36"/>
    <p:sldId id="444" r:id="rId37"/>
    <p:sldId id="446" r:id="rId38"/>
    <p:sldId id="445" r:id="rId39"/>
    <p:sldId id="448" r:id="rId40"/>
    <p:sldId id="443" r:id="rId41"/>
    <p:sldId id="377" r:id="rId42"/>
    <p:sldId id="378" r:id="rId43"/>
    <p:sldId id="379" r:id="rId44"/>
    <p:sldId id="380" r:id="rId45"/>
    <p:sldId id="418" r:id="rId46"/>
    <p:sldId id="419" r:id="rId47"/>
    <p:sldId id="420" r:id="rId48"/>
    <p:sldId id="451" r:id="rId49"/>
    <p:sldId id="421" r:id="rId50"/>
    <p:sldId id="422" r:id="rId51"/>
    <p:sldId id="423" r:id="rId52"/>
    <p:sldId id="453" r:id="rId53"/>
    <p:sldId id="454" r:id="rId54"/>
    <p:sldId id="452" r:id="rId55"/>
    <p:sldId id="424" r:id="rId56"/>
    <p:sldId id="455" r:id="rId57"/>
    <p:sldId id="456" r:id="rId58"/>
    <p:sldId id="457" r:id="rId59"/>
    <p:sldId id="425" r:id="rId60"/>
    <p:sldId id="458" r:id="rId61"/>
    <p:sldId id="427" r:id="rId62"/>
    <p:sldId id="459" r:id="rId63"/>
    <p:sldId id="461" r:id="rId64"/>
    <p:sldId id="465" r:id="rId65"/>
    <p:sldId id="462" r:id="rId66"/>
    <p:sldId id="460" r:id="rId67"/>
    <p:sldId id="463" r:id="rId68"/>
    <p:sldId id="464" r:id="rId69"/>
    <p:sldId id="468" r:id="rId70"/>
    <p:sldId id="467" r:id="rId71"/>
    <p:sldId id="323"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wish" initials="M" lastIdx="2" clrIdx="0">
    <p:extLst>
      <p:ext uri="{19B8F6BF-5375-455C-9EA6-DF929625EA0E}">
        <p15:presenceInfo xmlns:p15="http://schemas.microsoft.com/office/powerpoint/2012/main" userId="65c0d218465a45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46" autoAdjust="0"/>
  </p:normalViewPr>
  <p:slideViewPr>
    <p:cSldViewPr>
      <p:cViewPr varScale="1">
        <p:scale>
          <a:sx n="109" d="100"/>
          <a:sy n="109" d="100"/>
        </p:scale>
        <p:origin x="1710" y="114"/>
      </p:cViewPr>
      <p:guideLst>
        <p:guide orient="horz" pos="2160"/>
        <p:guide pos="2880"/>
      </p:guideLst>
    </p:cSldViewPr>
  </p:slideViewPr>
  <p:outlineViewPr>
    <p:cViewPr>
      <p:scale>
        <a:sx n="33" d="100"/>
        <a:sy n="33" d="100"/>
      </p:scale>
      <p:origin x="0" y="15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DCDF98-04A3-4FA1-8165-AC9A68647D5A}" type="datetimeFigureOut">
              <a:rPr lang="en-US" smtClean="0"/>
              <a:pPr/>
              <a:t>3/14/2022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B8B157-7CD0-4B3B-9669-778326D8A862}" type="slidenum">
              <a:rPr lang="en-US" smtClean="0"/>
              <a:pPr/>
              <a:t>‹#›</a:t>
            </a:fld>
            <a:endParaRPr lang="en-US"/>
          </a:p>
        </p:txBody>
      </p:sp>
    </p:spTree>
    <p:extLst>
      <p:ext uri="{BB962C8B-B14F-4D97-AF65-F5344CB8AC3E}">
        <p14:creationId xmlns:p14="http://schemas.microsoft.com/office/powerpoint/2010/main" val="327568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18194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933875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480319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r>
              <a:rPr lang="en-US" dirty="0"/>
              <a:t>Loop: Problem Definition, Technical Design and Development, Integration, Operations and Maintenance</a:t>
            </a:r>
          </a:p>
        </p:txBody>
      </p:sp>
    </p:spTree>
    <p:extLst>
      <p:ext uri="{BB962C8B-B14F-4D97-AF65-F5344CB8AC3E}">
        <p14:creationId xmlns:p14="http://schemas.microsoft.com/office/powerpoint/2010/main" val="506253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572401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787025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056726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884938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591549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201757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98390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949098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398825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440391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935852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705968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706428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82845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629413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68439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909863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170211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075457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51597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219394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1592030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4793360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612447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644982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3416301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4913655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7247060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549807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380301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178197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4740842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8549579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3716409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1967121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5366081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41663502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1483597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5369424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229660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4151847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9630996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9522506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8234522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5541061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3267614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0357214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7291033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989890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4144626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760772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4084715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328618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3173D3E-08EC-4E65-995F-34869A3E30B2}" type="datetimeFigureOut">
              <a:rPr lang="en-US" smtClean="0"/>
              <a:pPr/>
              <a:t>3/14/2022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A3C13E-447A-4891-ABC5-4FB1EA8C45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173D3E-08EC-4E65-995F-34869A3E30B2}"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173D3E-08EC-4E65-995F-34869A3E30B2}"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3173D3E-08EC-4E65-995F-34869A3E30B2}" type="datetimeFigureOut">
              <a:rPr lang="en-US" smtClean="0"/>
              <a:pPr/>
              <a:t>3/14/2022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3173D3E-08EC-4E65-995F-34869A3E30B2}" type="datetimeFigureOut">
              <a:rPr lang="en-US" smtClean="0"/>
              <a:pPr/>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73D3E-08EC-4E65-995F-34869A3E30B2}" type="datetimeFigureOut">
              <a:rPr lang="en-US" smtClean="0"/>
              <a:pPr/>
              <a:t>3/14/2022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173D3E-08EC-4E65-995F-34869A3E30B2}"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73D3E-08EC-4E65-995F-34869A3E30B2}"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A3C13E-447A-4891-ABC5-4FB1EA8C457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173D3E-08EC-4E65-995F-34869A3E30B2}" type="datetimeFigureOut">
              <a:rPr lang="en-US" smtClean="0"/>
              <a:pPr/>
              <a:t>3/14/2022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A3C13E-447A-4891-ABC5-4FB1EA8C457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524000" y="2895600"/>
            <a:ext cx="6324600" cy="1524000"/>
          </a:xfrm>
        </p:spPr>
        <p:txBody>
          <a:bodyPr/>
          <a:lstStyle/>
          <a:p>
            <a:pPr>
              <a:lnSpc>
                <a:spcPct val="90000"/>
              </a:lnSpc>
            </a:pPr>
            <a:r>
              <a:rPr lang="en-US" sz="2800" b="1" dirty="0"/>
              <a:t>SOFTWARE PROCESS</a:t>
            </a:r>
            <a:r>
              <a:rPr lang="en-US" sz="2800" b="1" dirty="0">
                <a:solidFill>
                  <a:schemeClr val="tx1"/>
                </a:solidFill>
              </a:rPr>
              <a:t>  MODELS</a:t>
            </a:r>
            <a:endParaRPr lang="en-US" sz="2800" dirty="0">
              <a:solidFill>
                <a:schemeClr val="tx1"/>
              </a:solidFill>
            </a:endParaRPr>
          </a:p>
          <a:p>
            <a:pPr algn="ctr">
              <a:lnSpc>
                <a:spcPct val="90000"/>
              </a:lnSpc>
            </a:pPr>
            <a:endParaRPr lang="en-US" sz="2800" dirty="0">
              <a:solidFill>
                <a:schemeClr val="tx1"/>
              </a:solidFill>
            </a:endParaRPr>
          </a:p>
        </p:txBody>
      </p:sp>
      <p:sp>
        <p:nvSpPr>
          <p:cNvPr id="4" name="Rectangle 3"/>
          <p:cNvSpPr/>
          <p:nvPr/>
        </p:nvSpPr>
        <p:spPr>
          <a:xfrm>
            <a:off x="4876800" y="3886200"/>
            <a:ext cx="1979644" cy="369332"/>
          </a:xfrm>
          <a:prstGeom prst="rect">
            <a:avLst/>
          </a:prstGeom>
        </p:spPr>
        <p:txBody>
          <a:bodyPr wrap="none">
            <a:spAutoFit/>
          </a:bodyPr>
          <a:lstStyle/>
          <a:p>
            <a:r>
              <a:rPr lang="en-US" dirty="0"/>
              <a:t>Mehwish Mumtaz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4772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2743200"/>
            <a:ext cx="85153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238625"/>
            <a:ext cx="615315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24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Software Development Process Models</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fontScale="55000" lnSpcReduction="20000"/>
          </a:bodyPr>
          <a:lstStyle/>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Waterfall model</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Classical</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With prototyping</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V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Prototyping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Phased development:  increments and iterations</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Spiral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Unified process</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Rapid Application Development (RAD)</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Agile methods</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XP</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Scrum</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Kanban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Waterfall Model</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lnSpcReduction="100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One of the first process development models proposed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Works for well understood problems with minimal or no changes in the requirements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Simple and easy to explain to customers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It presents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 very high-level view of the development process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sequence of process activities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Each major phase is marked by milestones and deliverables (artefacts)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Waterfall Model (Contd.)</a:t>
            </a:r>
            <a:endParaRPr lang="en-US" sz="2800" dirty="0"/>
          </a:p>
        </p:txBody>
      </p:sp>
      <p:pic>
        <p:nvPicPr>
          <p:cNvPr id="5" name="Picture 16"/>
          <p:cNvPicPr>
            <a:picLocks noChangeAspect="1" noChangeArrowheads="1"/>
          </p:cNvPicPr>
          <p:nvPr/>
        </p:nvPicPr>
        <p:blipFill>
          <a:blip r:embed="rId3" cstate="print"/>
          <a:srcRect/>
          <a:stretch>
            <a:fillRect/>
          </a:stretch>
        </p:blipFill>
        <p:spPr bwMode="auto">
          <a:xfrm>
            <a:off x="1676400" y="1981200"/>
            <a:ext cx="6781800" cy="4775200"/>
          </a:xfrm>
          <a:prstGeom prst="rect">
            <a:avLst/>
          </a:prstGeom>
          <a:noFill/>
          <a:ln w="9525">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Waterfall Model (Contd.)</a:t>
            </a:r>
            <a:endParaRPr lang="en-US" sz="2800" dirty="0"/>
          </a:p>
        </p:txBody>
      </p:sp>
      <p:sp>
        <p:nvSpPr>
          <p:cNvPr id="6" name="Rectangle 3"/>
          <p:cNvSpPr txBox="1">
            <a:spLocks noChangeArrowheads="1"/>
          </p:cNvSpPr>
          <p:nvPr/>
        </p:nvSpPr>
        <p:spPr>
          <a:xfrm>
            <a:off x="457200" y="2438400"/>
            <a:ext cx="8229600" cy="3886200"/>
          </a:xfrm>
          <a:prstGeom prst="rect">
            <a:avLst/>
          </a:prstGeom>
        </p:spPr>
        <p:txBody>
          <a:bodyPr vert="horz">
            <a:normAutofit fontScale="92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Provides no guidance how to handle changes to products and activities during development (assumes requirements can be frozen)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Views software development as manufacturing process rather than as building process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There are no iterative activities that lead to building a final product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Long wait before a final product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Generates lots of documentation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Considered suitable for large projects</a:t>
            </a:r>
          </a:p>
          <a:p>
            <a:pPr marL="731520" lvl="1"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Waterfall Model (Contd.)</a:t>
            </a:r>
            <a:endParaRPr lang="en-US" sz="2800" dirty="0"/>
          </a:p>
        </p:txBody>
      </p:sp>
      <p:pic>
        <p:nvPicPr>
          <p:cNvPr id="4" name="Picture 14"/>
          <p:cNvPicPr>
            <a:picLocks noChangeAspect="1" noChangeArrowheads="1"/>
          </p:cNvPicPr>
          <p:nvPr/>
        </p:nvPicPr>
        <p:blipFill>
          <a:blip r:embed="rId3" cstate="print"/>
          <a:srcRect/>
          <a:stretch>
            <a:fillRect/>
          </a:stretch>
        </p:blipFill>
        <p:spPr bwMode="auto">
          <a:xfrm>
            <a:off x="3505200" y="2846387"/>
            <a:ext cx="5334000" cy="3630613"/>
          </a:xfrm>
          <a:prstGeom prst="rect">
            <a:avLst/>
          </a:prstGeom>
          <a:noFill/>
          <a:ln w="9525">
            <a:noFill/>
            <a:miter lim="800000"/>
            <a:headEnd/>
            <a:tailEnd/>
          </a:ln>
        </p:spPr>
      </p:pic>
      <p:sp>
        <p:nvSpPr>
          <p:cNvPr id="6" name="Rectangle 3"/>
          <p:cNvSpPr txBox="1">
            <a:spLocks noChangeArrowheads="1"/>
          </p:cNvSpPr>
          <p:nvPr/>
        </p:nvSpPr>
        <p:spPr>
          <a:xfrm>
            <a:off x="457200" y="2438400"/>
            <a:ext cx="8229600" cy="38862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Uncontrolled Software Development Process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600" dirty="0"/>
              <a:t>No Iterations in WF?</a:t>
            </a:r>
            <a:endParaRPr kumimoji="0" lang="en-GB"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Rectangle 1"/>
          <p:cNvSpPr/>
          <p:nvPr/>
        </p:nvSpPr>
        <p:spPr>
          <a:xfrm>
            <a:off x="304800" y="6474023"/>
            <a:ext cx="8686800" cy="307777"/>
          </a:xfrm>
          <a:prstGeom prst="rect">
            <a:avLst/>
          </a:prstGeom>
        </p:spPr>
        <p:txBody>
          <a:bodyPr wrap="square">
            <a:spAutoFit/>
          </a:bodyPr>
          <a:lstStyle/>
          <a:p>
            <a:r>
              <a:rPr lang="en-US" sz="1400" dirty="0"/>
              <a:t>Loop: Problem Definition, Technical Design and Development, Integration, Operations and Maintenance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Waterfall Model with Prototyping</a:t>
            </a:r>
            <a:endParaRPr lang="en-US" sz="2800" dirty="0"/>
          </a:p>
        </p:txBody>
      </p:sp>
      <p:sp>
        <p:nvSpPr>
          <p:cNvPr id="6" name="Rectangle 3"/>
          <p:cNvSpPr txBox="1">
            <a:spLocks noChangeArrowheads="1"/>
          </p:cNvSpPr>
          <p:nvPr/>
        </p:nvSpPr>
        <p:spPr>
          <a:xfrm>
            <a:off x="457200" y="2438400"/>
            <a:ext cx="8229600" cy="3886200"/>
          </a:xfrm>
          <a:prstGeom prst="rect">
            <a:avLst/>
          </a:prstGeom>
        </p:spPr>
        <p:txBody>
          <a:bodyPr vert="horz">
            <a:normAutofit/>
          </a:bodyPr>
          <a:lstStyle/>
          <a:p>
            <a:pPr marL="274320"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A prototype is a partially developed product</a:t>
            </a:r>
          </a:p>
          <a:p>
            <a:pPr marL="274320"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Prototyping helps</a:t>
            </a:r>
          </a:p>
          <a:p>
            <a:pPr marL="640080" lvl="1" indent="-246888">
              <a:spcBef>
                <a:spcPct val="20000"/>
              </a:spcBef>
              <a:buClr>
                <a:schemeClr val="accent1"/>
              </a:buClr>
              <a:buSzPct val="8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developers assess alternative design strategies (design prototype)</a:t>
            </a:r>
          </a:p>
          <a:p>
            <a:pPr marL="640080" lvl="1" indent="-246888">
              <a:spcBef>
                <a:spcPct val="20000"/>
              </a:spcBef>
              <a:buClr>
                <a:schemeClr val="accent1"/>
              </a:buClr>
              <a:buSzPct val="8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users understand what the system will be like (user interface prototype)</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800" dirty="0"/>
          </a:p>
          <a:p>
            <a:pPr marL="731520" lvl="1"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Waterfall Model with Prototyping</a:t>
            </a:r>
            <a:endParaRPr lang="en-US" sz="2800" dirty="0"/>
          </a:p>
        </p:txBody>
      </p:sp>
      <p:pic>
        <p:nvPicPr>
          <p:cNvPr id="4" name="Picture 15"/>
          <p:cNvPicPr>
            <a:picLocks noChangeAspect="1" noChangeArrowheads="1"/>
          </p:cNvPicPr>
          <p:nvPr/>
        </p:nvPicPr>
        <p:blipFill>
          <a:blip r:embed="rId3" cstate="print"/>
          <a:srcRect/>
          <a:stretch>
            <a:fillRect/>
          </a:stretch>
        </p:blipFill>
        <p:spPr bwMode="auto">
          <a:xfrm>
            <a:off x="2286000" y="2133600"/>
            <a:ext cx="6172200" cy="4370388"/>
          </a:xfrm>
          <a:prstGeom prst="rect">
            <a:avLst/>
          </a:prstGeom>
          <a:noFill/>
          <a:ln w="9525">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V Model</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 variant of the waterfall model</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Uses unit testing to verify procedural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Uses integration testing to verify architectural (system)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Uses acceptance testing to validate the requirements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If problems are found during verification and validation, the left side of the V can be re-executed before testing on the right side is re-enacted</a:t>
            </a:r>
          </a:p>
        </p:txBody>
      </p:sp>
      <p:sp>
        <p:nvSpPr>
          <p:cNvPr id="2" name="TextBox 1"/>
          <p:cNvSpPr txBox="1"/>
          <p:nvPr/>
        </p:nvSpPr>
        <p:spPr>
          <a:xfrm>
            <a:off x="762000" y="6043136"/>
            <a:ext cx="7315200" cy="738664"/>
          </a:xfrm>
          <a:prstGeom prst="rect">
            <a:avLst/>
          </a:prstGeom>
          <a:noFill/>
        </p:spPr>
        <p:txBody>
          <a:bodyPr wrap="square" rtlCol="0">
            <a:spAutoFit/>
          </a:bodyPr>
          <a:lstStyle/>
          <a:p>
            <a:r>
              <a:rPr lang="en-US" sz="1400" dirty="0"/>
              <a:t>Verification: Each function works correctly</a:t>
            </a:r>
          </a:p>
          <a:p>
            <a:r>
              <a:rPr lang="en-US" sz="1400" dirty="0"/>
              <a:t>Validation: All requirements have been implemented and each functionality can be traced back to a particular requirement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V Model (Contd.)</a:t>
            </a:r>
            <a:endParaRPr lang="en-US" sz="2800" dirty="0"/>
          </a:p>
        </p:txBody>
      </p:sp>
      <p:pic>
        <p:nvPicPr>
          <p:cNvPr id="5" name="Picture 11"/>
          <p:cNvPicPr>
            <a:picLocks noChangeAspect="1" noChangeArrowheads="1"/>
          </p:cNvPicPr>
          <p:nvPr/>
        </p:nvPicPr>
        <p:blipFill>
          <a:blip r:embed="rId3" cstate="print"/>
          <a:srcRect/>
          <a:stretch>
            <a:fillRect/>
          </a:stretch>
        </p:blipFill>
        <p:spPr bwMode="auto">
          <a:xfrm>
            <a:off x="1628775" y="2036762"/>
            <a:ext cx="7210425" cy="4668838"/>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What Do We Mean by a Process? </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lnSpcReduction="10000"/>
          </a:bodyPr>
          <a:lstStyle/>
          <a:p>
            <a:pPr eaLnBrk="1" hangingPunct="1"/>
            <a:r>
              <a:rPr lang="en-GB" dirty="0"/>
              <a:t>Is </a:t>
            </a:r>
            <a:r>
              <a:rPr lang="en-GB"/>
              <a:t>a series </a:t>
            </a:r>
            <a:r>
              <a:rPr lang="en-GB" dirty="0"/>
              <a:t>of steps involving activities, constraints, and resources to produce an intended output</a:t>
            </a:r>
          </a:p>
          <a:p>
            <a:pPr lvl="1"/>
            <a:r>
              <a:rPr lang="en-GB" dirty="0"/>
              <a:t>Prepare for exams</a:t>
            </a:r>
          </a:p>
          <a:p>
            <a:pPr lvl="1"/>
            <a:r>
              <a:rPr lang="en-GB" dirty="0"/>
              <a:t>Conduct a software competition</a:t>
            </a:r>
          </a:p>
          <a:p>
            <a:pPr lvl="1"/>
            <a:r>
              <a:rPr lang="en-GB" dirty="0"/>
              <a:t>Organize a trip</a:t>
            </a:r>
          </a:p>
          <a:p>
            <a:pPr lvl="1"/>
            <a:r>
              <a:rPr lang="en-GB" dirty="0"/>
              <a:t>Write a term project report </a:t>
            </a:r>
          </a:p>
          <a:p>
            <a:pPr eaLnBrk="1" hangingPunct="1"/>
            <a:r>
              <a:rPr lang="en-GB" dirty="0"/>
              <a:t>Involves a set of tools and techniques</a:t>
            </a:r>
          </a:p>
          <a:p>
            <a:pPr lvl="1"/>
            <a:r>
              <a:rPr lang="en-GB" dirty="0"/>
              <a:t>Block diagrams</a:t>
            </a:r>
          </a:p>
          <a:p>
            <a:pPr lvl="1"/>
            <a:r>
              <a:rPr lang="en-GB" dirty="0"/>
              <a:t>Notations</a:t>
            </a:r>
          </a:p>
          <a:p>
            <a:pPr eaLnBrk="1" hangingPunct="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fade">
                                      <p:cBhvr>
                                        <p:cTn id="15" dur="2000"/>
                                        <p:tgtEl>
                                          <p:spTgt spid="225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transition="in" filter="fade">
                                      <p:cBhvr>
                                        <p:cTn id="18" dur="2000"/>
                                        <p:tgtEl>
                                          <p:spTgt spid="2253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531">
                                            <p:txEl>
                                              <p:pRg st="4" end="4"/>
                                            </p:txEl>
                                          </p:spTgt>
                                        </p:tgtEl>
                                        <p:attrNameLst>
                                          <p:attrName>style.visibility</p:attrName>
                                        </p:attrNameLst>
                                      </p:cBhvr>
                                      <p:to>
                                        <p:strVal val="visible"/>
                                      </p:to>
                                    </p:set>
                                    <p:animEffect transition="in" filter="fade">
                                      <p:cBhvr>
                                        <p:cTn id="21" dur="2000"/>
                                        <p:tgtEl>
                                          <p:spTgt spid="2253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transition="in" filter="fade">
                                      <p:cBhvr>
                                        <p:cTn id="26" dur="2000"/>
                                        <p:tgtEl>
                                          <p:spTgt spid="22531">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531">
                                            <p:txEl>
                                              <p:pRg st="6" end="6"/>
                                            </p:txEl>
                                          </p:spTgt>
                                        </p:tgtEl>
                                        <p:attrNameLst>
                                          <p:attrName>style.visibility</p:attrName>
                                        </p:attrNameLst>
                                      </p:cBhvr>
                                      <p:to>
                                        <p:strVal val="visible"/>
                                      </p:to>
                                    </p:set>
                                    <p:animEffect transition="in" filter="fade">
                                      <p:cBhvr>
                                        <p:cTn id="29" dur="2000"/>
                                        <p:tgtEl>
                                          <p:spTgt spid="22531">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531">
                                            <p:txEl>
                                              <p:pRg st="7" end="7"/>
                                            </p:txEl>
                                          </p:spTgt>
                                        </p:tgtEl>
                                        <p:attrNameLst>
                                          <p:attrName>style.visibility</p:attrName>
                                        </p:attrNameLst>
                                      </p:cBhvr>
                                      <p:to>
                                        <p:strVal val="visible"/>
                                      </p:to>
                                    </p:set>
                                    <p:animEffect transition="in" filter="fade">
                                      <p:cBhvr>
                                        <p:cTn id="32" dur="2000"/>
                                        <p:tgtEl>
                                          <p:spTgt spid="22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Phased Development</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fontScale="92500" lnSpcReduction="200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Cycle time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Time between when requirements document was written and when the system was delivered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Shorter cycle time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Decomposed system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System delivered in pieces</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enables customers to have some functionality while the rest is being developed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Two systems functioning in parallel</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production system (release </a:t>
            </a:r>
            <a:r>
              <a:rPr lang="en-GB" i="1" dirty="0"/>
              <a:t>n</a:t>
            </a:r>
            <a:r>
              <a:rPr lang="en-GB" dirty="0"/>
              <a:t>): currently being used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development system (release </a:t>
            </a:r>
            <a:r>
              <a:rPr lang="en-GB" i="1" dirty="0"/>
              <a:t>n+1</a:t>
            </a:r>
            <a:r>
              <a:rPr lang="en-GB" dirty="0"/>
              <a:t>): the next version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9488129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Phased Development (Contd.)</a:t>
            </a:r>
            <a:endParaRPr lang="en-US" sz="2800" dirty="0"/>
          </a:p>
        </p:txBody>
      </p:sp>
      <p:pic>
        <p:nvPicPr>
          <p:cNvPr id="5" name="Picture 14"/>
          <p:cNvPicPr>
            <a:picLocks noChangeAspect="1" noChangeArrowheads="1"/>
          </p:cNvPicPr>
          <p:nvPr/>
        </p:nvPicPr>
        <p:blipFill>
          <a:blip r:embed="rId3" cstate="print"/>
          <a:srcRect/>
          <a:stretch>
            <a:fillRect/>
          </a:stretch>
        </p:blipFill>
        <p:spPr bwMode="auto">
          <a:xfrm>
            <a:off x="1466850" y="2101850"/>
            <a:ext cx="7372350" cy="4603750"/>
          </a:xfrm>
          <a:prstGeom prst="rect">
            <a:avLst/>
          </a:prstGeom>
          <a:noFill/>
          <a:ln w="9525">
            <a:noFill/>
            <a:miter lim="800000"/>
            <a:headEnd/>
            <a:tailEnd/>
          </a:ln>
        </p:spPr>
      </p:pic>
    </p:spTree>
    <p:extLst>
      <p:ext uri="{BB962C8B-B14F-4D97-AF65-F5344CB8AC3E}">
        <p14:creationId xmlns:p14="http://schemas.microsoft.com/office/powerpoint/2010/main" val="382553420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chor="ctr">
            <a:normAutofit/>
          </a:bodyPr>
          <a:lstStyle/>
          <a:p>
            <a:pPr algn="ctr" eaLnBrk="1" hangingPunct="1"/>
            <a:r>
              <a:rPr lang="en-US" sz="4800" dirty="0"/>
              <a:t>Incremental(Iterative) Model</a:t>
            </a:r>
          </a:p>
        </p:txBody>
      </p:sp>
      <p:pic>
        <p:nvPicPr>
          <p:cNvPr id="6" name="Picture 5">
            <a:extLst>
              <a:ext uri="{FF2B5EF4-FFF2-40B4-BE49-F238E27FC236}">
                <a16:creationId xmlns:a16="http://schemas.microsoft.com/office/drawing/2014/main" id="{069BB735-266B-4468-88CB-39BEAACB0FED}"/>
              </a:ext>
            </a:extLst>
          </p:cNvPr>
          <p:cNvPicPr>
            <a:picLocks noChangeAspect="1"/>
          </p:cNvPicPr>
          <p:nvPr/>
        </p:nvPicPr>
        <p:blipFill rotWithShape="1">
          <a:blip r:embed="rId3"/>
          <a:srcRect t="3695"/>
          <a:stretch/>
        </p:blipFill>
        <p:spPr>
          <a:xfrm>
            <a:off x="457200" y="1971675"/>
            <a:ext cx="7620000" cy="3578311"/>
          </a:xfrm>
          <a:prstGeom prst="rect">
            <a:avLst/>
          </a:prstGeom>
        </p:spPr>
      </p:pic>
      <p:sp>
        <p:nvSpPr>
          <p:cNvPr id="9" name="Rectangle 3">
            <a:extLst>
              <a:ext uri="{FF2B5EF4-FFF2-40B4-BE49-F238E27FC236}">
                <a16:creationId xmlns:a16="http://schemas.microsoft.com/office/drawing/2014/main" id="{2B969161-B802-4993-A2E6-EA591AA0843A}"/>
              </a:ext>
            </a:extLst>
          </p:cNvPr>
          <p:cNvSpPr txBox="1">
            <a:spLocks noChangeArrowheads="1"/>
          </p:cNvSpPr>
          <p:nvPr/>
        </p:nvSpPr>
        <p:spPr>
          <a:xfrm>
            <a:off x="304800" y="5715000"/>
            <a:ext cx="3581400" cy="39624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100" b="1" dirty="0"/>
              <a:t>Basic Requirements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100" b="1" dirty="0"/>
              <a:t>Customer use the first release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100" b="1" dirty="0"/>
              <a:t>Modification in the first release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100" b="1" dirty="0"/>
              <a:t>Useful when staffing is unavailable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31648383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Prototyping Model</a:t>
            </a:r>
            <a:endParaRPr lang="en-US" sz="2800" dirty="0"/>
          </a:p>
        </p:txBody>
      </p:sp>
      <p:sp>
        <p:nvSpPr>
          <p:cNvPr id="22531" name="Rectangle 3"/>
          <p:cNvSpPr>
            <a:spLocks noGrp="1" noChangeArrowheads="1"/>
          </p:cNvSpPr>
          <p:nvPr>
            <p:ph type="body" idx="1"/>
          </p:nvPr>
        </p:nvSpPr>
        <p:spPr>
          <a:xfrm>
            <a:off x="457200" y="2438400"/>
            <a:ext cx="8229600" cy="15240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Allows repeated investigation of the requirements or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Reduces risk and uncertainty in the development</a:t>
            </a:r>
          </a:p>
        </p:txBody>
      </p:sp>
      <p:pic>
        <p:nvPicPr>
          <p:cNvPr id="4" name="Picture 13"/>
          <p:cNvPicPr>
            <a:picLocks noChangeAspect="1" noChangeArrowheads="1"/>
          </p:cNvPicPr>
          <p:nvPr/>
        </p:nvPicPr>
        <p:blipFill>
          <a:blip r:embed="rId3" cstate="print"/>
          <a:srcRect/>
          <a:stretch>
            <a:fillRect/>
          </a:stretch>
        </p:blipFill>
        <p:spPr bwMode="auto">
          <a:xfrm>
            <a:off x="2819400" y="3808412"/>
            <a:ext cx="6096000" cy="2973388"/>
          </a:xfrm>
          <a:prstGeom prst="rect">
            <a:avLst/>
          </a:prstGeom>
          <a:noFill/>
          <a:ln w="9525">
            <a:noFill/>
            <a:miter lim="800000"/>
            <a:headEnd/>
            <a:tailEnd/>
          </a:ln>
        </p:spPr>
      </p:pic>
    </p:spTree>
    <p:extLst>
      <p:ext uri="{BB962C8B-B14F-4D97-AF65-F5344CB8AC3E}">
        <p14:creationId xmlns:p14="http://schemas.microsoft.com/office/powerpoint/2010/main" val="367699228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Prototyping Model (Contd.)</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pic>
        <p:nvPicPr>
          <p:cNvPr id="3" name="Picture 2">
            <a:extLst>
              <a:ext uri="{FF2B5EF4-FFF2-40B4-BE49-F238E27FC236}">
                <a16:creationId xmlns:a16="http://schemas.microsoft.com/office/drawing/2014/main" id="{473CEFE7-56F6-4822-9CCC-E534A3B62DE9}"/>
              </a:ext>
            </a:extLst>
          </p:cNvPr>
          <p:cNvPicPr>
            <a:picLocks noChangeAspect="1"/>
          </p:cNvPicPr>
          <p:nvPr/>
        </p:nvPicPr>
        <p:blipFill>
          <a:blip r:embed="rId3"/>
          <a:stretch>
            <a:fillRect/>
          </a:stretch>
        </p:blipFill>
        <p:spPr>
          <a:xfrm>
            <a:off x="228600" y="2667000"/>
            <a:ext cx="8686800" cy="2514600"/>
          </a:xfrm>
          <a:prstGeom prst="rect">
            <a:avLst/>
          </a:prstGeom>
        </p:spPr>
      </p:pic>
    </p:spTree>
    <p:extLst>
      <p:ext uri="{BB962C8B-B14F-4D97-AF65-F5344CB8AC3E}">
        <p14:creationId xmlns:p14="http://schemas.microsoft.com/office/powerpoint/2010/main" val="13614225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Prototyping Model (Contd.)</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
        <p:nvSpPr>
          <p:cNvPr id="6" name="TextBox 5">
            <a:extLst>
              <a:ext uri="{FF2B5EF4-FFF2-40B4-BE49-F238E27FC236}">
                <a16:creationId xmlns:a16="http://schemas.microsoft.com/office/drawing/2014/main" id="{384CC48C-1C1C-45B6-BE55-D07B81610C7A}"/>
              </a:ext>
            </a:extLst>
          </p:cNvPr>
          <p:cNvSpPr txBox="1"/>
          <p:nvPr/>
        </p:nvSpPr>
        <p:spPr>
          <a:xfrm>
            <a:off x="342900" y="2480733"/>
            <a:ext cx="8458200" cy="3693319"/>
          </a:xfrm>
          <a:prstGeom prst="rect">
            <a:avLst/>
          </a:prstGeom>
          <a:noFill/>
        </p:spPr>
        <p:txBody>
          <a:bodyPr wrap="square">
            <a:spAutoFit/>
          </a:bodyPr>
          <a:lstStyle/>
          <a:p>
            <a:pPr marL="0" marR="0" algn="l"/>
            <a:r>
              <a:rPr lang="en-US" sz="2400" b="1" i="0" cap="all" dirty="0">
                <a:solidFill>
                  <a:srgbClr val="104D61"/>
                </a:solidFill>
                <a:effectLst/>
                <a:latin typeface="Arial" panose="020B0604020202020204" pitchFamily="34" charset="0"/>
                <a:cs typeface="Arial" panose="020B0604020202020204" pitchFamily="34" charset="0"/>
              </a:rPr>
              <a:t>RAPID (THROWAWAY) PROTOTYPING</a:t>
            </a:r>
          </a:p>
          <a:p>
            <a:pPr marL="0" marR="0" algn="l"/>
            <a:r>
              <a:rPr lang="en-US" sz="2400" b="0" i="0" dirty="0">
                <a:solidFill>
                  <a:srgbClr val="000000"/>
                </a:solidFill>
                <a:effectLst/>
                <a:latin typeface="Arial" panose="020B0604020202020204" pitchFamily="34" charset="0"/>
                <a:cs typeface="Arial" panose="020B0604020202020204" pitchFamily="34" charset="0"/>
              </a:rPr>
              <a:t>Its name refers to the ease and speed with which a prototype can be modified to try different ideas with the user audience and incorporate their feedback.</a:t>
            </a:r>
          </a:p>
          <a:p>
            <a:pPr marL="0" marR="0" algn="l"/>
            <a:endParaRPr lang="en-US" sz="2400" dirty="0">
              <a:solidFill>
                <a:srgbClr val="000000"/>
              </a:solidFill>
              <a:latin typeface="Arial" panose="020B0604020202020204" pitchFamily="34" charset="0"/>
              <a:cs typeface="Arial" panose="020B0604020202020204" pitchFamily="34" charset="0"/>
            </a:endParaRPr>
          </a:p>
          <a:p>
            <a:pPr marL="0" marR="0" algn="l"/>
            <a:r>
              <a:rPr lang="en-US" sz="2400" b="1" i="0" cap="all" dirty="0">
                <a:solidFill>
                  <a:srgbClr val="104D61"/>
                </a:solidFill>
                <a:effectLst/>
                <a:latin typeface="Arial" panose="020B0604020202020204" pitchFamily="34" charset="0"/>
                <a:cs typeface="Arial" panose="020B0604020202020204" pitchFamily="34" charset="0"/>
              </a:rPr>
              <a:t>EVOLUTIONARY PROTOTYPING</a:t>
            </a:r>
          </a:p>
          <a:p>
            <a:pPr marL="0" marR="0" algn="l"/>
            <a:r>
              <a:rPr lang="en-US" sz="2400" b="0" i="0" dirty="0">
                <a:solidFill>
                  <a:srgbClr val="000000"/>
                </a:solidFill>
                <a:effectLst/>
                <a:latin typeface="Arial" panose="020B0604020202020204" pitchFamily="34" charset="0"/>
                <a:cs typeface="Arial" panose="020B0604020202020204" pitchFamily="34" charset="0"/>
              </a:rPr>
              <a:t>An evolutionary prototype differs from the traditional notion of a software prototype; an evolutionary prototype is a functional piece of software, not just a simulation.</a:t>
            </a:r>
          </a:p>
          <a:p>
            <a:pPr marL="0" marR="0" algn="l"/>
            <a:endParaRPr lang="en-US"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34760666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457200" y="2438400"/>
            <a:ext cx="8229600" cy="3962400"/>
          </a:xfrm>
        </p:spPr>
        <p:txBody>
          <a:bodyPr>
            <a:normAutofit/>
          </a:bodyPr>
          <a:lstStyle/>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
        <p:nvSpPr>
          <p:cNvPr id="9" name="Rectangle 2">
            <a:extLst>
              <a:ext uri="{FF2B5EF4-FFF2-40B4-BE49-F238E27FC236}">
                <a16:creationId xmlns:a16="http://schemas.microsoft.com/office/drawing/2014/main" id="{5FD884A6-B08C-487B-9818-2725F628E124}"/>
              </a:ext>
            </a:extLst>
          </p:cNvPr>
          <p:cNvSpPr>
            <a:spLocks noGrp="1" noChangeArrowheads="1"/>
          </p:cNvSpPr>
          <p:nvPr>
            <p:ph type="title"/>
          </p:nvPr>
        </p:nvSpPr>
        <p:spPr>
          <a:xfrm>
            <a:off x="457200" y="457200"/>
            <a:ext cx="8229600" cy="1143000"/>
          </a:xfrm>
        </p:spPr>
        <p:txBody>
          <a:bodyPr>
            <a:normAutofit/>
          </a:bodyPr>
          <a:lstStyle/>
          <a:p>
            <a:pPr algn="ctr" eaLnBrk="1" hangingPunct="1"/>
            <a:r>
              <a:rPr lang="en-US" sz="4000" b="1" dirty="0"/>
              <a:t>Waterfall vs Prototype</a:t>
            </a:r>
          </a:p>
        </p:txBody>
      </p:sp>
      <p:grpSp>
        <p:nvGrpSpPr>
          <p:cNvPr id="4" name="Group 3">
            <a:extLst>
              <a:ext uri="{FF2B5EF4-FFF2-40B4-BE49-F238E27FC236}">
                <a16:creationId xmlns:a16="http://schemas.microsoft.com/office/drawing/2014/main" id="{73E537A4-D946-411D-A592-4C723FCDDF33}"/>
              </a:ext>
            </a:extLst>
          </p:cNvPr>
          <p:cNvGrpSpPr/>
          <p:nvPr/>
        </p:nvGrpSpPr>
        <p:grpSpPr>
          <a:xfrm>
            <a:off x="1066800" y="1828800"/>
            <a:ext cx="7467601" cy="4800600"/>
            <a:chOff x="1524000" y="1447800"/>
            <a:chExt cx="7315200" cy="4070923"/>
          </a:xfrm>
        </p:grpSpPr>
        <p:pic>
          <p:nvPicPr>
            <p:cNvPr id="5" name="Picture 4">
              <a:extLst>
                <a:ext uri="{FF2B5EF4-FFF2-40B4-BE49-F238E27FC236}">
                  <a16:creationId xmlns:a16="http://schemas.microsoft.com/office/drawing/2014/main" id="{705788A9-CD79-4240-84A3-6EB157D8A116}"/>
                </a:ext>
              </a:extLst>
            </p:cNvPr>
            <p:cNvPicPr>
              <a:picLocks noChangeAspect="1"/>
            </p:cNvPicPr>
            <p:nvPr/>
          </p:nvPicPr>
          <p:blipFill rotWithShape="1">
            <a:blip r:embed="rId3"/>
            <a:srcRect l="10417" t="725" r="-10417" b="65942"/>
            <a:stretch/>
          </p:blipFill>
          <p:spPr>
            <a:xfrm>
              <a:off x="1524000" y="1447800"/>
              <a:ext cx="7315200" cy="1752600"/>
            </a:xfrm>
            <a:prstGeom prst="rect">
              <a:avLst/>
            </a:prstGeom>
          </p:spPr>
        </p:pic>
        <p:pic>
          <p:nvPicPr>
            <p:cNvPr id="8" name="Picture 7">
              <a:extLst>
                <a:ext uri="{FF2B5EF4-FFF2-40B4-BE49-F238E27FC236}">
                  <a16:creationId xmlns:a16="http://schemas.microsoft.com/office/drawing/2014/main" id="{5821BCCD-148F-418F-86B6-58C81EE43E6D}"/>
                </a:ext>
              </a:extLst>
            </p:cNvPr>
            <p:cNvPicPr>
              <a:picLocks noChangeAspect="1"/>
            </p:cNvPicPr>
            <p:nvPr/>
          </p:nvPicPr>
          <p:blipFill rotWithShape="1">
            <a:blip r:embed="rId3"/>
            <a:srcRect l="10417" t="39131" b="39130"/>
            <a:stretch/>
          </p:blipFill>
          <p:spPr>
            <a:xfrm>
              <a:off x="1524000" y="3105150"/>
              <a:ext cx="6553200" cy="1143000"/>
            </a:xfrm>
            <a:prstGeom prst="rect">
              <a:avLst/>
            </a:prstGeom>
          </p:spPr>
        </p:pic>
        <p:pic>
          <p:nvPicPr>
            <p:cNvPr id="3" name="Picture 2">
              <a:extLst>
                <a:ext uri="{FF2B5EF4-FFF2-40B4-BE49-F238E27FC236}">
                  <a16:creationId xmlns:a16="http://schemas.microsoft.com/office/drawing/2014/main" id="{5F8D1155-954F-4B71-8C8D-4A59C5D6DB0F}"/>
                </a:ext>
              </a:extLst>
            </p:cNvPr>
            <p:cNvPicPr>
              <a:picLocks noChangeAspect="1"/>
            </p:cNvPicPr>
            <p:nvPr/>
          </p:nvPicPr>
          <p:blipFill>
            <a:blip r:embed="rId4"/>
            <a:stretch>
              <a:fillRect/>
            </a:stretch>
          </p:blipFill>
          <p:spPr>
            <a:xfrm>
              <a:off x="1524000" y="4256617"/>
              <a:ext cx="6553200" cy="1262106"/>
            </a:xfrm>
            <a:prstGeom prst="rect">
              <a:avLst/>
            </a:prstGeom>
          </p:spPr>
        </p:pic>
      </p:grpSp>
    </p:spTree>
    <p:extLst>
      <p:ext uri="{BB962C8B-B14F-4D97-AF65-F5344CB8AC3E}">
        <p14:creationId xmlns:p14="http://schemas.microsoft.com/office/powerpoint/2010/main" val="335276427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Spiral Model</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fontScale="925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Suggested by Boehm (1988)</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Combines development activities with risk management to minimize and control risks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model is presented as a spiral in which each iteration is represented by a circuit around four major activities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Plan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Determine goals, alternatives and constraints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Evaluate alternatives and risks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Develop and test</a:t>
            </a:r>
          </a:p>
        </p:txBody>
      </p:sp>
    </p:spTree>
    <p:extLst>
      <p:ext uri="{BB962C8B-B14F-4D97-AF65-F5344CB8AC3E}">
        <p14:creationId xmlns:p14="http://schemas.microsoft.com/office/powerpoint/2010/main" val="90653139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Spiral Model (Contd.)</a:t>
            </a:r>
            <a:endParaRPr lang="en-US" sz="2800" dirty="0"/>
          </a:p>
        </p:txBody>
      </p:sp>
      <p:pic>
        <p:nvPicPr>
          <p:cNvPr id="4" name="Picture 3">
            <a:extLst>
              <a:ext uri="{FF2B5EF4-FFF2-40B4-BE49-F238E27FC236}">
                <a16:creationId xmlns:a16="http://schemas.microsoft.com/office/drawing/2014/main" id="{D878F21A-ED54-4ABA-B256-31E3E771F08D}"/>
              </a:ext>
            </a:extLst>
          </p:cNvPr>
          <p:cNvPicPr>
            <a:picLocks noChangeAspect="1"/>
          </p:cNvPicPr>
          <p:nvPr/>
        </p:nvPicPr>
        <p:blipFill rotWithShape="1">
          <a:blip r:embed="rId3"/>
          <a:srcRect b="7766"/>
          <a:stretch/>
        </p:blipFill>
        <p:spPr>
          <a:xfrm>
            <a:off x="16933" y="2286000"/>
            <a:ext cx="9144000" cy="3160108"/>
          </a:xfrm>
          <a:prstGeom prst="rect">
            <a:avLst/>
          </a:prstGeom>
        </p:spPr>
      </p:pic>
    </p:spTree>
    <p:extLst>
      <p:ext uri="{BB962C8B-B14F-4D97-AF65-F5344CB8AC3E}">
        <p14:creationId xmlns:p14="http://schemas.microsoft.com/office/powerpoint/2010/main" val="354694532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Spiral Model (Contd.)</a:t>
            </a:r>
            <a:endParaRPr lang="en-US" sz="2800" dirty="0"/>
          </a:p>
        </p:txBody>
      </p:sp>
      <p:pic>
        <p:nvPicPr>
          <p:cNvPr id="3" name="Picture 2">
            <a:extLst>
              <a:ext uri="{FF2B5EF4-FFF2-40B4-BE49-F238E27FC236}">
                <a16:creationId xmlns:a16="http://schemas.microsoft.com/office/drawing/2014/main" id="{1F3B0D18-531F-41D7-BA9F-5989D70D2194}"/>
              </a:ext>
            </a:extLst>
          </p:cNvPr>
          <p:cNvPicPr>
            <a:picLocks noChangeAspect="1"/>
          </p:cNvPicPr>
          <p:nvPr/>
        </p:nvPicPr>
        <p:blipFill>
          <a:blip r:embed="rId3"/>
          <a:stretch>
            <a:fillRect/>
          </a:stretch>
        </p:blipFill>
        <p:spPr>
          <a:xfrm>
            <a:off x="0" y="2286000"/>
            <a:ext cx="9144000" cy="2895600"/>
          </a:xfrm>
          <a:prstGeom prst="rect">
            <a:avLst/>
          </a:prstGeom>
        </p:spPr>
      </p:pic>
    </p:spTree>
    <p:extLst>
      <p:ext uri="{BB962C8B-B14F-4D97-AF65-F5344CB8AC3E}">
        <p14:creationId xmlns:p14="http://schemas.microsoft.com/office/powerpoint/2010/main" val="230144215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How is a Process Useful? </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Impose consistency and structure on a set of activities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Guide us to understand, control, examine, and improve the activities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Enable us to capture our experiences and pass them along</a:t>
            </a:r>
          </a:p>
          <a:p>
            <a:pPr eaLnBrk="1" hangingPunct="1"/>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Spiral Model (Contd.)</a:t>
            </a:r>
            <a:endParaRPr lang="en-US" sz="2800" dirty="0"/>
          </a:p>
        </p:txBody>
      </p:sp>
      <p:pic>
        <p:nvPicPr>
          <p:cNvPr id="5" name="Picture 5"/>
          <p:cNvPicPr>
            <a:picLocks noChangeAspect="1" noChangeArrowheads="1"/>
          </p:cNvPicPr>
          <p:nvPr/>
        </p:nvPicPr>
        <p:blipFill>
          <a:blip r:embed="rId3" cstate="print"/>
          <a:srcRect/>
          <a:stretch>
            <a:fillRect/>
          </a:stretch>
        </p:blipFill>
        <p:spPr bwMode="auto">
          <a:xfrm>
            <a:off x="1600200" y="2209800"/>
            <a:ext cx="5542062" cy="4206875"/>
          </a:xfrm>
          <a:prstGeom prst="rect">
            <a:avLst/>
          </a:prstGeom>
          <a:noFill/>
          <a:ln w="9525">
            <a:noFill/>
            <a:miter lim="800000"/>
            <a:headEnd/>
            <a:tailEnd/>
          </a:ln>
        </p:spPr>
      </p:pic>
    </p:spTree>
    <p:extLst>
      <p:ext uri="{BB962C8B-B14F-4D97-AF65-F5344CB8AC3E}">
        <p14:creationId xmlns:p14="http://schemas.microsoft.com/office/powerpoint/2010/main" val="146499051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Spiral Model (Contd.)</a:t>
            </a:r>
            <a:br>
              <a:rPr lang="en-GB" dirty="0"/>
            </a:br>
            <a:endParaRPr lang="en-US" sz="2800" dirty="0"/>
          </a:p>
        </p:txBody>
      </p:sp>
      <p:sp>
        <p:nvSpPr>
          <p:cNvPr id="4" name="Rectangle 2">
            <a:extLst>
              <a:ext uri="{FF2B5EF4-FFF2-40B4-BE49-F238E27FC236}">
                <a16:creationId xmlns:a16="http://schemas.microsoft.com/office/drawing/2014/main" id="{5339731F-64D6-4A32-9563-BAE6B9D29A42}"/>
              </a:ext>
            </a:extLst>
          </p:cNvPr>
          <p:cNvSpPr txBox="1">
            <a:spLocks noChangeArrowheads="1"/>
          </p:cNvSpPr>
          <p:nvPr/>
        </p:nvSpPr>
        <p:spPr>
          <a:xfrm>
            <a:off x="465667" y="1752600"/>
            <a:ext cx="8229600" cy="1143000"/>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457200" indent="-457200">
              <a:buFont typeface="Arial" panose="020B0604020202020204" pitchFamily="34" charset="0"/>
              <a:buChar char="•"/>
            </a:pPr>
            <a:r>
              <a:rPr lang="en-US" sz="2800" dirty="0"/>
              <a:t>Difficult to convince customers to use evolutionary approach-</a:t>
            </a:r>
          </a:p>
        </p:txBody>
      </p:sp>
    </p:spTree>
    <p:extLst>
      <p:ext uri="{BB962C8B-B14F-4D97-AF65-F5344CB8AC3E}">
        <p14:creationId xmlns:p14="http://schemas.microsoft.com/office/powerpoint/2010/main" val="375557953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22088E-BD08-4BA0-84FF-7783913FDDD1}"/>
              </a:ext>
            </a:extLst>
          </p:cNvPr>
          <p:cNvPicPr>
            <a:picLocks noGrp="1" noChangeAspect="1"/>
          </p:cNvPicPr>
          <p:nvPr>
            <p:ph idx="1"/>
          </p:nvPr>
        </p:nvPicPr>
        <p:blipFill rotWithShape="1">
          <a:blip r:embed="rId3"/>
          <a:srcRect b="75149"/>
          <a:stretch/>
        </p:blipFill>
        <p:spPr>
          <a:xfrm>
            <a:off x="685800" y="1374733"/>
            <a:ext cx="7620000" cy="2206667"/>
          </a:xfrm>
        </p:spPr>
      </p:pic>
      <p:pic>
        <p:nvPicPr>
          <p:cNvPr id="8" name="Content Placeholder 4">
            <a:extLst>
              <a:ext uri="{FF2B5EF4-FFF2-40B4-BE49-F238E27FC236}">
                <a16:creationId xmlns:a16="http://schemas.microsoft.com/office/drawing/2014/main" id="{B06FD4A9-24FD-459D-8C20-1DF0AEBC503A}"/>
              </a:ext>
            </a:extLst>
          </p:cNvPr>
          <p:cNvPicPr>
            <a:picLocks noChangeAspect="1"/>
          </p:cNvPicPr>
          <p:nvPr/>
        </p:nvPicPr>
        <p:blipFill rotWithShape="1">
          <a:blip r:embed="rId3"/>
          <a:srcRect t="72911" b="1049"/>
          <a:stretch/>
        </p:blipFill>
        <p:spPr>
          <a:xfrm>
            <a:off x="685800" y="3581400"/>
            <a:ext cx="7620000" cy="2133600"/>
          </a:xfrm>
          <a:prstGeom prst="rect">
            <a:avLst/>
          </a:prstGeom>
        </p:spPr>
      </p:pic>
      <p:sp>
        <p:nvSpPr>
          <p:cNvPr id="22530" name="Rectangle 2"/>
          <p:cNvSpPr>
            <a:spLocks noGrp="1" noChangeArrowheads="1"/>
          </p:cNvSpPr>
          <p:nvPr>
            <p:ph type="title"/>
          </p:nvPr>
        </p:nvSpPr>
        <p:spPr>
          <a:xfrm>
            <a:off x="1600200" y="304800"/>
            <a:ext cx="8229600" cy="1143000"/>
          </a:xfrm>
        </p:spPr>
        <p:txBody>
          <a:bodyPr>
            <a:normAutofit/>
          </a:bodyPr>
          <a:lstStyle/>
          <a:p>
            <a:pPr eaLnBrk="1" hangingPunct="1"/>
            <a:r>
              <a:rPr lang="en-GB" sz="4800" dirty="0"/>
              <a:t>Unified Process Model</a:t>
            </a:r>
            <a:endParaRPr lang="en-US" sz="2400" dirty="0"/>
          </a:p>
        </p:txBody>
      </p:sp>
    </p:spTree>
    <p:extLst>
      <p:ext uri="{BB962C8B-B14F-4D97-AF65-F5344CB8AC3E}">
        <p14:creationId xmlns:p14="http://schemas.microsoft.com/office/powerpoint/2010/main" val="188272252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00200" y="401674"/>
            <a:ext cx="8229600" cy="1143000"/>
          </a:xfrm>
        </p:spPr>
        <p:txBody>
          <a:bodyPr>
            <a:normAutofit/>
          </a:bodyPr>
          <a:lstStyle/>
          <a:p>
            <a:pPr eaLnBrk="1" hangingPunct="1"/>
            <a:r>
              <a:rPr lang="en-GB" dirty="0"/>
              <a:t>Unified Process Model</a:t>
            </a:r>
            <a:endParaRPr lang="en-US" sz="2800" dirty="0"/>
          </a:p>
        </p:txBody>
      </p:sp>
      <p:pic>
        <p:nvPicPr>
          <p:cNvPr id="9" name="Picture 8">
            <a:extLst>
              <a:ext uri="{FF2B5EF4-FFF2-40B4-BE49-F238E27FC236}">
                <a16:creationId xmlns:a16="http://schemas.microsoft.com/office/drawing/2014/main" id="{04685D8D-55AF-4F7F-AEB2-B572440AFE9D}"/>
              </a:ext>
            </a:extLst>
          </p:cNvPr>
          <p:cNvPicPr>
            <a:picLocks noChangeAspect="1"/>
          </p:cNvPicPr>
          <p:nvPr/>
        </p:nvPicPr>
        <p:blipFill>
          <a:blip r:embed="rId3"/>
          <a:stretch>
            <a:fillRect/>
          </a:stretch>
        </p:blipFill>
        <p:spPr>
          <a:xfrm>
            <a:off x="1143000" y="1506574"/>
            <a:ext cx="7162800" cy="2493926"/>
          </a:xfrm>
          <a:prstGeom prst="rect">
            <a:avLst/>
          </a:prstGeom>
        </p:spPr>
      </p:pic>
      <p:pic>
        <p:nvPicPr>
          <p:cNvPr id="11" name="Picture 10">
            <a:extLst>
              <a:ext uri="{FF2B5EF4-FFF2-40B4-BE49-F238E27FC236}">
                <a16:creationId xmlns:a16="http://schemas.microsoft.com/office/drawing/2014/main" id="{6F884897-DA3E-44DC-9D39-DC665DF6E814}"/>
              </a:ext>
            </a:extLst>
          </p:cNvPr>
          <p:cNvPicPr>
            <a:picLocks noChangeAspect="1"/>
          </p:cNvPicPr>
          <p:nvPr/>
        </p:nvPicPr>
        <p:blipFill>
          <a:blip r:embed="rId4"/>
          <a:stretch>
            <a:fillRect/>
          </a:stretch>
        </p:blipFill>
        <p:spPr>
          <a:xfrm>
            <a:off x="1143000" y="3924615"/>
            <a:ext cx="7162800" cy="2361570"/>
          </a:xfrm>
          <a:prstGeom prst="rect">
            <a:avLst/>
          </a:prstGeom>
        </p:spPr>
      </p:pic>
    </p:spTree>
    <p:extLst>
      <p:ext uri="{BB962C8B-B14F-4D97-AF65-F5344CB8AC3E}">
        <p14:creationId xmlns:p14="http://schemas.microsoft.com/office/powerpoint/2010/main" val="204369738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Unified Process Model</a:t>
            </a:r>
            <a:endParaRPr lang="en-US" sz="2800" dirty="0"/>
          </a:p>
        </p:txBody>
      </p:sp>
      <p:pic>
        <p:nvPicPr>
          <p:cNvPr id="3" name="Picture 2">
            <a:extLst>
              <a:ext uri="{FF2B5EF4-FFF2-40B4-BE49-F238E27FC236}">
                <a16:creationId xmlns:a16="http://schemas.microsoft.com/office/drawing/2014/main" id="{5348D8B5-632F-4B4F-92DE-47474EC93EC8}"/>
              </a:ext>
            </a:extLst>
          </p:cNvPr>
          <p:cNvPicPr>
            <a:picLocks noChangeAspect="1"/>
          </p:cNvPicPr>
          <p:nvPr/>
        </p:nvPicPr>
        <p:blipFill>
          <a:blip r:embed="rId3"/>
          <a:stretch>
            <a:fillRect/>
          </a:stretch>
        </p:blipFill>
        <p:spPr>
          <a:xfrm>
            <a:off x="0" y="2514600"/>
            <a:ext cx="9144000" cy="3982915"/>
          </a:xfrm>
          <a:prstGeom prst="rect">
            <a:avLst/>
          </a:prstGeom>
        </p:spPr>
      </p:pic>
    </p:spTree>
    <p:extLst>
      <p:ext uri="{BB962C8B-B14F-4D97-AF65-F5344CB8AC3E}">
        <p14:creationId xmlns:p14="http://schemas.microsoft.com/office/powerpoint/2010/main" val="232865662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0" y="351812"/>
            <a:ext cx="8229600" cy="1143000"/>
          </a:xfrm>
        </p:spPr>
        <p:txBody>
          <a:bodyPr>
            <a:normAutofit/>
          </a:bodyPr>
          <a:lstStyle/>
          <a:p>
            <a:pPr eaLnBrk="1" hangingPunct="1"/>
            <a:r>
              <a:rPr lang="en-GB" dirty="0"/>
              <a:t>Unified Process Model</a:t>
            </a:r>
            <a:endParaRPr lang="en-US" sz="2800" dirty="0"/>
          </a:p>
        </p:txBody>
      </p:sp>
      <p:sp>
        <p:nvSpPr>
          <p:cNvPr id="6" name="TextBox 5">
            <a:extLst>
              <a:ext uri="{FF2B5EF4-FFF2-40B4-BE49-F238E27FC236}">
                <a16:creationId xmlns:a16="http://schemas.microsoft.com/office/drawing/2014/main" id="{044DDD6E-6135-4561-A456-11FCB0E40BB8}"/>
              </a:ext>
            </a:extLst>
          </p:cNvPr>
          <p:cNvSpPr txBox="1"/>
          <p:nvPr/>
        </p:nvSpPr>
        <p:spPr>
          <a:xfrm>
            <a:off x="578796" y="1592115"/>
            <a:ext cx="7591424" cy="1877437"/>
          </a:xfrm>
          <a:prstGeom prst="rect">
            <a:avLst/>
          </a:prstGeom>
          <a:noFill/>
        </p:spPr>
        <p:txBody>
          <a:bodyPr wrap="square">
            <a:spAutoFit/>
          </a:bodyPr>
          <a:lstStyle/>
          <a:p>
            <a:r>
              <a:rPr lang="en-US" sz="4000" b="1" i="0" dirty="0">
                <a:solidFill>
                  <a:srgbClr val="273239"/>
                </a:solidFill>
                <a:effectLst/>
                <a:latin typeface="urw-din"/>
              </a:rPr>
              <a:t>Object Oriented Approach</a:t>
            </a:r>
          </a:p>
          <a:p>
            <a:r>
              <a:rPr lang="en-US" sz="4000" b="1" i="0" dirty="0">
                <a:solidFill>
                  <a:srgbClr val="273239"/>
                </a:solidFill>
                <a:effectLst/>
                <a:latin typeface="urw-din"/>
              </a:rPr>
              <a:t>Object:</a:t>
            </a:r>
          </a:p>
          <a:p>
            <a:r>
              <a:rPr lang="en-US" b="0" i="0" dirty="0">
                <a:solidFill>
                  <a:srgbClr val="273239"/>
                </a:solidFill>
                <a:effectLst/>
                <a:latin typeface="urw-din"/>
              </a:rPr>
              <a:t>For example, in the case of a Banking System, a customer is an object, a cheque book is an object, and even an account is an object.</a:t>
            </a:r>
            <a:endParaRPr lang="en-PK" dirty="0"/>
          </a:p>
        </p:txBody>
      </p:sp>
      <p:pic>
        <p:nvPicPr>
          <p:cNvPr id="4" name="Picture 3">
            <a:extLst>
              <a:ext uri="{FF2B5EF4-FFF2-40B4-BE49-F238E27FC236}">
                <a16:creationId xmlns:a16="http://schemas.microsoft.com/office/drawing/2014/main" id="{9F464CC6-E244-4D47-858C-A4CC3BE0B29A}"/>
              </a:ext>
            </a:extLst>
          </p:cNvPr>
          <p:cNvPicPr>
            <a:picLocks noChangeAspect="1"/>
          </p:cNvPicPr>
          <p:nvPr/>
        </p:nvPicPr>
        <p:blipFill rotWithShape="1">
          <a:blip r:embed="rId3"/>
          <a:srcRect t="5104"/>
          <a:stretch/>
        </p:blipFill>
        <p:spPr>
          <a:xfrm>
            <a:off x="485775" y="3276600"/>
            <a:ext cx="7591425" cy="2833718"/>
          </a:xfrm>
          <a:prstGeom prst="rect">
            <a:avLst/>
          </a:prstGeom>
        </p:spPr>
      </p:pic>
    </p:spTree>
    <p:extLst>
      <p:ext uri="{BB962C8B-B14F-4D97-AF65-F5344CB8AC3E}">
        <p14:creationId xmlns:p14="http://schemas.microsoft.com/office/powerpoint/2010/main" val="379144858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0" y="381000"/>
            <a:ext cx="8229600" cy="1143000"/>
          </a:xfrm>
        </p:spPr>
        <p:txBody>
          <a:bodyPr>
            <a:normAutofit/>
          </a:bodyPr>
          <a:lstStyle/>
          <a:p>
            <a:pPr eaLnBrk="1" hangingPunct="1"/>
            <a:r>
              <a:rPr lang="en-GB" dirty="0"/>
              <a:t>Unified Process Model</a:t>
            </a:r>
            <a:endParaRPr lang="en-US" sz="2800" dirty="0"/>
          </a:p>
        </p:txBody>
      </p:sp>
      <p:sp>
        <p:nvSpPr>
          <p:cNvPr id="12" name="TextBox 11">
            <a:extLst>
              <a:ext uri="{FF2B5EF4-FFF2-40B4-BE49-F238E27FC236}">
                <a16:creationId xmlns:a16="http://schemas.microsoft.com/office/drawing/2014/main" id="{0BE3DF85-8C43-4FFC-A5E4-7E0B5F7C255C}"/>
              </a:ext>
            </a:extLst>
          </p:cNvPr>
          <p:cNvSpPr txBox="1"/>
          <p:nvPr/>
        </p:nvSpPr>
        <p:spPr>
          <a:xfrm>
            <a:off x="304800" y="1219200"/>
            <a:ext cx="7315200" cy="4678204"/>
          </a:xfrm>
          <a:prstGeom prst="rect">
            <a:avLst/>
          </a:prstGeom>
          <a:noFill/>
        </p:spPr>
        <p:txBody>
          <a:bodyPr wrap="square">
            <a:spAutoFit/>
          </a:bodyPr>
          <a:lstStyle/>
          <a:p>
            <a:r>
              <a:rPr lang="en-US" sz="2800" b="1" i="0" dirty="0">
                <a:solidFill>
                  <a:srgbClr val="000000"/>
                </a:solidFill>
                <a:effectLst/>
                <a:latin typeface="Arial" panose="020B0604020202020204" pitchFamily="34" charset="0"/>
              </a:rPr>
              <a:t>Object:</a:t>
            </a:r>
          </a:p>
          <a:p>
            <a:r>
              <a:rPr lang="en-US" b="0" i="0" dirty="0">
                <a:solidFill>
                  <a:srgbClr val="000000"/>
                </a:solidFill>
                <a:effectLst/>
                <a:latin typeface="Arial" panose="020B0604020202020204" pitchFamily="34" charset="0"/>
              </a:rPr>
              <a:t>Real-world objects share two characteristics: They all have </a:t>
            </a:r>
            <a:r>
              <a:rPr lang="en-US" b="0" i="1" dirty="0">
                <a:solidFill>
                  <a:srgbClr val="000000"/>
                </a:solidFill>
                <a:effectLst/>
                <a:latin typeface="Arial" panose="020B0604020202020204" pitchFamily="34" charset="0"/>
              </a:rPr>
              <a:t>state(attribute)</a:t>
            </a:r>
            <a:r>
              <a:rPr lang="en-US" b="0" i="0" dirty="0">
                <a:solidFill>
                  <a:srgbClr val="000000"/>
                </a:solidFill>
                <a:effectLst/>
                <a:latin typeface="Arial" panose="020B0604020202020204" pitchFamily="34" charset="0"/>
              </a:rPr>
              <a:t> and </a:t>
            </a:r>
            <a:r>
              <a:rPr lang="en-US" b="0" i="1" dirty="0">
                <a:solidFill>
                  <a:srgbClr val="000000"/>
                </a:solidFill>
                <a:effectLst/>
                <a:latin typeface="Arial" panose="020B0604020202020204" pitchFamily="34" charset="0"/>
              </a:rPr>
              <a:t>behavior</a:t>
            </a:r>
            <a:r>
              <a:rPr lang="en-US" b="0" i="0" dirty="0">
                <a:solidFill>
                  <a:srgbClr val="000000"/>
                </a:solidFill>
                <a:effectLst/>
                <a:latin typeface="Arial" panose="020B0604020202020204" pitchFamily="34" charset="0"/>
              </a:rPr>
              <a:t>. Dogs have state (name, color, breed) and behavior (barking, fetching, wagging tail). Bicycles also have state (current gear, current pedal, current speed) and behavior (changing gear, changing pedal cadence, applying brakes). Identifying the state and behavior for real-world objects is a great way to begin thinking in terms of object-oriented programming.</a:t>
            </a:r>
          </a:p>
          <a:p>
            <a:r>
              <a:rPr lang="en-US" b="1" i="0" dirty="0">
                <a:solidFill>
                  <a:srgbClr val="000000"/>
                </a:solidFill>
                <a:effectLst/>
                <a:latin typeface="Arial" panose="020B0604020202020204" pitchFamily="34" charset="0"/>
              </a:rPr>
              <a:t>OR </a:t>
            </a:r>
          </a:p>
          <a:p>
            <a:r>
              <a:rPr lang="en-US" b="0" i="0" dirty="0">
                <a:solidFill>
                  <a:srgbClr val="000000"/>
                </a:solidFill>
                <a:effectLst/>
                <a:latin typeface="Arial" panose="020B0604020202020204" pitchFamily="34" charset="0"/>
              </a:rPr>
              <a:t>An object is something that is exists within problem domain and can be identified by data (attribute) or behavior. All tangible entities (student, patient) and some intangible entities (bank account) are </a:t>
            </a:r>
          </a:p>
          <a:p>
            <a:r>
              <a:rPr lang="en-US" b="0" i="0" dirty="0">
                <a:solidFill>
                  <a:srgbClr val="000000"/>
                </a:solidFill>
                <a:effectLst/>
                <a:latin typeface="Arial" panose="020B0604020202020204" pitchFamily="34" charset="0"/>
              </a:rPr>
              <a:t>modeled as object.</a:t>
            </a:r>
            <a:endParaRPr lang="en-US" dirty="0">
              <a:solidFill>
                <a:srgbClr val="000000"/>
              </a:solidFill>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endParaRPr lang="en-PK" dirty="0"/>
          </a:p>
        </p:txBody>
      </p:sp>
      <p:sp>
        <p:nvSpPr>
          <p:cNvPr id="14" name="TextBox 13">
            <a:extLst>
              <a:ext uri="{FF2B5EF4-FFF2-40B4-BE49-F238E27FC236}">
                <a16:creationId xmlns:a16="http://schemas.microsoft.com/office/drawing/2014/main" id="{92079A04-10F6-4294-9F6E-D8F672230671}"/>
              </a:ext>
            </a:extLst>
          </p:cNvPr>
          <p:cNvSpPr txBox="1"/>
          <p:nvPr/>
        </p:nvSpPr>
        <p:spPr>
          <a:xfrm>
            <a:off x="304800" y="5038635"/>
            <a:ext cx="778374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Software objects are conceptually similar to real-world objects: they too consist of state and related behavior. An object stores its state in </a:t>
            </a:r>
            <a:r>
              <a:rPr lang="en-US" b="0" i="1" dirty="0">
                <a:solidFill>
                  <a:srgbClr val="000000"/>
                </a:solidFill>
                <a:effectLst/>
                <a:latin typeface="Arial" panose="020B0604020202020204" pitchFamily="34" charset="0"/>
              </a:rPr>
              <a:t>fields</a:t>
            </a:r>
            <a:r>
              <a:rPr lang="en-US" b="0" i="0" dirty="0">
                <a:solidFill>
                  <a:srgbClr val="000000"/>
                </a:solidFill>
                <a:effectLst/>
                <a:latin typeface="Arial" panose="020B0604020202020204" pitchFamily="34" charset="0"/>
              </a:rPr>
              <a:t> (variables in some programming languages) and exposes its behavior through </a:t>
            </a:r>
            <a:r>
              <a:rPr lang="en-US" b="0" i="1" dirty="0">
                <a:solidFill>
                  <a:srgbClr val="000000"/>
                </a:solidFill>
                <a:effectLst/>
                <a:latin typeface="Arial" panose="020B0604020202020204" pitchFamily="34" charset="0"/>
              </a:rPr>
              <a:t>methods</a:t>
            </a:r>
            <a:r>
              <a:rPr lang="en-US" b="0" i="0" dirty="0">
                <a:solidFill>
                  <a:srgbClr val="000000"/>
                </a:solidFill>
                <a:effectLst/>
                <a:latin typeface="Arial" panose="020B0604020202020204" pitchFamily="34" charset="0"/>
              </a:rPr>
              <a:t> (functions in some programming languages)</a:t>
            </a:r>
            <a:endParaRPr lang="en-PK" dirty="0"/>
          </a:p>
        </p:txBody>
      </p:sp>
    </p:spTree>
    <p:extLst>
      <p:ext uri="{BB962C8B-B14F-4D97-AF65-F5344CB8AC3E}">
        <p14:creationId xmlns:p14="http://schemas.microsoft.com/office/powerpoint/2010/main" val="280221599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Unified Process Model</a:t>
            </a:r>
            <a:br>
              <a:rPr lang="en-GB" dirty="0"/>
            </a:br>
            <a:r>
              <a:rPr lang="en-GB" dirty="0"/>
              <a:t>(Object)</a:t>
            </a:r>
            <a:endParaRPr lang="en-US" sz="2800" dirty="0"/>
          </a:p>
        </p:txBody>
      </p:sp>
      <p:pic>
        <p:nvPicPr>
          <p:cNvPr id="9" name="Picture 8">
            <a:extLst>
              <a:ext uri="{FF2B5EF4-FFF2-40B4-BE49-F238E27FC236}">
                <a16:creationId xmlns:a16="http://schemas.microsoft.com/office/drawing/2014/main" id="{6516D669-24B9-40E4-9BD6-D908E085958E}"/>
              </a:ext>
            </a:extLst>
          </p:cNvPr>
          <p:cNvPicPr>
            <a:picLocks noChangeAspect="1"/>
          </p:cNvPicPr>
          <p:nvPr/>
        </p:nvPicPr>
        <p:blipFill>
          <a:blip r:embed="rId3"/>
          <a:stretch>
            <a:fillRect/>
          </a:stretch>
        </p:blipFill>
        <p:spPr>
          <a:xfrm>
            <a:off x="281354" y="2743200"/>
            <a:ext cx="8305800" cy="2819400"/>
          </a:xfrm>
          <a:prstGeom prst="rect">
            <a:avLst/>
          </a:prstGeom>
        </p:spPr>
      </p:pic>
    </p:spTree>
    <p:extLst>
      <p:ext uri="{BB962C8B-B14F-4D97-AF65-F5344CB8AC3E}">
        <p14:creationId xmlns:p14="http://schemas.microsoft.com/office/powerpoint/2010/main" val="118219415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Unified Process Model</a:t>
            </a:r>
            <a:br>
              <a:rPr lang="en-GB" dirty="0"/>
            </a:br>
            <a:r>
              <a:rPr lang="en-GB" dirty="0"/>
              <a:t>(Class)</a:t>
            </a:r>
            <a:endParaRPr lang="en-US" sz="2800" dirty="0"/>
          </a:p>
        </p:txBody>
      </p:sp>
      <p:pic>
        <p:nvPicPr>
          <p:cNvPr id="6" name="Picture 5">
            <a:extLst>
              <a:ext uri="{FF2B5EF4-FFF2-40B4-BE49-F238E27FC236}">
                <a16:creationId xmlns:a16="http://schemas.microsoft.com/office/drawing/2014/main" id="{5A85D5B9-C000-4145-9146-68A1BDFC62D6}"/>
              </a:ext>
            </a:extLst>
          </p:cNvPr>
          <p:cNvPicPr>
            <a:picLocks noChangeAspect="1"/>
          </p:cNvPicPr>
          <p:nvPr/>
        </p:nvPicPr>
        <p:blipFill rotWithShape="1">
          <a:blip r:embed="rId3"/>
          <a:srcRect t="2684"/>
          <a:stretch/>
        </p:blipFill>
        <p:spPr>
          <a:xfrm>
            <a:off x="1600200" y="2209800"/>
            <a:ext cx="5639144" cy="4150639"/>
          </a:xfrm>
          <a:prstGeom prst="rect">
            <a:avLst/>
          </a:prstGeom>
        </p:spPr>
      </p:pic>
    </p:spTree>
    <p:extLst>
      <p:ext uri="{BB962C8B-B14F-4D97-AF65-F5344CB8AC3E}">
        <p14:creationId xmlns:p14="http://schemas.microsoft.com/office/powerpoint/2010/main" val="315385888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Unified Process Model</a:t>
            </a:r>
            <a:br>
              <a:rPr lang="en-GB" dirty="0"/>
            </a:br>
            <a:r>
              <a:rPr lang="en-GB" dirty="0"/>
              <a:t>(Class)</a:t>
            </a:r>
            <a:endParaRPr lang="en-US" sz="2800" dirty="0"/>
          </a:p>
        </p:txBody>
      </p:sp>
      <p:pic>
        <p:nvPicPr>
          <p:cNvPr id="3" name="Picture 2">
            <a:extLst>
              <a:ext uri="{FF2B5EF4-FFF2-40B4-BE49-F238E27FC236}">
                <a16:creationId xmlns:a16="http://schemas.microsoft.com/office/drawing/2014/main" id="{5AB2FBD0-F5B9-477E-B03D-DA780E2771B5}"/>
              </a:ext>
            </a:extLst>
          </p:cNvPr>
          <p:cNvPicPr>
            <a:picLocks noChangeAspect="1"/>
          </p:cNvPicPr>
          <p:nvPr/>
        </p:nvPicPr>
        <p:blipFill>
          <a:blip r:embed="rId3"/>
          <a:stretch>
            <a:fillRect/>
          </a:stretch>
        </p:blipFill>
        <p:spPr>
          <a:xfrm>
            <a:off x="1277053" y="2273177"/>
            <a:ext cx="6589893" cy="3690938"/>
          </a:xfrm>
          <a:prstGeom prst="rect">
            <a:avLst/>
          </a:prstGeom>
        </p:spPr>
      </p:pic>
    </p:spTree>
    <p:extLst>
      <p:ext uri="{BB962C8B-B14F-4D97-AF65-F5344CB8AC3E}">
        <p14:creationId xmlns:p14="http://schemas.microsoft.com/office/powerpoint/2010/main" val="127963588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Characteristics of a Process</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fontScale="85000" lnSpcReduction="10000"/>
          </a:bodyPr>
          <a:lstStyle/>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Prescribes all major process activities</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Uses resources, subject to set of constraints (such as schedule)</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Produces intermediate and final products</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May be composed of sub-processes with hierarchy or links</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Each process activity has entry and exit criteria</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Activities are organized in sequence, so timing is clear</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Each process guiding principles, including goals of each activity</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Constraints may apply to an activity, resource or product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Unified Process Model</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r>
              <a:rPr lang="en-US" dirty="0"/>
              <a:t>Object-oriented system development methodology Offered by Rational/IBM, UP developed by </a:t>
            </a:r>
            <a:r>
              <a:rPr lang="en-US" dirty="0" err="1"/>
              <a:t>Booch</a:t>
            </a:r>
            <a:r>
              <a:rPr lang="en-US" dirty="0"/>
              <a:t>, Rumbaugh, and Jacobson</a:t>
            </a:r>
          </a:p>
          <a:p>
            <a:r>
              <a:rPr lang="en-US" dirty="0"/>
              <a:t> UP should be tailored to organizational and project needs</a:t>
            </a:r>
          </a:p>
          <a:p>
            <a:r>
              <a:rPr lang="en-US" dirty="0"/>
              <a:t> Highly iterative life cycle</a:t>
            </a:r>
          </a:p>
          <a:p>
            <a:r>
              <a:rPr lang="en-US" dirty="0"/>
              <a:t>use-case driven(looking through user perspective).</a:t>
            </a:r>
          </a:p>
          <a:p>
            <a:r>
              <a:rPr lang="en-US" dirty="0"/>
              <a:t>Risk Focused</a:t>
            </a:r>
            <a:endParaRPr lang="en-GB" dirty="0"/>
          </a:p>
        </p:txBody>
      </p:sp>
    </p:spTree>
    <p:extLst>
      <p:ext uri="{BB962C8B-B14F-4D97-AF65-F5344CB8AC3E}">
        <p14:creationId xmlns:p14="http://schemas.microsoft.com/office/powerpoint/2010/main" val="198892166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Unified Process Model (Contd.)</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r>
              <a:rPr lang="en-US" dirty="0"/>
              <a:t> Four Phases:</a:t>
            </a:r>
          </a:p>
          <a:p>
            <a:pPr lvl="1"/>
            <a:r>
              <a:rPr lang="en-US" dirty="0"/>
              <a:t>Inception – develop and refine system vision</a:t>
            </a:r>
          </a:p>
          <a:p>
            <a:pPr lvl="1"/>
            <a:r>
              <a:rPr lang="en-US" dirty="0"/>
              <a:t>Elaboration – define requirements and design and implement core architecture</a:t>
            </a:r>
          </a:p>
          <a:p>
            <a:pPr lvl="1"/>
            <a:r>
              <a:rPr lang="en-US" dirty="0"/>
              <a:t>Construction – continue design and implementation of routine, less risky parts</a:t>
            </a:r>
          </a:p>
          <a:p>
            <a:pPr lvl="1"/>
            <a:r>
              <a:rPr lang="en-US" dirty="0"/>
              <a:t>Transition – move the system into operational mode</a:t>
            </a:r>
            <a:endParaRPr lang="en-GB" dirty="0"/>
          </a:p>
        </p:txBody>
      </p:sp>
    </p:spTree>
    <p:extLst>
      <p:ext uri="{BB962C8B-B14F-4D97-AF65-F5344CB8AC3E}">
        <p14:creationId xmlns:p14="http://schemas.microsoft.com/office/powerpoint/2010/main" val="356017084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Unified Process Model (Contd.)</a:t>
            </a:r>
            <a:endParaRPr lang="en-US" sz="2800" dirty="0"/>
          </a:p>
        </p:txBody>
      </p:sp>
      <p:pic>
        <p:nvPicPr>
          <p:cNvPr id="1026" name="Picture 2"/>
          <p:cNvPicPr>
            <a:picLocks noChangeAspect="1" noChangeArrowheads="1"/>
          </p:cNvPicPr>
          <p:nvPr/>
        </p:nvPicPr>
        <p:blipFill>
          <a:blip r:embed="rId3" cstate="print"/>
          <a:srcRect/>
          <a:stretch>
            <a:fillRect/>
          </a:stretch>
        </p:blipFill>
        <p:spPr bwMode="auto">
          <a:xfrm>
            <a:off x="2095500" y="2019300"/>
            <a:ext cx="6896100" cy="2171700"/>
          </a:xfrm>
          <a:prstGeom prst="rect">
            <a:avLst/>
          </a:prstGeom>
          <a:noFill/>
          <a:ln w="9525">
            <a:noFill/>
            <a:miter lim="800000"/>
            <a:headEnd/>
            <a:tailEnd/>
          </a:ln>
        </p:spPr>
      </p:pic>
      <p:sp>
        <p:nvSpPr>
          <p:cNvPr id="6" name="Rectangle 5"/>
          <p:cNvSpPr/>
          <p:nvPr/>
        </p:nvSpPr>
        <p:spPr>
          <a:xfrm>
            <a:off x="381000" y="6260068"/>
            <a:ext cx="8229600" cy="369332"/>
          </a:xfrm>
          <a:prstGeom prst="rect">
            <a:avLst/>
          </a:prstGeom>
        </p:spPr>
        <p:txBody>
          <a:bodyPr wrap="square">
            <a:spAutoFit/>
          </a:bodyPr>
          <a:lstStyle/>
          <a:p>
            <a:r>
              <a:rPr lang="en-US" b="1" dirty="0"/>
              <a:t>Images’ Source:</a:t>
            </a:r>
            <a:r>
              <a:rPr lang="en-US" dirty="0"/>
              <a:t> Systems Analysis and Design in a Changing World, 4th Edition</a:t>
            </a:r>
          </a:p>
        </p:txBody>
      </p:sp>
      <p:sp>
        <p:nvSpPr>
          <p:cNvPr id="7" name="Rectangle 6"/>
          <p:cNvSpPr/>
          <p:nvPr/>
        </p:nvSpPr>
        <p:spPr>
          <a:xfrm>
            <a:off x="4095750" y="2362200"/>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457950" y="2362200"/>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noChangeArrowheads="1"/>
          </p:cNvPicPr>
          <p:nvPr/>
        </p:nvPicPr>
        <p:blipFill>
          <a:blip r:embed="rId4" cstate="print"/>
          <a:srcRect/>
          <a:stretch>
            <a:fillRect/>
          </a:stretch>
        </p:blipFill>
        <p:spPr bwMode="auto">
          <a:xfrm>
            <a:off x="1066800" y="3581400"/>
            <a:ext cx="6619875" cy="2676525"/>
          </a:xfrm>
          <a:prstGeom prst="rect">
            <a:avLst/>
          </a:prstGeom>
          <a:noFill/>
          <a:ln w="9525">
            <a:noFill/>
            <a:miter lim="800000"/>
            <a:headEnd/>
            <a:tailEnd/>
          </a:ln>
        </p:spPr>
      </p:pic>
    </p:spTree>
    <p:extLst>
      <p:ext uri="{BB962C8B-B14F-4D97-AF65-F5344CB8AC3E}">
        <p14:creationId xmlns:p14="http://schemas.microsoft.com/office/powerpoint/2010/main" val="34176198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Unified Process Model (Contd.)</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r>
              <a:rPr lang="en-US" dirty="0"/>
              <a:t>Related development activities are called disciplines</a:t>
            </a:r>
          </a:p>
          <a:p>
            <a:pPr lvl="1"/>
            <a:r>
              <a:rPr lang="en-US" dirty="0"/>
              <a:t>UP disciplines:</a:t>
            </a:r>
          </a:p>
          <a:p>
            <a:pPr>
              <a:buNone/>
            </a:pPr>
            <a:r>
              <a:rPr lang="en-US" sz="2000" dirty="0"/>
              <a:t>	 	</a:t>
            </a:r>
            <a:r>
              <a:rPr lang="en-US" sz="2400" dirty="0"/>
              <a:t>Business modeling, requirements,  design, 	implementation, testing, deployment, project 	management, configuration and change 	management, and environment</a:t>
            </a:r>
          </a:p>
          <a:p>
            <a:r>
              <a:rPr lang="en-US" dirty="0"/>
              <a:t> Each iteration includes activities from all disciplines</a:t>
            </a:r>
          </a:p>
          <a:p>
            <a:r>
              <a:rPr lang="en-US" dirty="0"/>
              <a:t> Activities in each discipline produce </a:t>
            </a:r>
            <a:r>
              <a:rPr lang="en-US" dirty="0" err="1"/>
              <a:t>artefacts</a:t>
            </a:r>
            <a:r>
              <a:rPr lang="en-US" dirty="0"/>
              <a:t> – </a:t>
            </a:r>
            <a:r>
              <a:rPr lang="fr-FR" dirty="0" err="1"/>
              <a:t>models</a:t>
            </a:r>
            <a:r>
              <a:rPr lang="fr-FR" dirty="0"/>
              <a:t>, documents, source code, and </a:t>
            </a:r>
            <a:r>
              <a:rPr lang="en-US" dirty="0"/>
              <a:t>executables</a:t>
            </a:r>
            <a:endParaRPr lang="en-GB" dirty="0"/>
          </a:p>
        </p:txBody>
      </p:sp>
    </p:spTree>
    <p:extLst>
      <p:ext uri="{BB962C8B-B14F-4D97-AF65-F5344CB8AC3E}">
        <p14:creationId xmlns:p14="http://schemas.microsoft.com/office/powerpoint/2010/main" val="427521560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Unified Process Model (Contd.)</a:t>
            </a:r>
            <a:endParaRPr lang="en-US" sz="2800" dirty="0"/>
          </a:p>
        </p:txBody>
      </p:sp>
      <p:pic>
        <p:nvPicPr>
          <p:cNvPr id="2050" name="Picture 2"/>
          <p:cNvPicPr>
            <a:picLocks noChangeAspect="1" noChangeArrowheads="1"/>
          </p:cNvPicPr>
          <p:nvPr/>
        </p:nvPicPr>
        <p:blipFill>
          <a:blip r:embed="rId3" cstate="print"/>
          <a:srcRect/>
          <a:stretch>
            <a:fillRect/>
          </a:stretch>
        </p:blipFill>
        <p:spPr bwMode="auto">
          <a:xfrm>
            <a:off x="2105025" y="2057400"/>
            <a:ext cx="6657975" cy="4705350"/>
          </a:xfrm>
          <a:prstGeom prst="rect">
            <a:avLst/>
          </a:prstGeom>
          <a:noFill/>
          <a:ln w="9525">
            <a:noFill/>
            <a:miter lim="800000"/>
            <a:headEnd/>
            <a:tailEnd/>
          </a:ln>
        </p:spPr>
      </p:pic>
      <p:sp>
        <p:nvSpPr>
          <p:cNvPr id="6" name="Rectangle 5"/>
          <p:cNvSpPr/>
          <p:nvPr/>
        </p:nvSpPr>
        <p:spPr>
          <a:xfrm>
            <a:off x="-3810000" y="5285601"/>
            <a:ext cx="8001000" cy="276999"/>
          </a:xfrm>
          <a:prstGeom prst="rect">
            <a:avLst/>
          </a:prstGeom>
          <a:scene3d>
            <a:camera prst="orthographicFront">
              <a:rot lat="0" lon="0" rev="16200000"/>
            </a:camera>
            <a:lightRig rig="threePt" dir="t"/>
          </a:scene3d>
        </p:spPr>
        <p:txBody>
          <a:bodyPr wrap="square">
            <a:spAutoFit/>
          </a:bodyPr>
          <a:lstStyle/>
          <a:p>
            <a:r>
              <a:rPr lang="en-US" sz="1200" b="1" dirty="0"/>
              <a:t>Image Source:</a:t>
            </a:r>
            <a:r>
              <a:rPr lang="en-US" sz="1200" dirty="0"/>
              <a:t> Systems Analysis and Design in a Changing World, 4th Edition</a:t>
            </a:r>
          </a:p>
        </p:txBody>
      </p:sp>
    </p:spTree>
    <p:extLst>
      <p:ext uri="{BB962C8B-B14F-4D97-AF65-F5344CB8AC3E}">
        <p14:creationId xmlns:p14="http://schemas.microsoft.com/office/powerpoint/2010/main" val="168707536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Emphasis on flexibility in producing software quickly and capably in rapidly changing environment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Market condition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End-user needs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Competitive threats</a:t>
            </a:r>
          </a:p>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 </a:t>
            </a:r>
          </a:p>
        </p:txBody>
      </p:sp>
      <p:sp>
        <p:nvSpPr>
          <p:cNvPr id="2" name="TextBox 1"/>
          <p:cNvSpPr txBox="1"/>
          <p:nvPr/>
        </p:nvSpPr>
        <p:spPr>
          <a:xfrm>
            <a:off x="1981200" y="6367530"/>
            <a:ext cx="6705600" cy="369332"/>
          </a:xfrm>
          <a:prstGeom prst="rect">
            <a:avLst/>
          </a:prstGeom>
          <a:noFill/>
        </p:spPr>
        <p:txBody>
          <a:bodyPr wrap="square" rtlCol="0">
            <a:spAutoFit/>
          </a:bodyPr>
          <a:lstStyle/>
          <a:p>
            <a:r>
              <a:rPr lang="en-US" dirty="0"/>
              <a:t>Agile Methods, Chapter 05, SE Book by Pressman et al.</a:t>
            </a:r>
          </a:p>
        </p:txBody>
      </p:sp>
    </p:spTree>
    <p:extLst>
      <p:ext uri="{BB962C8B-B14F-4D97-AF65-F5344CB8AC3E}">
        <p14:creationId xmlns:p14="http://schemas.microsoft.com/office/powerpoint/2010/main" val="15715406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2531">
                                            <p:txEl>
                                              <p:pRg st="4" end="4"/>
                                            </p:txEl>
                                          </p:spTgt>
                                        </p:tgtEl>
                                        <p:attrNameLst>
                                          <p:attrName>style.color</p:attrName>
                                        </p:attrNameLst>
                                      </p:cBhvr>
                                      <p:to>
                                        <a:srgbClr val="009A46"/>
                                      </p:to>
                                    </p:animClr>
                                    <p:animClr clrSpc="rgb" dir="cw">
                                      <p:cBhvr>
                                        <p:cTn id="7" dur="500" fill="hold"/>
                                        <p:tgtEl>
                                          <p:spTgt spid="22531">
                                            <p:txEl>
                                              <p:pRg st="4" end="4"/>
                                            </p:txEl>
                                          </p:spTgt>
                                        </p:tgtEl>
                                        <p:attrNameLst>
                                          <p:attrName>fillcolor</p:attrName>
                                        </p:attrNameLst>
                                      </p:cBhvr>
                                      <p:to>
                                        <a:srgbClr val="009A46"/>
                                      </p:to>
                                    </p:animClr>
                                    <p:set>
                                      <p:cBhvr>
                                        <p:cTn id="8" dur="500" fill="hold"/>
                                        <p:tgtEl>
                                          <p:spTgt spid="22531">
                                            <p:txEl>
                                              <p:pRg st="4" end="4"/>
                                            </p:txEl>
                                          </p:spTgt>
                                        </p:tgtEl>
                                        <p:attrNameLst>
                                          <p:attrName>fill.type</p:attrName>
                                        </p:attrNameLst>
                                      </p:cBhvr>
                                      <p:to>
                                        <p:strVal val="solid"/>
                                      </p:to>
                                    </p:set>
                                    <p:set>
                                      <p:cBhvr>
                                        <p:cTn id="9" dur="500" fill="hold"/>
                                        <p:tgtEl>
                                          <p:spTgt spid="22531">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fontScale="925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Assumptions to be addressed: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Which requirements will persist/change? How will the customer priorities change?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extent/amount of design work before coding and testing?</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Planning of all engineering activities?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Adaptable?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Incremental</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Customer feedback</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Portion of an operational system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
        <p:nvSpPr>
          <p:cNvPr id="3" name="TextBox 2"/>
          <p:cNvSpPr txBox="1"/>
          <p:nvPr/>
        </p:nvSpPr>
        <p:spPr>
          <a:xfrm rot="19562992">
            <a:off x="5382147" y="2680555"/>
            <a:ext cx="2937139" cy="523220"/>
          </a:xfrm>
          <a:prstGeom prst="rect">
            <a:avLst/>
          </a:prstGeom>
          <a:solidFill>
            <a:srgbClr val="FFFF00"/>
          </a:solidFill>
        </p:spPr>
        <p:txBody>
          <a:bodyPr wrap="square" rtlCol="0">
            <a:spAutoFit/>
          </a:bodyPr>
          <a:lstStyle/>
          <a:p>
            <a:r>
              <a:rPr lang="en-US" sz="2800" dirty="0">
                <a:solidFill>
                  <a:srgbClr val="FF0000"/>
                </a:solidFill>
              </a:rPr>
              <a:t>Unpredictability</a:t>
            </a:r>
          </a:p>
        </p:txBody>
      </p:sp>
    </p:spTree>
    <p:extLst>
      <p:ext uri="{BB962C8B-B14F-4D97-AF65-F5344CB8AC3E}">
        <p14:creationId xmlns:p14="http://schemas.microsoft.com/office/powerpoint/2010/main" val="16393749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2531">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Agile manifesto</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Concentrate on responding to change rather than on creating a plan and then following it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Value individuals and interactions over process and tools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Prefer to invest time in producing working software rather than in producing comprehensive documentation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Focus on customer collaboration rather than contract negotiation</a:t>
            </a:r>
          </a:p>
        </p:txBody>
      </p:sp>
    </p:spTree>
    <p:extLst>
      <p:ext uri="{BB962C8B-B14F-4D97-AF65-F5344CB8AC3E}">
        <p14:creationId xmlns:p14="http://schemas.microsoft.com/office/powerpoint/2010/main" val="288741248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a:t>
            </a:r>
            <a:endParaRPr lang="en-US" sz="2800" dirty="0"/>
          </a:p>
        </p:txBody>
      </p:sp>
      <p:sp>
        <p:nvSpPr>
          <p:cNvPr id="3" name="Content Placeholder 2">
            <a:extLst>
              <a:ext uri="{FF2B5EF4-FFF2-40B4-BE49-F238E27FC236}">
                <a16:creationId xmlns:a16="http://schemas.microsoft.com/office/drawing/2014/main" id="{CC4D99DB-5B20-4BBD-93EA-46DC815845ED}"/>
              </a:ext>
            </a:extLst>
          </p:cNvPr>
          <p:cNvSpPr>
            <a:spLocks noGrp="1"/>
          </p:cNvSpPr>
          <p:nvPr>
            <p:ph idx="1"/>
          </p:nvPr>
        </p:nvSpPr>
        <p:spPr/>
        <p:txBody>
          <a:bodyPr/>
          <a:lstStyle/>
          <a:p>
            <a:endParaRPr lang="en-PK"/>
          </a:p>
        </p:txBody>
      </p:sp>
      <p:pic>
        <p:nvPicPr>
          <p:cNvPr id="5" name="Picture 4">
            <a:extLst>
              <a:ext uri="{FF2B5EF4-FFF2-40B4-BE49-F238E27FC236}">
                <a16:creationId xmlns:a16="http://schemas.microsoft.com/office/drawing/2014/main" id="{FF3AE688-4E4A-4BE0-8B5D-7B6436BC83D7}"/>
              </a:ext>
            </a:extLst>
          </p:cNvPr>
          <p:cNvPicPr>
            <a:picLocks noChangeAspect="1"/>
          </p:cNvPicPr>
          <p:nvPr/>
        </p:nvPicPr>
        <p:blipFill>
          <a:blip r:embed="rId3"/>
          <a:stretch>
            <a:fillRect/>
          </a:stretch>
        </p:blipFill>
        <p:spPr>
          <a:xfrm>
            <a:off x="464820" y="922020"/>
            <a:ext cx="7547020" cy="5693923"/>
          </a:xfrm>
          <a:prstGeom prst="rect">
            <a:avLst/>
          </a:prstGeom>
        </p:spPr>
      </p:pic>
    </p:spTree>
    <p:extLst>
      <p:ext uri="{BB962C8B-B14F-4D97-AF65-F5344CB8AC3E}">
        <p14:creationId xmlns:p14="http://schemas.microsoft.com/office/powerpoint/2010/main" val="313765888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a:t>
            </a:r>
            <a:endParaRPr lang="en-US" sz="2800" dirty="0"/>
          </a:p>
        </p:txBody>
      </p:sp>
      <p:pic>
        <p:nvPicPr>
          <p:cNvPr id="3" name="Picture 2">
            <a:extLst>
              <a:ext uri="{FF2B5EF4-FFF2-40B4-BE49-F238E27FC236}">
                <a16:creationId xmlns:a16="http://schemas.microsoft.com/office/drawing/2014/main" id="{904D5CFA-036C-4F88-B746-1845B0985BE1}"/>
              </a:ext>
            </a:extLst>
          </p:cNvPr>
          <p:cNvPicPr>
            <a:picLocks noChangeAspect="1"/>
          </p:cNvPicPr>
          <p:nvPr/>
        </p:nvPicPr>
        <p:blipFill>
          <a:blip r:embed="rId3"/>
          <a:stretch>
            <a:fillRect/>
          </a:stretch>
        </p:blipFill>
        <p:spPr>
          <a:xfrm>
            <a:off x="228600" y="2514600"/>
            <a:ext cx="7959144" cy="2555132"/>
          </a:xfrm>
          <a:prstGeom prst="rect">
            <a:avLst/>
          </a:prstGeom>
        </p:spPr>
      </p:pic>
    </p:spTree>
    <p:extLst>
      <p:ext uri="{BB962C8B-B14F-4D97-AF65-F5344CB8AC3E}">
        <p14:creationId xmlns:p14="http://schemas.microsoft.com/office/powerpoint/2010/main" val="13059389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Software Lifecycle</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fontScale="92500"/>
          </a:bodyPr>
          <a:lstStyle/>
          <a:p>
            <a:pPr>
              <a:lnSpc>
                <a:spcPct val="90000"/>
              </a:lnSpc>
            </a:pPr>
            <a:r>
              <a:rPr lang="en-US" dirty="0"/>
              <a:t>When a process involves building a software (product), the process may be referred to as software (product) lifecycle</a:t>
            </a:r>
          </a:p>
          <a:p>
            <a:pPr lvl="1">
              <a:lnSpc>
                <a:spcPct val="90000"/>
              </a:lnSpc>
            </a:pPr>
            <a:r>
              <a:rPr lang="en-US" dirty="0"/>
              <a:t>Requirements analysis and definition</a:t>
            </a:r>
          </a:p>
          <a:p>
            <a:pPr lvl="1">
              <a:lnSpc>
                <a:spcPct val="90000"/>
              </a:lnSpc>
            </a:pPr>
            <a:r>
              <a:rPr lang="en-US" dirty="0"/>
              <a:t>System (architecture) design</a:t>
            </a:r>
          </a:p>
          <a:p>
            <a:pPr lvl="1">
              <a:lnSpc>
                <a:spcPct val="90000"/>
              </a:lnSpc>
            </a:pPr>
            <a:r>
              <a:rPr lang="en-US" dirty="0"/>
              <a:t>Program (detailed/procedural) design</a:t>
            </a:r>
          </a:p>
          <a:p>
            <a:pPr lvl="1">
              <a:lnSpc>
                <a:spcPct val="90000"/>
              </a:lnSpc>
            </a:pPr>
            <a:r>
              <a:rPr lang="en-US" dirty="0"/>
              <a:t>Writing programs (coding/implementation)</a:t>
            </a:r>
          </a:p>
          <a:p>
            <a:pPr lvl="1">
              <a:lnSpc>
                <a:spcPct val="90000"/>
              </a:lnSpc>
            </a:pPr>
            <a:r>
              <a:rPr lang="en-US" dirty="0"/>
              <a:t>Testing: unit, integration, system</a:t>
            </a:r>
          </a:p>
          <a:p>
            <a:pPr lvl="1">
              <a:lnSpc>
                <a:spcPct val="90000"/>
              </a:lnSpc>
            </a:pPr>
            <a:r>
              <a:rPr lang="en-US" dirty="0"/>
              <a:t>System delivery (deployment)</a:t>
            </a:r>
          </a:p>
          <a:p>
            <a:pPr lvl="1">
              <a:lnSpc>
                <a:spcPct val="90000"/>
              </a:lnSpc>
            </a:pPr>
            <a:endParaRPr lang="en-US" dirty="0"/>
          </a:p>
          <a:p>
            <a:pPr lvl="1">
              <a:lnSpc>
                <a:spcPct val="90000"/>
              </a:lnSpc>
            </a:pPr>
            <a:r>
              <a:rPr lang="en-US" dirty="0"/>
              <a:t>Maintenance </a:t>
            </a:r>
          </a:p>
        </p:txBody>
      </p:sp>
      <p:sp>
        <p:nvSpPr>
          <p:cNvPr id="4" name="Line 5"/>
          <p:cNvSpPr>
            <a:spLocks noChangeShapeType="1"/>
          </p:cNvSpPr>
          <p:nvPr/>
        </p:nvSpPr>
        <p:spPr bwMode="auto">
          <a:xfrm>
            <a:off x="914400" y="5562600"/>
            <a:ext cx="7467600" cy="0"/>
          </a:xfrm>
          <a:prstGeom prst="line">
            <a:avLst/>
          </a:prstGeom>
          <a:noFill/>
          <a:ln w="28575">
            <a:solidFill>
              <a:srgbClr val="FF0000"/>
            </a:solidFill>
            <a:prstDash val="dash"/>
            <a:round/>
            <a:headEnd/>
            <a:tailEnd/>
          </a:ln>
        </p:spPr>
        <p:txBody>
          <a:bodyPr/>
          <a:lstStyle/>
          <a:p>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 (Contd.)</a:t>
            </a:r>
            <a:endParaRPr lang="en-US" sz="2800" dirty="0"/>
          </a:p>
        </p:txBody>
      </p:sp>
      <p:pic>
        <p:nvPicPr>
          <p:cNvPr id="5122" name="Picture 2"/>
          <p:cNvPicPr>
            <a:picLocks noChangeAspect="1" noChangeArrowheads="1"/>
          </p:cNvPicPr>
          <p:nvPr/>
        </p:nvPicPr>
        <p:blipFill>
          <a:blip r:embed="rId3" cstate="print"/>
          <a:srcRect/>
          <a:stretch>
            <a:fillRect/>
          </a:stretch>
        </p:blipFill>
        <p:spPr bwMode="auto">
          <a:xfrm>
            <a:off x="1571625" y="2438400"/>
            <a:ext cx="6000750" cy="2362200"/>
          </a:xfrm>
          <a:prstGeom prst="rect">
            <a:avLst/>
          </a:prstGeom>
          <a:noFill/>
          <a:ln w="9525">
            <a:noFill/>
            <a:miter lim="800000"/>
            <a:headEnd/>
            <a:tailEnd/>
          </a:ln>
        </p:spPr>
      </p:pic>
    </p:spTree>
    <p:extLst>
      <p:ext uri="{BB962C8B-B14F-4D97-AF65-F5344CB8AC3E}">
        <p14:creationId xmlns:p14="http://schemas.microsoft.com/office/powerpoint/2010/main" val="259684888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228600"/>
            <a:ext cx="8229600" cy="1143000"/>
          </a:xfrm>
        </p:spPr>
        <p:txBody>
          <a:bodyPr>
            <a:normAutofit/>
          </a:bodyPr>
          <a:lstStyle/>
          <a:p>
            <a:pPr eaLnBrk="1" hangingPunct="1"/>
            <a:r>
              <a:rPr lang="en-GB" dirty="0"/>
              <a:t>Agile Methods (Contd.)</a:t>
            </a:r>
            <a:endParaRPr lang="en-US" sz="2800" dirty="0"/>
          </a:p>
        </p:txBody>
      </p:sp>
      <p:sp>
        <p:nvSpPr>
          <p:cNvPr id="5" name="Rectangle 3"/>
          <p:cNvSpPr txBox="1">
            <a:spLocks noChangeArrowheads="1"/>
          </p:cNvSpPr>
          <p:nvPr/>
        </p:nvSpPr>
        <p:spPr>
          <a:xfrm>
            <a:off x="495300" y="1447800"/>
            <a:ext cx="8229600" cy="609600"/>
          </a:xfrm>
          <a:prstGeom prst="rect">
            <a:avLst/>
          </a:prstGeom>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Extreme Programming (XP)</a:t>
            </a:r>
          </a:p>
          <a:p>
            <a:pPr marL="731520" lvl="1"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600" dirty="0"/>
              <a:t>User Story</a:t>
            </a:r>
          </a:p>
          <a:p>
            <a:pPr marL="731520" lvl="1"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14- days cycle</a:t>
            </a:r>
          </a:p>
        </p:txBody>
      </p:sp>
      <p:pic>
        <p:nvPicPr>
          <p:cNvPr id="4" name="Picture 3">
            <a:extLst>
              <a:ext uri="{FF2B5EF4-FFF2-40B4-BE49-F238E27FC236}">
                <a16:creationId xmlns:a16="http://schemas.microsoft.com/office/drawing/2014/main" id="{B9CE407D-0272-44CF-A9BF-A4FC0F7990F6}"/>
              </a:ext>
            </a:extLst>
          </p:cNvPr>
          <p:cNvPicPr>
            <a:picLocks noChangeAspect="1"/>
          </p:cNvPicPr>
          <p:nvPr/>
        </p:nvPicPr>
        <p:blipFill>
          <a:blip r:embed="rId3"/>
          <a:stretch>
            <a:fillRect/>
          </a:stretch>
        </p:blipFill>
        <p:spPr>
          <a:xfrm>
            <a:off x="838200" y="2095500"/>
            <a:ext cx="6505575" cy="4305300"/>
          </a:xfrm>
          <a:prstGeom prst="rect">
            <a:avLst/>
          </a:prstGeom>
        </p:spPr>
      </p:pic>
    </p:spTree>
    <p:extLst>
      <p:ext uri="{BB962C8B-B14F-4D97-AF65-F5344CB8AC3E}">
        <p14:creationId xmlns:p14="http://schemas.microsoft.com/office/powerpoint/2010/main" val="359447432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228600"/>
            <a:ext cx="8229600" cy="1143000"/>
          </a:xfrm>
        </p:spPr>
        <p:txBody>
          <a:bodyPr>
            <a:normAutofit/>
          </a:bodyPr>
          <a:lstStyle/>
          <a:p>
            <a:pPr eaLnBrk="1" hangingPunct="1"/>
            <a:r>
              <a:rPr lang="en-GB" dirty="0"/>
              <a:t>Agile Methods (Contd.)</a:t>
            </a:r>
            <a:endParaRPr lang="en-US" sz="2800" dirty="0"/>
          </a:p>
        </p:txBody>
      </p:sp>
      <p:sp>
        <p:nvSpPr>
          <p:cNvPr id="6" name="TextBox 5">
            <a:extLst>
              <a:ext uri="{FF2B5EF4-FFF2-40B4-BE49-F238E27FC236}">
                <a16:creationId xmlns:a16="http://schemas.microsoft.com/office/drawing/2014/main" id="{F3D5D53A-6C90-4B7D-BB57-9942909C3FD1}"/>
              </a:ext>
            </a:extLst>
          </p:cNvPr>
          <p:cNvSpPr txBox="1"/>
          <p:nvPr/>
        </p:nvSpPr>
        <p:spPr>
          <a:xfrm>
            <a:off x="521676" y="1524000"/>
            <a:ext cx="8203223" cy="5078313"/>
          </a:xfrm>
          <a:prstGeom prst="rect">
            <a:avLst/>
          </a:prstGeom>
          <a:noFill/>
        </p:spPr>
        <p:txBody>
          <a:bodyPr wrap="square">
            <a:spAutoFit/>
          </a:bodyPr>
          <a:lstStyle/>
          <a:p>
            <a:pPr algn="l"/>
            <a:r>
              <a:rPr lang="en-US" b="1" i="0" dirty="0">
                <a:solidFill>
                  <a:srgbClr val="404040"/>
                </a:solidFill>
                <a:effectLst/>
                <a:latin typeface="Poppins" panose="00000500000000000000" pitchFamily="2" charset="0"/>
              </a:rPr>
              <a:t>Phases of </a:t>
            </a:r>
            <a:r>
              <a:rPr lang="en-US" b="1" dirty="0">
                <a:solidFill>
                  <a:srgbClr val="404040"/>
                </a:solidFill>
                <a:latin typeface="Poppins" panose="00000500000000000000" pitchFamily="2" charset="0"/>
              </a:rPr>
              <a:t>E</a:t>
            </a:r>
            <a:r>
              <a:rPr lang="en-US" b="1" i="0" dirty="0">
                <a:solidFill>
                  <a:srgbClr val="404040"/>
                </a:solidFill>
                <a:effectLst/>
                <a:latin typeface="Poppins" panose="00000500000000000000" pitchFamily="2" charset="0"/>
              </a:rPr>
              <a:t>xtreme programming:</a:t>
            </a:r>
          </a:p>
          <a:p>
            <a:pPr algn="l"/>
            <a:r>
              <a:rPr lang="en-US" b="0" i="0" dirty="0">
                <a:solidFill>
                  <a:srgbClr val="404040"/>
                </a:solidFill>
                <a:effectLst/>
                <a:latin typeface="Muli"/>
              </a:rPr>
              <a:t>There are 6 phases available in Agile XP method, and those are explained as follows:</a:t>
            </a:r>
          </a:p>
          <a:p>
            <a:pPr algn="l"/>
            <a:r>
              <a:rPr lang="en-US" b="1" i="1" dirty="0">
                <a:solidFill>
                  <a:srgbClr val="404040"/>
                </a:solidFill>
                <a:effectLst/>
                <a:latin typeface="Poppins" panose="00000500000000000000" pitchFamily="2" charset="0"/>
              </a:rPr>
              <a:t>Planning</a:t>
            </a:r>
            <a:endParaRPr lang="en-US" b="1" i="0" dirty="0">
              <a:solidFill>
                <a:srgbClr val="404040"/>
              </a:solidFill>
              <a:effectLst/>
              <a:latin typeface="Poppins" panose="00000500000000000000" pitchFamily="2" charset="0"/>
            </a:endParaRPr>
          </a:p>
          <a:p>
            <a:pPr algn="l">
              <a:buFont typeface="Arial" panose="020B0604020202020204" pitchFamily="34" charset="0"/>
              <a:buChar char="•"/>
            </a:pPr>
            <a:r>
              <a:rPr lang="en-US" b="0" i="0" dirty="0">
                <a:solidFill>
                  <a:srgbClr val="404040"/>
                </a:solidFill>
                <a:effectLst/>
                <a:latin typeface="Muli"/>
              </a:rPr>
              <a:t>Identification of stakeholders and sponsors</a:t>
            </a:r>
          </a:p>
          <a:p>
            <a:pPr algn="l">
              <a:buFont typeface="Arial" panose="020B0604020202020204" pitchFamily="34" charset="0"/>
              <a:buChar char="•"/>
            </a:pPr>
            <a:r>
              <a:rPr lang="en-US" b="0" i="0" dirty="0">
                <a:solidFill>
                  <a:srgbClr val="404040"/>
                </a:solidFill>
                <a:effectLst/>
                <a:latin typeface="Muli"/>
              </a:rPr>
              <a:t>Infrastructure Requirements</a:t>
            </a:r>
          </a:p>
          <a:p>
            <a:pPr algn="l">
              <a:buFont typeface="Arial" panose="020B0604020202020204" pitchFamily="34" charset="0"/>
              <a:buChar char="•"/>
            </a:pPr>
            <a:r>
              <a:rPr lang="en-US" b="0" i="0" dirty="0">
                <a:solidFill>
                  <a:srgbClr val="404040"/>
                </a:solidFill>
                <a:effectLst/>
                <a:latin typeface="Muli"/>
              </a:rPr>
              <a:t>Security related information and gathering</a:t>
            </a:r>
          </a:p>
          <a:p>
            <a:pPr algn="l">
              <a:buFont typeface="Arial" panose="020B0604020202020204" pitchFamily="34" charset="0"/>
              <a:buChar char="•"/>
            </a:pPr>
            <a:r>
              <a:rPr lang="en-US" b="0" i="0" dirty="0">
                <a:solidFill>
                  <a:srgbClr val="404040"/>
                </a:solidFill>
                <a:effectLst/>
                <a:latin typeface="Muli"/>
              </a:rPr>
              <a:t>Service Level Agreements and its conditions</a:t>
            </a:r>
          </a:p>
          <a:p>
            <a:pPr algn="l"/>
            <a:r>
              <a:rPr lang="en-US" b="1" i="1" dirty="0">
                <a:solidFill>
                  <a:srgbClr val="404040"/>
                </a:solidFill>
                <a:effectLst/>
                <a:latin typeface="Poppins" panose="00000500000000000000" pitchFamily="2" charset="0"/>
              </a:rPr>
              <a:t>Analysis</a:t>
            </a:r>
            <a:endParaRPr lang="en-US" b="1" i="0" dirty="0">
              <a:solidFill>
                <a:srgbClr val="404040"/>
              </a:solidFill>
              <a:effectLst/>
              <a:latin typeface="Poppins" panose="00000500000000000000" pitchFamily="2" charset="0"/>
            </a:endParaRPr>
          </a:p>
          <a:p>
            <a:pPr algn="l">
              <a:buFont typeface="Arial" panose="020B0604020202020204" pitchFamily="34" charset="0"/>
              <a:buChar char="•"/>
            </a:pPr>
            <a:r>
              <a:rPr lang="en-US" b="0" i="0" dirty="0">
                <a:solidFill>
                  <a:srgbClr val="404040"/>
                </a:solidFill>
                <a:effectLst/>
                <a:latin typeface="Muli"/>
              </a:rPr>
              <a:t>Capturing of Stories in Parking lot</a:t>
            </a:r>
          </a:p>
          <a:p>
            <a:pPr algn="l">
              <a:buFont typeface="Arial" panose="020B0604020202020204" pitchFamily="34" charset="0"/>
              <a:buChar char="•"/>
            </a:pPr>
            <a:r>
              <a:rPr lang="en-US" b="0" i="0" dirty="0">
                <a:solidFill>
                  <a:srgbClr val="404040"/>
                </a:solidFill>
                <a:effectLst/>
                <a:latin typeface="Muli"/>
              </a:rPr>
              <a:t>Prioritize stories in Parking lot</a:t>
            </a:r>
          </a:p>
          <a:p>
            <a:pPr algn="l">
              <a:buFont typeface="Arial" panose="020B0604020202020204" pitchFamily="34" charset="0"/>
              <a:buChar char="•"/>
            </a:pPr>
            <a:r>
              <a:rPr lang="en-US" b="0" i="0" dirty="0">
                <a:solidFill>
                  <a:srgbClr val="404040"/>
                </a:solidFill>
                <a:effectLst/>
                <a:latin typeface="Muli"/>
              </a:rPr>
              <a:t>Scrubbing of stories for estimation</a:t>
            </a:r>
          </a:p>
          <a:p>
            <a:pPr algn="l">
              <a:buFont typeface="Arial" panose="020B0604020202020204" pitchFamily="34" charset="0"/>
              <a:buChar char="•"/>
            </a:pPr>
            <a:r>
              <a:rPr lang="en-US" b="0" i="0" dirty="0">
                <a:solidFill>
                  <a:srgbClr val="404040"/>
                </a:solidFill>
                <a:effectLst/>
                <a:latin typeface="Muli"/>
              </a:rPr>
              <a:t>Define Iteration SPAN(Time)</a:t>
            </a:r>
          </a:p>
          <a:p>
            <a:pPr algn="l">
              <a:buFont typeface="Arial" panose="020B0604020202020204" pitchFamily="34" charset="0"/>
              <a:buChar char="•"/>
            </a:pPr>
            <a:r>
              <a:rPr lang="en-US" b="0" i="0" dirty="0">
                <a:solidFill>
                  <a:srgbClr val="404040"/>
                </a:solidFill>
                <a:effectLst/>
                <a:latin typeface="Muli"/>
              </a:rPr>
              <a:t>Resource planning for both Development and QA teams</a:t>
            </a:r>
          </a:p>
          <a:p>
            <a:pPr algn="l"/>
            <a:r>
              <a:rPr lang="en-US" b="1" i="1" dirty="0">
                <a:solidFill>
                  <a:srgbClr val="404040"/>
                </a:solidFill>
                <a:effectLst/>
                <a:latin typeface="Poppins" panose="00000500000000000000" pitchFamily="2" charset="0"/>
              </a:rPr>
              <a:t>Design</a:t>
            </a:r>
            <a:endParaRPr lang="en-US" b="1" i="0" dirty="0">
              <a:solidFill>
                <a:srgbClr val="404040"/>
              </a:solidFill>
              <a:effectLst/>
              <a:latin typeface="Poppins" panose="00000500000000000000" pitchFamily="2" charset="0"/>
            </a:endParaRPr>
          </a:p>
          <a:p>
            <a:pPr algn="l">
              <a:buFont typeface="Arial" panose="020B0604020202020204" pitchFamily="34" charset="0"/>
              <a:buChar char="•"/>
            </a:pPr>
            <a:r>
              <a:rPr lang="en-US" b="0" i="0" dirty="0">
                <a:solidFill>
                  <a:srgbClr val="404040"/>
                </a:solidFill>
                <a:effectLst/>
                <a:latin typeface="Muli"/>
              </a:rPr>
              <a:t>Break down of tasks</a:t>
            </a:r>
          </a:p>
          <a:p>
            <a:pPr algn="l">
              <a:buFont typeface="Arial" panose="020B0604020202020204" pitchFamily="34" charset="0"/>
              <a:buChar char="•"/>
            </a:pPr>
            <a:r>
              <a:rPr lang="en-US" b="0" i="0" dirty="0">
                <a:solidFill>
                  <a:srgbClr val="404040"/>
                </a:solidFill>
                <a:effectLst/>
                <a:latin typeface="Muli"/>
              </a:rPr>
              <a:t>Test Scenario preparation for each task</a:t>
            </a:r>
          </a:p>
          <a:p>
            <a:pPr algn="l">
              <a:buFont typeface="Arial" panose="020B0604020202020204" pitchFamily="34" charset="0"/>
              <a:buChar char="•"/>
            </a:pPr>
            <a:r>
              <a:rPr lang="en-US" b="0" i="0" dirty="0">
                <a:solidFill>
                  <a:srgbClr val="404040"/>
                </a:solidFill>
                <a:effectLst/>
                <a:latin typeface="Muli"/>
              </a:rPr>
              <a:t>Regression Automation Framework</a:t>
            </a:r>
          </a:p>
          <a:p>
            <a:pPr algn="l"/>
            <a:endParaRPr lang="en-US" b="0" i="0" dirty="0">
              <a:solidFill>
                <a:srgbClr val="404040"/>
              </a:solidFill>
              <a:effectLst/>
              <a:latin typeface="Muli"/>
            </a:endParaRPr>
          </a:p>
        </p:txBody>
      </p:sp>
    </p:spTree>
    <p:extLst>
      <p:ext uri="{BB962C8B-B14F-4D97-AF65-F5344CB8AC3E}">
        <p14:creationId xmlns:p14="http://schemas.microsoft.com/office/powerpoint/2010/main" val="24778128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228600"/>
            <a:ext cx="8229600" cy="1143000"/>
          </a:xfrm>
        </p:spPr>
        <p:txBody>
          <a:bodyPr>
            <a:normAutofit/>
          </a:bodyPr>
          <a:lstStyle/>
          <a:p>
            <a:pPr eaLnBrk="1" hangingPunct="1"/>
            <a:r>
              <a:rPr lang="en-GB" dirty="0"/>
              <a:t>Agile Methods (Contd.)</a:t>
            </a:r>
            <a:endParaRPr lang="en-US" sz="2800" dirty="0"/>
          </a:p>
        </p:txBody>
      </p:sp>
      <p:sp>
        <p:nvSpPr>
          <p:cNvPr id="6" name="TextBox 5">
            <a:extLst>
              <a:ext uri="{FF2B5EF4-FFF2-40B4-BE49-F238E27FC236}">
                <a16:creationId xmlns:a16="http://schemas.microsoft.com/office/drawing/2014/main" id="{F3D5D53A-6C90-4B7D-BB57-9942909C3FD1}"/>
              </a:ext>
            </a:extLst>
          </p:cNvPr>
          <p:cNvSpPr txBox="1"/>
          <p:nvPr/>
        </p:nvSpPr>
        <p:spPr>
          <a:xfrm>
            <a:off x="521676" y="1524000"/>
            <a:ext cx="8203223" cy="5909310"/>
          </a:xfrm>
          <a:prstGeom prst="rect">
            <a:avLst/>
          </a:prstGeom>
          <a:noFill/>
        </p:spPr>
        <p:txBody>
          <a:bodyPr wrap="square">
            <a:spAutoFit/>
          </a:bodyPr>
          <a:lstStyle/>
          <a:p>
            <a:pPr algn="l"/>
            <a:r>
              <a:rPr lang="en-US" b="1" i="0" dirty="0">
                <a:solidFill>
                  <a:srgbClr val="404040"/>
                </a:solidFill>
                <a:effectLst/>
                <a:latin typeface="Poppins" panose="00000500000000000000" pitchFamily="2" charset="0"/>
              </a:rPr>
              <a:t>Phases of </a:t>
            </a:r>
            <a:r>
              <a:rPr lang="en-US" b="1" i="0" dirty="0" err="1">
                <a:solidFill>
                  <a:srgbClr val="404040"/>
                </a:solidFill>
                <a:effectLst/>
                <a:latin typeface="Poppins" panose="00000500000000000000" pitchFamily="2" charset="0"/>
              </a:rPr>
              <a:t>eXtreme</a:t>
            </a:r>
            <a:r>
              <a:rPr lang="en-US" b="1" i="0" dirty="0">
                <a:solidFill>
                  <a:srgbClr val="404040"/>
                </a:solidFill>
                <a:effectLst/>
                <a:latin typeface="Poppins" panose="00000500000000000000" pitchFamily="2" charset="0"/>
              </a:rPr>
              <a:t> programming:</a:t>
            </a:r>
          </a:p>
          <a:p>
            <a:r>
              <a:rPr lang="en-US" b="1" i="1" dirty="0">
                <a:effectLst/>
                <a:latin typeface="Poppins" panose="00000500000000000000" pitchFamily="2" charset="0"/>
              </a:rPr>
              <a:t>Execution</a:t>
            </a:r>
            <a:endParaRPr lang="en-US" b="1" dirty="0">
              <a:effectLst/>
              <a:latin typeface="Poppins" panose="00000500000000000000" pitchFamily="2" charset="0"/>
            </a:endParaRPr>
          </a:p>
          <a:p>
            <a:pPr>
              <a:buFont typeface="Arial" panose="020B0604020202020204" pitchFamily="34" charset="0"/>
              <a:buChar char="•"/>
            </a:pPr>
            <a:r>
              <a:rPr lang="en-US" dirty="0">
                <a:effectLst/>
              </a:rPr>
              <a:t>Coding</a:t>
            </a:r>
          </a:p>
          <a:p>
            <a:pPr>
              <a:buFont typeface="Arial" panose="020B0604020202020204" pitchFamily="34" charset="0"/>
              <a:buChar char="•"/>
            </a:pPr>
            <a:r>
              <a:rPr lang="en-US" dirty="0">
                <a:effectLst/>
              </a:rPr>
              <a:t>Unit Testing</a:t>
            </a:r>
          </a:p>
          <a:p>
            <a:pPr>
              <a:buFont typeface="Arial" panose="020B0604020202020204" pitchFamily="34" charset="0"/>
              <a:buChar char="•"/>
            </a:pPr>
            <a:r>
              <a:rPr lang="en-US" dirty="0">
                <a:effectLst/>
              </a:rPr>
              <a:t>Execution of Manual test scenarios</a:t>
            </a:r>
          </a:p>
          <a:p>
            <a:pPr>
              <a:buFont typeface="Arial" panose="020B0604020202020204" pitchFamily="34" charset="0"/>
              <a:buChar char="•"/>
            </a:pPr>
            <a:r>
              <a:rPr lang="en-US" dirty="0">
                <a:effectLst/>
              </a:rPr>
              <a:t>Defect Report generation</a:t>
            </a:r>
          </a:p>
          <a:p>
            <a:pPr>
              <a:buFont typeface="Arial" panose="020B0604020202020204" pitchFamily="34" charset="0"/>
              <a:buChar char="•"/>
            </a:pPr>
            <a:r>
              <a:rPr lang="en-US" dirty="0">
                <a:effectLst/>
              </a:rPr>
              <a:t>Conversion of Manual to Automation regression test cases</a:t>
            </a:r>
          </a:p>
          <a:p>
            <a:pPr>
              <a:buFont typeface="Arial" panose="020B0604020202020204" pitchFamily="34" charset="0"/>
              <a:buChar char="•"/>
            </a:pPr>
            <a:r>
              <a:rPr lang="en-US" dirty="0">
                <a:effectLst/>
              </a:rPr>
              <a:t>Mid Iteration review</a:t>
            </a:r>
          </a:p>
          <a:p>
            <a:pPr>
              <a:buFont typeface="Arial" panose="020B0604020202020204" pitchFamily="34" charset="0"/>
              <a:buChar char="•"/>
            </a:pPr>
            <a:r>
              <a:rPr lang="en-US" dirty="0">
                <a:effectLst/>
              </a:rPr>
              <a:t>End of Iteration review</a:t>
            </a:r>
          </a:p>
          <a:p>
            <a:r>
              <a:rPr lang="en-US" b="1" i="1" dirty="0">
                <a:effectLst/>
                <a:latin typeface="Poppins" panose="00000500000000000000" pitchFamily="2" charset="0"/>
              </a:rPr>
              <a:t>Wrapping</a:t>
            </a:r>
            <a:endParaRPr lang="en-US" b="1" dirty="0">
              <a:effectLst/>
              <a:latin typeface="Poppins" panose="00000500000000000000" pitchFamily="2" charset="0"/>
            </a:endParaRPr>
          </a:p>
          <a:p>
            <a:pPr>
              <a:buFont typeface="Arial" panose="020B0604020202020204" pitchFamily="34" charset="0"/>
              <a:buChar char="•"/>
            </a:pPr>
            <a:r>
              <a:rPr lang="en-US" dirty="0">
                <a:effectLst/>
              </a:rPr>
              <a:t>Small Releases</a:t>
            </a:r>
          </a:p>
          <a:p>
            <a:pPr>
              <a:buFont typeface="Arial" panose="020B0604020202020204" pitchFamily="34" charset="0"/>
              <a:buChar char="•"/>
            </a:pPr>
            <a:r>
              <a:rPr lang="en-US" dirty="0">
                <a:effectLst/>
              </a:rPr>
              <a:t>Regression Testing</a:t>
            </a:r>
          </a:p>
          <a:p>
            <a:pPr>
              <a:buFont typeface="Arial" panose="020B0604020202020204" pitchFamily="34" charset="0"/>
              <a:buChar char="•"/>
            </a:pPr>
            <a:r>
              <a:rPr lang="en-US" dirty="0">
                <a:effectLst/>
              </a:rPr>
              <a:t>Demos and reviews</a:t>
            </a:r>
          </a:p>
          <a:p>
            <a:pPr>
              <a:buFont typeface="Arial" panose="020B0604020202020204" pitchFamily="34" charset="0"/>
              <a:buChar char="•"/>
            </a:pPr>
            <a:r>
              <a:rPr lang="en-US" dirty="0">
                <a:effectLst/>
              </a:rPr>
              <a:t>Develop new stories based on the need</a:t>
            </a:r>
          </a:p>
          <a:p>
            <a:pPr>
              <a:buFont typeface="Arial" panose="020B0604020202020204" pitchFamily="34" charset="0"/>
              <a:buChar char="•"/>
            </a:pPr>
            <a:r>
              <a:rPr lang="en-US" dirty="0">
                <a:effectLst/>
              </a:rPr>
              <a:t>Process Improvements based on end of iteration review comments</a:t>
            </a:r>
          </a:p>
          <a:p>
            <a:r>
              <a:rPr lang="en-US" b="1" i="1" dirty="0">
                <a:effectLst/>
                <a:latin typeface="Poppins" panose="00000500000000000000" pitchFamily="2" charset="0"/>
              </a:rPr>
              <a:t>Closure</a:t>
            </a:r>
            <a:endParaRPr lang="en-US" b="1" dirty="0">
              <a:effectLst/>
              <a:latin typeface="Poppins" panose="00000500000000000000" pitchFamily="2" charset="0"/>
            </a:endParaRPr>
          </a:p>
          <a:p>
            <a:pPr>
              <a:buFont typeface="Arial" panose="020B0604020202020204" pitchFamily="34" charset="0"/>
              <a:buChar char="•"/>
            </a:pPr>
            <a:r>
              <a:rPr lang="en-US" b="0" i="0" dirty="0">
                <a:solidFill>
                  <a:srgbClr val="404040"/>
                </a:solidFill>
                <a:effectLst/>
                <a:latin typeface="Muli"/>
              </a:rPr>
              <a:t>Pilot Launch</a:t>
            </a:r>
          </a:p>
          <a:p>
            <a:pPr>
              <a:buFont typeface="Arial" panose="020B0604020202020204" pitchFamily="34" charset="0"/>
              <a:buChar char="•"/>
            </a:pPr>
            <a:r>
              <a:rPr lang="en-US" b="0" i="0" dirty="0">
                <a:solidFill>
                  <a:srgbClr val="404040"/>
                </a:solidFill>
                <a:effectLst/>
                <a:latin typeface="Muli"/>
              </a:rPr>
              <a:t>Training</a:t>
            </a:r>
          </a:p>
          <a:p>
            <a:pPr>
              <a:buFont typeface="Arial" panose="020B0604020202020204" pitchFamily="34" charset="0"/>
              <a:buChar char="•"/>
            </a:pPr>
            <a:r>
              <a:rPr lang="en-US" b="0" i="0" dirty="0">
                <a:solidFill>
                  <a:srgbClr val="404040"/>
                </a:solidFill>
                <a:effectLst/>
                <a:latin typeface="Muli"/>
              </a:rPr>
              <a:t>Production Launch</a:t>
            </a:r>
          </a:p>
          <a:p>
            <a:br>
              <a:rPr lang="en-US" b="0" i="0" dirty="0">
                <a:solidFill>
                  <a:srgbClr val="404040"/>
                </a:solidFill>
                <a:effectLst/>
                <a:latin typeface="Muli"/>
              </a:rPr>
            </a:br>
            <a:endParaRPr lang="en-US" b="0" i="0" dirty="0">
              <a:solidFill>
                <a:srgbClr val="404040"/>
              </a:solidFill>
              <a:effectLst/>
              <a:latin typeface="Muli"/>
            </a:endParaRPr>
          </a:p>
        </p:txBody>
      </p:sp>
    </p:spTree>
    <p:extLst>
      <p:ext uri="{BB962C8B-B14F-4D97-AF65-F5344CB8AC3E}">
        <p14:creationId xmlns:p14="http://schemas.microsoft.com/office/powerpoint/2010/main" val="150130123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 (Contd.)</a:t>
            </a:r>
            <a:endParaRPr lang="en-US" sz="2800" dirty="0"/>
          </a:p>
        </p:txBody>
      </p:sp>
      <p:pic>
        <p:nvPicPr>
          <p:cNvPr id="2" name="Picture 1"/>
          <p:cNvPicPr>
            <a:picLocks noChangeAspect="1"/>
          </p:cNvPicPr>
          <p:nvPr/>
        </p:nvPicPr>
        <p:blipFill>
          <a:blip r:embed="rId3"/>
          <a:stretch>
            <a:fillRect/>
          </a:stretch>
        </p:blipFill>
        <p:spPr>
          <a:xfrm>
            <a:off x="1510171" y="2425790"/>
            <a:ext cx="5674010" cy="4234195"/>
          </a:xfrm>
          <a:prstGeom prst="rect">
            <a:avLst/>
          </a:prstGeom>
        </p:spPr>
      </p:pic>
    </p:spTree>
    <p:extLst>
      <p:ext uri="{BB962C8B-B14F-4D97-AF65-F5344CB8AC3E}">
        <p14:creationId xmlns:p14="http://schemas.microsoft.com/office/powerpoint/2010/main" val="2483253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 (Contd.)</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Scrum:</a:t>
            </a:r>
          </a:p>
          <a:p>
            <a:pPr lvl="1"/>
            <a:r>
              <a:rPr lang="en-US" dirty="0"/>
              <a:t>A quick, adaptive, and self-organizing development methodology</a:t>
            </a:r>
          </a:p>
          <a:p>
            <a:pPr lvl="1"/>
            <a:r>
              <a:rPr lang="en-US" dirty="0"/>
              <a:t>Responds to a current situation as rapidly and positively as possible</a:t>
            </a:r>
          </a:p>
        </p:txBody>
      </p:sp>
    </p:spTree>
    <p:extLst>
      <p:ext uri="{BB962C8B-B14F-4D97-AF65-F5344CB8AC3E}">
        <p14:creationId xmlns:p14="http://schemas.microsoft.com/office/powerpoint/2010/main" val="373459549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304800"/>
            <a:ext cx="8229600" cy="1143000"/>
          </a:xfrm>
        </p:spPr>
        <p:txBody>
          <a:bodyPr>
            <a:normAutofit/>
          </a:bodyPr>
          <a:lstStyle/>
          <a:p>
            <a:pPr eaLnBrk="1" hangingPunct="1"/>
            <a:r>
              <a:rPr lang="en-GB" dirty="0"/>
              <a:t>Agile Methods (Contd.)</a:t>
            </a:r>
            <a:endParaRPr lang="en-US" sz="2800" dirty="0"/>
          </a:p>
        </p:txBody>
      </p:sp>
      <p:sp>
        <p:nvSpPr>
          <p:cNvPr id="22531" name="Rectangle 3"/>
          <p:cNvSpPr>
            <a:spLocks noGrp="1" noChangeArrowheads="1"/>
          </p:cNvSpPr>
          <p:nvPr>
            <p:ph type="body" idx="1"/>
          </p:nvPr>
        </p:nvSpPr>
        <p:spPr>
          <a:xfrm>
            <a:off x="228600" y="1444869"/>
            <a:ext cx="8229600" cy="3962400"/>
          </a:xfrm>
        </p:spPr>
        <p:txBody>
          <a:bodyPr>
            <a:normAutofit/>
          </a:bodyPr>
          <a:lstStyle/>
          <a:p>
            <a:pPr algn="l"/>
            <a:r>
              <a:rPr lang="en-US" sz="2000" b="0" i="0" dirty="0">
                <a:solidFill>
                  <a:srgbClr val="404040"/>
                </a:solidFill>
                <a:effectLst/>
                <a:latin typeface="Muli"/>
              </a:rPr>
              <a:t>SCRUM is an agile development method which concentrates specifically on how to manage tasks within a team-based development environment. </a:t>
            </a:r>
          </a:p>
          <a:p>
            <a:pPr algn="l"/>
            <a:r>
              <a:rPr lang="en-US" sz="2000" b="0" i="0" dirty="0">
                <a:solidFill>
                  <a:srgbClr val="404040"/>
                </a:solidFill>
                <a:effectLst/>
                <a:latin typeface="Muli"/>
              </a:rPr>
              <a:t>Scrum believes in empowering the development team and advocates working in small teams (say- 7 to 9 members). It consists of three roles, and their responsibilities are explained as follows</a:t>
            </a:r>
            <a:br>
              <a:rPr lang="en-US" dirty="0"/>
            </a:br>
            <a:endParaRPr lang="en-GB" dirty="0"/>
          </a:p>
        </p:txBody>
      </p:sp>
      <p:pic>
        <p:nvPicPr>
          <p:cNvPr id="1026" name="Picture 2">
            <a:extLst>
              <a:ext uri="{FF2B5EF4-FFF2-40B4-BE49-F238E27FC236}">
                <a16:creationId xmlns:a16="http://schemas.microsoft.com/office/drawing/2014/main" id="{5DECFAA2-EC49-4900-B4FB-7C8EDC6B8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276600"/>
            <a:ext cx="8305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6538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304800"/>
            <a:ext cx="8229600" cy="1143000"/>
          </a:xfrm>
        </p:spPr>
        <p:txBody>
          <a:bodyPr>
            <a:normAutofit/>
          </a:bodyPr>
          <a:lstStyle/>
          <a:p>
            <a:pPr eaLnBrk="1" hangingPunct="1"/>
            <a:r>
              <a:rPr lang="en-GB" dirty="0"/>
              <a:t>Agile Methods (Contd.)</a:t>
            </a:r>
            <a:endParaRPr lang="en-US" sz="2800" dirty="0"/>
          </a:p>
        </p:txBody>
      </p:sp>
      <p:sp>
        <p:nvSpPr>
          <p:cNvPr id="22531" name="Rectangle 3"/>
          <p:cNvSpPr>
            <a:spLocks noGrp="1" noChangeArrowheads="1"/>
          </p:cNvSpPr>
          <p:nvPr>
            <p:ph type="body" idx="1"/>
          </p:nvPr>
        </p:nvSpPr>
        <p:spPr>
          <a:xfrm>
            <a:off x="228600" y="1444869"/>
            <a:ext cx="8229600" cy="3962400"/>
          </a:xfrm>
        </p:spPr>
        <p:txBody>
          <a:bodyPr>
            <a:normAutofit fontScale="85000" lnSpcReduction="20000"/>
          </a:bodyPr>
          <a:lstStyle/>
          <a:p>
            <a:pPr algn="l">
              <a:buFont typeface="Arial" panose="020B0604020202020204" pitchFamily="34" charset="0"/>
              <a:buChar char="•"/>
            </a:pPr>
            <a:r>
              <a:rPr lang="en-US" b="0" i="0" dirty="0">
                <a:solidFill>
                  <a:srgbClr val="404040"/>
                </a:solidFill>
                <a:effectLst/>
                <a:latin typeface="Muli"/>
              </a:rPr>
              <a:t>Scrum Master</a:t>
            </a:r>
          </a:p>
          <a:p>
            <a:pPr marL="742950" lvl="1" indent="-285750" algn="l">
              <a:buFont typeface="Arial" panose="020B0604020202020204" pitchFamily="34" charset="0"/>
              <a:buChar char="•"/>
            </a:pPr>
            <a:r>
              <a:rPr lang="en-US" b="0" i="0" dirty="0">
                <a:solidFill>
                  <a:srgbClr val="404040"/>
                </a:solidFill>
                <a:effectLst/>
                <a:latin typeface="Muli"/>
              </a:rPr>
              <a:t>Master is responsible for setting up the team, sprint meeting and removes obstacles to progress</a:t>
            </a:r>
          </a:p>
          <a:p>
            <a:pPr algn="l">
              <a:buFont typeface="Arial" panose="020B0604020202020204" pitchFamily="34" charset="0"/>
              <a:buChar char="•"/>
            </a:pPr>
            <a:r>
              <a:rPr lang="en-US" b="0" i="0" dirty="0">
                <a:solidFill>
                  <a:srgbClr val="404040"/>
                </a:solidFill>
                <a:effectLst/>
                <a:latin typeface="Muli"/>
              </a:rPr>
              <a:t>Product owner</a:t>
            </a:r>
          </a:p>
          <a:p>
            <a:pPr marL="742950" lvl="1" indent="-285750" algn="l">
              <a:buFont typeface="Arial" panose="020B0604020202020204" pitchFamily="34" charset="0"/>
              <a:buChar char="•"/>
            </a:pPr>
            <a:r>
              <a:rPr lang="en-US" b="0" i="0" dirty="0">
                <a:solidFill>
                  <a:srgbClr val="404040"/>
                </a:solidFill>
                <a:effectLst/>
                <a:latin typeface="Muli"/>
              </a:rPr>
              <a:t>The Product Owner creates product backlog, prioritizes the backlog and is responsible for the delivery of the functionality at each iteration</a:t>
            </a:r>
          </a:p>
          <a:p>
            <a:pPr marL="742950" lvl="1" indent="-285750" algn="l">
              <a:buFont typeface="Arial" panose="020B0604020202020204" pitchFamily="34" charset="0"/>
              <a:buChar char="•"/>
            </a:pPr>
            <a:r>
              <a:rPr lang="en-US" b="0" i="0" dirty="0">
                <a:solidFill>
                  <a:srgbClr val="202124"/>
                </a:solidFill>
                <a:effectLst/>
                <a:latin typeface="arial" panose="020B0604020202020204" pitchFamily="34" charset="0"/>
              </a:rPr>
              <a:t>A product backlog is </a:t>
            </a:r>
            <a:r>
              <a:rPr lang="en-US" b="1" i="0" dirty="0">
                <a:solidFill>
                  <a:srgbClr val="202124"/>
                </a:solidFill>
                <a:effectLst/>
                <a:latin typeface="arial" panose="020B0604020202020204" pitchFamily="34" charset="0"/>
              </a:rPr>
              <a:t>a list of the new features, changes to existing features, bug fixes, infrastructure changes or other activities that a team may deliver in order to achieve a specific outcome</a:t>
            </a:r>
            <a:r>
              <a:rPr lang="en-US" b="0" i="0" dirty="0">
                <a:solidFill>
                  <a:srgbClr val="202124"/>
                </a:solidFill>
                <a:effectLst/>
                <a:latin typeface="arial" panose="020B0604020202020204" pitchFamily="34" charset="0"/>
              </a:rPr>
              <a:t>. </a:t>
            </a:r>
            <a:endParaRPr lang="en-US" b="0" i="0" dirty="0">
              <a:solidFill>
                <a:srgbClr val="404040"/>
              </a:solidFill>
              <a:effectLst/>
              <a:latin typeface="Muli"/>
            </a:endParaRPr>
          </a:p>
          <a:p>
            <a:pPr algn="l">
              <a:buFont typeface="Arial" panose="020B0604020202020204" pitchFamily="34" charset="0"/>
              <a:buChar char="•"/>
            </a:pPr>
            <a:r>
              <a:rPr lang="en-US" b="0" i="0" dirty="0">
                <a:solidFill>
                  <a:srgbClr val="404040"/>
                </a:solidFill>
                <a:effectLst/>
                <a:latin typeface="Muli"/>
              </a:rPr>
              <a:t>Scrum Team</a:t>
            </a:r>
          </a:p>
          <a:p>
            <a:pPr marL="742950" lvl="1" indent="-285750" algn="l">
              <a:buFont typeface="Arial" panose="020B0604020202020204" pitchFamily="34" charset="0"/>
              <a:buChar char="•"/>
            </a:pPr>
            <a:r>
              <a:rPr lang="en-US" b="0" i="0" dirty="0">
                <a:solidFill>
                  <a:srgbClr val="404040"/>
                </a:solidFill>
                <a:effectLst/>
                <a:latin typeface="Muli"/>
              </a:rPr>
              <a:t>Team manages its own work and organizes the work to complete the sprint or cycle</a:t>
            </a:r>
          </a:p>
          <a:p>
            <a:pPr algn="l"/>
            <a:endParaRPr lang="en-GB" dirty="0"/>
          </a:p>
        </p:txBody>
      </p:sp>
    </p:spTree>
    <p:extLst>
      <p:ext uri="{BB962C8B-B14F-4D97-AF65-F5344CB8AC3E}">
        <p14:creationId xmlns:p14="http://schemas.microsoft.com/office/powerpoint/2010/main" val="180732180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304800"/>
            <a:ext cx="8229600" cy="1143000"/>
          </a:xfrm>
        </p:spPr>
        <p:txBody>
          <a:bodyPr>
            <a:normAutofit/>
          </a:bodyPr>
          <a:lstStyle/>
          <a:p>
            <a:pPr eaLnBrk="1" hangingPunct="1"/>
            <a:r>
              <a:rPr lang="en-GB" dirty="0"/>
              <a:t>Agile Methods (Contd.)</a:t>
            </a:r>
            <a:endParaRPr lang="en-US" sz="2800" dirty="0"/>
          </a:p>
        </p:txBody>
      </p:sp>
      <p:pic>
        <p:nvPicPr>
          <p:cNvPr id="2052" name="Picture 4">
            <a:extLst>
              <a:ext uri="{FF2B5EF4-FFF2-40B4-BE49-F238E27FC236}">
                <a16:creationId xmlns:a16="http://schemas.microsoft.com/office/drawing/2014/main" id="{B99C5D71-50A3-4450-B111-8A1201541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86000"/>
            <a:ext cx="7666390" cy="4495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BABD364-D4D1-45CE-B138-2FD7F7170577}"/>
              </a:ext>
            </a:extLst>
          </p:cNvPr>
          <p:cNvSpPr txBox="1"/>
          <p:nvPr/>
        </p:nvSpPr>
        <p:spPr>
          <a:xfrm>
            <a:off x="515815" y="1477108"/>
            <a:ext cx="4580792" cy="646331"/>
          </a:xfrm>
          <a:prstGeom prst="rect">
            <a:avLst/>
          </a:prstGeom>
          <a:noFill/>
        </p:spPr>
        <p:txBody>
          <a:bodyPr wrap="square">
            <a:spAutoFit/>
          </a:bodyPr>
          <a:lstStyle/>
          <a:p>
            <a:pPr algn="l"/>
            <a:r>
              <a:rPr lang="en-US" b="1" i="0" dirty="0">
                <a:solidFill>
                  <a:srgbClr val="404040"/>
                </a:solidFill>
                <a:effectLst/>
                <a:latin typeface="Poppins" panose="00000500000000000000" pitchFamily="2" charset="0"/>
              </a:rPr>
              <a:t>Scrum Practices</a:t>
            </a:r>
          </a:p>
          <a:p>
            <a:pPr algn="l"/>
            <a:r>
              <a:rPr lang="en-US" b="0" i="0" dirty="0">
                <a:solidFill>
                  <a:srgbClr val="404040"/>
                </a:solidFill>
                <a:effectLst/>
                <a:latin typeface="Muli"/>
              </a:rPr>
              <a:t>Practices are described in detailed:</a:t>
            </a:r>
          </a:p>
        </p:txBody>
      </p:sp>
    </p:spTree>
    <p:extLst>
      <p:ext uri="{BB962C8B-B14F-4D97-AF65-F5344CB8AC3E}">
        <p14:creationId xmlns:p14="http://schemas.microsoft.com/office/powerpoint/2010/main" val="46520477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 (Contd.)</a:t>
            </a:r>
            <a:endParaRPr lang="en-US" sz="2800" dirty="0"/>
          </a:p>
        </p:txBody>
      </p:sp>
      <p:sp>
        <p:nvSpPr>
          <p:cNvPr id="22531" name="Rectangle 3"/>
          <p:cNvSpPr>
            <a:spLocks noGrp="1" noChangeArrowheads="1"/>
          </p:cNvSpPr>
          <p:nvPr>
            <p:ph type="body" idx="1"/>
          </p:nvPr>
        </p:nvSpPr>
        <p:spPr>
          <a:xfrm>
            <a:off x="457200" y="2438400"/>
            <a:ext cx="8229600" cy="39624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Scrum Philosophy</a:t>
            </a:r>
          </a:p>
          <a:p>
            <a:pPr lvl="1"/>
            <a:r>
              <a:rPr lang="en-US" dirty="0"/>
              <a:t>Responsive to a highly changing, dynamic environment</a:t>
            </a:r>
          </a:p>
          <a:p>
            <a:pPr lvl="1"/>
            <a:r>
              <a:rPr lang="en-US" dirty="0"/>
              <a:t>Focuses primarily on the team level</a:t>
            </a:r>
          </a:p>
          <a:p>
            <a:pPr lvl="2"/>
            <a:r>
              <a:rPr lang="en-US" dirty="0"/>
              <a:t>Team exerts total control over its own organization and work processes</a:t>
            </a:r>
          </a:p>
          <a:p>
            <a:pPr lvl="1"/>
            <a:r>
              <a:rPr lang="en-US" dirty="0"/>
              <a:t>Uses a product backlog as the basic control mechanism</a:t>
            </a:r>
          </a:p>
          <a:p>
            <a:pPr lvl="2"/>
            <a:r>
              <a:rPr lang="en-US" dirty="0"/>
              <a:t>Prioritized list of user requirements used to choose work to be done during a Scrum project</a:t>
            </a:r>
          </a:p>
        </p:txBody>
      </p:sp>
    </p:spTree>
    <p:extLst>
      <p:ext uri="{BB962C8B-B14F-4D97-AF65-F5344CB8AC3E}">
        <p14:creationId xmlns:p14="http://schemas.microsoft.com/office/powerpoint/2010/main" val="396611282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What is a Process Model?</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a:bodyPr>
          <a:lstStyle/>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Description of a process, evolved overtime, in a certain format</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May use text, pictures, or a combination</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Contains key process features</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a:bodyPr>
          <a:lstStyle/>
          <a:p>
            <a:pPr eaLnBrk="1" hangingPunct="1"/>
            <a:r>
              <a:rPr lang="en-GB" dirty="0"/>
              <a:t>Agile Methods (Contd.)</a:t>
            </a:r>
            <a:endParaRPr lang="en-US" sz="2800" dirty="0"/>
          </a:p>
        </p:txBody>
      </p:sp>
      <p:sp>
        <p:nvSpPr>
          <p:cNvPr id="3" name="Content Placeholder 2">
            <a:extLst>
              <a:ext uri="{FF2B5EF4-FFF2-40B4-BE49-F238E27FC236}">
                <a16:creationId xmlns:a16="http://schemas.microsoft.com/office/drawing/2014/main" id="{E22DBEFF-C6FE-4035-9938-77A5377A048C}"/>
              </a:ext>
            </a:extLst>
          </p:cNvPr>
          <p:cNvSpPr>
            <a:spLocks noGrp="1"/>
          </p:cNvSpPr>
          <p:nvPr>
            <p:ph idx="1"/>
          </p:nvPr>
        </p:nvSpPr>
        <p:spPr/>
        <p:txBody>
          <a:bodyPr>
            <a:normAutofit fontScale="92500"/>
          </a:bodyPr>
          <a:lstStyle/>
          <a:p>
            <a:pPr algn="l"/>
            <a:r>
              <a:rPr lang="en-US" b="1" i="0" dirty="0">
                <a:solidFill>
                  <a:srgbClr val="404040"/>
                </a:solidFill>
                <a:effectLst/>
                <a:latin typeface="Poppins" panose="00000500000000000000" pitchFamily="2" charset="0"/>
              </a:rPr>
              <a:t>Process flow of Scrum Methodologies:</a:t>
            </a:r>
          </a:p>
          <a:p>
            <a:pPr algn="l"/>
            <a:r>
              <a:rPr lang="en-US" b="0" i="0" dirty="0">
                <a:solidFill>
                  <a:srgbClr val="404040"/>
                </a:solidFill>
                <a:effectLst/>
                <a:latin typeface="Muli"/>
              </a:rPr>
              <a:t>Process flow of scrum testing is as follows:</a:t>
            </a:r>
          </a:p>
          <a:p>
            <a:pPr algn="l">
              <a:buFont typeface="Arial" panose="020B0604020202020204" pitchFamily="34" charset="0"/>
              <a:buChar char="•"/>
            </a:pPr>
            <a:r>
              <a:rPr lang="en-US" b="0" i="0" dirty="0">
                <a:solidFill>
                  <a:srgbClr val="404040"/>
                </a:solidFill>
                <a:effectLst/>
                <a:latin typeface="Muli"/>
              </a:rPr>
              <a:t>Each iteration of a scrum is known as Sprint</a:t>
            </a:r>
          </a:p>
          <a:p>
            <a:pPr algn="l">
              <a:buFont typeface="Arial" panose="020B0604020202020204" pitchFamily="34" charset="0"/>
              <a:buChar char="•"/>
            </a:pPr>
            <a:r>
              <a:rPr lang="en-US" b="0" i="0" dirty="0">
                <a:solidFill>
                  <a:srgbClr val="404040"/>
                </a:solidFill>
                <a:effectLst/>
                <a:latin typeface="Muli"/>
              </a:rPr>
              <a:t>Product backlog is a list where all details are entered to get the end-product</a:t>
            </a:r>
          </a:p>
          <a:p>
            <a:pPr algn="l">
              <a:buFont typeface="Arial" panose="020B0604020202020204" pitchFamily="34" charset="0"/>
              <a:buChar char="•"/>
            </a:pPr>
            <a:r>
              <a:rPr lang="en-US" b="0" i="0" dirty="0">
                <a:solidFill>
                  <a:srgbClr val="404040"/>
                </a:solidFill>
                <a:effectLst/>
                <a:latin typeface="Muli"/>
              </a:rPr>
              <a:t>During each Sprint, top user stories of Product backlog are selected and turned into Sprint backlog</a:t>
            </a:r>
          </a:p>
          <a:p>
            <a:pPr algn="l">
              <a:buFont typeface="Arial" panose="020B0604020202020204" pitchFamily="34" charset="0"/>
              <a:buChar char="•"/>
            </a:pPr>
            <a:r>
              <a:rPr lang="en-US" b="0" i="0" dirty="0">
                <a:solidFill>
                  <a:srgbClr val="404040"/>
                </a:solidFill>
                <a:effectLst/>
                <a:latin typeface="Muli"/>
              </a:rPr>
              <a:t>Team works on the defined sprint backlog</a:t>
            </a:r>
          </a:p>
          <a:p>
            <a:pPr algn="l">
              <a:buFont typeface="Arial" panose="020B0604020202020204" pitchFamily="34" charset="0"/>
              <a:buChar char="•"/>
            </a:pPr>
            <a:r>
              <a:rPr lang="en-US" b="0" i="0" dirty="0">
                <a:solidFill>
                  <a:srgbClr val="404040"/>
                </a:solidFill>
                <a:effectLst/>
                <a:latin typeface="Muli"/>
              </a:rPr>
              <a:t>Team checks for the daily work</a:t>
            </a:r>
          </a:p>
          <a:p>
            <a:pPr algn="l">
              <a:buFont typeface="Arial" panose="020B0604020202020204" pitchFamily="34" charset="0"/>
              <a:buChar char="•"/>
            </a:pPr>
            <a:r>
              <a:rPr lang="en-US" b="0" i="0" dirty="0">
                <a:solidFill>
                  <a:srgbClr val="404040"/>
                </a:solidFill>
                <a:effectLst/>
                <a:latin typeface="Muli"/>
              </a:rPr>
              <a:t>At the end of the sprint, team delivers product functionality</a:t>
            </a:r>
          </a:p>
          <a:p>
            <a:endParaRPr lang="en-PK" dirty="0"/>
          </a:p>
        </p:txBody>
      </p:sp>
    </p:spTree>
    <p:extLst>
      <p:ext uri="{BB962C8B-B14F-4D97-AF65-F5344CB8AC3E}">
        <p14:creationId xmlns:p14="http://schemas.microsoft.com/office/powerpoint/2010/main" val="387354615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Process Flow</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96" y="2057400"/>
            <a:ext cx="690562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71153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600" dirty="0"/>
              <a:t>RAD Rapid Application Development Model</a:t>
            </a:r>
          </a:p>
        </p:txBody>
      </p:sp>
      <p:sp>
        <p:nvSpPr>
          <p:cNvPr id="3" name="Content Placeholder 2"/>
          <p:cNvSpPr>
            <a:spLocks noGrp="1"/>
          </p:cNvSpPr>
          <p:nvPr>
            <p:ph idx="1"/>
          </p:nvPr>
        </p:nvSpPr>
        <p:spPr>
          <a:xfrm>
            <a:off x="457200" y="1524000"/>
            <a:ext cx="8229600" cy="4389120"/>
          </a:xfrm>
        </p:spPr>
        <p:txBody>
          <a:bodyPr>
            <a:normAutofit lnSpcReduction="10000"/>
          </a:bodyPr>
          <a:lstStyle/>
          <a:p>
            <a:r>
              <a:rPr lang="en-US" dirty="0"/>
              <a:t>Focuses on short development Life Cycle 60-90 days Project</a:t>
            </a:r>
          </a:p>
          <a:p>
            <a:r>
              <a:rPr lang="en-US" dirty="0"/>
              <a:t>Linear Sequential Model</a:t>
            </a:r>
          </a:p>
          <a:p>
            <a:r>
              <a:rPr lang="en-US" dirty="0"/>
              <a:t>Multiple Teams working on the modules</a:t>
            </a:r>
          </a:p>
          <a:p>
            <a:r>
              <a:rPr lang="en-US" dirty="0"/>
              <a:t>Customer involves throughout the life cycle</a:t>
            </a:r>
          </a:p>
          <a:p>
            <a:r>
              <a:rPr lang="en-US" dirty="0"/>
              <a:t>Improve Productivity multiple teams involve</a:t>
            </a:r>
          </a:p>
          <a:p>
            <a:r>
              <a:rPr lang="en-US" dirty="0"/>
              <a:t>Not recommended when risk is high</a:t>
            </a:r>
          </a:p>
          <a:p>
            <a:r>
              <a:rPr lang="en-US" dirty="0"/>
              <a:t>Sufficient human resources require</a:t>
            </a:r>
          </a:p>
          <a:p>
            <a:r>
              <a:rPr lang="en-US" dirty="0"/>
              <a:t>Development team and Client continuously involve in rapid fire activities</a:t>
            </a:r>
          </a:p>
          <a:p>
            <a:endParaRPr lang="en-US" dirty="0"/>
          </a:p>
          <a:p>
            <a:endParaRPr lang="en-US" dirty="0"/>
          </a:p>
        </p:txBody>
      </p:sp>
    </p:spTree>
    <p:extLst>
      <p:ext uri="{BB962C8B-B14F-4D97-AF65-F5344CB8AC3E}">
        <p14:creationId xmlns:p14="http://schemas.microsoft.com/office/powerpoint/2010/main" val="17752736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600" dirty="0"/>
              <a:t>RAD Rapid Application Development Model</a:t>
            </a:r>
          </a:p>
        </p:txBody>
      </p:sp>
      <p:pic>
        <p:nvPicPr>
          <p:cNvPr id="5" name="Picture 4">
            <a:extLst>
              <a:ext uri="{FF2B5EF4-FFF2-40B4-BE49-F238E27FC236}">
                <a16:creationId xmlns:a16="http://schemas.microsoft.com/office/drawing/2014/main" id="{61C5CB2F-BF43-4BA6-9192-D8C1205E5C3A}"/>
              </a:ext>
            </a:extLst>
          </p:cNvPr>
          <p:cNvPicPr>
            <a:picLocks noChangeAspect="1"/>
          </p:cNvPicPr>
          <p:nvPr/>
        </p:nvPicPr>
        <p:blipFill>
          <a:blip r:embed="rId2"/>
          <a:stretch>
            <a:fillRect/>
          </a:stretch>
        </p:blipFill>
        <p:spPr>
          <a:xfrm>
            <a:off x="457200" y="1459048"/>
            <a:ext cx="8229600" cy="5246552"/>
          </a:xfrm>
          <a:prstGeom prst="rect">
            <a:avLst/>
          </a:prstGeom>
        </p:spPr>
      </p:pic>
    </p:spTree>
    <p:extLst>
      <p:ext uri="{BB962C8B-B14F-4D97-AF65-F5344CB8AC3E}">
        <p14:creationId xmlns:p14="http://schemas.microsoft.com/office/powerpoint/2010/main" val="38089622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600" dirty="0"/>
              <a:t>RAD Rapid Application Development Model</a:t>
            </a:r>
          </a:p>
        </p:txBody>
      </p:sp>
      <p:pic>
        <p:nvPicPr>
          <p:cNvPr id="6" name="Picture 5">
            <a:extLst>
              <a:ext uri="{FF2B5EF4-FFF2-40B4-BE49-F238E27FC236}">
                <a16:creationId xmlns:a16="http://schemas.microsoft.com/office/drawing/2014/main" id="{69ED98FE-C583-4893-AAFD-6696133E5723}"/>
              </a:ext>
            </a:extLst>
          </p:cNvPr>
          <p:cNvPicPr>
            <a:picLocks noChangeAspect="1"/>
          </p:cNvPicPr>
          <p:nvPr/>
        </p:nvPicPr>
        <p:blipFill>
          <a:blip r:embed="rId2"/>
          <a:stretch>
            <a:fillRect/>
          </a:stretch>
        </p:blipFill>
        <p:spPr>
          <a:xfrm>
            <a:off x="457200" y="1524000"/>
            <a:ext cx="8153400" cy="4724400"/>
          </a:xfrm>
          <a:prstGeom prst="rect">
            <a:avLst/>
          </a:prstGeom>
        </p:spPr>
      </p:pic>
    </p:spTree>
    <p:extLst>
      <p:ext uri="{BB962C8B-B14F-4D97-AF65-F5344CB8AC3E}">
        <p14:creationId xmlns:p14="http://schemas.microsoft.com/office/powerpoint/2010/main" val="35152802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600" dirty="0"/>
              <a:t>RAD Rapid Application Development Model</a:t>
            </a:r>
          </a:p>
        </p:txBody>
      </p:sp>
      <p:sp>
        <p:nvSpPr>
          <p:cNvPr id="3" name="Content Placeholder 2"/>
          <p:cNvSpPr>
            <a:spLocks noGrp="1"/>
          </p:cNvSpPr>
          <p:nvPr>
            <p:ph idx="1"/>
          </p:nvPr>
        </p:nvSpPr>
        <p:spPr>
          <a:xfrm>
            <a:off x="457200" y="1524000"/>
            <a:ext cx="8229600" cy="4389120"/>
          </a:xfrm>
        </p:spPr>
        <p:txBody>
          <a:bodyPr/>
          <a:lstStyle/>
          <a:p>
            <a:pPr marL="0" indent="0">
              <a:buNone/>
            </a:pPr>
            <a:endParaRPr lang="en-US" dirty="0"/>
          </a:p>
          <a:p>
            <a:endParaRPr lang="en-US" dirty="0"/>
          </a:p>
        </p:txBody>
      </p:sp>
      <p:pic>
        <p:nvPicPr>
          <p:cNvPr id="6" name="Picture 5">
            <a:extLst>
              <a:ext uri="{FF2B5EF4-FFF2-40B4-BE49-F238E27FC236}">
                <a16:creationId xmlns:a16="http://schemas.microsoft.com/office/drawing/2014/main" id="{62DD5491-6DA1-41DF-AFE8-A63EFC688243}"/>
              </a:ext>
            </a:extLst>
          </p:cNvPr>
          <p:cNvPicPr>
            <a:picLocks noChangeAspect="1"/>
          </p:cNvPicPr>
          <p:nvPr/>
        </p:nvPicPr>
        <p:blipFill>
          <a:blip r:embed="rId2"/>
          <a:stretch>
            <a:fillRect/>
          </a:stretch>
        </p:blipFill>
        <p:spPr>
          <a:xfrm>
            <a:off x="457200" y="2034328"/>
            <a:ext cx="8305800" cy="4389120"/>
          </a:xfrm>
          <a:prstGeom prst="rect">
            <a:avLst/>
          </a:prstGeom>
        </p:spPr>
      </p:pic>
    </p:spTree>
    <p:extLst>
      <p:ext uri="{BB962C8B-B14F-4D97-AF65-F5344CB8AC3E}">
        <p14:creationId xmlns:p14="http://schemas.microsoft.com/office/powerpoint/2010/main" val="36160090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RAD Rapid Application Development Model</a:t>
            </a:r>
          </a:p>
        </p:txBody>
      </p:sp>
      <p:sp>
        <p:nvSpPr>
          <p:cNvPr id="8" name="Content Placeholder 7">
            <a:extLst>
              <a:ext uri="{FF2B5EF4-FFF2-40B4-BE49-F238E27FC236}">
                <a16:creationId xmlns:a16="http://schemas.microsoft.com/office/drawing/2014/main" id="{1D899D0D-D56A-46DC-A26C-A5AA97812B4D}"/>
              </a:ext>
            </a:extLst>
          </p:cNvPr>
          <p:cNvSpPr>
            <a:spLocks noGrp="1"/>
          </p:cNvSpPr>
          <p:nvPr>
            <p:ph idx="1"/>
          </p:nvPr>
        </p:nvSpPr>
        <p:spPr>
          <a:xfrm>
            <a:off x="228600" y="1905000"/>
            <a:ext cx="8229600" cy="4389120"/>
          </a:xfrm>
        </p:spPr>
        <p:txBody>
          <a:bodyPr>
            <a:normAutofit fontScale="92500" lnSpcReduction="20000"/>
          </a:bodyPr>
          <a:lstStyle/>
          <a:p>
            <a:r>
              <a:rPr lang="en-US" b="1" i="0" dirty="0">
                <a:solidFill>
                  <a:srgbClr val="383838"/>
                </a:solidFill>
                <a:effectLst/>
                <a:latin typeface="robotolight"/>
              </a:rPr>
              <a:t>The Difference between RAD Model and Agile Model</a:t>
            </a:r>
          </a:p>
          <a:p>
            <a:endParaRPr lang="en-US" b="1" i="0" dirty="0">
              <a:solidFill>
                <a:srgbClr val="383838"/>
              </a:solidFill>
              <a:effectLst/>
              <a:latin typeface="robotolight"/>
            </a:endParaRPr>
          </a:p>
          <a:p>
            <a:pPr algn="l"/>
            <a:r>
              <a:rPr lang="en-US" b="0" i="0" dirty="0">
                <a:solidFill>
                  <a:srgbClr val="000000"/>
                </a:solidFill>
                <a:effectLst/>
                <a:latin typeface="Titillium Web" panose="020B0604020202020204" pitchFamily="2" charset="0"/>
              </a:rPr>
              <a:t>Unlike the Waterfall approach, RAD focuses on processes rather than design. RAD uses existing code and proven processes to create new software prototypes.</a:t>
            </a:r>
          </a:p>
          <a:p>
            <a:pPr algn="l"/>
            <a:r>
              <a:rPr lang="en-US" b="0" i="0" dirty="0">
                <a:solidFill>
                  <a:srgbClr val="000000"/>
                </a:solidFill>
                <a:effectLst/>
                <a:latin typeface="Titillium Web" panose="020B0604020202020204" pitchFamily="2" charset="0"/>
              </a:rPr>
              <a:t>This makes the Rapid Application Development model a versatile, adaptable, and time-saving option for software developers and web applications.</a:t>
            </a:r>
          </a:p>
          <a:p>
            <a:pPr algn="l"/>
            <a:r>
              <a:rPr lang="en-US" b="0" i="0" dirty="0">
                <a:solidFill>
                  <a:srgbClr val="000000"/>
                </a:solidFill>
                <a:effectLst/>
                <a:latin typeface="Titillium Web" panose="020B0604020202020204" pitchFamily="2" charset="0"/>
              </a:rPr>
              <a:t>The Rapid Application Development model is best suited in scenarios that require the development of new applications within a span of two to three months.</a:t>
            </a:r>
          </a:p>
          <a:p>
            <a:pPr algn="l"/>
            <a:r>
              <a:rPr lang="en-US" b="0" i="0" dirty="0">
                <a:solidFill>
                  <a:srgbClr val="000000"/>
                </a:solidFill>
                <a:effectLst/>
                <a:latin typeface="Titillium Web" panose="020B0604020202020204" pitchFamily="2" charset="0"/>
              </a:rPr>
              <a:t>However, one must keep in mind that, to develop anything on a RAD platform, the requirements must be well defined.</a:t>
            </a:r>
          </a:p>
          <a:p>
            <a:endParaRPr lang="en-PK" dirty="0"/>
          </a:p>
        </p:txBody>
      </p:sp>
    </p:spTree>
    <p:extLst>
      <p:ext uri="{BB962C8B-B14F-4D97-AF65-F5344CB8AC3E}">
        <p14:creationId xmlns:p14="http://schemas.microsoft.com/office/powerpoint/2010/main" val="12607849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RAD Rapid Application Development Model</a:t>
            </a:r>
          </a:p>
        </p:txBody>
      </p:sp>
      <p:sp>
        <p:nvSpPr>
          <p:cNvPr id="8" name="Content Placeholder 7">
            <a:extLst>
              <a:ext uri="{FF2B5EF4-FFF2-40B4-BE49-F238E27FC236}">
                <a16:creationId xmlns:a16="http://schemas.microsoft.com/office/drawing/2014/main" id="{1D899D0D-D56A-46DC-A26C-A5AA97812B4D}"/>
              </a:ext>
            </a:extLst>
          </p:cNvPr>
          <p:cNvSpPr>
            <a:spLocks noGrp="1"/>
          </p:cNvSpPr>
          <p:nvPr>
            <p:ph idx="1"/>
          </p:nvPr>
        </p:nvSpPr>
        <p:spPr>
          <a:xfrm>
            <a:off x="228600" y="2057400"/>
            <a:ext cx="8229600" cy="4389120"/>
          </a:xfrm>
        </p:spPr>
        <p:txBody>
          <a:bodyPr>
            <a:normAutofit/>
          </a:bodyPr>
          <a:lstStyle/>
          <a:p>
            <a:r>
              <a:rPr lang="en-US" b="1" i="0" dirty="0">
                <a:solidFill>
                  <a:srgbClr val="383838"/>
                </a:solidFill>
                <a:effectLst/>
                <a:latin typeface="robotolight"/>
              </a:rPr>
              <a:t>The Difference between RAD Model and Agile Model</a:t>
            </a:r>
          </a:p>
          <a:p>
            <a:r>
              <a:rPr lang="en-US" dirty="0">
                <a:solidFill>
                  <a:srgbClr val="212529"/>
                </a:solidFill>
                <a:latin typeface="-apple-system"/>
              </a:rPr>
              <a:t>A</a:t>
            </a:r>
            <a:r>
              <a:rPr lang="en-US" b="0" i="0" dirty="0">
                <a:solidFill>
                  <a:srgbClr val="212529"/>
                </a:solidFill>
                <a:effectLst/>
                <a:latin typeface="-apple-system"/>
              </a:rPr>
              <a:t>gile recognizes that software projects are fundamentally unpredictable and that there are likely to be changes over the course of the project. These changes, be it market changes or feature changes as the product comes to life will need to be addressed. agile welcomes this volatility by breaking down projects into small chunks called sprints, to facilitate prioritization and allowing engineers to add or drop features during the project.</a:t>
            </a:r>
            <a:endParaRPr lang="en-US" b="1" i="0" dirty="0">
              <a:solidFill>
                <a:srgbClr val="383838"/>
              </a:solidFill>
              <a:effectLst/>
              <a:latin typeface="robotolight"/>
            </a:endParaRPr>
          </a:p>
          <a:p>
            <a:endParaRPr lang="en-US" b="1" i="0" dirty="0">
              <a:solidFill>
                <a:srgbClr val="383838"/>
              </a:solidFill>
              <a:effectLst/>
              <a:latin typeface="robotolight"/>
            </a:endParaRPr>
          </a:p>
          <a:p>
            <a:endParaRPr lang="en-PK" dirty="0"/>
          </a:p>
        </p:txBody>
      </p:sp>
    </p:spTree>
    <p:extLst>
      <p:ext uri="{BB962C8B-B14F-4D97-AF65-F5344CB8AC3E}">
        <p14:creationId xmlns:p14="http://schemas.microsoft.com/office/powerpoint/2010/main" val="22725937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RAD Rapid Application Development Model</a:t>
            </a:r>
          </a:p>
        </p:txBody>
      </p:sp>
      <p:sp>
        <p:nvSpPr>
          <p:cNvPr id="7" name="TextBox 6">
            <a:extLst>
              <a:ext uri="{FF2B5EF4-FFF2-40B4-BE49-F238E27FC236}">
                <a16:creationId xmlns:a16="http://schemas.microsoft.com/office/drawing/2014/main" id="{5F079AD3-50F6-4643-A5D0-1E67886834B0}"/>
              </a:ext>
            </a:extLst>
          </p:cNvPr>
          <p:cNvSpPr txBox="1"/>
          <p:nvPr/>
        </p:nvSpPr>
        <p:spPr>
          <a:xfrm>
            <a:off x="76200" y="1867603"/>
            <a:ext cx="8839200" cy="4431983"/>
          </a:xfrm>
          <a:prstGeom prst="rect">
            <a:avLst/>
          </a:prstGeom>
          <a:noFill/>
        </p:spPr>
        <p:txBody>
          <a:bodyPr wrap="square">
            <a:spAutoFit/>
          </a:bodyPr>
          <a:lstStyle/>
          <a:p>
            <a:pPr algn="l" fontAlgn="base">
              <a:buFont typeface="+mj-lt"/>
              <a:buAutoNum type="arabicPeriod"/>
            </a:pPr>
            <a:r>
              <a:rPr lang="en-US" sz="1600" b="1" i="0" dirty="0">
                <a:solidFill>
                  <a:srgbClr val="273239"/>
                </a:solidFill>
                <a:effectLst/>
                <a:latin typeface="Arial" panose="020B0604020202020204" pitchFamily="34" charset="0"/>
                <a:cs typeface="Arial" panose="020B0604020202020204" pitchFamily="34" charset="0"/>
              </a:rPr>
              <a:t>Business Modeling –</a:t>
            </a:r>
            <a:br>
              <a:rPr lang="en-US" sz="1600" b="0" i="0" dirty="0">
                <a:solidFill>
                  <a:srgbClr val="273239"/>
                </a:solidFill>
                <a:effectLst/>
                <a:latin typeface="Arial" panose="020B0604020202020204" pitchFamily="34" charset="0"/>
                <a:cs typeface="Arial" panose="020B0604020202020204" pitchFamily="34" charset="0"/>
              </a:rPr>
            </a:br>
            <a:r>
              <a:rPr lang="en-US" sz="1600" b="0" i="0" dirty="0">
                <a:solidFill>
                  <a:srgbClr val="273239"/>
                </a:solidFill>
                <a:effectLst/>
                <a:latin typeface="Arial" panose="020B0604020202020204" pitchFamily="34" charset="0"/>
                <a:cs typeface="Arial" panose="020B0604020202020204" pitchFamily="34" charset="0"/>
              </a:rPr>
              <a:t>In business modeling, identification of flow of information is done and is been modeled between different functions of the business. It simply describes how your business will result in payable check that means to make money and explains how you will add value or increase quality of product and deliver valued product to customers at an appropriate cost.</a:t>
            </a:r>
            <a:r>
              <a:rPr lang="en-US" sz="1600" b="0" i="0" dirty="0">
                <a:solidFill>
                  <a:srgbClr val="282829"/>
                </a:solidFill>
                <a:effectLst/>
                <a:latin typeface="Arial" panose="020B0604020202020204" pitchFamily="34" charset="0"/>
                <a:cs typeface="Arial" panose="020B0604020202020204" pitchFamily="34" charset="0"/>
              </a:rPr>
              <a:t> In this phase, business functions and product scope are decided during various meetings between the requirements planning team and the client team</a:t>
            </a:r>
            <a:r>
              <a:rPr lang="en-US" sz="1600" b="0" i="0" dirty="0">
                <a:solidFill>
                  <a:srgbClr val="273239"/>
                </a:solidFill>
                <a:effectLst/>
                <a:latin typeface="Arial" panose="020B0604020202020204" pitchFamily="34" charset="0"/>
                <a:cs typeface="Arial" panose="020B0604020202020204" pitchFamily="34" charset="0"/>
              </a:rPr>
              <a:t> The following information is collected by business functions:</a:t>
            </a:r>
          </a:p>
          <a:p>
            <a:pPr marL="742950" lvl="1" indent="-285750" algn="l" fontAlgn="base">
              <a:buFont typeface="+mj-lt"/>
              <a:buAutoNum type="arabicPeriod"/>
            </a:pPr>
            <a:r>
              <a:rPr lang="en-US" sz="1600" b="0" i="0" dirty="0">
                <a:solidFill>
                  <a:srgbClr val="273239"/>
                </a:solidFill>
                <a:effectLst/>
                <a:latin typeface="Arial" panose="020B0604020202020204" pitchFamily="34" charset="0"/>
                <a:cs typeface="Arial" panose="020B0604020202020204" pitchFamily="34" charset="0"/>
              </a:rPr>
              <a:t>Information that drives business process that means information gathered during development and before development required for increasing quality so as to develop successful business.</a:t>
            </a:r>
          </a:p>
          <a:p>
            <a:pPr marL="742950" lvl="1" indent="-285750" algn="l" fontAlgn="base">
              <a:buFont typeface="+mj-lt"/>
              <a:buAutoNum type="arabicPeriod"/>
            </a:pPr>
            <a:r>
              <a:rPr lang="en-US" sz="1600" b="0" i="0" dirty="0">
                <a:solidFill>
                  <a:srgbClr val="273239"/>
                </a:solidFill>
                <a:effectLst/>
                <a:latin typeface="Arial" panose="020B0604020202020204" pitchFamily="34" charset="0"/>
                <a:cs typeface="Arial" panose="020B0604020202020204" pitchFamily="34" charset="0"/>
              </a:rPr>
              <a:t>Type of information being generated during modeling about overall development result so that if there is any change or modification required, it can be done to increase quality.</a:t>
            </a:r>
          </a:p>
          <a:p>
            <a:pPr marL="742950" lvl="1" indent="-285750" algn="l" fontAlgn="base">
              <a:buFont typeface="+mj-lt"/>
              <a:buAutoNum type="arabicPeriod"/>
            </a:pPr>
            <a:r>
              <a:rPr lang="en-US" sz="1600" b="0" i="0" dirty="0">
                <a:solidFill>
                  <a:srgbClr val="273239"/>
                </a:solidFill>
                <a:effectLst/>
                <a:latin typeface="Arial" panose="020B0604020202020204" pitchFamily="34" charset="0"/>
                <a:cs typeface="Arial" panose="020B0604020202020204" pitchFamily="34" charset="0"/>
              </a:rPr>
              <a:t>Generator of information who generates or makes information.</a:t>
            </a:r>
          </a:p>
          <a:p>
            <a:pPr marL="742950" lvl="1" indent="-285750" algn="l" fontAlgn="base">
              <a:buFont typeface="+mj-lt"/>
              <a:buAutoNum type="arabicPeriod"/>
            </a:pPr>
            <a:r>
              <a:rPr lang="en-US" sz="1600" b="0" i="0" dirty="0">
                <a:solidFill>
                  <a:srgbClr val="273239"/>
                </a:solidFill>
                <a:effectLst/>
                <a:latin typeface="Arial" panose="020B0604020202020204" pitchFamily="34" charset="0"/>
                <a:cs typeface="Arial" panose="020B0604020202020204" pitchFamily="34" charset="0"/>
              </a:rPr>
              <a:t>Flow of information or direction of flow about how information is transferring so that if there is an issue, it can be resolved.</a:t>
            </a:r>
          </a:p>
          <a:p>
            <a:pPr marL="742950" lvl="1" indent="-285750" algn="l" fontAlgn="base">
              <a:buFont typeface="+mj-lt"/>
              <a:buAutoNum type="arabicPeriod"/>
            </a:pPr>
            <a:r>
              <a:rPr lang="en-US" sz="1600" b="0" i="0" dirty="0">
                <a:solidFill>
                  <a:srgbClr val="273239"/>
                </a:solidFill>
                <a:effectLst/>
                <a:latin typeface="Arial" panose="020B0604020202020204" pitchFamily="34" charset="0"/>
                <a:cs typeface="Arial" panose="020B0604020202020204" pitchFamily="34" charset="0"/>
              </a:rPr>
              <a:t>Processor of the information who processes identified information and makes changes if required.</a:t>
            </a:r>
          </a:p>
        </p:txBody>
      </p:sp>
    </p:spTree>
    <p:extLst>
      <p:ext uri="{BB962C8B-B14F-4D97-AF65-F5344CB8AC3E}">
        <p14:creationId xmlns:p14="http://schemas.microsoft.com/office/powerpoint/2010/main" val="28451831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8229600" cy="1143000"/>
          </a:xfrm>
        </p:spPr>
        <p:txBody>
          <a:bodyPr>
            <a:normAutofit/>
          </a:bodyPr>
          <a:lstStyle/>
          <a:p>
            <a:r>
              <a:rPr lang="en-US" sz="1800" dirty="0"/>
              <a:t>RAD Rapid Application Development Model</a:t>
            </a:r>
          </a:p>
        </p:txBody>
      </p:sp>
      <p:sp>
        <p:nvSpPr>
          <p:cNvPr id="5" name="TextBox 4">
            <a:extLst>
              <a:ext uri="{FF2B5EF4-FFF2-40B4-BE49-F238E27FC236}">
                <a16:creationId xmlns:a16="http://schemas.microsoft.com/office/drawing/2014/main" id="{CAEC02FF-CBFF-4FC0-85AD-4C5EE338B51F}"/>
              </a:ext>
            </a:extLst>
          </p:cNvPr>
          <p:cNvSpPr txBox="1"/>
          <p:nvPr/>
        </p:nvSpPr>
        <p:spPr>
          <a:xfrm>
            <a:off x="304800" y="1143000"/>
            <a:ext cx="8534400" cy="5909310"/>
          </a:xfrm>
          <a:prstGeom prst="rect">
            <a:avLst/>
          </a:prstGeom>
          <a:noFill/>
        </p:spPr>
        <p:txBody>
          <a:bodyPr wrap="square">
            <a:spAutoFit/>
          </a:bodyPr>
          <a:lstStyle/>
          <a:p>
            <a:pPr algn="l" fontAlgn="base"/>
            <a:r>
              <a:rPr lang="en-US" b="1" i="0" dirty="0">
                <a:solidFill>
                  <a:srgbClr val="273239"/>
                </a:solidFill>
                <a:effectLst/>
                <a:latin typeface="urw-din"/>
              </a:rPr>
              <a:t>2.Data Modeling – for defining requirements</a:t>
            </a:r>
            <a:br>
              <a:rPr lang="en-US" b="0" i="0" dirty="0">
                <a:solidFill>
                  <a:srgbClr val="273239"/>
                </a:solidFill>
                <a:effectLst/>
                <a:latin typeface="urw-din"/>
              </a:rPr>
            </a:br>
            <a:r>
              <a:rPr lang="en-US" b="0" i="0" dirty="0">
                <a:solidFill>
                  <a:srgbClr val="273239"/>
                </a:solidFill>
                <a:effectLst/>
                <a:latin typeface="Arial" panose="020B0604020202020204" pitchFamily="34" charset="0"/>
                <a:cs typeface="Arial" panose="020B0604020202020204" pitchFamily="34" charset="0"/>
              </a:rPr>
              <a:t>In this phase, information collected in business model is classified on basis of different categories and used to define data objects that are available. The characteristics of all data objects that are present are identified that are useful in development of business. Between different data objects, relationship is present that connects them which is defined or explained in this type of modeling.</a:t>
            </a:r>
          </a:p>
          <a:p>
            <a:pPr algn="l" fontAlgn="base"/>
            <a:r>
              <a:rPr lang="en-US" b="1" i="0" dirty="0">
                <a:solidFill>
                  <a:srgbClr val="5E5E5E"/>
                </a:solidFill>
                <a:effectLst/>
                <a:latin typeface="Droid Sans"/>
              </a:rPr>
              <a:t> </a:t>
            </a:r>
            <a:r>
              <a:rPr lang="en-US" b="0" i="0" dirty="0">
                <a:solidFill>
                  <a:srgbClr val="5E5E5E"/>
                </a:solidFill>
                <a:effectLst/>
                <a:latin typeface="Droid Sans"/>
              </a:rPr>
              <a:t>The information flow defined as part of the business modeling phase is refined into a set of data objects that are needed to support the business. The characteristics (called attributes) of each object are identified and the relationships between these objects defined.</a:t>
            </a:r>
            <a:endParaRPr lang="en-US" b="0" i="0" dirty="0">
              <a:solidFill>
                <a:srgbClr val="273239"/>
              </a:solidFill>
              <a:effectLst/>
              <a:latin typeface="Arial" panose="020B0604020202020204" pitchFamily="34" charset="0"/>
              <a:cs typeface="Arial" panose="020B0604020202020204" pitchFamily="34" charset="0"/>
            </a:endParaRPr>
          </a:p>
          <a:p>
            <a:pPr algn="l" fontAlgn="base"/>
            <a:r>
              <a:rPr lang="en-US" b="1" i="0" dirty="0">
                <a:solidFill>
                  <a:srgbClr val="273239"/>
                </a:solidFill>
                <a:effectLst/>
                <a:latin typeface="urw-din"/>
              </a:rPr>
              <a:t>3. Process Modeling –</a:t>
            </a:r>
            <a:br>
              <a:rPr lang="en-US" dirty="0"/>
            </a:br>
            <a:r>
              <a:rPr lang="en-US" b="0" i="0" dirty="0">
                <a:solidFill>
                  <a:srgbClr val="273239"/>
                </a:solidFill>
                <a:effectLst/>
                <a:latin typeface="urw-din"/>
              </a:rPr>
              <a:t>In this phase, data objects that are necessary are transformed or converted into required usable information or processes. These processes are very important as they help to extract or gain information from data objects so as to make any change required for proper processing without any issue and are responsible for implementing business functions. During this stage, changes and optimization in project development can be done as per requirement to increase value and quality</a:t>
            </a:r>
          </a:p>
          <a:p>
            <a:pPr algn="l" fontAlgn="base"/>
            <a:r>
              <a:rPr lang="en-US" b="0" i="0" dirty="0">
                <a:solidFill>
                  <a:srgbClr val="282829"/>
                </a:solidFill>
                <a:effectLst/>
                <a:latin typeface="Segoe UI" panose="020B0502040204020203" pitchFamily="34" charset="0"/>
              </a:rPr>
              <a:t>In this phase, all the data objects gathered in the process modeling phase are transformed into required useful information.</a:t>
            </a:r>
            <a:br>
              <a:rPr lang="en-US" b="0" i="0" dirty="0">
                <a:solidFill>
                  <a:srgbClr val="282829"/>
                </a:solidFill>
                <a:effectLst/>
                <a:latin typeface="Segoe UI" panose="020B0502040204020203" pitchFamily="34" charset="0"/>
              </a:rPr>
            </a:br>
            <a:br>
              <a:rPr lang="en-US" b="0" i="0" dirty="0">
                <a:solidFill>
                  <a:srgbClr val="282829"/>
                </a:solidFill>
                <a:effectLst/>
                <a:latin typeface="Segoe UI" panose="020B0502040204020203" pitchFamily="34" charset="0"/>
              </a:rPr>
            </a:br>
            <a:endParaRPr lang="en-US" b="0" i="0" dirty="0">
              <a:solidFill>
                <a:srgbClr val="273239"/>
              </a:solidFill>
              <a:effectLst/>
              <a:latin typeface="urw-din"/>
            </a:endParaRPr>
          </a:p>
        </p:txBody>
      </p:sp>
    </p:spTree>
    <p:extLst>
      <p:ext uri="{BB962C8B-B14F-4D97-AF65-F5344CB8AC3E}">
        <p14:creationId xmlns:p14="http://schemas.microsoft.com/office/powerpoint/2010/main" val="65494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Why is a Process Model Needed?</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To form a common understanding</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To find inconsistencies, redundancies, omissions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To find and evaluate appropriate activities for reaching process goals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To tailor a general process for a particular situation in which it will be used</a:t>
            </a:r>
            <a:endParaRPr lang="en-GB"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RAD Rapid Application Development Model</a:t>
            </a:r>
          </a:p>
        </p:txBody>
      </p:sp>
      <p:sp>
        <p:nvSpPr>
          <p:cNvPr id="4" name="Content Placeholder 3">
            <a:extLst>
              <a:ext uri="{FF2B5EF4-FFF2-40B4-BE49-F238E27FC236}">
                <a16:creationId xmlns:a16="http://schemas.microsoft.com/office/drawing/2014/main" id="{73FC7D25-95B4-4837-BA99-F9EB6F90B4DC}"/>
              </a:ext>
            </a:extLst>
          </p:cNvPr>
          <p:cNvSpPr>
            <a:spLocks noGrp="1"/>
          </p:cNvSpPr>
          <p:nvPr>
            <p:ph idx="1"/>
          </p:nvPr>
        </p:nvSpPr>
        <p:spPr/>
        <p:txBody>
          <a:bodyPr>
            <a:normAutofit fontScale="62500" lnSpcReduction="20000"/>
          </a:bodyPr>
          <a:lstStyle/>
          <a:p>
            <a:pPr marL="0" indent="0" algn="l">
              <a:buNone/>
            </a:pP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Application Generation – </a:t>
            </a:r>
            <a:r>
              <a:rPr lang="en-US" b="0" i="0" dirty="0">
                <a:solidFill>
                  <a:srgbClr val="282829"/>
                </a:solidFill>
                <a:effectLst/>
                <a:latin typeface="Segoe UI" panose="020B0502040204020203" pitchFamily="34" charset="0"/>
              </a:rPr>
              <a:t>In this stage, the actual prototype is developed using different automated CASE tools.</a:t>
            </a:r>
          </a:p>
          <a:p>
            <a:pPr marL="0" indent="0" algn="l">
              <a:buNone/>
            </a:pPr>
            <a:br>
              <a:rPr lang="en-US" dirty="0"/>
            </a:br>
            <a:r>
              <a:rPr lang="en-US" b="0" i="0" dirty="0">
                <a:solidFill>
                  <a:srgbClr val="273239"/>
                </a:solidFill>
                <a:effectLst/>
                <a:latin typeface="urw-din"/>
              </a:rPr>
              <a:t>For creating or developing software, different automation tools can be used. To have an increase in development of software very </a:t>
            </a:r>
            <a:r>
              <a:rPr lang="en-US" b="0" i="0" dirty="0" err="1">
                <a:solidFill>
                  <a:srgbClr val="273239"/>
                </a:solidFill>
                <a:effectLst/>
                <a:latin typeface="urw-din"/>
              </a:rPr>
              <a:t>fastly</a:t>
            </a:r>
            <a:r>
              <a:rPr lang="en-US" b="0" i="0" dirty="0">
                <a:solidFill>
                  <a:srgbClr val="273239"/>
                </a:solidFill>
                <a:effectLst/>
                <a:latin typeface="urw-din"/>
              </a:rPr>
              <a:t> to reduce development time, RAD makes use of components that are reusable or develops reusable components if not available.</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Testing and Turnover</a:t>
            </a:r>
            <a:r>
              <a:rPr lang="en-US" b="0" i="0" dirty="0">
                <a:solidFill>
                  <a:srgbClr val="282829"/>
                </a:solidFill>
                <a:effectLst/>
                <a:latin typeface="Segoe UI" panose="020B0502040204020203" pitchFamily="34" charset="0"/>
              </a:rPr>
              <a:t> </a:t>
            </a:r>
            <a:r>
              <a:rPr lang="en-US" b="1" i="0" dirty="0">
                <a:solidFill>
                  <a:srgbClr val="282829"/>
                </a:solidFill>
                <a:effectLst/>
                <a:latin typeface="Segoe UI" panose="020B0502040204020203" pitchFamily="34" charset="0"/>
              </a:rPr>
              <a:t>– </a:t>
            </a:r>
            <a:r>
              <a:rPr lang="en-US" b="0" i="0" dirty="0">
                <a:solidFill>
                  <a:srgbClr val="282829"/>
                </a:solidFill>
                <a:effectLst/>
                <a:latin typeface="Segoe UI" panose="020B0502040204020203" pitchFamily="34" charset="0"/>
              </a:rPr>
              <a:t>In this stage, all the modules and interfaces of the prototype are tested.</a:t>
            </a:r>
            <a:r>
              <a:rPr lang="en-US" b="1" i="0" dirty="0">
                <a:solidFill>
                  <a:srgbClr val="282829"/>
                </a:solidFill>
                <a:effectLst/>
                <a:latin typeface="Segoe UI" panose="020B0502040204020203" pitchFamily="34" charset="0"/>
              </a:rPr>
              <a:t> </a:t>
            </a:r>
          </a:p>
          <a:p>
            <a:pPr algn="l" fontAlgn="base">
              <a:buFont typeface="+mj-lt"/>
              <a:buAutoNum type="arabicPeriod"/>
            </a:pPr>
            <a:r>
              <a:rPr lang="en-US" dirty="0">
                <a:effectLst/>
              </a:rPr>
              <a:t>AD uses reusable components so that efforts that are required for testing are reduced. But during software development, if new components are added in process during testing, then testing such new added components is must and essential so that if any error found it can be removed. The testing of all interfaces is equally important to be on safe side of project development without any error.</a:t>
            </a:r>
          </a:p>
          <a:p>
            <a:br>
              <a:rPr lang="en-US">
                <a:effectLst/>
              </a:rPr>
            </a:br>
            <a:endParaRPr lang="en-PK" dirty="0"/>
          </a:p>
        </p:txBody>
      </p:sp>
    </p:spTree>
    <p:extLst>
      <p:ext uri="{BB962C8B-B14F-4D97-AF65-F5344CB8AC3E}">
        <p14:creationId xmlns:p14="http://schemas.microsoft.com/office/powerpoint/2010/main" val="3239522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dirty="0"/>
              <a:t>References</a:t>
            </a:r>
          </a:p>
        </p:txBody>
      </p:sp>
      <p:sp>
        <p:nvSpPr>
          <p:cNvPr id="20484" name="Rectangle 3"/>
          <p:cNvSpPr>
            <a:spLocks noGrp="1" noChangeArrowheads="1"/>
          </p:cNvSpPr>
          <p:nvPr>
            <p:ph idx="1"/>
          </p:nvPr>
        </p:nvSpPr>
        <p:spPr>
          <a:xfrm>
            <a:off x="457200" y="1935480"/>
            <a:ext cx="8229600" cy="1036320"/>
          </a:xfrm>
        </p:spPr>
        <p:txBody>
          <a:bodyPr>
            <a:normAutofit/>
          </a:bodyPr>
          <a:lstStyle/>
          <a:p>
            <a:r>
              <a:rPr lang="en-US" dirty="0"/>
              <a:t>SE, Pressman</a:t>
            </a:r>
          </a:p>
          <a:p>
            <a:r>
              <a:rPr lang="en-US" dirty="0"/>
              <a:t>SE, </a:t>
            </a:r>
            <a:r>
              <a:rPr lang="en-US"/>
              <a:t>Pfleeger</a:t>
            </a:r>
            <a:endParaRPr lang="en-US" dirty="0"/>
          </a:p>
        </p:txBody>
      </p:sp>
      <p:sp>
        <p:nvSpPr>
          <p:cNvPr id="4" name="Rectangle 2"/>
          <p:cNvSpPr txBox="1">
            <a:spLocks noChangeArrowheads="1"/>
          </p:cNvSpPr>
          <p:nvPr/>
        </p:nvSpPr>
        <p:spPr>
          <a:xfrm>
            <a:off x="457200" y="3066288"/>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Acknowledgement</a:t>
            </a:r>
          </a:p>
        </p:txBody>
      </p:sp>
      <p:sp>
        <p:nvSpPr>
          <p:cNvPr id="5" name="Rectangle 3"/>
          <p:cNvSpPr txBox="1">
            <a:spLocks noChangeArrowheads="1"/>
          </p:cNvSpPr>
          <p:nvPr/>
        </p:nvSpPr>
        <p:spPr>
          <a:xfrm>
            <a:off x="457200" y="4297680"/>
            <a:ext cx="8229600" cy="10363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A few </a:t>
            </a:r>
            <a:r>
              <a:rPr lang="en-US" sz="2600" dirty="0"/>
              <a:t>slides have been adapted from UCF </a:t>
            </a:r>
            <a:r>
              <a:rPr kumimoji="0" lang="en-US" sz="2600" b="0" i="0" u="none" strike="noStrike" kern="1200" cap="none" spc="0" normalizeH="0" baseline="0" noProof="0" dirty="0">
                <a:ln>
                  <a:noFill/>
                </a:ln>
                <a:solidFill>
                  <a:schemeClr val="tx1"/>
                </a:solidFill>
                <a:effectLst/>
                <a:uLnTx/>
                <a:uFillTx/>
                <a:latin typeface="+mn-lt"/>
                <a:ea typeface="+mn-ea"/>
                <a:cs typeface="+mn-cs"/>
              </a:rPr>
              <a:t>slides for the SE course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914400"/>
            <a:ext cx="8229600" cy="1143000"/>
          </a:xfrm>
        </p:spPr>
        <p:txBody>
          <a:bodyPr>
            <a:normAutofit fontScale="90000"/>
          </a:bodyPr>
          <a:lstStyle/>
          <a:p>
            <a:pPr eaLnBrk="1" hangingPunct="1"/>
            <a:r>
              <a:rPr lang="en-GB" dirty="0"/>
              <a:t>Nature of Software Process Model?</a:t>
            </a:r>
            <a:endParaRPr lang="en-US" sz="2800" dirty="0"/>
          </a:p>
        </p:txBody>
      </p:sp>
      <p:sp>
        <p:nvSpPr>
          <p:cNvPr id="22531" name="Rectangle 3"/>
          <p:cNvSpPr>
            <a:spLocks noGrp="1" noChangeArrowheads="1"/>
          </p:cNvSpPr>
          <p:nvPr>
            <p:ph type="body" idx="1"/>
          </p:nvPr>
        </p:nvSpPr>
        <p:spPr>
          <a:xfrm>
            <a:off x="457200" y="2438400"/>
            <a:ext cx="8229600" cy="3886200"/>
          </a:xfrm>
        </p:spPr>
        <p:txBody>
          <a:bodyPr>
            <a:normAutofit/>
          </a:bodyPr>
          <a:lstStyle/>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Models that prescribe how should development of software progress</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Models that describe how is software developed in actuality </a:t>
            </a:r>
            <a:endParaRPr lang="en-GB"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Activities</a:t>
            </a:r>
          </a:p>
        </p:txBody>
      </p:sp>
      <p:sp>
        <p:nvSpPr>
          <p:cNvPr id="3" name="Content Placeholder 2"/>
          <p:cNvSpPr>
            <a:spLocks noGrp="1"/>
          </p:cNvSpPr>
          <p:nvPr>
            <p:ph idx="1"/>
          </p:nvPr>
        </p:nvSpPr>
        <p:spPr/>
        <p:txBody>
          <a:bodyPr>
            <a:normAutofit lnSpcReduction="10000"/>
          </a:bodyPr>
          <a:lstStyle/>
          <a:p>
            <a:r>
              <a:rPr lang="en-US" dirty="0"/>
              <a:t>Communication</a:t>
            </a:r>
          </a:p>
          <a:p>
            <a:pPr lvl="1"/>
            <a:r>
              <a:rPr lang="en-US" dirty="0"/>
              <a:t>customer, other stakeholders</a:t>
            </a:r>
          </a:p>
          <a:p>
            <a:r>
              <a:rPr lang="en-US" dirty="0"/>
              <a:t>Planning</a:t>
            </a:r>
          </a:p>
          <a:p>
            <a:pPr lvl="1"/>
            <a:r>
              <a:rPr lang="en-US" dirty="0"/>
              <a:t>Roadmap, project plan</a:t>
            </a:r>
          </a:p>
          <a:p>
            <a:r>
              <a:rPr lang="en-US" dirty="0"/>
              <a:t>Modeling</a:t>
            </a:r>
          </a:p>
          <a:p>
            <a:pPr lvl="1"/>
            <a:r>
              <a:rPr lang="en-US" dirty="0"/>
              <a:t>Understanding requirements, provide design</a:t>
            </a:r>
          </a:p>
          <a:p>
            <a:r>
              <a:rPr lang="en-US" dirty="0"/>
              <a:t>Construction</a:t>
            </a:r>
          </a:p>
          <a:p>
            <a:pPr lvl="1"/>
            <a:r>
              <a:rPr lang="en-US" dirty="0"/>
              <a:t>Code generation, testing</a:t>
            </a:r>
          </a:p>
          <a:p>
            <a:r>
              <a:rPr lang="en-US" dirty="0"/>
              <a:t>Deployment</a:t>
            </a:r>
          </a:p>
          <a:p>
            <a:pPr lvl="1"/>
            <a:r>
              <a:rPr lang="en-US" dirty="0"/>
              <a:t>Delivery to customer, feedback and evaluation</a:t>
            </a:r>
          </a:p>
        </p:txBody>
      </p:sp>
    </p:spTree>
    <p:extLst>
      <p:ext uri="{BB962C8B-B14F-4D97-AF65-F5344CB8AC3E}">
        <p14:creationId xmlns:p14="http://schemas.microsoft.com/office/powerpoint/2010/main" val="1316255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48633</TotalTime>
  <Words>2960</Words>
  <Application>Microsoft Office PowerPoint</Application>
  <PresentationFormat>On-screen Show (4:3)</PresentationFormat>
  <Paragraphs>339</Paragraphs>
  <Slides>71</Slides>
  <Notes>57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71</vt:i4>
      </vt:variant>
    </vt:vector>
  </HeadingPairs>
  <TitlesOfParts>
    <vt:vector size="85" baseType="lpstr">
      <vt:lpstr>-apple-system</vt:lpstr>
      <vt:lpstr>Arial</vt:lpstr>
      <vt:lpstr>Arial</vt:lpstr>
      <vt:lpstr>Calibri</vt:lpstr>
      <vt:lpstr>Constantia</vt:lpstr>
      <vt:lpstr>Droid Sans</vt:lpstr>
      <vt:lpstr>Muli</vt:lpstr>
      <vt:lpstr>Poppins</vt:lpstr>
      <vt:lpstr>robotolight</vt:lpstr>
      <vt:lpstr>Segoe UI</vt:lpstr>
      <vt:lpstr>Titillium Web</vt:lpstr>
      <vt:lpstr>urw-din</vt:lpstr>
      <vt:lpstr>Wingdings 2</vt:lpstr>
      <vt:lpstr>Flow</vt:lpstr>
      <vt:lpstr>PowerPoint Presentation</vt:lpstr>
      <vt:lpstr>What Do We Mean by a Process? </vt:lpstr>
      <vt:lpstr>How is a Process Useful? </vt:lpstr>
      <vt:lpstr>Characteristics of a Process</vt:lpstr>
      <vt:lpstr>Software Lifecycle</vt:lpstr>
      <vt:lpstr>What is a Process Model?</vt:lpstr>
      <vt:lpstr>Why is a Process Model Needed?</vt:lpstr>
      <vt:lpstr>Nature of Software Process Model?</vt:lpstr>
      <vt:lpstr>Framework Activities</vt:lpstr>
      <vt:lpstr>Process Flow</vt:lpstr>
      <vt:lpstr>Software Development Process Models</vt:lpstr>
      <vt:lpstr>Waterfall Model</vt:lpstr>
      <vt:lpstr>Waterfall Model (Contd.)</vt:lpstr>
      <vt:lpstr>Waterfall Model (Contd.)</vt:lpstr>
      <vt:lpstr>Waterfall Model (Contd.)</vt:lpstr>
      <vt:lpstr>Waterfall Model with Prototyping</vt:lpstr>
      <vt:lpstr>Waterfall Model with Prototyping</vt:lpstr>
      <vt:lpstr>V Model</vt:lpstr>
      <vt:lpstr>V Model (Contd.)</vt:lpstr>
      <vt:lpstr>Phased Development</vt:lpstr>
      <vt:lpstr>Phased Development (Contd.)</vt:lpstr>
      <vt:lpstr>Incremental(Iterative) Model</vt:lpstr>
      <vt:lpstr>Prototyping Model</vt:lpstr>
      <vt:lpstr>Prototyping Model (Contd.)</vt:lpstr>
      <vt:lpstr>Prototyping Model (Contd.)</vt:lpstr>
      <vt:lpstr>Waterfall vs Prototype</vt:lpstr>
      <vt:lpstr>Spiral Model</vt:lpstr>
      <vt:lpstr>Spiral Model (Contd.)</vt:lpstr>
      <vt:lpstr>Spiral Model (Contd.)</vt:lpstr>
      <vt:lpstr>Spiral Model (Contd.)</vt:lpstr>
      <vt:lpstr>Spiral Model (Contd.) </vt:lpstr>
      <vt:lpstr>Unified Process Model</vt:lpstr>
      <vt:lpstr>Unified Process Model</vt:lpstr>
      <vt:lpstr>Unified Process Model</vt:lpstr>
      <vt:lpstr>Unified Process Model</vt:lpstr>
      <vt:lpstr>Unified Process Model</vt:lpstr>
      <vt:lpstr>Unified Process Model (Object)</vt:lpstr>
      <vt:lpstr>Unified Process Model (Class)</vt:lpstr>
      <vt:lpstr>Unified Process Model (Class)</vt:lpstr>
      <vt:lpstr>Unified Process Model</vt:lpstr>
      <vt:lpstr>Unified Process Model (Contd.)</vt:lpstr>
      <vt:lpstr>Unified Process Model (Contd.)</vt:lpstr>
      <vt:lpstr>Unified Process Model (Contd.)</vt:lpstr>
      <vt:lpstr>Unified Process Model (Contd.)</vt:lpstr>
      <vt:lpstr>Agile Methods</vt:lpstr>
      <vt:lpstr>Agile Methods</vt:lpstr>
      <vt:lpstr>Agile Methods</vt:lpstr>
      <vt:lpstr>Agile Methods</vt:lpstr>
      <vt:lpstr>Agile Methods</vt:lpstr>
      <vt:lpstr>Agile Methods (Contd.)</vt:lpstr>
      <vt:lpstr>Agile Methods (Contd.)</vt:lpstr>
      <vt:lpstr>Agile Methods (Contd.)</vt:lpstr>
      <vt:lpstr>Agile Methods (Contd.)</vt:lpstr>
      <vt:lpstr>Agile Methods (Contd.)</vt:lpstr>
      <vt:lpstr>Agile Methods (Contd.)</vt:lpstr>
      <vt:lpstr>Agile Methods (Contd.)</vt:lpstr>
      <vt:lpstr>Agile Methods (Contd.)</vt:lpstr>
      <vt:lpstr>Agile Methods (Contd.)</vt:lpstr>
      <vt:lpstr>Agile Methods (Contd.)</vt:lpstr>
      <vt:lpstr>Agile Methods (Contd.)</vt:lpstr>
      <vt:lpstr>Scrum Process Flow</vt:lpstr>
      <vt:lpstr>RAD Rapid Application Development Model</vt:lpstr>
      <vt:lpstr>RAD Rapid Application Development Model</vt:lpstr>
      <vt:lpstr>RAD Rapid Application Development Model</vt:lpstr>
      <vt:lpstr>RAD Rapid Application Development Model</vt:lpstr>
      <vt:lpstr>RAD Rapid Application Development Model</vt:lpstr>
      <vt:lpstr>RAD Rapid Application Development Model</vt:lpstr>
      <vt:lpstr>RAD Rapid Application Development Model</vt:lpstr>
      <vt:lpstr>RAD Rapid Application Development Model</vt:lpstr>
      <vt:lpstr>RAD Rapid Application Development Model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aadil</dc:creator>
  <cp:lastModifiedBy>Mehwish</cp:lastModifiedBy>
  <cp:revision>360</cp:revision>
  <dcterms:created xsi:type="dcterms:W3CDTF">2011-09-06T15:43:21Z</dcterms:created>
  <dcterms:modified xsi:type="dcterms:W3CDTF">2022-03-14T04:59:46Z</dcterms:modified>
</cp:coreProperties>
</file>