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303" r:id="rId2"/>
    <p:sldId id="324" r:id="rId3"/>
    <p:sldId id="356" r:id="rId4"/>
    <p:sldId id="326" r:id="rId5"/>
    <p:sldId id="327" r:id="rId6"/>
    <p:sldId id="328" r:id="rId7"/>
    <p:sldId id="388" r:id="rId8"/>
    <p:sldId id="373" r:id="rId9"/>
    <p:sldId id="377" r:id="rId10"/>
    <p:sldId id="372" r:id="rId11"/>
    <p:sldId id="360" r:id="rId12"/>
    <p:sldId id="361" r:id="rId13"/>
    <p:sldId id="389" r:id="rId14"/>
    <p:sldId id="390" r:id="rId15"/>
    <p:sldId id="374" r:id="rId16"/>
    <p:sldId id="375" r:id="rId17"/>
    <p:sldId id="391" r:id="rId18"/>
    <p:sldId id="392" r:id="rId19"/>
    <p:sldId id="393" r:id="rId20"/>
    <p:sldId id="383" r:id="rId21"/>
    <p:sldId id="369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and Tracking the Software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every group is a team, and not every team is effective. Glenn Parker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you want to be incrementally better: Be competitive. If you want to be exponentially better: Be cooperative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initiated to explore some new business concept or application of some new technology</a:t>
            </a:r>
          </a:p>
          <a:p>
            <a:r>
              <a:rPr lang="en-US" dirty="0"/>
              <a:t>Task set might be like:</a:t>
            </a:r>
          </a:p>
          <a:p>
            <a:pPr lvl="1"/>
            <a:r>
              <a:rPr lang="en-US" dirty="0"/>
              <a:t>Scope the concept</a:t>
            </a:r>
          </a:p>
          <a:p>
            <a:pPr lvl="1"/>
            <a:r>
              <a:rPr lang="en-US" dirty="0"/>
              <a:t>Develop preliminary plan of the concept: develop the ability to undertake the work</a:t>
            </a:r>
          </a:p>
          <a:p>
            <a:pPr lvl="1"/>
            <a:r>
              <a:rPr lang="en-US" dirty="0"/>
              <a:t>Assess the technology risk</a:t>
            </a:r>
          </a:p>
          <a:p>
            <a:pPr lvl="1"/>
            <a:r>
              <a:rPr lang="en-US" dirty="0"/>
              <a:t>Develop proof of concept</a:t>
            </a:r>
          </a:p>
          <a:p>
            <a:pPr lvl="1"/>
            <a:r>
              <a:rPr lang="en-US" dirty="0"/>
              <a:t>Implement the concept</a:t>
            </a:r>
          </a:p>
          <a:p>
            <a:pPr lvl="1"/>
            <a:r>
              <a:rPr lang="en-US" dirty="0"/>
              <a:t>Get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360545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92" y="2857500"/>
            <a:ext cx="31226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WBS for CDP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52" y="704088"/>
            <a:ext cx="539866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WBS for CDP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54" y="184708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19449"/>
            <a:ext cx="5648325" cy="47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Activity on Arrow(AOA)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3F43E-9AB7-4701-BEF7-6183812C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652462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0264B-A1F9-4980-9037-BAB55A40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76675"/>
            <a:ext cx="74676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Activity on Node(AON)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3F43E-9AB7-4701-BEF7-6183812C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6524625" cy="2124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54858-0FC1-47FE-8F65-66118183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76675"/>
            <a:ext cx="8153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700" dirty="0"/>
              <a:t>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Minimum amount of time required to complete a project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Reveals those activities that are most critical to completing the project on time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Real time (actual time):</a:t>
            </a:r>
            <a:r>
              <a:rPr lang="en-GB" dirty="0"/>
              <a:t> estimated amount of time required for the activity to be completed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700" dirty="0"/>
              <a:t>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Earliest Finish =Earliest </a:t>
            </a:r>
            <a:r>
              <a:rPr lang="en-GB" b="1" dirty="0" err="1"/>
              <a:t>Start+duration</a:t>
            </a:r>
            <a:endParaRPr lang="en-GB" b="1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Latest Start=Latest Finish-Duration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Slack time</a:t>
            </a:r>
            <a:r>
              <a:rPr lang="en-GB" dirty="0"/>
              <a:t> = Delayed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/>
              <a:t>Formulae=Latest Finish-Earliest Finish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Critical path</a:t>
            </a:r>
            <a:r>
              <a:rPr lang="en-GB" dirty="0"/>
              <a:t>: the slack at every activity is zero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be more than one in a project schedule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5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Cabin-semi-bold"/>
              </a:rPr>
              <a:t>Program Evaluation Review Technique (PERT) Chart/</a:t>
            </a:r>
            <a:br>
              <a:rPr lang="en-US" sz="2800" b="1" i="0" dirty="0">
                <a:solidFill>
                  <a:srgbClr val="111111"/>
                </a:solidFill>
                <a:effectLst/>
                <a:latin typeface="Cabin-semi-bold"/>
              </a:rPr>
            </a:br>
            <a:r>
              <a:rPr lang="en-US" sz="4000" dirty="0"/>
              <a:t>Critical Path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A94EE-BECC-4CD2-85EC-D8E84CF9E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0" y="1562100"/>
            <a:ext cx="9067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Critical Path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403E-CD85-41CB-A0DE-585D9873F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76200" y="1298331"/>
            <a:ext cx="8915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Critical Path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B8D22-CF83-48BE-AF17-CA3C3A32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25000"/>
          <a:stretch/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6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a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Do you understand my problem and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you design a system to solve my problems or satisfy my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long will it take to develop the system?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much will it cost to develop the system?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3050"/>
            <a:ext cx="7334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9127"/>
            <a:ext cx="8477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</a:t>
            </a:r>
            <a:r>
              <a:rPr lang="en-US"/>
              <a:t>SE Book</a:t>
            </a:r>
          </a:p>
          <a:p>
            <a:pPr eaLnBrk="1" hangingPunct="1"/>
            <a:r>
              <a:rPr lang="en-US"/>
              <a:t>Pressman SE Book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starting</a:t>
            </a:r>
          </a:p>
          <a:p>
            <a:pPr lvl="1"/>
            <a:r>
              <a:rPr lang="en-US" dirty="0"/>
              <a:t>Establish system’s scope and objectives</a:t>
            </a:r>
          </a:p>
          <a:p>
            <a:pPr lvl="1"/>
            <a:r>
              <a:rPr lang="en-US" dirty="0"/>
              <a:t>Consider alternative solutions</a:t>
            </a:r>
          </a:p>
          <a:p>
            <a:pPr lvl="1"/>
            <a:r>
              <a:rPr lang="en-US" dirty="0"/>
              <a:t>Identify technical and management constraints</a:t>
            </a:r>
          </a:p>
          <a:p>
            <a:r>
              <a:rPr lang="en-US" dirty="0"/>
              <a:t>As a Project Manager</a:t>
            </a:r>
          </a:p>
          <a:p>
            <a:pPr lvl="1"/>
            <a:r>
              <a:rPr lang="en-US" dirty="0"/>
              <a:t>Decompose the product function (FD)</a:t>
            </a:r>
          </a:p>
          <a:p>
            <a:pPr lvl="1"/>
            <a:r>
              <a:rPr lang="en-US" dirty="0"/>
              <a:t>Select an appropriate process model</a:t>
            </a:r>
          </a:p>
          <a:p>
            <a:pPr lvl="1"/>
            <a:r>
              <a:rPr lang="en-US" dirty="0"/>
              <a:t>Select the task set for the project</a:t>
            </a:r>
          </a:p>
          <a:p>
            <a:pPr lvl="1"/>
            <a:r>
              <a:rPr lang="en-US" dirty="0"/>
              <a:t>Decompose the tasks into smaller work items (WBS)</a:t>
            </a:r>
          </a:p>
          <a:p>
            <a:pPr lvl="1"/>
            <a:r>
              <a:rPr lang="en-US" dirty="0"/>
              <a:t>Estimate effort for each task/work item</a:t>
            </a:r>
          </a:p>
          <a:p>
            <a:pPr lvl="1"/>
            <a:r>
              <a:rPr lang="en-US" dirty="0"/>
              <a:t>Estimate completion time of the project (Task/Activity Network)</a:t>
            </a:r>
          </a:p>
        </p:txBody>
      </p:sp>
    </p:spTree>
    <p:extLst>
      <p:ext uri="{BB962C8B-B14F-4D97-AF65-F5344CB8AC3E}">
        <p14:creationId xmlns:p14="http://schemas.microsoft.com/office/powerpoint/2010/main" val="110770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097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Understanding customer’s needs by listing all project deliverables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Documents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function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subsystems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accuracy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reliability, performance or security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Determining milestones and activities to produce the deliverables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11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Activity</a:t>
            </a:r>
            <a:r>
              <a:rPr lang="en-GB" dirty="0"/>
              <a:t>:  takes place over a period of time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Milestone</a:t>
            </a:r>
            <a:r>
              <a:rPr lang="en-GB" dirty="0"/>
              <a:t>:  completion of an activity -- a particular point in time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Precursor</a:t>
            </a:r>
            <a:r>
              <a:rPr lang="en-GB" dirty="0"/>
              <a:t>:  event or set of events that must occur in order for an activity to start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Duration</a:t>
            </a:r>
            <a:r>
              <a:rPr lang="en-GB" dirty="0"/>
              <a:t>:  length of time needed to complete an activity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Due date</a:t>
            </a:r>
            <a:r>
              <a:rPr lang="en-GB" dirty="0"/>
              <a:t>:  date by which an activity must be completed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11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Project development can be separated  into a succession of phases which are composed of steps, which are composed of activities (Work Breakdown Structure)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230562"/>
            <a:ext cx="518160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991600" cy="113982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Work Break Down Structure(Contd.)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BD824-D449-4A7C-AC94-AA94CC974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4"/>
          <a:stretch/>
        </p:blipFill>
        <p:spPr>
          <a:xfrm>
            <a:off x="152400" y="2286000"/>
            <a:ext cx="8515350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1AECA-F338-4378-8DC0-7CE0BB929105}"/>
              </a:ext>
            </a:extLst>
          </p:cNvPr>
          <p:cNvSpPr txBox="1"/>
          <p:nvPr/>
        </p:nvSpPr>
        <p:spPr>
          <a:xfrm>
            <a:off x="381000" y="1691433"/>
            <a:ext cx="8286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Work breakdown structure depicts the project as a set of discrete pieces of work</a:t>
            </a:r>
          </a:p>
        </p:txBody>
      </p:sp>
    </p:spTree>
    <p:extLst>
      <p:ext uri="{BB962C8B-B14F-4D97-AF65-F5344CB8AC3E}">
        <p14:creationId xmlns:p14="http://schemas.microsoft.com/office/powerpoint/2010/main" val="41770057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6575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Activity Networks</a:t>
            </a:r>
            <a:endParaRPr lang="en-GB" sz="28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097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Activity networks depict the dependencies among activities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477" y="3048000"/>
            <a:ext cx="8484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Activity networks can be of two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AoA</a:t>
            </a:r>
            <a:r>
              <a:rPr lang="en-US" sz="2800" dirty="0"/>
              <a:t>: Activity on Arc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AoN</a:t>
            </a:r>
            <a:r>
              <a:rPr lang="en-US" sz="2800" dirty="0"/>
              <a:t>: Activity on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57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 Development</a:t>
            </a:r>
          </a:p>
          <a:p>
            <a:pPr lvl="1"/>
            <a:r>
              <a:rPr lang="en-US" dirty="0"/>
              <a:t>To explore new business concept</a:t>
            </a:r>
          </a:p>
          <a:p>
            <a:r>
              <a:rPr lang="en-US" dirty="0"/>
              <a:t>New Application Development</a:t>
            </a:r>
          </a:p>
          <a:p>
            <a:pPr lvl="1"/>
            <a:r>
              <a:rPr lang="en-US" dirty="0"/>
              <a:t>As a consequence of specific customer request</a:t>
            </a:r>
          </a:p>
          <a:p>
            <a:r>
              <a:rPr lang="en-US" dirty="0"/>
              <a:t>Application Enhancement</a:t>
            </a:r>
          </a:p>
          <a:p>
            <a:pPr lvl="1"/>
            <a:r>
              <a:rPr lang="en-US" dirty="0"/>
              <a:t>Modifications to existing functions, performance, interfaces of software; observable by the end user</a:t>
            </a:r>
          </a:p>
          <a:p>
            <a:r>
              <a:rPr lang="en-US" dirty="0"/>
              <a:t>Application Maintenance</a:t>
            </a:r>
          </a:p>
          <a:p>
            <a:pPr lvl="1"/>
            <a:r>
              <a:rPr lang="en-US" dirty="0"/>
              <a:t>Correct, adapt, extend existing software; not immediately obvious to end user</a:t>
            </a:r>
          </a:p>
          <a:p>
            <a:r>
              <a:rPr lang="en-US" dirty="0"/>
              <a:t>Reengineering Projects</a:t>
            </a:r>
          </a:p>
          <a:p>
            <a:pPr lvl="1"/>
            <a:r>
              <a:rPr lang="en-US" dirty="0"/>
              <a:t>Redevelop an existing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5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57687</TotalTime>
  <Words>610</Words>
  <Application>Microsoft Office PowerPoint</Application>
  <PresentationFormat>On-screen Show (4:3)</PresentationFormat>
  <Paragraphs>90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Cabin-semi-bold</vt:lpstr>
      <vt:lpstr>Calibri</vt:lpstr>
      <vt:lpstr>Constantia</vt:lpstr>
      <vt:lpstr>Wingdings 2</vt:lpstr>
      <vt:lpstr>Flow</vt:lpstr>
      <vt:lpstr>Managing and Tracking the Software Project</vt:lpstr>
      <vt:lpstr>Questions from a Customer</vt:lpstr>
      <vt:lpstr>Project Planning</vt:lpstr>
      <vt:lpstr>Project Schedule (Contd.)</vt:lpstr>
      <vt:lpstr>Project Schedule (Contd.)</vt:lpstr>
      <vt:lpstr>Project Schedule (Contd.)</vt:lpstr>
      <vt:lpstr>Work Break Down Structure(Contd.)</vt:lpstr>
      <vt:lpstr> Activity Networks</vt:lpstr>
      <vt:lpstr>Project Types</vt:lpstr>
      <vt:lpstr>Concept Development Projects</vt:lpstr>
      <vt:lpstr>WBS for CDP</vt:lpstr>
      <vt:lpstr>WBS for CDP (Contd.)</vt:lpstr>
      <vt:lpstr>Activity on Arrow(AOA)</vt:lpstr>
      <vt:lpstr>Activity on Node(AON)</vt:lpstr>
      <vt:lpstr>Estimating Completion Critical Path Method</vt:lpstr>
      <vt:lpstr>Estimating Completion Critical Path Method</vt:lpstr>
      <vt:lpstr>Program Evaluation Review Technique (PERT) Chart/ Critical Path Method</vt:lpstr>
      <vt:lpstr>Critical Path Method</vt:lpstr>
      <vt:lpstr>Critical Path Method</vt:lpstr>
      <vt:lpstr>Gantt Chart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386</cp:revision>
  <dcterms:created xsi:type="dcterms:W3CDTF">2011-09-06T15:43:21Z</dcterms:created>
  <dcterms:modified xsi:type="dcterms:W3CDTF">2022-04-22T21:04:26Z</dcterms:modified>
</cp:coreProperties>
</file>