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54"/>
  </p:notesMasterIdLst>
  <p:handoutMasterIdLst>
    <p:handoutMasterId r:id="rId55"/>
  </p:handoutMasterIdLst>
  <p:sldIdLst>
    <p:sldId id="450" r:id="rId2"/>
    <p:sldId id="259" r:id="rId3"/>
    <p:sldId id="496" r:id="rId4"/>
    <p:sldId id="434" r:id="rId5"/>
    <p:sldId id="435" r:id="rId6"/>
    <p:sldId id="260" r:id="rId7"/>
    <p:sldId id="340" r:id="rId8"/>
    <p:sldId id="395" r:id="rId9"/>
    <p:sldId id="342" r:id="rId10"/>
    <p:sldId id="433" r:id="rId11"/>
    <p:sldId id="266" r:id="rId12"/>
    <p:sldId id="265" r:id="rId13"/>
    <p:sldId id="396" r:id="rId14"/>
    <p:sldId id="452" r:id="rId15"/>
    <p:sldId id="498" r:id="rId16"/>
    <p:sldId id="499" r:id="rId17"/>
    <p:sldId id="500" r:id="rId18"/>
    <p:sldId id="501" r:id="rId19"/>
    <p:sldId id="502" r:id="rId20"/>
    <p:sldId id="377" r:id="rId21"/>
    <p:sldId id="388" r:id="rId22"/>
    <p:sldId id="270" r:id="rId23"/>
    <p:sldId id="271" r:id="rId24"/>
    <p:sldId id="272" r:id="rId25"/>
    <p:sldId id="285" r:id="rId26"/>
    <p:sldId id="348" r:id="rId27"/>
    <p:sldId id="503" r:id="rId28"/>
    <p:sldId id="497" r:id="rId29"/>
    <p:sldId id="278" r:id="rId30"/>
    <p:sldId id="504" r:id="rId31"/>
    <p:sldId id="347" r:id="rId32"/>
    <p:sldId id="279" r:id="rId33"/>
    <p:sldId id="276" r:id="rId34"/>
    <p:sldId id="277" r:id="rId35"/>
    <p:sldId id="505" r:id="rId36"/>
    <p:sldId id="453" r:id="rId37"/>
    <p:sldId id="349" r:id="rId38"/>
    <p:sldId id="403" r:id="rId39"/>
    <p:sldId id="387" r:id="rId40"/>
    <p:sldId id="436" r:id="rId41"/>
    <p:sldId id="458" r:id="rId42"/>
    <p:sldId id="459" r:id="rId43"/>
    <p:sldId id="460" r:id="rId44"/>
    <p:sldId id="461" r:id="rId45"/>
    <p:sldId id="462" r:id="rId46"/>
    <p:sldId id="463" r:id="rId47"/>
    <p:sldId id="464" r:id="rId48"/>
    <p:sldId id="466" r:id="rId49"/>
    <p:sldId id="467" r:id="rId50"/>
    <p:sldId id="468" r:id="rId51"/>
    <p:sldId id="469" r:id="rId52"/>
    <p:sldId id="451" r:id="rId53"/>
  </p:sldIdLst>
  <p:sldSz cx="9144000" cy="6858000" type="screen4x3"/>
  <p:notesSz cx="6858000" cy="9144000"/>
  <p:defaultTex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63" autoAdjust="0"/>
    <p:restoredTop sz="94724" autoAdjust="0"/>
  </p:normalViewPr>
  <p:slideViewPr>
    <p:cSldViewPr>
      <p:cViewPr>
        <p:scale>
          <a:sx n="55" d="100"/>
          <a:sy n="55" d="100"/>
        </p:scale>
        <p:origin x="3846" y="128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cs typeface="+mn-cs"/>
              </a:defRPr>
            </a:lvl1pPr>
          </a:lstStyle>
          <a:p>
            <a:pPr>
              <a:defRPr/>
            </a:pPr>
            <a:fld id="{1FA9A471-7C81-4E2E-BDF4-1BBC50ED437F}" type="datetimeFigureOut">
              <a:rPr lang="en-US"/>
              <a:pPr>
                <a:defRPr/>
              </a:pPr>
              <a:t>4/29/2022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defRPr sz="1200">
                <a:cs typeface="+mn-cs"/>
              </a:defRPr>
            </a:lvl1pPr>
          </a:lstStyle>
          <a:p>
            <a:pPr>
              <a:defRPr/>
            </a:pPr>
            <a:fld id="{B0666849-19D6-4280-9E97-F8A0182DAB58}" type="slidenum">
              <a:rPr lang="en-US"/>
              <a:pPr>
                <a:defRPr/>
              </a:pPr>
              <a:t>‹#›</a:t>
            </a:fld>
            <a:endParaRPr lang="en-US"/>
          </a:p>
        </p:txBody>
      </p:sp>
    </p:spTree>
    <p:extLst>
      <p:ext uri="{BB962C8B-B14F-4D97-AF65-F5344CB8AC3E}">
        <p14:creationId xmlns:p14="http://schemas.microsoft.com/office/powerpoint/2010/main" val="1197029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a:noFill/>
            <a:round/>
            <a:headEnd/>
            <a:tailEnd/>
          </a:ln>
        </p:spPr>
        <p:txBody>
          <a:bodyPr wrap="none" anchor="ctr"/>
          <a:lstStyle/>
          <a:p>
            <a:pPr eaLnBrk="0" hangingPunct="0">
              <a:defRPr/>
            </a:pPr>
            <a:endParaRPr lang="en-US">
              <a:cs typeface="+mn-cs"/>
            </a:endParaRPr>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75" name="AutoShape 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76" name="AutoShape 4"/>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77" name="AutoShape 5"/>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78" name="AutoShape 6"/>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79" name="AutoShape 7"/>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80" name="AutoShape 8"/>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81" name="AutoShape 9"/>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82" name="AutoShape 10"/>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83" name="AutoShape 1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84" name="AutoShape 1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76814" name="Rectangle 13"/>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w="9525">
            <a:solidFill>
              <a:srgbClr val="000000"/>
            </a:solidFill>
            <a:miter lim="800000"/>
            <a:headEnd/>
            <a:tailEnd/>
          </a:ln>
        </p:spPr>
      </p:sp>
      <p:sp>
        <p:nvSpPr>
          <p:cNvPr id="3086" name="Rectangle 14"/>
          <p:cNvSpPr txBox="1">
            <a:spLocks noGrp="1" noChangeArrowheads="1"/>
          </p:cNvSpPr>
          <p:nvPr>
            <p:ph type="body" idx="1"/>
          </p:nvPr>
        </p:nvSpPr>
        <p:spPr bwMode="auto">
          <a:xfrm>
            <a:off x="685800" y="4343400"/>
            <a:ext cx="5486400" cy="411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a:p>
        </p:txBody>
      </p:sp>
    </p:spTree>
    <p:extLst>
      <p:ext uri="{BB962C8B-B14F-4D97-AF65-F5344CB8AC3E}">
        <p14:creationId xmlns:p14="http://schemas.microsoft.com/office/powerpoint/2010/main" val="297115118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Grp="1" noRot="1" noChangeAspect="1" noChangeArrowheads="1" noTextEdit="1"/>
          </p:cNvSpPr>
          <p:nvPr>
            <p:ph type="sldImg"/>
          </p:nvPr>
        </p:nvSpPr>
        <p:spPr>
          <a:ln/>
        </p:spPr>
      </p:sp>
      <p:sp>
        <p:nvSpPr>
          <p:cNvPr id="80899"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3229968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1"/>
          <p:cNvSpPr>
            <a:spLocks noGrp="1" noRot="1" noChangeAspect="1" noChangeArrowheads="1" noTextEdit="1"/>
          </p:cNvSpPr>
          <p:nvPr>
            <p:ph type="sldImg"/>
          </p:nvPr>
        </p:nvSpPr>
        <p:spPr>
          <a:ln/>
        </p:spPr>
      </p:sp>
      <p:sp>
        <p:nvSpPr>
          <p:cNvPr id="97283"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01751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
          <p:cNvSpPr>
            <a:spLocks noGrp="1" noRot="1" noChangeAspect="1" noChangeArrowheads="1" noTextEdit="1"/>
          </p:cNvSpPr>
          <p:nvPr>
            <p:ph type="sldImg"/>
          </p:nvPr>
        </p:nvSpPr>
        <p:spPr>
          <a:ln/>
        </p:spPr>
      </p:sp>
      <p:sp>
        <p:nvSpPr>
          <p:cNvPr id="9830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285998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1"/>
          <p:cNvSpPr>
            <a:spLocks noGrp="1" noRot="1" noChangeAspect="1" noChangeArrowheads="1" noTextEdit="1"/>
          </p:cNvSpPr>
          <p:nvPr>
            <p:ph type="sldImg"/>
          </p:nvPr>
        </p:nvSpPr>
        <p:spPr>
          <a:ln/>
        </p:spPr>
      </p:sp>
      <p:sp>
        <p:nvSpPr>
          <p:cNvPr id="99331"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3290118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
          <p:cNvSpPr>
            <a:spLocks noGrp="1" noRot="1" noChangeAspect="1" noChangeArrowheads="1" noTextEdit="1"/>
          </p:cNvSpPr>
          <p:nvPr>
            <p:ph type="sldImg"/>
          </p:nvPr>
        </p:nvSpPr>
        <p:spPr>
          <a:ln/>
        </p:spPr>
      </p:sp>
      <p:sp>
        <p:nvSpPr>
          <p:cNvPr id="100355"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941443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
          <p:cNvSpPr>
            <a:spLocks noGrp="1" noRot="1" noChangeAspect="1" noChangeArrowheads="1" noTextEdit="1"/>
          </p:cNvSpPr>
          <p:nvPr>
            <p:ph type="sldImg"/>
          </p:nvPr>
        </p:nvSpPr>
        <p:spPr>
          <a:ln/>
        </p:spPr>
      </p:sp>
      <p:sp>
        <p:nvSpPr>
          <p:cNvPr id="101379"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827397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1"/>
          <p:cNvSpPr>
            <a:spLocks noGrp="1" noRot="1" noChangeAspect="1" noChangeArrowheads="1" noTextEdit="1"/>
          </p:cNvSpPr>
          <p:nvPr>
            <p:ph type="sldImg"/>
          </p:nvPr>
        </p:nvSpPr>
        <p:spPr>
          <a:ln/>
        </p:spPr>
      </p:sp>
      <p:sp>
        <p:nvSpPr>
          <p:cNvPr id="102403"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743568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1"/>
          <p:cNvSpPr>
            <a:spLocks noGrp="1" noRot="1" noChangeAspect="1" noChangeArrowheads="1" noTextEdit="1"/>
          </p:cNvSpPr>
          <p:nvPr>
            <p:ph type="sldImg"/>
          </p:nvPr>
        </p:nvSpPr>
        <p:spPr>
          <a:ln/>
        </p:spPr>
      </p:sp>
      <p:sp>
        <p:nvSpPr>
          <p:cNvPr id="10342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123137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1"/>
          <p:cNvSpPr>
            <a:spLocks noGrp="1" noRot="1" noChangeAspect="1" noChangeArrowheads="1" noTextEdit="1"/>
          </p:cNvSpPr>
          <p:nvPr>
            <p:ph type="sldImg"/>
          </p:nvPr>
        </p:nvSpPr>
        <p:spPr>
          <a:ln/>
        </p:spPr>
      </p:sp>
      <p:sp>
        <p:nvSpPr>
          <p:cNvPr id="10342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999603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1"/>
          <p:cNvSpPr>
            <a:spLocks noGrp="1" noRot="1" noChangeAspect="1" noChangeArrowheads="1" noTextEdit="1"/>
          </p:cNvSpPr>
          <p:nvPr>
            <p:ph type="sldImg"/>
          </p:nvPr>
        </p:nvSpPr>
        <p:spPr>
          <a:ln/>
        </p:spPr>
      </p:sp>
      <p:sp>
        <p:nvSpPr>
          <p:cNvPr id="10342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678364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1"/>
          <p:cNvSpPr>
            <a:spLocks noGrp="1" noRot="1" noChangeAspect="1" noChangeArrowheads="1" noTextEdit="1"/>
          </p:cNvSpPr>
          <p:nvPr>
            <p:ph type="sldImg"/>
          </p:nvPr>
        </p:nvSpPr>
        <p:spPr>
          <a:ln/>
        </p:spPr>
      </p:sp>
      <p:sp>
        <p:nvSpPr>
          <p:cNvPr id="107523"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3916348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Grp="1" noRot="1" noChangeAspect="1" noChangeArrowheads="1" noTextEdit="1"/>
          </p:cNvSpPr>
          <p:nvPr>
            <p:ph type="sldImg"/>
          </p:nvPr>
        </p:nvSpPr>
        <p:spPr>
          <a:ln/>
        </p:spPr>
      </p:sp>
      <p:sp>
        <p:nvSpPr>
          <p:cNvPr id="81923"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129555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1"/>
          <p:cNvSpPr>
            <a:spLocks noGrp="1" noRot="1" noChangeAspect="1" noChangeArrowheads="1" noTextEdit="1"/>
          </p:cNvSpPr>
          <p:nvPr>
            <p:ph type="sldImg"/>
          </p:nvPr>
        </p:nvSpPr>
        <p:spPr>
          <a:ln/>
        </p:spPr>
      </p:sp>
      <p:sp>
        <p:nvSpPr>
          <p:cNvPr id="107523"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387481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
          <p:cNvSpPr>
            <a:spLocks noGrp="1" noRot="1" noChangeAspect="1" noChangeArrowheads="1" noTextEdit="1"/>
          </p:cNvSpPr>
          <p:nvPr>
            <p:ph type="sldImg"/>
          </p:nvPr>
        </p:nvSpPr>
        <p:spPr>
          <a:ln/>
        </p:spPr>
      </p:sp>
      <p:sp>
        <p:nvSpPr>
          <p:cNvPr id="10854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3169171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1"/>
          <p:cNvSpPr>
            <a:spLocks noGrp="1" noRot="1" noChangeAspect="1" noChangeArrowheads="1" noTextEdit="1"/>
          </p:cNvSpPr>
          <p:nvPr>
            <p:ph type="sldImg"/>
          </p:nvPr>
        </p:nvSpPr>
        <p:spPr>
          <a:ln/>
        </p:spPr>
      </p:sp>
      <p:sp>
        <p:nvSpPr>
          <p:cNvPr id="109571"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1444298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
          <p:cNvSpPr>
            <a:spLocks noGrp="1" noRot="1" noChangeAspect="1" noChangeArrowheads="1" noTextEdit="1"/>
          </p:cNvSpPr>
          <p:nvPr>
            <p:ph type="sldImg"/>
          </p:nvPr>
        </p:nvSpPr>
        <p:spPr>
          <a:ln/>
        </p:spPr>
      </p:sp>
      <p:sp>
        <p:nvSpPr>
          <p:cNvPr id="110595"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3046975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
          <p:cNvSpPr>
            <a:spLocks noGrp="1" noRot="1" noChangeAspect="1" noChangeArrowheads="1" noTextEdit="1"/>
          </p:cNvSpPr>
          <p:nvPr>
            <p:ph type="sldImg"/>
          </p:nvPr>
        </p:nvSpPr>
        <p:spPr>
          <a:ln/>
        </p:spPr>
      </p:sp>
      <p:sp>
        <p:nvSpPr>
          <p:cNvPr id="111619"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3593956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
          <p:cNvSpPr>
            <a:spLocks noGrp="1" noRot="1" noChangeAspect="1" noChangeArrowheads="1" noTextEdit="1"/>
          </p:cNvSpPr>
          <p:nvPr>
            <p:ph type="sldImg"/>
          </p:nvPr>
        </p:nvSpPr>
        <p:spPr>
          <a:ln/>
        </p:spPr>
      </p:sp>
      <p:sp>
        <p:nvSpPr>
          <p:cNvPr id="111619"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3159860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
          <p:cNvSpPr>
            <a:spLocks noGrp="1" noRot="1" noChangeAspect="1" noChangeArrowheads="1" noTextEdit="1"/>
          </p:cNvSpPr>
          <p:nvPr>
            <p:ph type="sldImg"/>
          </p:nvPr>
        </p:nvSpPr>
        <p:spPr>
          <a:ln/>
        </p:spPr>
      </p:sp>
      <p:sp>
        <p:nvSpPr>
          <p:cNvPr id="112643"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9592469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1"/>
          <p:cNvSpPr>
            <a:spLocks noGrp="1" noRot="1" noChangeAspect="1" noChangeArrowheads="1" noTextEdit="1"/>
          </p:cNvSpPr>
          <p:nvPr>
            <p:ph type="sldImg"/>
          </p:nvPr>
        </p:nvSpPr>
        <p:spPr>
          <a:ln/>
        </p:spPr>
      </p:sp>
      <p:sp>
        <p:nvSpPr>
          <p:cNvPr id="11366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016567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
          <p:cNvSpPr>
            <a:spLocks noGrp="1" noRot="1" noChangeAspect="1" noChangeArrowheads="1" noTextEdit="1"/>
          </p:cNvSpPr>
          <p:nvPr>
            <p:ph type="sldImg"/>
          </p:nvPr>
        </p:nvSpPr>
        <p:spPr>
          <a:ln/>
        </p:spPr>
      </p:sp>
      <p:sp>
        <p:nvSpPr>
          <p:cNvPr id="104451"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2650164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1"/>
          <p:cNvSpPr>
            <a:spLocks noGrp="1" noRot="1" noChangeAspect="1" noChangeArrowheads="1" noTextEdit="1"/>
          </p:cNvSpPr>
          <p:nvPr>
            <p:ph type="sldImg"/>
          </p:nvPr>
        </p:nvSpPr>
        <p:spPr>
          <a:ln/>
        </p:spPr>
      </p:sp>
      <p:sp>
        <p:nvSpPr>
          <p:cNvPr id="105475"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661792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a:spLocks noGrp="1" noRot="1" noChangeAspect="1" noChangeArrowheads="1" noTextEdit="1"/>
          </p:cNvSpPr>
          <p:nvPr>
            <p:ph type="sldImg"/>
          </p:nvPr>
        </p:nvSpPr>
        <p:spPr>
          <a:ln/>
        </p:spPr>
      </p:sp>
      <p:sp>
        <p:nvSpPr>
          <p:cNvPr id="8294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37219357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
          <p:cNvSpPr>
            <a:spLocks noGrp="1" noRot="1" noChangeAspect="1" noChangeArrowheads="1" noTextEdit="1"/>
          </p:cNvSpPr>
          <p:nvPr>
            <p:ph type="sldImg"/>
          </p:nvPr>
        </p:nvSpPr>
        <p:spPr>
          <a:ln/>
        </p:spPr>
      </p:sp>
      <p:sp>
        <p:nvSpPr>
          <p:cNvPr id="114691"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016579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1"/>
          <p:cNvSpPr>
            <a:spLocks noGrp="1" noRot="1" noChangeAspect="1" noChangeArrowheads="1" noTextEdit="1"/>
          </p:cNvSpPr>
          <p:nvPr>
            <p:ph type="sldImg"/>
          </p:nvPr>
        </p:nvSpPr>
        <p:spPr>
          <a:ln/>
        </p:spPr>
      </p:sp>
      <p:sp>
        <p:nvSpPr>
          <p:cNvPr id="115715"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986442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
          <p:cNvSpPr>
            <a:spLocks noGrp="1" noRot="1" noChangeAspect="1" noChangeArrowheads="1" noTextEdit="1"/>
          </p:cNvSpPr>
          <p:nvPr>
            <p:ph type="sldImg"/>
          </p:nvPr>
        </p:nvSpPr>
        <p:spPr>
          <a:ln/>
        </p:spPr>
      </p:sp>
      <p:sp>
        <p:nvSpPr>
          <p:cNvPr id="116739"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880397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
          <p:cNvSpPr>
            <a:spLocks noGrp="1" noRot="1" noChangeAspect="1" noChangeArrowheads="1" noTextEdit="1"/>
          </p:cNvSpPr>
          <p:nvPr>
            <p:ph type="sldImg"/>
          </p:nvPr>
        </p:nvSpPr>
        <p:spPr>
          <a:ln/>
        </p:spPr>
      </p:sp>
      <p:sp>
        <p:nvSpPr>
          <p:cNvPr id="117763"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9339269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
          <p:cNvSpPr>
            <a:spLocks noGrp="1" noRot="1" noChangeAspect="1" noChangeArrowheads="1" noTextEdit="1"/>
          </p:cNvSpPr>
          <p:nvPr>
            <p:ph type="sldImg"/>
          </p:nvPr>
        </p:nvSpPr>
        <p:spPr>
          <a:ln/>
        </p:spPr>
      </p:sp>
      <p:sp>
        <p:nvSpPr>
          <p:cNvPr id="11878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3866628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
          <p:cNvSpPr>
            <a:spLocks noGrp="1" noRot="1" noChangeAspect="1" noChangeArrowheads="1" noTextEdit="1"/>
          </p:cNvSpPr>
          <p:nvPr>
            <p:ph type="sldImg"/>
          </p:nvPr>
        </p:nvSpPr>
        <p:spPr>
          <a:ln/>
        </p:spPr>
      </p:sp>
      <p:sp>
        <p:nvSpPr>
          <p:cNvPr id="119811"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7094535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1"/>
          <p:cNvSpPr>
            <a:spLocks noGrp="1" noRot="1" noChangeAspect="1" noChangeArrowheads="1" noTextEdit="1"/>
          </p:cNvSpPr>
          <p:nvPr>
            <p:ph type="sldImg"/>
          </p:nvPr>
        </p:nvSpPr>
        <p:spPr>
          <a:ln/>
        </p:spPr>
      </p:sp>
      <p:sp>
        <p:nvSpPr>
          <p:cNvPr id="121859"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0604986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
          <p:cNvSpPr>
            <a:spLocks noGrp="1" noRot="1" noChangeAspect="1" noChangeArrowheads="1" noTextEdit="1"/>
          </p:cNvSpPr>
          <p:nvPr>
            <p:ph type="sldImg"/>
          </p:nvPr>
        </p:nvSpPr>
        <p:spPr>
          <a:ln/>
        </p:spPr>
      </p:sp>
      <p:sp>
        <p:nvSpPr>
          <p:cNvPr id="122883"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6986557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1"/>
          <p:cNvSpPr>
            <a:spLocks noGrp="1" noRot="1" noChangeAspect="1" noChangeArrowheads="1" noTextEdit="1"/>
          </p:cNvSpPr>
          <p:nvPr>
            <p:ph type="sldImg"/>
          </p:nvPr>
        </p:nvSpPr>
        <p:spPr>
          <a:ln/>
        </p:spPr>
      </p:sp>
      <p:sp>
        <p:nvSpPr>
          <p:cNvPr id="12390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0630923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
          <p:cNvSpPr>
            <a:spLocks noGrp="1" noRot="1" noChangeAspect="1" noChangeArrowheads="1" noTextEdit="1"/>
          </p:cNvSpPr>
          <p:nvPr>
            <p:ph type="sldImg"/>
          </p:nvPr>
        </p:nvSpPr>
        <p:spPr>
          <a:ln/>
        </p:spPr>
      </p:sp>
      <p:sp>
        <p:nvSpPr>
          <p:cNvPr id="124931"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3005376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Grp="1" noRot="1" noChangeAspect="1" noChangeArrowheads="1" noTextEdit="1"/>
          </p:cNvSpPr>
          <p:nvPr>
            <p:ph type="sldImg"/>
          </p:nvPr>
        </p:nvSpPr>
        <p:spPr>
          <a:ln/>
        </p:spPr>
      </p:sp>
      <p:sp>
        <p:nvSpPr>
          <p:cNvPr id="83971"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3780882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
          <p:cNvSpPr>
            <a:spLocks noGrp="1" noRot="1" noChangeAspect="1" noChangeArrowheads="1" noTextEdit="1"/>
          </p:cNvSpPr>
          <p:nvPr>
            <p:ph type="sldImg"/>
          </p:nvPr>
        </p:nvSpPr>
        <p:spPr>
          <a:ln/>
        </p:spPr>
      </p:sp>
      <p:sp>
        <p:nvSpPr>
          <p:cNvPr id="84995"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3679611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p:cNvSpPr>
            <a:spLocks noGrp="1" noRot="1" noChangeAspect="1" noChangeArrowheads="1" noTextEdit="1"/>
          </p:cNvSpPr>
          <p:nvPr>
            <p:ph type="sldImg"/>
          </p:nvPr>
        </p:nvSpPr>
        <p:spPr>
          <a:ln/>
        </p:spPr>
      </p:sp>
      <p:sp>
        <p:nvSpPr>
          <p:cNvPr id="8806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903135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
          <p:cNvSpPr>
            <a:spLocks noGrp="1" noRot="1" noChangeAspect="1" noChangeArrowheads="1" noTextEdit="1"/>
          </p:cNvSpPr>
          <p:nvPr>
            <p:ph type="sldImg"/>
          </p:nvPr>
        </p:nvSpPr>
        <p:spPr>
          <a:ln/>
        </p:spPr>
      </p:sp>
      <p:sp>
        <p:nvSpPr>
          <p:cNvPr id="90115"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888624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p:cNvSpPr>
            <a:spLocks noGrp="1" noRot="1" noChangeAspect="1" noChangeArrowheads="1" noTextEdit="1"/>
          </p:cNvSpPr>
          <p:nvPr>
            <p:ph type="sldImg"/>
          </p:nvPr>
        </p:nvSpPr>
        <p:spPr>
          <a:ln/>
        </p:spPr>
      </p:sp>
      <p:sp>
        <p:nvSpPr>
          <p:cNvPr id="91139"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013929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Grp="1" noRot="1" noChangeAspect="1" noChangeArrowheads="1" noTextEdit="1"/>
          </p:cNvSpPr>
          <p:nvPr>
            <p:ph type="sldImg"/>
          </p:nvPr>
        </p:nvSpPr>
        <p:spPr>
          <a:ln/>
        </p:spPr>
      </p:sp>
      <p:sp>
        <p:nvSpPr>
          <p:cNvPr id="92163"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378709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7C9B81F-C347-4BEF-BFDF-29C42F48304A}" type="datetimeFigureOut">
              <a:rPr lang="en-US" smtClean="0"/>
              <a:pPr/>
              <a:t>4/29/2022</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4/29/2022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4/29/2022</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7C9B81F-C347-4BEF-BFDF-29C42F48304A}" type="datetimeFigureOut">
              <a:rPr lang="en-US" smtClean="0"/>
              <a:pPr/>
              <a:t>4/29/2022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4/29/2022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4/29/2022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4/29/2022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4/29/2022</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2743200" y="2895600"/>
            <a:ext cx="5105400" cy="1524000"/>
          </a:xfrm>
        </p:spPr>
        <p:txBody>
          <a:bodyPr/>
          <a:lstStyle/>
          <a:p>
            <a:pPr>
              <a:lnSpc>
                <a:spcPct val="90000"/>
              </a:lnSpc>
            </a:pPr>
            <a:r>
              <a:rPr lang="en-US" sz="2800" b="1" dirty="0"/>
              <a:t>Designing System Architecture</a:t>
            </a:r>
            <a:endParaRPr lang="en-US" sz="2800" dirty="0">
              <a:solidFill>
                <a:schemeClr val="tx1"/>
              </a:solidFill>
            </a:endParaRPr>
          </a:p>
          <a:p>
            <a:pPr algn="ctr">
              <a:lnSpc>
                <a:spcPct val="90000"/>
              </a:lnSpc>
            </a:pPr>
            <a:endParaRPr lang="en-US" sz="2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57200" y="0"/>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cs typeface="Arial" charset="0"/>
              </a:rPr>
              <a:t>5.1 The Design Process</a:t>
            </a:r>
            <a:br>
              <a:rPr lang="en-GB">
                <a:cs typeface="Arial" charset="0"/>
              </a:rPr>
            </a:br>
            <a:r>
              <a:rPr lang="en-GB" sz="2800">
                <a:cs typeface="Arial" charset="0"/>
              </a:rPr>
              <a:t>Design is an Iterative Process (continued)</a:t>
            </a:r>
          </a:p>
        </p:txBody>
      </p:sp>
      <p:sp>
        <p:nvSpPr>
          <p:cNvPr id="15363" name="Rectangle 2"/>
          <p:cNvSpPr>
            <a:spLocks noGrp="1" noChangeArrowheads="1"/>
          </p:cNvSpPr>
          <p:nvPr>
            <p:ph idx="1"/>
          </p:nvPr>
        </p:nvSpPr>
        <p:spPr>
          <a:xfrm>
            <a:off x="457200" y="1447800"/>
            <a:ext cx="8212138" cy="914400"/>
          </a:xfrm>
        </p:spPr>
        <p:txBody>
          <a:bodyPr>
            <a:normAutofit fontScale="62500" lnSpcReduction="20000"/>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a:cs typeface="Arial" charset="0"/>
              </a:rPr>
              <a:t>The designers move back and forth among activities involving: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a:cs typeface="Arial" charset="0"/>
              </a:rPr>
              <a:t>Understanding requirements, proposing solutions, testing feasibility of a solution, presenting possibilities to the customers, documenting the design for programmers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a:cs typeface="Arial" charset="0"/>
              </a:rPr>
              <a:t>The final outcome is the software architecture document (SAD)</a:t>
            </a:r>
          </a:p>
        </p:txBody>
      </p:sp>
      <p:pic>
        <p:nvPicPr>
          <p:cNvPr id="15364" name="Picture 4"/>
          <p:cNvPicPr>
            <a:picLocks noChangeAspect="1" noChangeArrowheads="1"/>
          </p:cNvPicPr>
          <p:nvPr/>
        </p:nvPicPr>
        <p:blipFill>
          <a:blip r:embed="rId3" cstate="print"/>
          <a:srcRect/>
          <a:stretch>
            <a:fillRect/>
          </a:stretch>
        </p:blipFill>
        <p:spPr bwMode="auto">
          <a:xfrm>
            <a:off x="838200" y="3352800"/>
            <a:ext cx="7878763" cy="2819400"/>
          </a:xfrm>
          <a:prstGeom prst="rect">
            <a:avLst/>
          </a:prstGeom>
          <a:noFill/>
          <a:ln w="12700">
            <a:noFill/>
            <a:miter lim="800000"/>
            <a:headEnd/>
            <a:tailEnd/>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57200" y="0"/>
            <a:ext cx="8212138"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cs typeface="Arial" charset="0"/>
              </a:rPr>
              <a:t>5.3 Decomposition and Views</a:t>
            </a:r>
            <a:endParaRPr lang="en-GB" sz="2800">
              <a:cs typeface="Arial" charset="0"/>
            </a:endParaRPr>
          </a:p>
        </p:txBody>
      </p:sp>
      <p:sp>
        <p:nvSpPr>
          <p:cNvPr id="17411" name="Rectangle 2"/>
          <p:cNvSpPr>
            <a:spLocks noGrp="1" noChangeArrowheads="1"/>
          </p:cNvSpPr>
          <p:nvPr>
            <p:ph idx="1"/>
          </p:nvPr>
        </p:nvSpPr>
        <p:spPr>
          <a:xfrm>
            <a:off x="457200" y="14478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a:cs typeface="Arial" charset="0"/>
              </a:rPr>
              <a:t>High-level description of system’s key elements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a:cs typeface="Arial" charset="0"/>
              </a:rPr>
              <a:t>Creating a hierarchy of information with increasing details</a:t>
            </a:r>
          </a:p>
        </p:txBody>
      </p:sp>
      <p:grpSp>
        <p:nvGrpSpPr>
          <p:cNvPr id="17412" name="Group 4"/>
          <p:cNvGrpSpPr>
            <a:grpSpLocks/>
          </p:cNvGrpSpPr>
          <p:nvPr/>
        </p:nvGrpSpPr>
        <p:grpSpPr bwMode="auto">
          <a:xfrm>
            <a:off x="2133600" y="2743200"/>
            <a:ext cx="5562600" cy="3276600"/>
            <a:chOff x="0" y="0"/>
            <a:chExt cx="6156" cy="3080"/>
          </a:xfrm>
        </p:grpSpPr>
        <p:pic>
          <p:nvPicPr>
            <p:cNvPr id="17413" name="Picture 5"/>
            <p:cNvPicPr>
              <a:picLocks noChangeAspect="1" noChangeArrowheads="1"/>
            </p:cNvPicPr>
            <p:nvPr/>
          </p:nvPicPr>
          <p:blipFill>
            <a:blip r:embed="rId3" cstate="print"/>
            <a:srcRect/>
            <a:stretch>
              <a:fillRect/>
            </a:stretch>
          </p:blipFill>
          <p:spPr bwMode="auto">
            <a:xfrm>
              <a:off x="0" y="0"/>
              <a:ext cx="4360" cy="3058"/>
            </a:xfrm>
            <a:prstGeom prst="rect">
              <a:avLst/>
            </a:prstGeom>
            <a:noFill/>
            <a:ln w="12700">
              <a:noFill/>
              <a:miter lim="800000"/>
              <a:headEnd/>
              <a:tailEnd/>
            </a:ln>
          </p:spPr>
        </p:pic>
        <p:sp>
          <p:nvSpPr>
            <p:cNvPr id="17414" name="Rectangle 7"/>
            <p:cNvSpPr>
              <a:spLocks/>
            </p:cNvSpPr>
            <p:nvPr/>
          </p:nvSpPr>
          <p:spPr bwMode="auto">
            <a:xfrm>
              <a:off x="4556" y="40"/>
              <a:ext cx="620" cy="679"/>
            </a:xfrm>
            <a:prstGeom prst="rect">
              <a:avLst/>
            </a:prstGeom>
            <a:noFill/>
            <a:ln w="12700">
              <a:noFill/>
              <a:miter lim="800000"/>
              <a:headEnd/>
              <a:tailEnd/>
            </a:ln>
          </p:spPr>
          <p:txBody>
            <a:bodyPr lIns="0" tIns="0" rIns="0" bIns="0"/>
            <a:lstStyle/>
            <a:p>
              <a:pPr eaLnBrk="0" hangingPunct="0">
                <a:defRPr/>
              </a:pPr>
              <a:r>
                <a:rPr lang="en-US" sz="1200" dirty="0">
                  <a:solidFill>
                    <a:schemeClr val="accent6">
                      <a:lumMod val="75000"/>
                    </a:schemeClr>
                  </a:solidFill>
                  <a:latin typeface="Comic Sans MS" pitchFamily="66" charset="0"/>
                </a:rPr>
                <a:t>Top</a:t>
              </a:r>
            </a:p>
            <a:p>
              <a:pPr eaLnBrk="0" hangingPunct="0">
                <a:defRPr/>
              </a:pPr>
              <a:r>
                <a:rPr lang="en-US" sz="1200" dirty="0">
                  <a:solidFill>
                    <a:schemeClr val="accent6">
                      <a:lumMod val="75000"/>
                    </a:schemeClr>
                  </a:solidFill>
                  <a:latin typeface="Comic Sans MS" pitchFamily="66" charset="0"/>
                </a:rPr>
                <a:t>level</a:t>
              </a:r>
              <a:endParaRPr lang="en-US" sz="1000" noProof="1">
                <a:solidFill>
                  <a:schemeClr val="accent6">
                    <a:lumMod val="75000"/>
                  </a:schemeClr>
                </a:solidFill>
              </a:endParaRPr>
            </a:p>
            <a:p>
              <a:pPr eaLnBrk="0" hangingPunct="0">
                <a:defRPr/>
              </a:pPr>
              <a:endParaRPr lang="en-US" dirty="0">
                <a:solidFill>
                  <a:schemeClr val="accent6">
                    <a:lumMod val="75000"/>
                  </a:schemeClr>
                </a:solidFill>
              </a:endParaRPr>
            </a:p>
          </p:txBody>
        </p:sp>
        <p:sp>
          <p:nvSpPr>
            <p:cNvPr id="17415" name="Rectangle 8"/>
            <p:cNvSpPr>
              <a:spLocks/>
            </p:cNvSpPr>
            <p:nvPr/>
          </p:nvSpPr>
          <p:spPr bwMode="auto">
            <a:xfrm>
              <a:off x="4596" y="1200"/>
              <a:ext cx="1560" cy="680"/>
            </a:xfrm>
            <a:prstGeom prst="rect">
              <a:avLst/>
            </a:prstGeom>
            <a:noFill/>
            <a:ln w="12700">
              <a:noFill/>
              <a:miter lim="800000"/>
              <a:headEnd/>
              <a:tailEnd/>
            </a:ln>
          </p:spPr>
          <p:txBody>
            <a:bodyPr lIns="0" tIns="0" rIns="0" bIns="0"/>
            <a:lstStyle/>
            <a:p>
              <a:pPr eaLnBrk="0" hangingPunct="0">
                <a:defRPr/>
              </a:pPr>
              <a:r>
                <a:rPr lang="en-US" sz="1200" dirty="0">
                  <a:solidFill>
                    <a:schemeClr val="accent6">
                      <a:lumMod val="75000"/>
                    </a:schemeClr>
                  </a:solidFill>
                  <a:latin typeface="Comic Sans MS" pitchFamily="66" charset="0"/>
                </a:rPr>
                <a:t>First level of</a:t>
              </a:r>
            </a:p>
            <a:p>
              <a:pPr eaLnBrk="0" hangingPunct="0">
                <a:defRPr/>
              </a:pPr>
              <a:r>
                <a:rPr lang="en-US" sz="1200" dirty="0">
                  <a:solidFill>
                    <a:schemeClr val="accent6">
                      <a:lumMod val="75000"/>
                    </a:schemeClr>
                  </a:solidFill>
                  <a:latin typeface="Comic Sans MS" pitchFamily="66" charset="0"/>
                </a:rPr>
                <a:t>decomposition</a:t>
              </a:r>
              <a:endParaRPr lang="en-US" sz="1000" noProof="1">
                <a:solidFill>
                  <a:schemeClr val="accent6">
                    <a:lumMod val="75000"/>
                  </a:schemeClr>
                </a:solidFill>
              </a:endParaRPr>
            </a:p>
            <a:p>
              <a:pPr eaLnBrk="0" hangingPunct="0">
                <a:defRPr/>
              </a:pPr>
              <a:endParaRPr lang="en-US" dirty="0">
                <a:solidFill>
                  <a:schemeClr val="accent6">
                    <a:lumMod val="75000"/>
                  </a:schemeClr>
                </a:solidFill>
              </a:endParaRPr>
            </a:p>
          </p:txBody>
        </p:sp>
        <p:sp>
          <p:nvSpPr>
            <p:cNvPr id="17416" name="Rectangle 9"/>
            <p:cNvSpPr>
              <a:spLocks/>
            </p:cNvSpPr>
            <p:nvPr/>
          </p:nvSpPr>
          <p:spPr bwMode="auto">
            <a:xfrm>
              <a:off x="4596" y="2400"/>
              <a:ext cx="1560" cy="680"/>
            </a:xfrm>
            <a:prstGeom prst="rect">
              <a:avLst/>
            </a:prstGeom>
            <a:noFill/>
            <a:ln w="12700">
              <a:noFill/>
              <a:miter lim="800000"/>
              <a:headEnd/>
              <a:tailEnd/>
            </a:ln>
          </p:spPr>
          <p:txBody>
            <a:bodyPr lIns="0" tIns="0" rIns="0" bIns="0"/>
            <a:lstStyle/>
            <a:p>
              <a:pPr eaLnBrk="0" hangingPunct="0">
                <a:defRPr/>
              </a:pPr>
              <a:r>
                <a:rPr lang="en-US" sz="1200" dirty="0">
                  <a:solidFill>
                    <a:schemeClr val="accent6">
                      <a:lumMod val="75000"/>
                    </a:schemeClr>
                  </a:solidFill>
                  <a:latin typeface="Comic Sans MS" pitchFamily="66" charset="0"/>
                </a:rPr>
                <a:t>Second level of</a:t>
              </a:r>
            </a:p>
            <a:p>
              <a:pPr eaLnBrk="0" hangingPunct="0">
                <a:defRPr/>
              </a:pPr>
              <a:r>
                <a:rPr lang="en-US" sz="1200" dirty="0">
                  <a:solidFill>
                    <a:schemeClr val="accent6">
                      <a:lumMod val="75000"/>
                    </a:schemeClr>
                  </a:solidFill>
                  <a:latin typeface="Comic Sans MS" pitchFamily="66" charset="0"/>
                </a:rPr>
                <a:t>decomposition</a:t>
              </a:r>
              <a:endParaRPr lang="en-US" sz="1200" noProof="1">
                <a:solidFill>
                  <a:schemeClr val="accent6">
                    <a:lumMod val="75000"/>
                  </a:schemeClr>
                </a:solidFill>
              </a:endParaRPr>
            </a:p>
            <a:p>
              <a:pPr eaLnBrk="0" hangingPunct="0">
                <a:defRPr/>
              </a:pPr>
              <a:endParaRPr lang="en-US" dirty="0">
                <a:solidFill>
                  <a:schemeClr val="accent6">
                    <a:lumMod val="75000"/>
                  </a:schemeClr>
                </a:solidFill>
              </a:endParaRPr>
            </a:p>
          </p:txBody>
        </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57200" y="473075"/>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5.3 Decomposition and Views </a:t>
            </a:r>
            <a:br>
              <a:rPr lang="en-GB" dirty="0">
                <a:cs typeface="Arial" charset="0"/>
              </a:rPr>
            </a:br>
            <a:r>
              <a:rPr lang="en-GB" sz="2800" dirty="0">
                <a:cs typeface="Arial" charset="0"/>
              </a:rPr>
              <a:t>Popular</a:t>
            </a:r>
            <a:r>
              <a:rPr lang="en-GB" dirty="0">
                <a:cs typeface="Arial" charset="0"/>
              </a:rPr>
              <a:t> </a:t>
            </a:r>
            <a:r>
              <a:rPr lang="en-GB" sz="2800" dirty="0">
                <a:cs typeface="Arial" charset="0"/>
              </a:rPr>
              <a:t>Design Methods</a:t>
            </a:r>
          </a:p>
        </p:txBody>
      </p:sp>
      <p:sp>
        <p:nvSpPr>
          <p:cNvPr id="18435" name="Rectangle 2"/>
          <p:cNvSpPr>
            <a:spLocks noGrp="1" noChangeArrowheads="1"/>
          </p:cNvSpPr>
          <p:nvPr>
            <p:ph idx="1"/>
          </p:nvPr>
        </p:nvSpPr>
        <p:spPr>
          <a:xfrm>
            <a:off x="457200" y="1447800"/>
            <a:ext cx="8212138" cy="4660900"/>
          </a:xfrm>
        </p:spPr>
        <p:txBody>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Some design problems have no existing solutions</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a:cs typeface="Arial" charset="0"/>
              </a:rPr>
              <a:t>Designers must decompose to isolate key problems</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Some popular design methods:</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a:cs typeface="Arial" charset="0"/>
              </a:rPr>
              <a:t>Functional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a:cs typeface="Arial" charset="0"/>
              </a:rPr>
              <a:t>Feature-oriented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a:cs typeface="Arial" charset="0"/>
              </a:rPr>
              <a:t>Data-oriented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a:cs typeface="Arial" charset="0"/>
              </a:rPr>
              <a:t>Event-oriented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a:cs typeface="Arial" charset="0"/>
              </a:rPr>
              <a:t>Object-oriented design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457200" y="396875"/>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5.3 Decomposition and Views </a:t>
            </a:r>
            <a:br>
              <a:rPr lang="en-GB" dirty="0">
                <a:cs typeface="Arial" charset="0"/>
              </a:rPr>
            </a:br>
            <a:r>
              <a:rPr lang="en-GB" sz="2800" dirty="0">
                <a:cs typeface="Arial" charset="0"/>
              </a:rPr>
              <a:t>Popular</a:t>
            </a:r>
            <a:r>
              <a:rPr lang="en-GB" dirty="0">
                <a:cs typeface="Arial" charset="0"/>
              </a:rPr>
              <a:t> </a:t>
            </a:r>
            <a:r>
              <a:rPr lang="en-GB" sz="2800" dirty="0">
                <a:cs typeface="Arial" charset="0"/>
              </a:rPr>
              <a:t>Design Methods</a:t>
            </a:r>
          </a:p>
        </p:txBody>
      </p:sp>
      <p:sp>
        <p:nvSpPr>
          <p:cNvPr id="19459" name="Rectangle 2"/>
          <p:cNvSpPr>
            <a:spLocks noGrp="1" noChangeArrowheads="1"/>
          </p:cNvSpPr>
          <p:nvPr>
            <p:ph idx="1"/>
          </p:nvPr>
        </p:nvSpPr>
        <p:spPr>
          <a:xfrm>
            <a:off x="457200" y="1447800"/>
            <a:ext cx="8212138" cy="4660900"/>
          </a:xfrm>
        </p:spPr>
        <p:txBody>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Functional decomposition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dirty="0">
                <a:cs typeface="Arial" charset="0"/>
              </a:rPr>
              <a:t>partitions functions or requirements into modules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dirty="0">
                <a:cs typeface="Arial" charset="0"/>
              </a:rPr>
              <a:t>begins with the functions that are listed in the requirements specification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dirty="0">
                <a:cs typeface="Arial" charset="0"/>
              </a:rPr>
              <a:t>lower-level designs divide these functions into </a:t>
            </a:r>
            <a:r>
              <a:rPr lang="en-US" sz="2000" dirty="0" err="1">
                <a:cs typeface="Arial" charset="0"/>
              </a:rPr>
              <a:t>subfunctions</a:t>
            </a:r>
            <a:r>
              <a:rPr lang="en-US" sz="2000" dirty="0">
                <a:cs typeface="Arial" charset="0"/>
              </a:rPr>
              <a:t>, which are then assigned to smaller modules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dirty="0">
                <a:cs typeface="Arial" charset="0"/>
              </a:rPr>
              <a:t>describes which modules (</a:t>
            </a:r>
            <a:r>
              <a:rPr lang="en-US" sz="2000" dirty="0" err="1">
                <a:cs typeface="Arial" charset="0"/>
              </a:rPr>
              <a:t>subfunctions</a:t>
            </a:r>
            <a:r>
              <a:rPr lang="en-US" sz="2000" dirty="0">
                <a:cs typeface="Arial" charset="0"/>
              </a:rPr>
              <a:t>) call each other</a:t>
            </a:r>
            <a:endParaRPr lang="en-GB" sz="2000" dirty="0">
              <a:cs typeface="Arial" charset="0"/>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Functional Decomposition Example</a:t>
            </a:r>
          </a:p>
        </p:txBody>
      </p:sp>
      <p:sp>
        <p:nvSpPr>
          <p:cNvPr id="3" name="Content Placeholder 2"/>
          <p:cNvSpPr>
            <a:spLocks noGrp="1"/>
          </p:cNvSpPr>
          <p:nvPr>
            <p:ph idx="1"/>
          </p:nvPr>
        </p:nvSpPr>
        <p:spPr/>
        <p:txBody>
          <a:bodyPr/>
          <a:lstStyle/>
          <a:p>
            <a:endParaRPr lang="en-US"/>
          </a:p>
        </p:txBody>
      </p:sp>
      <p:grpSp>
        <p:nvGrpSpPr>
          <p:cNvPr id="4" name="Group 3"/>
          <p:cNvGrpSpPr/>
          <p:nvPr/>
        </p:nvGrpSpPr>
        <p:grpSpPr>
          <a:xfrm>
            <a:off x="1114424" y="2362201"/>
            <a:ext cx="7038975" cy="3505200"/>
            <a:chOff x="1114425" y="3495675"/>
            <a:chExt cx="5924550" cy="2371725"/>
          </a:xfrm>
        </p:grpSpPr>
        <p:sp>
          <p:nvSpPr>
            <p:cNvPr id="5" name="Rectangle 27"/>
            <p:cNvSpPr>
              <a:spLocks noChangeArrowheads="1"/>
            </p:cNvSpPr>
            <p:nvPr/>
          </p:nvSpPr>
          <p:spPr bwMode="auto">
            <a:xfrm>
              <a:off x="2886075" y="3495675"/>
              <a:ext cx="1485900" cy="5238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Student Registration System</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6" name="Rectangle 26"/>
            <p:cNvSpPr>
              <a:spLocks noChangeArrowheads="1"/>
            </p:cNvSpPr>
            <p:nvPr/>
          </p:nvSpPr>
          <p:spPr bwMode="auto">
            <a:xfrm>
              <a:off x="1800225" y="45053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Data Entry Validation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7" name="Rectangle 25"/>
            <p:cNvSpPr>
              <a:spLocks noChangeArrowheads="1"/>
            </p:cNvSpPr>
            <p:nvPr/>
          </p:nvSpPr>
          <p:spPr bwMode="auto">
            <a:xfrm>
              <a:off x="3162300" y="448627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Transaction Verification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8" name="Rectangle 24"/>
            <p:cNvSpPr>
              <a:spLocks noChangeArrowheads="1"/>
            </p:cNvSpPr>
            <p:nvPr/>
          </p:nvSpPr>
          <p:spPr bwMode="auto">
            <a:xfrm>
              <a:off x="4419600" y="4486275"/>
              <a:ext cx="923925"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Report Generation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9" name="Rectangle 23"/>
            <p:cNvSpPr>
              <a:spLocks noChangeArrowheads="1"/>
            </p:cNvSpPr>
            <p:nvPr/>
          </p:nvSpPr>
          <p:spPr bwMode="auto">
            <a:xfrm>
              <a:off x="1114425" y="53816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Student Data Validation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0" name="Rectangle 22"/>
            <p:cNvSpPr>
              <a:spLocks noChangeArrowheads="1"/>
            </p:cNvSpPr>
            <p:nvPr/>
          </p:nvSpPr>
          <p:spPr bwMode="auto">
            <a:xfrm>
              <a:off x="2324100" y="53816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Course Data Validation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1" name="AutoShape 21"/>
            <p:cNvSpPr>
              <a:spLocks noChangeShapeType="1"/>
            </p:cNvSpPr>
            <p:nvPr/>
          </p:nvSpPr>
          <p:spPr bwMode="auto">
            <a:xfrm>
              <a:off x="2257425" y="4238625"/>
              <a:ext cx="350520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2" name="AutoShape 20"/>
            <p:cNvSpPr>
              <a:spLocks noChangeShapeType="1"/>
            </p:cNvSpPr>
            <p:nvPr/>
          </p:nvSpPr>
          <p:spPr bwMode="auto">
            <a:xfrm>
              <a:off x="3590925" y="4019550"/>
              <a:ext cx="0" cy="219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3" name="AutoShape 19"/>
            <p:cNvSpPr>
              <a:spLocks noChangeShapeType="1"/>
            </p:cNvSpPr>
            <p:nvPr/>
          </p:nvSpPr>
          <p:spPr bwMode="auto">
            <a:xfrm>
              <a:off x="2257425" y="423862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4" name="AutoShape 18"/>
            <p:cNvSpPr>
              <a:spLocks noChangeShapeType="1"/>
            </p:cNvSpPr>
            <p:nvPr/>
          </p:nvSpPr>
          <p:spPr bwMode="auto">
            <a:xfrm>
              <a:off x="3590925" y="4229100"/>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5" name="AutoShape 17"/>
            <p:cNvSpPr>
              <a:spLocks noChangeShapeType="1"/>
            </p:cNvSpPr>
            <p:nvPr/>
          </p:nvSpPr>
          <p:spPr bwMode="auto">
            <a:xfrm>
              <a:off x="4819650" y="423862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6" name="AutoShape 16"/>
            <p:cNvSpPr>
              <a:spLocks noChangeShapeType="1"/>
            </p:cNvSpPr>
            <p:nvPr/>
          </p:nvSpPr>
          <p:spPr bwMode="auto">
            <a:xfrm>
              <a:off x="1609725" y="5191125"/>
              <a:ext cx="127635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7" name="AutoShape 15"/>
            <p:cNvSpPr>
              <a:spLocks noChangeShapeType="1"/>
            </p:cNvSpPr>
            <p:nvPr/>
          </p:nvSpPr>
          <p:spPr bwMode="auto">
            <a:xfrm>
              <a:off x="1609725" y="5191125"/>
              <a:ext cx="0" cy="1571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8" name="AutoShape 14"/>
            <p:cNvSpPr>
              <a:spLocks noChangeShapeType="1"/>
            </p:cNvSpPr>
            <p:nvPr/>
          </p:nvSpPr>
          <p:spPr bwMode="auto">
            <a:xfrm>
              <a:off x="2886075" y="5191125"/>
              <a:ext cx="0" cy="190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9" name="AutoShape 13"/>
            <p:cNvSpPr>
              <a:spLocks noChangeShapeType="1"/>
            </p:cNvSpPr>
            <p:nvPr/>
          </p:nvSpPr>
          <p:spPr bwMode="auto">
            <a:xfrm>
              <a:off x="2257425" y="4991100"/>
              <a:ext cx="0" cy="2000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20" name="Rectangle 12"/>
            <p:cNvSpPr>
              <a:spLocks noChangeArrowheads="1"/>
            </p:cNvSpPr>
            <p:nvPr/>
          </p:nvSpPr>
          <p:spPr bwMode="auto">
            <a:xfrm>
              <a:off x="5495925" y="4486275"/>
              <a:ext cx="923925"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Data Updation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21" name="AutoShape 11"/>
            <p:cNvSpPr>
              <a:spLocks noChangeShapeType="1"/>
            </p:cNvSpPr>
            <p:nvPr/>
          </p:nvSpPr>
          <p:spPr bwMode="auto">
            <a:xfrm>
              <a:off x="5762625" y="423862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22" name="Rectangle 10"/>
            <p:cNvSpPr>
              <a:spLocks noChangeArrowheads="1"/>
            </p:cNvSpPr>
            <p:nvPr/>
          </p:nvSpPr>
          <p:spPr bwMode="auto">
            <a:xfrm>
              <a:off x="3429000" y="53816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Transaction Checks</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grpSp>
          <p:nvGrpSpPr>
            <p:cNvPr id="23" name="Group 3"/>
            <p:cNvGrpSpPr>
              <a:grpSpLocks/>
            </p:cNvGrpSpPr>
            <p:nvPr/>
          </p:nvGrpSpPr>
          <p:grpSpPr bwMode="auto">
            <a:xfrm>
              <a:off x="4838700" y="4991100"/>
              <a:ext cx="2200275" cy="876300"/>
              <a:chOff x="2235" y="13891"/>
              <a:chExt cx="3465" cy="1380"/>
            </a:xfrm>
          </p:grpSpPr>
          <p:sp>
            <p:nvSpPr>
              <p:cNvPr id="25" name="Rectangle 9"/>
              <p:cNvSpPr>
                <a:spLocks noChangeArrowheads="1"/>
              </p:cNvSpPr>
              <p:nvPr/>
            </p:nvSpPr>
            <p:spPr bwMode="auto">
              <a:xfrm>
                <a:off x="2235" y="14506"/>
                <a:ext cx="1560" cy="7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Addition Modules</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26" name="Rectangle 8"/>
              <p:cNvSpPr>
                <a:spLocks noChangeArrowheads="1"/>
              </p:cNvSpPr>
              <p:nvPr/>
            </p:nvSpPr>
            <p:spPr bwMode="auto">
              <a:xfrm>
                <a:off x="4140" y="14506"/>
                <a:ext cx="1560" cy="7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Deletion Module</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27" name="AutoShape 7"/>
              <p:cNvSpPr>
                <a:spLocks noChangeShapeType="1"/>
              </p:cNvSpPr>
              <p:nvPr/>
            </p:nvSpPr>
            <p:spPr bwMode="auto">
              <a:xfrm>
                <a:off x="3015" y="14206"/>
                <a:ext cx="201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28" name="AutoShape 6"/>
              <p:cNvSpPr>
                <a:spLocks noChangeShapeType="1"/>
              </p:cNvSpPr>
              <p:nvPr/>
            </p:nvSpPr>
            <p:spPr bwMode="auto">
              <a:xfrm>
                <a:off x="3015" y="14206"/>
                <a:ext cx="0" cy="24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29" name="AutoShape 5"/>
              <p:cNvSpPr>
                <a:spLocks noChangeShapeType="1"/>
              </p:cNvSpPr>
              <p:nvPr/>
            </p:nvSpPr>
            <p:spPr bwMode="auto">
              <a:xfrm>
                <a:off x="5025" y="14206"/>
                <a:ext cx="0" cy="3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30" name="AutoShape 4"/>
              <p:cNvSpPr>
                <a:spLocks noChangeShapeType="1"/>
              </p:cNvSpPr>
              <p:nvPr/>
            </p:nvSpPr>
            <p:spPr bwMode="auto">
              <a:xfrm>
                <a:off x="4035" y="13891"/>
                <a:ext cx="0" cy="31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grpSp>
        <p:sp>
          <p:nvSpPr>
            <p:cNvPr id="24" name="AutoShape 2"/>
            <p:cNvSpPr>
              <a:spLocks noChangeShapeType="1"/>
            </p:cNvSpPr>
            <p:nvPr/>
          </p:nvSpPr>
          <p:spPr bwMode="auto">
            <a:xfrm rot="16200000" flipH="1">
              <a:off x="3586162" y="4997451"/>
              <a:ext cx="390525" cy="381000"/>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grpSp>
    </p:spTree>
    <p:extLst>
      <p:ext uri="{BB962C8B-B14F-4D97-AF65-F5344CB8AC3E}">
        <p14:creationId xmlns:p14="http://schemas.microsoft.com/office/powerpoint/2010/main" val="1519982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Feature Oriented Decomposition Example</a:t>
            </a:r>
          </a:p>
        </p:txBody>
      </p:sp>
      <p:pic>
        <p:nvPicPr>
          <p:cNvPr id="32" name="Content Placeholder 31">
            <a:extLst>
              <a:ext uri="{FF2B5EF4-FFF2-40B4-BE49-F238E27FC236}">
                <a16:creationId xmlns:a16="http://schemas.microsoft.com/office/drawing/2014/main" id="{2B9667E9-EF64-4E34-88F4-D4C1B5062F84}"/>
              </a:ext>
            </a:extLst>
          </p:cNvPr>
          <p:cNvPicPr>
            <a:picLocks noGrp="1" noChangeAspect="1"/>
          </p:cNvPicPr>
          <p:nvPr>
            <p:ph idx="1"/>
          </p:nvPr>
        </p:nvPicPr>
        <p:blipFill>
          <a:blip r:embed="rId2"/>
          <a:stretch>
            <a:fillRect/>
          </a:stretch>
        </p:blipFill>
        <p:spPr>
          <a:xfrm>
            <a:off x="685800" y="2133600"/>
            <a:ext cx="7324725" cy="3876675"/>
          </a:xfrm>
        </p:spPr>
      </p:pic>
    </p:spTree>
    <p:extLst>
      <p:ext uri="{BB962C8B-B14F-4D97-AF65-F5344CB8AC3E}">
        <p14:creationId xmlns:p14="http://schemas.microsoft.com/office/powerpoint/2010/main" val="420210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Driven Decomposition Example</a:t>
            </a:r>
          </a:p>
        </p:txBody>
      </p:sp>
      <p:pic>
        <p:nvPicPr>
          <p:cNvPr id="6" name="Content Placeholder 5">
            <a:extLst>
              <a:ext uri="{FF2B5EF4-FFF2-40B4-BE49-F238E27FC236}">
                <a16:creationId xmlns:a16="http://schemas.microsoft.com/office/drawing/2014/main" id="{5249F8E5-DAB9-4ABE-88F8-00025C89AA34}"/>
              </a:ext>
            </a:extLst>
          </p:cNvPr>
          <p:cNvPicPr>
            <a:picLocks noGrp="1" noChangeAspect="1"/>
          </p:cNvPicPr>
          <p:nvPr>
            <p:ph idx="1"/>
          </p:nvPr>
        </p:nvPicPr>
        <p:blipFill>
          <a:blip r:embed="rId2"/>
          <a:stretch>
            <a:fillRect/>
          </a:stretch>
        </p:blipFill>
        <p:spPr>
          <a:xfrm>
            <a:off x="1407615" y="1935163"/>
            <a:ext cx="6328770" cy="4389437"/>
          </a:xfrm>
        </p:spPr>
      </p:pic>
    </p:spTree>
    <p:extLst>
      <p:ext uri="{BB962C8B-B14F-4D97-AF65-F5344CB8AC3E}">
        <p14:creationId xmlns:p14="http://schemas.microsoft.com/office/powerpoint/2010/main" val="3201383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 –oriented Decomposition Example</a:t>
            </a:r>
          </a:p>
        </p:txBody>
      </p:sp>
      <p:sp>
        <p:nvSpPr>
          <p:cNvPr id="4" name="Content Placeholder 3">
            <a:extLst>
              <a:ext uri="{FF2B5EF4-FFF2-40B4-BE49-F238E27FC236}">
                <a16:creationId xmlns:a16="http://schemas.microsoft.com/office/drawing/2014/main" id="{72039FAE-6E70-48B9-A57C-B3697907B76E}"/>
              </a:ext>
            </a:extLst>
          </p:cNvPr>
          <p:cNvSpPr>
            <a:spLocks noGrp="1"/>
          </p:cNvSpPr>
          <p:nvPr>
            <p:ph idx="1"/>
          </p:nvPr>
        </p:nvSpPr>
        <p:spPr/>
        <p:txBody>
          <a:bodyPr/>
          <a:lstStyle/>
          <a:p>
            <a:endParaRPr lang="en-PK"/>
          </a:p>
        </p:txBody>
      </p:sp>
      <p:pic>
        <p:nvPicPr>
          <p:cNvPr id="7" name="Picture 6">
            <a:extLst>
              <a:ext uri="{FF2B5EF4-FFF2-40B4-BE49-F238E27FC236}">
                <a16:creationId xmlns:a16="http://schemas.microsoft.com/office/drawing/2014/main" id="{D12D94C3-B350-40D2-B180-644C3C95C19E}"/>
              </a:ext>
            </a:extLst>
          </p:cNvPr>
          <p:cNvPicPr>
            <a:picLocks noChangeAspect="1"/>
          </p:cNvPicPr>
          <p:nvPr/>
        </p:nvPicPr>
        <p:blipFill>
          <a:blip r:embed="rId2"/>
          <a:stretch>
            <a:fillRect/>
          </a:stretch>
        </p:blipFill>
        <p:spPr>
          <a:xfrm>
            <a:off x="685800" y="1371600"/>
            <a:ext cx="7486650" cy="5219700"/>
          </a:xfrm>
          <a:prstGeom prst="rect">
            <a:avLst/>
          </a:prstGeom>
        </p:spPr>
      </p:pic>
    </p:spTree>
    <p:extLst>
      <p:ext uri="{BB962C8B-B14F-4D97-AF65-F5344CB8AC3E}">
        <p14:creationId xmlns:p14="http://schemas.microsoft.com/office/powerpoint/2010/main" val="4272804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Event –oriented Decomposition Example</a:t>
            </a:r>
          </a:p>
        </p:txBody>
      </p:sp>
      <p:pic>
        <p:nvPicPr>
          <p:cNvPr id="5" name="Picture 4">
            <a:extLst>
              <a:ext uri="{FF2B5EF4-FFF2-40B4-BE49-F238E27FC236}">
                <a16:creationId xmlns:a16="http://schemas.microsoft.com/office/drawing/2014/main" id="{4D36E79E-D723-4FB0-8023-1F481509237B}"/>
              </a:ext>
            </a:extLst>
          </p:cNvPr>
          <p:cNvPicPr>
            <a:picLocks noChangeAspect="1"/>
          </p:cNvPicPr>
          <p:nvPr/>
        </p:nvPicPr>
        <p:blipFill>
          <a:blip r:embed="rId2"/>
          <a:stretch>
            <a:fillRect/>
          </a:stretch>
        </p:blipFill>
        <p:spPr>
          <a:xfrm>
            <a:off x="685800" y="2269910"/>
            <a:ext cx="7343775" cy="3895725"/>
          </a:xfrm>
          <a:prstGeom prst="rect">
            <a:avLst/>
          </a:prstGeom>
        </p:spPr>
      </p:pic>
    </p:spTree>
    <p:extLst>
      <p:ext uri="{BB962C8B-B14F-4D97-AF65-F5344CB8AC3E}">
        <p14:creationId xmlns:p14="http://schemas.microsoft.com/office/powerpoint/2010/main" val="1017523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 –oriented Decomposition Example</a:t>
            </a:r>
          </a:p>
        </p:txBody>
      </p:sp>
      <p:pic>
        <p:nvPicPr>
          <p:cNvPr id="4" name="Picture 3">
            <a:extLst>
              <a:ext uri="{FF2B5EF4-FFF2-40B4-BE49-F238E27FC236}">
                <a16:creationId xmlns:a16="http://schemas.microsoft.com/office/drawing/2014/main" id="{F8139254-6993-4775-B10B-B3F003C75C4D}"/>
              </a:ext>
            </a:extLst>
          </p:cNvPr>
          <p:cNvPicPr>
            <a:picLocks noChangeAspect="1"/>
          </p:cNvPicPr>
          <p:nvPr/>
        </p:nvPicPr>
        <p:blipFill>
          <a:blip r:embed="rId2"/>
          <a:stretch>
            <a:fillRect/>
          </a:stretch>
        </p:blipFill>
        <p:spPr>
          <a:xfrm>
            <a:off x="1143000" y="1981200"/>
            <a:ext cx="6505575" cy="3810000"/>
          </a:xfrm>
          <a:prstGeom prst="rect">
            <a:avLst/>
          </a:prstGeom>
        </p:spPr>
      </p:pic>
    </p:spTree>
    <p:extLst>
      <p:ext uri="{BB962C8B-B14F-4D97-AF65-F5344CB8AC3E}">
        <p14:creationId xmlns:p14="http://schemas.microsoft.com/office/powerpoint/2010/main" val="3108198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57200" y="396875"/>
            <a:ext cx="8212138"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The Design Process</a:t>
            </a:r>
          </a:p>
        </p:txBody>
      </p:sp>
      <p:sp>
        <p:nvSpPr>
          <p:cNvPr id="6147" name="Rectangle 2"/>
          <p:cNvSpPr>
            <a:spLocks noGrp="1" noChangeArrowheads="1"/>
          </p:cNvSpPr>
          <p:nvPr>
            <p:ph idx="1"/>
          </p:nvPr>
        </p:nvSpPr>
        <p:spPr>
          <a:xfrm>
            <a:off x="457200" y="14478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b="1" dirty="0">
                <a:cs typeface="Arial" charset="0"/>
              </a:rPr>
              <a:t>Design</a:t>
            </a:r>
            <a:r>
              <a:rPr lang="en-GB" sz="2400" dirty="0">
                <a:cs typeface="Arial" charset="0"/>
              </a:rPr>
              <a:t> is the creative process of figuring out how to implement all of the customer’s requirements; the resulting plan is also called the design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Early design decisions address the system’s architecture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Later design decisions address how to implement the individual units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z="1800" dirty="0">
              <a:cs typeface="Arial"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457200" y="396875"/>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5.3 Decomposition and Views </a:t>
            </a:r>
            <a:br>
              <a:rPr lang="en-GB" dirty="0">
                <a:cs typeface="Arial" charset="0"/>
              </a:rPr>
            </a:br>
            <a:r>
              <a:rPr lang="en-GB" sz="2800" dirty="0">
                <a:cs typeface="Arial" charset="0"/>
              </a:rPr>
              <a:t>Popular</a:t>
            </a:r>
            <a:r>
              <a:rPr lang="en-GB" dirty="0">
                <a:cs typeface="Arial" charset="0"/>
              </a:rPr>
              <a:t> </a:t>
            </a:r>
            <a:r>
              <a:rPr lang="en-GB" sz="2800" dirty="0">
                <a:cs typeface="Arial" charset="0"/>
              </a:rPr>
              <a:t>Design Methods (continued)</a:t>
            </a:r>
          </a:p>
        </p:txBody>
      </p:sp>
      <p:sp>
        <p:nvSpPr>
          <p:cNvPr id="24579" name="Rectangle 2"/>
          <p:cNvSpPr>
            <a:spLocks noGrp="1" noChangeArrowheads="1"/>
          </p:cNvSpPr>
          <p:nvPr>
            <p:ph idx="1"/>
          </p:nvPr>
        </p:nvSpPr>
        <p:spPr>
          <a:xfrm>
            <a:off x="457200" y="1447800"/>
            <a:ext cx="8212138" cy="4660900"/>
          </a:xfrm>
        </p:spPr>
        <p:txBody>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A design is </a:t>
            </a:r>
            <a:r>
              <a:rPr lang="en-GB" sz="2400" b="1" dirty="0">
                <a:cs typeface="Arial" charset="0"/>
              </a:rPr>
              <a:t>modular</a:t>
            </a:r>
            <a:r>
              <a:rPr lang="en-GB" sz="2400" dirty="0">
                <a:cs typeface="Arial" charset="0"/>
              </a:rPr>
              <a:t> when each activity of the system is performed by exactly one software unit, and when the inputs and outputs of each software unit are well-defined</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100000">
              <a:srgbClr val="FFFFFF"/>
            </a:gs>
          </a:gsLst>
          <a:lin ang="8100000" scaled="1"/>
        </a:gra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457200" y="0"/>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cs typeface="Arial" charset="0"/>
              </a:rPr>
              <a:t>5.3 Decomposition and Views</a:t>
            </a:r>
            <a:br>
              <a:rPr lang="en-GB">
                <a:cs typeface="Arial" charset="0"/>
              </a:rPr>
            </a:br>
            <a:r>
              <a:rPr lang="en-GB" sz="2400">
                <a:cs typeface="Arial" charset="0"/>
              </a:rPr>
              <a:t>Sidebar 5.2  Component-based Software Engineering</a:t>
            </a:r>
            <a:endParaRPr lang="en-GB" sz="2800">
              <a:cs typeface="Arial" charset="0"/>
            </a:endParaRPr>
          </a:p>
        </p:txBody>
      </p:sp>
      <p:sp>
        <p:nvSpPr>
          <p:cNvPr id="34819" name="Rectangle 2"/>
          <p:cNvSpPr>
            <a:spLocks noGrp="1" noChangeArrowheads="1"/>
          </p:cNvSpPr>
          <p:nvPr>
            <p:ph idx="1"/>
          </p:nvPr>
        </p:nvSpPr>
        <p:spPr>
          <a:xfrm>
            <a:off x="533400" y="1371600"/>
            <a:ext cx="8212138" cy="4660900"/>
          </a:xfrm>
        </p:spPr>
        <p:txBody>
          <a:bodyPr>
            <a:normAutofit lnSpcReduction="10000"/>
          </a:bodyPr>
          <a:lstStyle/>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defRPr/>
            </a:pPr>
            <a:endParaRPr lang="en-GB" sz="1050" dirty="0"/>
          </a:p>
          <a:p>
            <a:pPr>
              <a:defRPr/>
            </a:pPr>
            <a:r>
              <a:rPr lang="en-US" sz="2400" b="1" dirty="0"/>
              <a:t>Component-based software engineering (CBSE) </a:t>
            </a:r>
            <a:r>
              <a:rPr lang="en-US" sz="2400" dirty="0"/>
              <a:t>is a method of software development whereby systems are created by assembling together preexisting components</a:t>
            </a:r>
          </a:p>
          <a:p>
            <a:pPr>
              <a:defRPr/>
            </a:pPr>
            <a:r>
              <a:rPr lang="en-US" sz="2400" dirty="0"/>
              <a:t>A </a:t>
            </a:r>
            <a:r>
              <a:rPr lang="en-US" sz="2400" b="1" dirty="0"/>
              <a:t>component</a:t>
            </a:r>
            <a:r>
              <a:rPr lang="en-US" sz="2400" dirty="0"/>
              <a:t> is “a self-contained piece of software with a well-defined set of interfaces” that can be developed, bought, and sold as a distinct entity</a:t>
            </a:r>
          </a:p>
          <a:p>
            <a:pPr>
              <a:defRPr/>
            </a:pPr>
            <a:r>
              <a:rPr lang="en-US" sz="2400" dirty="0"/>
              <a:t>The goal of CBSE is to support the rapid development of new systems, by reducing development to component integration, and to ease the maintenance of such systems by reducing maintenance to component replacement</a:t>
            </a:r>
          </a:p>
          <a:p>
            <a:pPr>
              <a:defRPr/>
            </a:pPr>
            <a:r>
              <a:rPr lang="en-US" sz="2400" dirty="0"/>
              <a:t>At this point, CBSE is still more of a goal than a reality with considerable on-going research</a:t>
            </a:r>
            <a:endParaRPr lang="en-GB" sz="2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4819">
                                            <p:txEl>
                                              <p:pRg st="1" end="1"/>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4819">
                                            <p:txEl>
                                              <p:pRg st="2" end="2"/>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4819">
                                            <p:txEl>
                                              <p:pRg st="3" end="3"/>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4819">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7200" y="320675"/>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5.4 Architectural Styles and Strategies</a:t>
            </a:r>
            <a:endParaRPr lang="en-GB" sz="2800" dirty="0">
              <a:cs typeface="Arial" charset="0"/>
            </a:endParaRPr>
          </a:p>
        </p:txBody>
      </p:sp>
      <p:sp>
        <p:nvSpPr>
          <p:cNvPr id="26627" name="Rectangle 2"/>
          <p:cNvSpPr>
            <a:spLocks noGrp="1" noChangeArrowheads="1"/>
          </p:cNvSpPr>
          <p:nvPr>
            <p:ph idx="1"/>
          </p:nvPr>
        </p:nvSpPr>
        <p:spPr>
          <a:xfrm>
            <a:off x="457200" y="1447800"/>
            <a:ext cx="8212138" cy="4660900"/>
          </a:xfrm>
        </p:spPr>
        <p:txBody>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cs typeface="Arial" charset="0"/>
              </a:rPr>
              <a:t>Pipe-and-Filter</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cs typeface="Arial" charset="0"/>
              </a:rPr>
              <a:t>Client-Server</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cs typeface="Arial" charset="0"/>
              </a:rPr>
              <a:t>Peer-to-Peer</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cs typeface="Arial" charset="0"/>
              </a:rPr>
              <a:t>Publish-Subscribe</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cs typeface="Arial" charset="0"/>
              </a:rPr>
              <a:t>Repositories</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cs typeface="Arial" charset="0"/>
              </a:rPr>
              <a:t>Layering</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457200" y="473075"/>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5.4 Architectural Styles and Strategies</a:t>
            </a:r>
            <a:br>
              <a:rPr lang="en-GB" dirty="0">
                <a:cs typeface="Arial" charset="0"/>
              </a:rPr>
            </a:br>
            <a:r>
              <a:rPr lang="en-GB" sz="2800" dirty="0">
                <a:cs typeface="Arial" charset="0"/>
              </a:rPr>
              <a:t>Pipe-and-Filter</a:t>
            </a:r>
          </a:p>
        </p:txBody>
      </p:sp>
      <p:sp>
        <p:nvSpPr>
          <p:cNvPr id="27651" name="Rectangle 2"/>
          <p:cNvSpPr>
            <a:spLocks noGrp="1" noChangeArrowheads="1"/>
          </p:cNvSpPr>
          <p:nvPr>
            <p:ph idx="1"/>
          </p:nvPr>
        </p:nvSpPr>
        <p:spPr>
          <a:xfrm>
            <a:off x="457200" y="14478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The system has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Streams of data (pipe) for input and output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Transformation of the data (filter)</a:t>
            </a:r>
          </a:p>
        </p:txBody>
      </p:sp>
      <p:grpSp>
        <p:nvGrpSpPr>
          <p:cNvPr id="27652" name="Group 4"/>
          <p:cNvGrpSpPr>
            <a:grpSpLocks/>
          </p:cNvGrpSpPr>
          <p:nvPr/>
        </p:nvGrpSpPr>
        <p:grpSpPr bwMode="auto">
          <a:xfrm>
            <a:off x="1143000" y="2743200"/>
            <a:ext cx="6781800" cy="2743200"/>
            <a:chOff x="1571" y="20"/>
            <a:chExt cx="7588" cy="2520"/>
          </a:xfrm>
        </p:grpSpPr>
        <p:sp>
          <p:nvSpPr>
            <p:cNvPr id="27653" name="Rectangle 5"/>
            <p:cNvSpPr>
              <a:spLocks/>
            </p:cNvSpPr>
            <p:nvPr/>
          </p:nvSpPr>
          <p:spPr bwMode="auto">
            <a:xfrm>
              <a:off x="7320" y="180"/>
              <a:ext cx="1400" cy="1440"/>
            </a:xfrm>
            <a:prstGeom prst="rect">
              <a:avLst/>
            </a:prstGeom>
            <a:solidFill>
              <a:srgbClr val="D5FFFF"/>
            </a:solidFill>
            <a:ln w="12700">
              <a:solidFill>
                <a:srgbClr val="000000"/>
              </a:solidFill>
              <a:miter lim="800000"/>
              <a:headEnd/>
              <a:tailEnd/>
            </a:ln>
          </p:spPr>
          <p:txBody>
            <a:bodyPr lIns="101600" tIns="101600" rIns="101600" bIns="101600"/>
            <a:lstStyle/>
            <a:p>
              <a:pPr eaLnBrk="0" hangingPunct="0"/>
              <a:endParaRPr lang="en-US" sz="1000" noProof="1"/>
            </a:p>
            <a:p>
              <a:pPr eaLnBrk="0" hangingPunct="0"/>
              <a:endParaRPr lang="en-US"/>
            </a:p>
          </p:txBody>
        </p:sp>
        <p:sp>
          <p:nvSpPr>
            <p:cNvPr id="27654" name="Rectangle 6"/>
            <p:cNvSpPr>
              <a:spLocks/>
            </p:cNvSpPr>
            <p:nvPr/>
          </p:nvSpPr>
          <p:spPr bwMode="auto">
            <a:xfrm>
              <a:off x="7760" y="1040"/>
              <a:ext cx="740" cy="400"/>
            </a:xfrm>
            <a:prstGeom prst="rect">
              <a:avLst/>
            </a:prstGeom>
            <a:noFill/>
            <a:ln w="12700">
              <a:solidFill>
                <a:srgbClr val="000000"/>
              </a:solidFill>
              <a:miter lim="800000"/>
              <a:headEnd/>
              <a:tailEnd/>
            </a:ln>
          </p:spPr>
          <p:txBody>
            <a:bodyPr lIns="101600" tIns="101600" rIns="101600" bIns="101600"/>
            <a:lstStyle/>
            <a:p>
              <a:pPr eaLnBrk="0" hangingPunct="0"/>
              <a:endParaRPr lang="en-US" sz="1000" noProof="1"/>
            </a:p>
            <a:p>
              <a:pPr eaLnBrk="0" hangingPunct="0"/>
              <a:endParaRPr lang="en-US"/>
            </a:p>
          </p:txBody>
        </p:sp>
        <p:sp>
          <p:nvSpPr>
            <p:cNvPr id="27655" name="Line 7"/>
            <p:cNvSpPr>
              <a:spLocks noChangeShapeType="1"/>
            </p:cNvSpPr>
            <p:nvPr/>
          </p:nvSpPr>
          <p:spPr bwMode="auto">
            <a:xfrm flipH="1">
              <a:off x="7880" y="860"/>
              <a:ext cx="480" cy="0"/>
            </a:xfrm>
            <a:prstGeom prst="line">
              <a:avLst/>
            </a:prstGeom>
            <a:noFill/>
            <a:ln w="25400">
              <a:solidFill>
                <a:srgbClr val="152E48"/>
              </a:solidFill>
              <a:round/>
              <a:headEnd type="stealth" w="med" len="med"/>
              <a:tailEnd/>
            </a:ln>
          </p:spPr>
          <p:txBody>
            <a:bodyPr/>
            <a:lstStyle/>
            <a:p>
              <a:endParaRPr lang="en-US"/>
            </a:p>
          </p:txBody>
        </p:sp>
        <p:sp>
          <p:nvSpPr>
            <p:cNvPr id="27656" name="Rectangle 8"/>
            <p:cNvSpPr>
              <a:spLocks/>
            </p:cNvSpPr>
            <p:nvPr/>
          </p:nvSpPr>
          <p:spPr bwMode="auto">
            <a:xfrm>
              <a:off x="7380" y="240"/>
              <a:ext cx="480" cy="320"/>
            </a:xfrm>
            <a:prstGeom prst="rect">
              <a:avLst/>
            </a:prstGeom>
            <a:noFill/>
            <a:ln w="12700">
              <a:noFill/>
              <a:miter lim="800000"/>
              <a:headEnd/>
              <a:tailEnd/>
            </a:ln>
          </p:spPr>
          <p:txBody>
            <a:bodyPr lIns="0" tIns="0" rIns="0" bIns="0"/>
            <a:lstStyle/>
            <a:p>
              <a:pPr eaLnBrk="0" hangingPunct="0"/>
              <a:r>
                <a:rPr lang="en-US" sz="900">
                  <a:latin typeface="Comic Sans MS" pitchFamily="66" charset="0"/>
                </a:rPr>
                <a:t>KEY</a:t>
              </a:r>
            </a:p>
            <a:p>
              <a:pPr eaLnBrk="0" hangingPunct="0"/>
              <a:r>
                <a:rPr lang="en-US" sz="900">
                  <a:latin typeface="Comic Sans MS" pitchFamily="66" charset="0"/>
                </a:rPr>
                <a:t>         pipe</a:t>
              </a:r>
              <a:endParaRPr lang="en-US" sz="1000" noProof="1"/>
            </a:p>
            <a:p>
              <a:pPr eaLnBrk="0" hangingPunct="0"/>
              <a:endParaRPr lang="en-US"/>
            </a:p>
          </p:txBody>
        </p:sp>
        <p:pic>
          <p:nvPicPr>
            <p:cNvPr id="27657" name="Picture 9"/>
            <p:cNvPicPr>
              <a:picLocks noChangeAspect="1" noChangeArrowheads="1"/>
            </p:cNvPicPr>
            <p:nvPr/>
          </p:nvPicPr>
          <p:blipFill>
            <a:blip r:embed="rId3" cstate="print"/>
            <a:srcRect/>
            <a:stretch>
              <a:fillRect/>
            </a:stretch>
          </p:blipFill>
          <p:spPr bwMode="auto">
            <a:xfrm>
              <a:off x="1571" y="500"/>
              <a:ext cx="5189" cy="2040"/>
            </a:xfrm>
            <a:prstGeom prst="rect">
              <a:avLst/>
            </a:prstGeom>
            <a:noFill/>
            <a:ln w="12700">
              <a:noFill/>
              <a:miter lim="800000"/>
              <a:headEnd/>
              <a:tailEnd/>
            </a:ln>
          </p:spPr>
        </p:pic>
        <p:pic>
          <p:nvPicPr>
            <p:cNvPr id="27658" name="Picture 11"/>
            <p:cNvPicPr>
              <a:picLocks noChangeAspect="1" noChangeArrowheads="1"/>
            </p:cNvPicPr>
            <p:nvPr/>
          </p:nvPicPr>
          <p:blipFill>
            <a:blip r:embed="rId4" cstate="print"/>
            <a:srcRect/>
            <a:stretch>
              <a:fillRect/>
            </a:stretch>
          </p:blipFill>
          <p:spPr bwMode="auto">
            <a:xfrm>
              <a:off x="7161" y="20"/>
              <a:ext cx="1998" cy="1620"/>
            </a:xfrm>
            <a:prstGeom prst="rect">
              <a:avLst/>
            </a:prstGeom>
            <a:noFill/>
            <a:ln w="12700">
              <a:noFill/>
              <a:miter lim="800000"/>
              <a:headEnd/>
              <a:tailEnd/>
            </a:ln>
          </p:spPr>
        </p:pic>
      </p:gr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457200" y="473075"/>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5.4 Architectural Styles and Strategies</a:t>
            </a:r>
            <a:br>
              <a:rPr lang="en-GB" dirty="0">
                <a:cs typeface="Arial" charset="0"/>
              </a:rPr>
            </a:br>
            <a:r>
              <a:rPr lang="en-GB" sz="2800" dirty="0">
                <a:cs typeface="Arial" charset="0"/>
              </a:rPr>
              <a:t>Pipe-and-Filter (continued)</a:t>
            </a:r>
          </a:p>
        </p:txBody>
      </p:sp>
      <p:sp>
        <p:nvSpPr>
          <p:cNvPr id="28675" name="Rectangle 2"/>
          <p:cNvSpPr>
            <a:spLocks noGrp="1" noChangeArrowheads="1"/>
          </p:cNvSpPr>
          <p:nvPr>
            <p:ph idx="1"/>
          </p:nvPr>
        </p:nvSpPr>
        <p:spPr>
          <a:xfrm>
            <a:off x="457200" y="1447800"/>
            <a:ext cx="8212138" cy="4776788"/>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Several important properties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The designer can understand the entire system's effect on input and output as the composition of the filters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The filters can be reused easily on other systems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System evolution is simple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Allow concurrent execution of filters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Drawbacks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Not good for handling </a:t>
            </a:r>
            <a:r>
              <a:rPr lang="en-GB" sz="1800">
                <a:cs typeface="Arial" charset="0"/>
              </a:rPr>
              <a:t>interactive application</a:t>
            </a:r>
            <a:endParaRPr lang="en-GB" sz="1800" dirty="0">
              <a:cs typeface="Arial" charset="0"/>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457200" y="473075"/>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5.4 Architectural Styles and Strategies</a:t>
            </a:r>
            <a:br>
              <a:rPr lang="en-GB" dirty="0">
                <a:cs typeface="Arial" charset="0"/>
              </a:rPr>
            </a:br>
            <a:r>
              <a:rPr lang="en-GB" sz="2800" dirty="0">
                <a:cs typeface="Arial" charset="0"/>
              </a:rPr>
              <a:t>Client-Server</a:t>
            </a:r>
          </a:p>
        </p:txBody>
      </p:sp>
      <p:sp>
        <p:nvSpPr>
          <p:cNvPr id="29699" name="Rectangle 2"/>
          <p:cNvSpPr>
            <a:spLocks noGrp="1" noChangeArrowheads="1"/>
          </p:cNvSpPr>
          <p:nvPr>
            <p:ph idx="1"/>
          </p:nvPr>
        </p:nvSpPr>
        <p:spPr>
          <a:xfrm>
            <a:off x="457200" y="14478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400">
                <a:cs typeface="Arial" charset="0"/>
              </a:rPr>
              <a:t>Two types of components: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a:cs typeface="Arial" charset="0"/>
              </a:rPr>
              <a:t>Server components offer services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a:cs typeface="Arial" charset="0"/>
              </a:rPr>
              <a:t>Clients access them using a request/reply protocol</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400">
                <a:cs typeface="Arial" charset="0"/>
              </a:rPr>
              <a:t>Client may send the server an executable function, called a callback</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a:cs typeface="Arial" charset="0"/>
              </a:rPr>
              <a:t>The server subsequently calls under specific circumstances</a:t>
            </a:r>
            <a:endParaRPr lang="en-GB" sz="2000">
              <a:cs typeface="Arial" charset="0"/>
            </a:endParaRPr>
          </a:p>
        </p:txBody>
      </p:sp>
      <p:pic>
        <p:nvPicPr>
          <p:cNvPr id="29700" name="Picture 5"/>
          <p:cNvPicPr>
            <a:picLocks noChangeAspect="1" noChangeArrowheads="1"/>
          </p:cNvPicPr>
          <p:nvPr/>
        </p:nvPicPr>
        <p:blipFill>
          <a:blip r:embed="rId3" cstate="print"/>
          <a:srcRect/>
          <a:stretch>
            <a:fillRect/>
          </a:stretch>
        </p:blipFill>
        <p:spPr bwMode="auto">
          <a:xfrm>
            <a:off x="1600200" y="4038600"/>
            <a:ext cx="6781800" cy="1954213"/>
          </a:xfrm>
          <a:prstGeom prst="rect">
            <a:avLst/>
          </a:prstGeom>
          <a:noFill/>
          <a:ln w="12700">
            <a:noFill/>
            <a:miter lim="800000"/>
            <a:headEnd/>
            <a:tailEnd/>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457200" y="473075"/>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5.4 Architectural Styles and Strategies</a:t>
            </a:r>
            <a:br>
              <a:rPr lang="en-GB" dirty="0">
                <a:cs typeface="Arial" charset="0"/>
              </a:rPr>
            </a:br>
            <a:r>
              <a:rPr lang="en-GB" sz="2800" dirty="0">
                <a:cs typeface="Arial" charset="0"/>
              </a:rPr>
              <a:t>Peer-to-Peer (P2P)</a:t>
            </a:r>
          </a:p>
        </p:txBody>
      </p:sp>
      <p:sp>
        <p:nvSpPr>
          <p:cNvPr id="30723" name="Rectangle 2"/>
          <p:cNvSpPr>
            <a:spLocks noGrp="1" noChangeArrowheads="1"/>
          </p:cNvSpPr>
          <p:nvPr>
            <p:ph idx="1"/>
          </p:nvPr>
        </p:nvSpPr>
        <p:spPr>
          <a:xfrm>
            <a:off x="457200" y="14478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Each component acts as its own process and acts as both a client and a server to other peer components.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Any component can initiate a request to any other peer component.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Characteristics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Scale up well</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Increased system capabilities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Highly tolerant of failures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Examples: Napster, </a:t>
            </a:r>
            <a:r>
              <a:rPr lang="en-GB" dirty="0" err="1">
                <a:cs typeface="Arial" charset="0"/>
              </a:rPr>
              <a:t>Kaaza</a:t>
            </a:r>
            <a:r>
              <a:rPr lang="en-GB" dirty="0">
                <a:cs typeface="Arial" charset="0"/>
              </a:rPr>
              <a:t>, </a:t>
            </a:r>
            <a:r>
              <a:rPr lang="en-GB" dirty="0" err="1">
                <a:cs typeface="Arial" charset="0"/>
              </a:rPr>
              <a:t>BitTorrent</a:t>
            </a:r>
            <a:endParaRPr lang="en-GB" dirty="0">
              <a:cs typeface="Arial" charset="0"/>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457200" y="473075"/>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5.4 Architectural Styles and Strategies</a:t>
            </a:r>
            <a:br>
              <a:rPr lang="en-GB" dirty="0">
                <a:cs typeface="Arial" charset="0"/>
              </a:rPr>
            </a:br>
            <a:endParaRPr lang="en-GB" sz="2800" dirty="0">
              <a:cs typeface="Arial" charset="0"/>
            </a:endParaRPr>
          </a:p>
        </p:txBody>
      </p:sp>
      <p:pic>
        <p:nvPicPr>
          <p:cNvPr id="5" name="Picture 4">
            <a:extLst>
              <a:ext uri="{FF2B5EF4-FFF2-40B4-BE49-F238E27FC236}">
                <a16:creationId xmlns:a16="http://schemas.microsoft.com/office/drawing/2014/main" id="{3E0B04D4-408D-4817-A2F3-56DBA867AEDC}"/>
              </a:ext>
            </a:extLst>
          </p:cNvPr>
          <p:cNvPicPr>
            <a:picLocks noChangeAspect="1"/>
          </p:cNvPicPr>
          <p:nvPr/>
        </p:nvPicPr>
        <p:blipFill>
          <a:blip r:embed="rId3"/>
          <a:stretch>
            <a:fillRect/>
          </a:stretch>
        </p:blipFill>
        <p:spPr>
          <a:xfrm>
            <a:off x="990600" y="1981200"/>
            <a:ext cx="6870023" cy="3669150"/>
          </a:xfrm>
          <a:prstGeom prst="rect">
            <a:avLst/>
          </a:prstGeom>
        </p:spPr>
      </p:pic>
    </p:spTree>
    <p:extLst>
      <p:ext uri="{BB962C8B-B14F-4D97-AF65-F5344CB8AC3E}">
        <p14:creationId xmlns:p14="http://schemas.microsoft.com/office/powerpoint/2010/main" val="347171422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457200" y="473075"/>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5.4 Architectural Styles and Strategies</a:t>
            </a:r>
            <a:br>
              <a:rPr lang="en-GB" dirty="0">
                <a:cs typeface="Arial" charset="0"/>
              </a:rPr>
            </a:br>
            <a:r>
              <a:rPr lang="en-GB" sz="2800" dirty="0">
                <a:cs typeface="Arial" charset="0"/>
              </a:rPr>
              <a:t>Peer-to-Peer (P2P)</a:t>
            </a:r>
          </a:p>
        </p:txBody>
      </p:sp>
      <p:sp>
        <p:nvSpPr>
          <p:cNvPr id="30723" name="Rectangle 2"/>
          <p:cNvSpPr>
            <a:spLocks noGrp="1" noChangeArrowheads="1"/>
          </p:cNvSpPr>
          <p:nvPr>
            <p:ph idx="1"/>
          </p:nvPr>
        </p:nvSpPr>
        <p:spPr>
          <a:xfrm>
            <a:off x="457200" y="14478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When NOT to use: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When file contents change frequently (e.g. prices)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When sharing speed has importance (e.g. large files are needed quickly)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File quality is critical</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When trust between peers is required (e.g. the content is protected)</a:t>
            </a:r>
          </a:p>
        </p:txBody>
      </p:sp>
    </p:spTree>
    <p:extLst>
      <p:ext uri="{BB962C8B-B14F-4D97-AF65-F5344CB8AC3E}">
        <p14:creationId xmlns:p14="http://schemas.microsoft.com/office/powerpoint/2010/main" val="47852066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457200" y="473075"/>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5.4 Architectural Styles and Strategies</a:t>
            </a:r>
            <a:br>
              <a:rPr lang="en-GB" dirty="0">
                <a:cs typeface="Arial" charset="0"/>
              </a:rPr>
            </a:br>
            <a:r>
              <a:rPr lang="en-GB" sz="2800" dirty="0">
                <a:cs typeface="Arial" charset="0"/>
              </a:rPr>
              <a:t>Publish-Subscribe</a:t>
            </a:r>
          </a:p>
        </p:txBody>
      </p:sp>
      <p:sp>
        <p:nvSpPr>
          <p:cNvPr id="34819" name="Rectangle 2"/>
          <p:cNvSpPr>
            <a:spLocks noGrp="1" noChangeArrowheads="1"/>
          </p:cNvSpPr>
          <p:nvPr>
            <p:ph idx="1"/>
          </p:nvPr>
        </p:nvSpPr>
        <p:spPr>
          <a:xfrm>
            <a:off x="457200" y="1435100"/>
            <a:ext cx="8212138" cy="46609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interact by broadcasting and reacting to events Components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Component expresses interest in an event by subscribing to it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When another component announces (publishes) that event has taken place, subscribing components are notified</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1800" dirty="0">
                <a:cs typeface="Arial" charset="0"/>
              </a:rPr>
              <a:t>Implicit invocation is a common form of publish-subscribe architecture</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1600" dirty="0">
                <a:cs typeface="Arial" charset="0"/>
              </a:rPr>
              <a:t>Registering:  subscribing component associates one of its procedures with each event of interest (called the procedure)</a:t>
            </a:r>
            <a:endParaRPr lang="en-GB" sz="1600" dirty="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Characteristics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Strong support for evolution and customization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Easy to reuse components in other event-driven systems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Need shared repository for components to share persistent data</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Difficult to test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Requirements to Design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90562" y="2034540"/>
            <a:ext cx="7762875" cy="4191000"/>
          </a:xfrm>
          <a:prstGeom prst="rect">
            <a:avLst/>
          </a:prstGeom>
        </p:spPr>
      </p:pic>
    </p:spTree>
    <p:extLst>
      <p:ext uri="{BB962C8B-B14F-4D97-AF65-F5344CB8AC3E}">
        <p14:creationId xmlns:p14="http://schemas.microsoft.com/office/powerpoint/2010/main" val="3373205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457200" y="473075"/>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5.4 Architectural Styles and Strategies</a:t>
            </a:r>
            <a:br>
              <a:rPr lang="en-GB" dirty="0">
                <a:cs typeface="Arial" charset="0"/>
              </a:rPr>
            </a:br>
            <a:r>
              <a:rPr lang="en-GB" sz="2800" dirty="0">
                <a:cs typeface="Arial" charset="0"/>
              </a:rPr>
              <a:t>Publish-Subscribe</a:t>
            </a:r>
          </a:p>
        </p:txBody>
      </p:sp>
      <p:pic>
        <p:nvPicPr>
          <p:cNvPr id="5" name="Picture 4">
            <a:extLst>
              <a:ext uri="{FF2B5EF4-FFF2-40B4-BE49-F238E27FC236}">
                <a16:creationId xmlns:a16="http://schemas.microsoft.com/office/drawing/2014/main" id="{00168B5E-954C-4170-B815-298EF6480AD5}"/>
              </a:ext>
            </a:extLst>
          </p:cNvPr>
          <p:cNvPicPr>
            <a:picLocks noChangeAspect="1"/>
          </p:cNvPicPr>
          <p:nvPr/>
        </p:nvPicPr>
        <p:blipFill>
          <a:blip r:embed="rId3"/>
          <a:stretch>
            <a:fillRect/>
          </a:stretch>
        </p:blipFill>
        <p:spPr>
          <a:xfrm>
            <a:off x="533400" y="1704975"/>
            <a:ext cx="8077200" cy="3448050"/>
          </a:xfrm>
          <a:prstGeom prst="rect">
            <a:avLst/>
          </a:prstGeom>
        </p:spPr>
      </p:pic>
    </p:spTree>
    <p:extLst>
      <p:ext uri="{BB962C8B-B14F-4D97-AF65-F5344CB8AC3E}">
        <p14:creationId xmlns:p14="http://schemas.microsoft.com/office/powerpoint/2010/main" val="98412111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457200" y="473075"/>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5.4 Architectural Styles and Strategies</a:t>
            </a:r>
            <a:br>
              <a:rPr lang="en-GB" dirty="0">
                <a:cs typeface="Arial" charset="0"/>
              </a:rPr>
            </a:br>
            <a:r>
              <a:rPr lang="en-GB" sz="2800" dirty="0">
                <a:cs typeface="Arial" charset="0"/>
              </a:rPr>
              <a:t>Repositories</a:t>
            </a:r>
          </a:p>
        </p:txBody>
      </p:sp>
      <p:sp>
        <p:nvSpPr>
          <p:cNvPr id="35843" name="Rectangle 2"/>
          <p:cNvSpPr>
            <a:spLocks noGrp="1" noChangeArrowheads="1"/>
          </p:cNvSpPr>
          <p:nvPr>
            <p:ph idx="1"/>
          </p:nvPr>
        </p:nvSpPr>
        <p:spPr>
          <a:xfrm>
            <a:off x="457200" y="14478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Two components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A central data store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A collection of components that operate on it to store, retrieve, and update information (data accessors)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The challenge is deciding how the components will interact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A traditional database: transactions trigger process execution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A blackboard: the central store controls the triggering process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1800" dirty="0">
                <a:cs typeface="Arial" charset="0"/>
              </a:rPr>
              <a:t>Knowledge sources:  information about the current state of the system’s execution that triggers the execution of individual data accessors</a:t>
            </a:r>
            <a:endParaRPr lang="en-GB" sz="1800" dirty="0">
              <a:cs typeface="Arial" charset="0"/>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457200" y="549275"/>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5.4 Architectural Styles and Strategies</a:t>
            </a:r>
            <a:br>
              <a:rPr lang="en-GB" dirty="0">
                <a:cs typeface="Arial" charset="0"/>
              </a:rPr>
            </a:br>
            <a:r>
              <a:rPr lang="en-GB" sz="2800" dirty="0">
                <a:cs typeface="Arial" charset="0"/>
              </a:rPr>
              <a:t>Repositories (continued)</a:t>
            </a:r>
          </a:p>
        </p:txBody>
      </p:sp>
      <p:sp>
        <p:nvSpPr>
          <p:cNvPr id="36867" name="Rectangle 2"/>
          <p:cNvSpPr>
            <a:spLocks noGrp="1" noChangeArrowheads="1"/>
          </p:cNvSpPr>
          <p:nvPr>
            <p:ph idx="1"/>
          </p:nvPr>
        </p:nvSpPr>
        <p:spPr>
          <a:xfrm>
            <a:off x="457200" y="16637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Openness?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Data representation is made available to various programmers (vendors) so they can build tools to access the repository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But also a disadvantage: the data format must be acceptable to all components</a:t>
            </a:r>
          </a:p>
        </p:txBody>
      </p:sp>
      <p:pic>
        <p:nvPicPr>
          <p:cNvPr id="36868" name="Picture 5"/>
          <p:cNvPicPr>
            <a:picLocks noChangeAspect="1" noChangeArrowheads="1"/>
          </p:cNvPicPr>
          <p:nvPr/>
        </p:nvPicPr>
        <p:blipFill>
          <a:blip r:embed="rId3" cstate="print"/>
          <a:srcRect/>
          <a:stretch>
            <a:fillRect/>
          </a:stretch>
        </p:blipFill>
        <p:spPr bwMode="auto">
          <a:xfrm>
            <a:off x="1219200" y="3429000"/>
            <a:ext cx="7243763" cy="2895600"/>
          </a:xfrm>
          <a:prstGeom prst="rect">
            <a:avLst/>
          </a:prstGeom>
          <a:noFill/>
          <a:ln w="12700">
            <a:noFill/>
            <a:miter lim="800000"/>
            <a:headEnd/>
            <a:tailEnd/>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457200" y="625475"/>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5.4 Architectural Styles and Strategies</a:t>
            </a:r>
            <a:br>
              <a:rPr lang="en-GB" dirty="0">
                <a:cs typeface="Arial" charset="0"/>
              </a:rPr>
            </a:br>
            <a:r>
              <a:rPr lang="en-GB" sz="2800" dirty="0">
                <a:cs typeface="Arial" charset="0"/>
              </a:rPr>
              <a:t>Layering</a:t>
            </a:r>
          </a:p>
        </p:txBody>
      </p:sp>
      <p:sp>
        <p:nvSpPr>
          <p:cNvPr id="37891" name="Rectangle 2"/>
          <p:cNvSpPr>
            <a:spLocks noGrp="1" noChangeArrowheads="1"/>
          </p:cNvSpPr>
          <p:nvPr>
            <p:ph idx="1"/>
          </p:nvPr>
        </p:nvSpPr>
        <p:spPr>
          <a:xfrm>
            <a:off x="304800" y="1787525"/>
            <a:ext cx="8370888" cy="4841875"/>
          </a:xfrm>
        </p:spPr>
        <p:txBody>
          <a:bodyPr>
            <a:normAutofit lnSpcReduction="10000"/>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Layers are hierarchical</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Each layer provides service to the one outside it and acts as a client to the layer inside it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1800" dirty="0">
                <a:cs typeface="Arial" charset="0"/>
              </a:rPr>
              <a:t>Layer bridging:  allowing a layer to access the services of layers below its lower neighbor</a:t>
            </a:r>
            <a:endParaRPr lang="en-GB" sz="1800" dirty="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The design includes protocols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Explain how each pair of layers will interact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Advantages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High levels of abstraction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Relatively easy to add and modify a layer</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Disadvantages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Not always easy to structure system layers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System performance may suffer from the extra coordination among layers </a:t>
            </a:r>
            <a:br>
              <a:rPr lang="en-GB" sz="2000" dirty="0">
                <a:cs typeface="Arial" charset="0"/>
              </a:rPr>
            </a:br>
            <a:endParaRPr lang="en-GB" sz="2000" dirty="0">
              <a:cs typeface="Arial" charset="0"/>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457200" y="625475"/>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5.4 Architectural Styles and Strategies</a:t>
            </a:r>
            <a:br>
              <a:rPr lang="en-GB" dirty="0">
                <a:cs typeface="Arial" charset="0"/>
              </a:rPr>
            </a:br>
            <a:r>
              <a:rPr lang="en-GB" sz="2800" dirty="0">
                <a:cs typeface="Arial" charset="0"/>
              </a:rPr>
              <a:t>Example of Layering System</a:t>
            </a:r>
          </a:p>
        </p:txBody>
      </p:sp>
      <p:pic>
        <p:nvPicPr>
          <p:cNvPr id="2" name="Picture 1"/>
          <p:cNvPicPr>
            <a:picLocks noChangeAspect="1"/>
          </p:cNvPicPr>
          <p:nvPr/>
        </p:nvPicPr>
        <p:blipFill>
          <a:blip r:embed="rId3"/>
          <a:stretch>
            <a:fillRect/>
          </a:stretch>
        </p:blipFill>
        <p:spPr>
          <a:xfrm>
            <a:off x="1524000" y="1831495"/>
            <a:ext cx="5867400" cy="4645505"/>
          </a:xfrm>
          <a:prstGeom prst="rect">
            <a:avLst/>
          </a:prstGeom>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457200" y="625475"/>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5.4 Architectural Styles and Strategies</a:t>
            </a:r>
            <a:endParaRPr lang="en-GB" sz="2800" dirty="0">
              <a:cs typeface="Arial" charset="0"/>
            </a:endParaRPr>
          </a:p>
        </p:txBody>
      </p:sp>
      <p:pic>
        <p:nvPicPr>
          <p:cNvPr id="4" name="Picture 3">
            <a:extLst>
              <a:ext uri="{FF2B5EF4-FFF2-40B4-BE49-F238E27FC236}">
                <a16:creationId xmlns:a16="http://schemas.microsoft.com/office/drawing/2014/main" id="{BCF55349-6010-4BE6-B720-21A99BA25C30}"/>
              </a:ext>
            </a:extLst>
          </p:cNvPr>
          <p:cNvPicPr>
            <a:picLocks noChangeAspect="1"/>
          </p:cNvPicPr>
          <p:nvPr/>
        </p:nvPicPr>
        <p:blipFill>
          <a:blip r:embed="rId3"/>
          <a:stretch>
            <a:fillRect/>
          </a:stretch>
        </p:blipFill>
        <p:spPr>
          <a:xfrm>
            <a:off x="762000" y="1981200"/>
            <a:ext cx="7248525" cy="4667250"/>
          </a:xfrm>
          <a:prstGeom prst="rect">
            <a:avLst/>
          </a:prstGeom>
        </p:spPr>
      </p:pic>
    </p:spTree>
    <p:extLst>
      <p:ext uri="{BB962C8B-B14F-4D97-AF65-F5344CB8AC3E}">
        <p14:creationId xmlns:p14="http://schemas.microsoft.com/office/powerpoint/2010/main" val="103977739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Architecture Styles and Strategies</a:t>
            </a:r>
            <a:br>
              <a:rPr lang="en-US" dirty="0"/>
            </a:br>
            <a:r>
              <a:rPr lang="en-US" sz="2700" dirty="0"/>
              <a:t>Call and Return</a:t>
            </a:r>
            <a:endParaRPr lang="en-US" dirty="0"/>
          </a:p>
        </p:txBody>
      </p:sp>
      <p:sp>
        <p:nvSpPr>
          <p:cNvPr id="3" name="Content Placeholder 2"/>
          <p:cNvSpPr>
            <a:spLocks noGrp="1"/>
          </p:cNvSpPr>
          <p:nvPr>
            <p:ph idx="1"/>
          </p:nvPr>
        </p:nvSpPr>
        <p:spPr/>
        <p:txBody>
          <a:bodyPr/>
          <a:lstStyle/>
          <a:p>
            <a:r>
              <a:rPr lang="en-US" dirty="0"/>
              <a:t>Main program/sub program</a:t>
            </a:r>
          </a:p>
          <a:p>
            <a:r>
              <a:rPr lang="en-US" dirty="0"/>
              <a:t>Easy to scale and modify</a:t>
            </a:r>
          </a:p>
        </p:txBody>
      </p:sp>
      <p:pic>
        <p:nvPicPr>
          <p:cNvPr id="4" name="Picture 3"/>
          <p:cNvPicPr>
            <a:picLocks noChangeAspect="1"/>
          </p:cNvPicPr>
          <p:nvPr/>
        </p:nvPicPr>
        <p:blipFill>
          <a:blip r:embed="rId2"/>
          <a:stretch>
            <a:fillRect/>
          </a:stretch>
        </p:blipFill>
        <p:spPr>
          <a:xfrm>
            <a:off x="915502" y="3251017"/>
            <a:ext cx="7312995" cy="3384917"/>
          </a:xfrm>
          <a:prstGeom prst="rect">
            <a:avLst/>
          </a:prstGeom>
        </p:spPr>
      </p:pic>
    </p:spTree>
    <p:extLst>
      <p:ext uri="{BB962C8B-B14F-4D97-AF65-F5344CB8AC3E}">
        <p14:creationId xmlns:p14="http://schemas.microsoft.com/office/powerpoint/2010/main" val="87842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457200" y="549275"/>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5.4 Architectural Styles and Strategies</a:t>
            </a:r>
            <a:br>
              <a:rPr lang="en-GB" dirty="0">
                <a:cs typeface="Arial" charset="0"/>
              </a:rPr>
            </a:br>
            <a:r>
              <a:rPr lang="en-GB" sz="2800" dirty="0">
                <a:cs typeface="Arial" charset="0"/>
              </a:rPr>
              <a:t>Combining Architectural Styles</a:t>
            </a:r>
          </a:p>
        </p:txBody>
      </p:sp>
      <p:sp>
        <p:nvSpPr>
          <p:cNvPr id="39939" name="Rectangle 2"/>
          <p:cNvSpPr>
            <a:spLocks noGrp="1" noChangeArrowheads="1"/>
          </p:cNvSpPr>
          <p:nvPr>
            <p:ph idx="1"/>
          </p:nvPr>
        </p:nvSpPr>
        <p:spPr>
          <a:xfrm>
            <a:off x="457200" y="18161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Actual software architectures rarely based on purely one style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Architectural styles can be combined in several ways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Use different styles at different layers (e.g., overall client-server architecture with server component decomposed into layers)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Use mixture of styles to model different components or types of interaction (e.g., client components interact with one another using publish-subscribe communications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If architecture is expressed as collection of models, documentation must be created to show relation between models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z="2200" dirty="0">
              <a:cs typeface="Arial" charset="0"/>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457200" y="701675"/>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Architectural Styles and Strategies</a:t>
            </a:r>
            <a:br>
              <a:rPr lang="en-GB" dirty="0">
                <a:cs typeface="Arial" charset="0"/>
              </a:rPr>
            </a:br>
            <a:r>
              <a:rPr lang="en-US" sz="2400" dirty="0">
                <a:cs typeface="Arial" charset="0"/>
              </a:rPr>
              <a:t>Combination of WHICH Architecture Styles?</a:t>
            </a:r>
            <a:endParaRPr lang="en-GB" sz="2800" dirty="0">
              <a:cs typeface="Arial" charset="0"/>
            </a:endParaRPr>
          </a:p>
        </p:txBody>
      </p:sp>
      <p:pic>
        <p:nvPicPr>
          <p:cNvPr id="40963" name="Picture 4"/>
          <p:cNvPicPr>
            <a:picLocks noChangeAspect="1" noChangeArrowheads="1"/>
          </p:cNvPicPr>
          <p:nvPr/>
        </p:nvPicPr>
        <p:blipFill>
          <a:blip r:embed="rId3" cstate="print"/>
          <a:srcRect/>
          <a:stretch>
            <a:fillRect/>
          </a:stretch>
        </p:blipFill>
        <p:spPr bwMode="auto">
          <a:xfrm>
            <a:off x="609600" y="1981200"/>
            <a:ext cx="7848600" cy="3552825"/>
          </a:xfrm>
          <a:prstGeom prst="rect">
            <a:avLst/>
          </a:prstGeom>
          <a:noFill/>
          <a:ln w="12700">
            <a:noFill/>
            <a:miter lim="800000"/>
            <a:headEnd/>
            <a:tailEnd/>
          </a:ln>
        </p:spPr>
      </p:pic>
      <p:sp>
        <p:nvSpPr>
          <p:cNvPr id="4" name="TextBox 3"/>
          <p:cNvSpPr txBox="1"/>
          <p:nvPr/>
        </p:nvSpPr>
        <p:spPr>
          <a:xfrm>
            <a:off x="1295400" y="5715000"/>
            <a:ext cx="6858000" cy="381000"/>
          </a:xfrm>
          <a:prstGeom prst="rect">
            <a:avLst/>
          </a:prstGeom>
          <a:noFill/>
        </p:spPr>
        <p:txBody>
          <a:bodyPr>
            <a:spAutoFit/>
          </a:bodyPr>
          <a:lstStyle/>
          <a:p>
            <a:pPr>
              <a:defRPr/>
            </a:pPr>
            <a:r>
              <a:rPr lang="en-US" dirty="0">
                <a:solidFill>
                  <a:schemeClr val="accent6">
                    <a:lumMod val="75000"/>
                  </a:schemeClr>
                </a:solidFill>
                <a:latin typeface="+mj-lt"/>
              </a:rPr>
              <a:t>Combination of Publish-Subscribe, Client-Server, Layering, Repository</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100000">
              <a:srgbClr val="FFFFFF"/>
            </a:gs>
          </a:gsLst>
          <a:lin ang="8100000" scaled="1"/>
        </a:gradFill>
        <a:effectLst/>
      </p:bgPr>
    </p:bg>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457200" y="701675"/>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Architectural Styles and Strategies </a:t>
            </a:r>
            <a:br>
              <a:rPr lang="en-GB" dirty="0">
                <a:cs typeface="Arial" charset="0"/>
              </a:rPr>
            </a:br>
            <a:r>
              <a:rPr lang="en-GB" sz="2400" dirty="0">
                <a:cs typeface="Arial" charset="0"/>
              </a:rPr>
              <a:t>The World Cup System</a:t>
            </a:r>
            <a:endParaRPr lang="en-GB" sz="2800" dirty="0">
              <a:cs typeface="Arial" charset="0"/>
            </a:endParaRPr>
          </a:p>
        </p:txBody>
      </p:sp>
      <p:pic>
        <p:nvPicPr>
          <p:cNvPr id="31747" name="Picture 5"/>
          <p:cNvPicPr>
            <a:picLocks noChangeAspect="1" noChangeArrowheads="1"/>
          </p:cNvPicPr>
          <p:nvPr/>
        </p:nvPicPr>
        <p:blipFill>
          <a:blip r:embed="rId3" cstate="print"/>
          <a:srcRect/>
          <a:stretch>
            <a:fillRect/>
          </a:stretch>
        </p:blipFill>
        <p:spPr bwMode="auto">
          <a:xfrm>
            <a:off x="990600" y="1828800"/>
            <a:ext cx="6858000" cy="1504950"/>
          </a:xfrm>
          <a:prstGeom prst="rect">
            <a:avLst/>
          </a:prstGeom>
          <a:noFill/>
          <a:ln w="9525">
            <a:noFill/>
            <a:miter lim="800000"/>
            <a:headEnd/>
            <a:tailEnd/>
          </a:ln>
        </p:spPr>
      </p:pic>
      <p:pic>
        <p:nvPicPr>
          <p:cNvPr id="31748" name="Picture 6"/>
          <p:cNvPicPr>
            <a:picLocks noChangeAspect="1" noChangeArrowheads="1"/>
          </p:cNvPicPr>
          <p:nvPr/>
        </p:nvPicPr>
        <p:blipFill>
          <a:blip r:embed="rId4" cstate="print"/>
          <a:srcRect/>
          <a:stretch>
            <a:fillRect/>
          </a:stretch>
        </p:blipFill>
        <p:spPr bwMode="auto">
          <a:xfrm>
            <a:off x="0" y="3276600"/>
            <a:ext cx="8048625" cy="2857500"/>
          </a:xfrm>
          <a:prstGeom prst="rect">
            <a:avLst/>
          </a:prstGeom>
          <a:noFill/>
          <a:ln w="9525">
            <a:noFill/>
            <a:miter lim="800000"/>
            <a:headEnd/>
            <a:tailEnd/>
          </a:ln>
        </p:spPr>
      </p:pic>
      <p:sp>
        <p:nvSpPr>
          <p:cNvPr id="7" name="Rectangle 6"/>
          <p:cNvSpPr/>
          <p:nvPr/>
        </p:nvSpPr>
        <p:spPr bwMode="auto">
          <a:xfrm>
            <a:off x="990600" y="4267200"/>
            <a:ext cx="1066800" cy="152400"/>
          </a:xfrm>
          <a:prstGeom prst="rect">
            <a:avLst/>
          </a:prstGeom>
          <a:solidFill>
            <a:schemeClr val="bg1">
              <a:lumMod val="85000"/>
            </a:schemeClr>
          </a:solidFill>
          <a:ln w="9525" cap="flat" cmpd="sng" algn="ctr">
            <a:noFill/>
            <a:prstDash val="solid"/>
            <a:round/>
            <a:headEnd type="none" w="med" len="med"/>
            <a:tailEnd type="none" w="med" len="med"/>
          </a:ln>
          <a:effectLst/>
        </p:spPr>
        <p:txBody>
          <a:bodyPr/>
          <a:lstStyle/>
          <a:p>
            <a:pPr algn="justLow" eaLnBrk="0" hangingPunct="0">
              <a:defRPr/>
            </a:pPr>
            <a:r>
              <a:rPr lang="en-US" sz="1200" dirty="0">
                <a:solidFill>
                  <a:srgbClr val="FF0000"/>
                </a:solidFill>
              </a:rPr>
              <a:t>          Which</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cs typeface="Arial" charset="0"/>
              </a:rPr>
              <a:t>Design or Requirements?</a:t>
            </a:r>
          </a:p>
        </p:txBody>
      </p:sp>
      <p:sp>
        <p:nvSpPr>
          <p:cNvPr id="7171" name="Content Placeholder 2"/>
          <p:cNvSpPr>
            <a:spLocks noGrp="1"/>
          </p:cNvSpPr>
          <p:nvPr>
            <p:ph idx="1"/>
          </p:nvPr>
        </p:nvSpPr>
        <p:spPr/>
        <p:txBody>
          <a:bodyPr/>
          <a:lstStyle/>
          <a:p>
            <a:r>
              <a:rPr lang="en-US">
                <a:cs typeface="Arial" charset="0"/>
              </a:rPr>
              <a:t>A room for three children to play and a separate place for them to sleep</a:t>
            </a:r>
          </a:p>
          <a:p>
            <a:r>
              <a:rPr lang="en-US">
                <a:cs typeface="Arial" charset="0"/>
              </a:rPr>
              <a:t>A room for Father and Mother to sleep</a:t>
            </a:r>
          </a:p>
          <a:p>
            <a:r>
              <a:rPr lang="en-US">
                <a:cs typeface="Arial" charset="0"/>
              </a:rPr>
              <a:t>A room for cooking</a:t>
            </a:r>
          </a:p>
          <a:p>
            <a:r>
              <a:rPr lang="en-US">
                <a:cs typeface="Arial" charset="0"/>
              </a:rPr>
              <a:t>Heating for the winter and cooling for the summer</a:t>
            </a:r>
          </a:p>
          <a:p>
            <a:r>
              <a:rPr lang="en-US">
                <a:cs typeface="Arial" charset="0"/>
              </a:rPr>
              <a:t>Indoor water and electricity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100000">
              <a:srgbClr val="FFFFFF"/>
            </a:gs>
          </a:gsLst>
          <a:lin ang="8100000" scaled="1"/>
        </a:gradFill>
        <a:effectLst/>
      </p:bgPr>
    </p:bg>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457200" y="473075"/>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5.4 Architectural Styles and Strategies </a:t>
            </a:r>
            <a:br>
              <a:rPr lang="en-GB" dirty="0">
                <a:cs typeface="Arial" charset="0"/>
              </a:rPr>
            </a:br>
            <a:r>
              <a:rPr lang="en-GB" sz="2400" dirty="0">
                <a:cs typeface="Arial" charset="0"/>
              </a:rPr>
              <a:t>Sidebar 5.3  The World Cup Client-Server System</a:t>
            </a:r>
            <a:endParaRPr lang="en-GB" sz="2800" dirty="0">
              <a:cs typeface="Arial" charset="0"/>
            </a:endParaRPr>
          </a:p>
        </p:txBody>
      </p:sp>
      <p:sp>
        <p:nvSpPr>
          <p:cNvPr id="32771" name="Rectangle 2"/>
          <p:cNvSpPr>
            <a:spLocks noGrp="1" noChangeArrowheads="1"/>
          </p:cNvSpPr>
          <p:nvPr>
            <p:ph idx="1"/>
          </p:nvPr>
        </p:nvSpPr>
        <p:spPr>
          <a:xfrm>
            <a:off x="457200" y="1435100"/>
            <a:ext cx="8212138" cy="4660900"/>
          </a:xfrm>
        </p:spPr>
        <p:txBody>
          <a:bodyPr/>
          <a:lstStyle/>
          <a:p>
            <a:r>
              <a:rPr lang="en-US" sz="1800">
                <a:cs typeface="Arial" charset="0"/>
              </a:rPr>
              <a:t>Over one month in 1994, the World Cup soccer matches were held in the United States. Design system issues:</a:t>
            </a:r>
          </a:p>
          <a:p>
            <a:pPr lvl="1"/>
            <a:r>
              <a:rPr lang="en-US" sz="1400">
                <a:cs typeface="Arial" charset="0"/>
              </a:rPr>
              <a:t>24 teams played 52 games</a:t>
            </a:r>
          </a:p>
          <a:p>
            <a:pPr lvl="1"/>
            <a:r>
              <a:rPr lang="en-US" sz="1400">
                <a:cs typeface="Arial" charset="0"/>
              </a:rPr>
              <a:t>nine different cities that spanned four time zones</a:t>
            </a:r>
          </a:p>
          <a:p>
            <a:pPr lvl="1"/>
            <a:r>
              <a:rPr lang="en-US" sz="1400">
                <a:cs typeface="Arial" charset="0"/>
              </a:rPr>
              <a:t>results of each game were recorded and disseminated to the press and to the fans</a:t>
            </a:r>
          </a:p>
          <a:p>
            <a:pPr lvl="1"/>
            <a:r>
              <a:rPr lang="en-US" sz="1400">
                <a:cs typeface="Arial" charset="0"/>
              </a:rPr>
              <a:t>To deter violence among the fans, the organizers issued and tracked over 20,000 identification passes</a:t>
            </a:r>
          </a:p>
          <a:p>
            <a:r>
              <a:rPr lang="en-US" sz="1800">
                <a:cs typeface="Arial" charset="0"/>
              </a:rPr>
              <a:t>This system required both central control and distributed functions. Thus, a client-server architecture seemed appropriate.</a:t>
            </a:r>
          </a:p>
          <a:p>
            <a:r>
              <a:rPr lang="en-US" sz="1800">
                <a:cs typeface="Arial" charset="0"/>
              </a:rPr>
              <a:t>The system that was built included a central database, located in Texas, for ticket management, security, news services, and Internet links. This server also calculated games statistics and provided historical information, security photographs, and clips of video action.</a:t>
            </a:r>
          </a:p>
          <a:p>
            <a:r>
              <a:rPr lang="en-US" sz="1800">
                <a:cs typeface="Arial" charset="0"/>
              </a:rPr>
              <a:t>The clients ran on 160 Sun workstations that were located in the same cities as the games and provided support to the administrative staff and the press</a:t>
            </a:r>
            <a:endParaRPr lang="en-GB" sz="1800">
              <a:cs typeface="Arial" charset="0"/>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2743200" y="2895600"/>
            <a:ext cx="5105400" cy="1524000"/>
          </a:xfrm>
        </p:spPr>
        <p:txBody>
          <a:bodyPr/>
          <a:lstStyle/>
          <a:p>
            <a:pPr>
              <a:lnSpc>
                <a:spcPct val="90000"/>
              </a:lnSpc>
            </a:pPr>
            <a:r>
              <a:rPr lang="en-US" sz="2800" b="1" dirty="0"/>
              <a:t>Architecture Evaluation</a:t>
            </a:r>
            <a:endParaRPr lang="en-US" sz="2800" dirty="0">
              <a:solidFill>
                <a:schemeClr val="tx1"/>
              </a:solidFill>
            </a:endParaRPr>
          </a:p>
          <a:p>
            <a:pPr algn="ctr">
              <a:lnSpc>
                <a:spcPct val="90000"/>
              </a:lnSpc>
            </a:pPr>
            <a:endParaRPr lang="en-US" sz="2800" dirty="0">
              <a:solidFill>
                <a:schemeClr val="tx1"/>
              </a:solidFill>
            </a:endParaRPr>
          </a:p>
        </p:txBody>
      </p:sp>
    </p:spTree>
    <p:extLst>
      <p:ext uri="{BB962C8B-B14F-4D97-AF65-F5344CB8AC3E}">
        <p14:creationId xmlns:p14="http://schemas.microsoft.com/office/powerpoint/2010/main" val="3624725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457200" y="0"/>
            <a:ext cx="8212138"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Achieving Quality Attributes</a:t>
            </a:r>
            <a:endParaRPr lang="en-GB" sz="2800" dirty="0">
              <a:cs typeface="Arial" charset="0"/>
            </a:endParaRPr>
          </a:p>
        </p:txBody>
      </p:sp>
      <p:sp>
        <p:nvSpPr>
          <p:cNvPr id="41987" name="Rectangle 2"/>
          <p:cNvSpPr>
            <a:spLocks noGrp="1" noChangeArrowheads="1"/>
          </p:cNvSpPr>
          <p:nvPr>
            <p:ph idx="1"/>
          </p:nvPr>
        </p:nvSpPr>
        <p:spPr>
          <a:xfrm>
            <a:off x="457200" y="14478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Architectural styles provide general beneficial properties.  Quality attributes also need to be supported:</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Modifiability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Performance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Security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Reliability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Robustness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Usability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Business goals</a:t>
            </a:r>
          </a:p>
        </p:txBody>
      </p:sp>
      <p:sp>
        <p:nvSpPr>
          <p:cNvPr id="2" name="TextBox 1"/>
          <p:cNvSpPr txBox="1"/>
          <p:nvPr/>
        </p:nvSpPr>
        <p:spPr>
          <a:xfrm>
            <a:off x="914400" y="5726668"/>
            <a:ext cx="7391400" cy="369332"/>
          </a:xfrm>
          <a:prstGeom prst="rect">
            <a:avLst/>
          </a:prstGeom>
          <a:solidFill>
            <a:srgbClr val="FFFF00"/>
          </a:solidFill>
        </p:spPr>
        <p:txBody>
          <a:bodyPr wrap="square" rtlCol="0">
            <a:spAutoFit/>
          </a:bodyPr>
          <a:lstStyle/>
          <a:p>
            <a:r>
              <a:rPr lang="en-US" dirty="0">
                <a:solidFill>
                  <a:schemeClr val="tx1"/>
                </a:solidFill>
              </a:rPr>
              <a:t>Characteristics that users want to see in products that we build</a:t>
            </a:r>
          </a:p>
        </p:txBody>
      </p:sp>
    </p:spTree>
    <p:extLst>
      <p:ext uri="{BB962C8B-B14F-4D97-AF65-F5344CB8AC3E}">
        <p14:creationId xmlns:p14="http://schemas.microsoft.com/office/powerpoint/2010/main" val="230330400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a:xfrm>
            <a:off x="457200" y="0"/>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Achieving Quality Attributes</a:t>
            </a:r>
            <a:br>
              <a:rPr lang="en-GB" dirty="0">
                <a:cs typeface="Arial" charset="0"/>
              </a:rPr>
            </a:br>
            <a:r>
              <a:rPr lang="en-GB" sz="2800" dirty="0">
                <a:cs typeface="Arial" charset="0"/>
              </a:rPr>
              <a:t>Modifiability</a:t>
            </a:r>
          </a:p>
        </p:txBody>
      </p:sp>
      <p:sp>
        <p:nvSpPr>
          <p:cNvPr id="43011" name="Rectangle 2"/>
          <p:cNvSpPr>
            <a:spLocks noGrp="1" noChangeArrowheads="1"/>
          </p:cNvSpPr>
          <p:nvPr>
            <p:ph idx="1"/>
          </p:nvPr>
        </p:nvSpPr>
        <p:spPr>
          <a:xfrm>
            <a:off x="457200" y="1435100"/>
            <a:ext cx="8212138" cy="4660900"/>
          </a:xfrm>
        </p:spPr>
        <p:txBody>
          <a:bodyPr>
            <a:normAutofit fontScale="92500" lnSpcReduction="20000"/>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Design must be easy to change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Two classifications of affected software units: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Directly affected</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a:cs typeface="Arial" charset="0"/>
              </a:rPr>
              <a:t>Indirectly affected</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Directly affected units’ responsibilities change to accommodate a system modification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Anticipate expected changes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Value cohesion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Maintain generality </a:t>
            </a:r>
            <a:r>
              <a:rPr lang="en-GB" dirty="0" err="1">
                <a:cs typeface="Arial" charset="0"/>
              </a:rPr>
              <a:t>e,g</a:t>
            </a:r>
            <a:r>
              <a:rPr lang="en-GB" dirty="0">
                <a:cs typeface="Arial" charset="0"/>
              </a:rPr>
              <a:t> servers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Indirectly affected units’ responsibilities do not change, but implementations must be revised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Lower coupling</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Interact through interfaces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Employ multiple interfaces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dirty="0">
              <a:cs typeface="Arial" charset="0"/>
            </a:endParaRPr>
          </a:p>
        </p:txBody>
      </p:sp>
      <p:sp>
        <p:nvSpPr>
          <p:cNvPr id="4" name="TextBox 3"/>
          <p:cNvSpPr txBox="1"/>
          <p:nvPr/>
        </p:nvSpPr>
        <p:spPr>
          <a:xfrm>
            <a:off x="5486400" y="1535668"/>
            <a:ext cx="2971800" cy="369332"/>
          </a:xfrm>
          <a:prstGeom prst="rect">
            <a:avLst/>
          </a:prstGeom>
          <a:solidFill>
            <a:srgbClr val="FFFF00"/>
          </a:solidFill>
        </p:spPr>
        <p:txBody>
          <a:bodyPr wrap="square" rtlCol="0">
            <a:spAutoFit/>
          </a:bodyPr>
          <a:lstStyle/>
          <a:p>
            <a:r>
              <a:rPr lang="en-US" dirty="0">
                <a:solidFill>
                  <a:schemeClr val="tx1"/>
                </a:solidFill>
              </a:rPr>
              <a:t>Cost spent after first version?</a:t>
            </a:r>
          </a:p>
        </p:txBody>
      </p:sp>
    </p:spTree>
    <p:extLst>
      <p:ext uri="{BB962C8B-B14F-4D97-AF65-F5344CB8AC3E}">
        <p14:creationId xmlns:p14="http://schemas.microsoft.com/office/powerpoint/2010/main" val="3361139327"/>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457200" y="0"/>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Achieving Quality Attributes</a:t>
            </a:r>
            <a:br>
              <a:rPr lang="en-GB" dirty="0">
                <a:cs typeface="Arial" charset="0"/>
              </a:rPr>
            </a:br>
            <a:r>
              <a:rPr lang="en-GB" sz="2800" dirty="0">
                <a:cs typeface="Arial" charset="0"/>
              </a:rPr>
              <a:t>Performance</a:t>
            </a:r>
          </a:p>
        </p:txBody>
      </p:sp>
      <p:sp>
        <p:nvSpPr>
          <p:cNvPr id="44035" name="Rectangle 2"/>
          <p:cNvSpPr>
            <a:spLocks noGrp="1" noChangeArrowheads="1"/>
          </p:cNvSpPr>
          <p:nvPr>
            <p:ph idx="1"/>
          </p:nvPr>
        </p:nvSpPr>
        <p:spPr>
          <a:xfrm>
            <a:off x="457200" y="14351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cs typeface="Arial" charset="0"/>
              </a:rPr>
              <a:t>Performance attributes describe constraints on system speed and capacity: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1800">
                <a:cs typeface="Arial" charset="0"/>
              </a:rPr>
              <a:t>Response time:  How fast does our software respond to requests?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1800">
                <a:cs typeface="Arial" charset="0"/>
              </a:rPr>
              <a:t>Throughput:  How many requests can it process per minute?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1800">
                <a:cs typeface="Arial" charset="0"/>
              </a:rPr>
              <a:t>Load:  How many users can it support before response time and throughput start to suffer?</a:t>
            </a:r>
            <a:endParaRPr lang="en-GB" sz="1800">
              <a:cs typeface="Arial" charset="0"/>
            </a:endParaRPr>
          </a:p>
        </p:txBody>
      </p:sp>
    </p:spTree>
    <p:extLst>
      <p:ext uri="{BB962C8B-B14F-4D97-AF65-F5344CB8AC3E}">
        <p14:creationId xmlns:p14="http://schemas.microsoft.com/office/powerpoint/2010/main" val="1882304116"/>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457200" y="0"/>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Achieving Quality Attributes</a:t>
            </a:r>
            <a:br>
              <a:rPr lang="en-GB" dirty="0">
                <a:cs typeface="Arial" charset="0"/>
              </a:rPr>
            </a:br>
            <a:r>
              <a:rPr lang="en-GB" sz="2800" dirty="0">
                <a:cs typeface="Arial" charset="0"/>
              </a:rPr>
              <a:t>Performance</a:t>
            </a:r>
          </a:p>
        </p:txBody>
      </p:sp>
      <p:sp>
        <p:nvSpPr>
          <p:cNvPr id="45059" name="Rectangle 2"/>
          <p:cNvSpPr>
            <a:spLocks noGrp="1" noChangeArrowheads="1"/>
          </p:cNvSpPr>
          <p:nvPr>
            <p:ph idx="1"/>
          </p:nvPr>
        </p:nvSpPr>
        <p:spPr>
          <a:xfrm>
            <a:off x="457200" y="14351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Tactics for improving performance include: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Improve utilization of resources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Manage resource allocation more effectively</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First-come/first-served:  </a:t>
            </a:r>
            <a:r>
              <a:rPr lang="en-US" sz="2400" dirty="0">
                <a:cs typeface="Arial" charset="0"/>
              </a:rPr>
              <a:t>Requests are processed in the order in which they are received</a:t>
            </a:r>
            <a:endParaRPr lang="en-GB" sz="2400" dirty="0">
              <a:cs typeface="Arial" charset="0"/>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Explicit priority:  </a:t>
            </a:r>
            <a:r>
              <a:rPr lang="en-US" sz="2400" dirty="0">
                <a:cs typeface="Arial" charset="0"/>
              </a:rPr>
              <a:t>Requests are processed in order of their assigned priorities</a:t>
            </a:r>
            <a:endParaRPr lang="en-GB" sz="2400" dirty="0">
              <a:cs typeface="Arial" charset="0"/>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Earliest deadline first: </a:t>
            </a:r>
            <a:r>
              <a:rPr lang="en-US" sz="2400" dirty="0">
                <a:cs typeface="Arial" charset="0"/>
              </a:rPr>
              <a:t>Requests are processed in order of their impending deadlines</a:t>
            </a:r>
            <a:endParaRPr lang="en-GB" sz="2400" dirty="0">
              <a:cs typeface="Arial" charset="0"/>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Reduce demand for resources</a:t>
            </a:r>
          </a:p>
        </p:txBody>
      </p:sp>
      <p:sp>
        <p:nvSpPr>
          <p:cNvPr id="2" name="TextBox 1"/>
          <p:cNvSpPr txBox="1"/>
          <p:nvPr/>
        </p:nvSpPr>
        <p:spPr>
          <a:xfrm>
            <a:off x="5715000" y="1828800"/>
            <a:ext cx="3124200" cy="646331"/>
          </a:xfrm>
          <a:prstGeom prst="rect">
            <a:avLst/>
          </a:prstGeom>
          <a:solidFill>
            <a:srgbClr val="FFFF00"/>
          </a:solidFill>
        </p:spPr>
        <p:txBody>
          <a:bodyPr wrap="square" rtlCol="0">
            <a:spAutoFit/>
          </a:bodyPr>
          <a:lstStyle/>
          <a:p>
            <a:r>
              <a:rPr lang="en-US" dirty="0">
                <a:solidFill>
                  <a:srgbClr val="FF0000"/>
                </a:solidFill>
                <a:latin typeface="Constantia" panose="02030602050306030303" pitchFamily="18" charset="0"/>
              </a:rPr>
              <a:t>Reduce computational overhead? </a:t>
            </a:r>
          </a:p>
        </p:txBody>
      </p:sp>
      <p:sp>
        <p:nvSpPr>
          <p:cNvPr id="5" name="TextBox 4"/>
          <p:cNvSpPr txBox="1"/>
          <p:nvPr/>
        </p:nvSpPr>
        <p:spPr>
          <a:xfrm>
            <a:off x="5105400" y="5181600"/>
            <a:ext cx="3124200" cy="1200329"/>
          </a:xfrm>
          <a:prstGeom prst="rect">
            <a:avLst/>
          </a:prstGeom>
          <a:solidFill>
            <a:srgbClr val="FFFF00"/>
          </a:solidFill>
        </p:spPr>
        <p:txBody>
          <a:bodyPr wrap="square" rtlCol="0">
            <a:spAutoFit/>
          </a:bodyPr>
          <a:lstStyle/>
          <a:p>
            <a:r>
              <a:rPr lang="en-US" dirty="0">
                <a:solidFill>
                  <a:srgbClr val="FF0000"/>
                </a:solidFill>
                <a:latin typeface="Constantia" panose="02030602050306030303" pitchFamily="18" charset="0"/>
              </a:rPr>
              <a:t>Increase resources? Multiple copies? Additional processors, memory? Lower sample rate?</a:t>
            </a:r>
          </a:p>
        </p:txBody>
      </p:sp>
    </p:spTree>
    <p:extLst>
      <p:ext uri="{BB962C8B-B14F-4D97-AF65-F5344CB8AC3E}">
        <p14:creationId xmlns:p14="http://schemas.microsoft.com/office/powerpoint/2010/main" val="35531270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a:xfrm>
            <a:off x="457200" y="0"/>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Achieving Quality Attributes</a:t>
            </a:r>
            <a:br>
              <a:rPr lang="en-GB" dirty="0">
                <a:cs typeface="Arial" charset="0"/>
              </a:rPr>
            </a:br>
            <a:r>
              <a:rPr lang="en-GB" sz="2800" dirty="0">
                <a:cs typeface="Arial" charset="0"/>
              </a:rPr>
              <a:t>Security</a:t>
            </a:r>
          </a:p>
        </p:txBody>
      </p:sp>
      <p:sp>
        <p:nvSpPr>
          <p:cNvPr id="46083" name="Rectangle 2"/>
          <p:cNvSpPr>
            <a:spLocks noGrp="1" noChangeArrowheads="1"/>
          </p:cNvSpPr>
          <p:nvPr>
            <p:ph idx="1"/>
          </p:nvPr>
        </p:nvSpPr>
        <p:spPr>
          <a:xfrm>
            <a:off x="457200" y="14351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a:cs typeface="Arial" charset="0"/>
              </a:rPr>
              <a:t>Two key architectural characteristics particularly relevant to security:  immunity and resilience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b="1">
                <a:cs typeface="Arial" charset="0"/>
              </a:rPr>
              <a:t>Immunity</a:t>
            </a:r>
            <a:r>
              <a:rPr lang="en-GB" sz="2400">
                <a:cs typeface="Arial" charset="0"/>
              </a:rPr>
              <a:t>: ability to thwart an attempted attack</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a:cs typeface="Arial" charset="0"/>
              </a:rPr>
              <a:t>The architecture encourages immunity by:</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Ensuring all security features are included in the design</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Minimizing exploitable security weaknesses </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b="1">
                <a:cs typeface="Arial" charset="0"/>
              </a:rPr>
              <a:t>Resilience</a:t>
            </a:r>
            <a:r>
              <a:rPr lang="en-GB" sz="2400">
                <a:cs typeface="Arial" charset="0"/>
              </a:rPr>
              <a:t>: ability to recover quickly and easily from an attack</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a:cs typeface="Arial" charset="0"/>
              </a:rPr>
              <a:t>The architecture encourages resilience by:</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Segmenting functionality to contain attack</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Enabling the system to quickly restore functionality</a:t>
            </a:r>
          </a:p>
        </p:txBody>
      </p:sp>
    </p:spTree>
    <p:extLst>
      <p:ext uri="{BB962C8B-B14F-4D97-AF65-F5344CB8AC3E}">
        <p14:creationId xmlns:p14="http://schemas.microsoft.com/office/powerpoint/2010/main" val="3072836174"/>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p:nvPr>
        </p:nvSpPr>
        <p:spPr>
          <a:xfrm>
            <a:off x="457200" y="0"/>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Achieving Quality Attributes</a:t>
            </a:r>
            <a:br>
              <a:rPr lang="en-GB" dirty="0">
                <a:cs typeface="Arial" charset="0"/>
              </a:rPr>
            </a:br>
            <a:r>
              <a:rPr lang="en-GB" sz="2800" dirty="0">
                <a:cs typeface="Arial" charset="0"/>
              </a:rPr>
              <a:t>Reliability</a:t>
            </a:r>
          </a:p>
        </p:txBody>
      </p:sp>
      <p:sp>
        <p:nvSpPr>
          <p:cNvPr id="47107" name="Rectangle 2"/>
          <p:cNvSpPr>
            <a:spLocks noGrp="1" noChangeArrowheads="1"/>
          </p:cNvSpPr>
          <p:nvPr>
            <p:ph idx="1"/>
          </p:nvPr>
        </p:nvSpPr>
        <p:spPr>
          <a:xfrm>
            <a:off x="457200" y="14351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cs typeface="Arial" charset="0"/>
              </a:rPr>
              <a:t>A software system is reliable if it correctly performs its required functions under assumed conditions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Is the software internally free of errors?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cs typeface="Arial" charset="0"/>
              </a:rPr>
              <a:t>A </a:t>
            </a:r>
            <a:r>
              <a:rPr lang="en-GB" b="1">
                <a:cs typeface="Arial" charset="0"/>
              </a:rPr>
              <a:t>fault</a:t>
            </a:r>
            <a:r>
              <a:rPr lang="en-GB">
                <a:cs typeface="Arial" charset="0"/>
              </a:rPr>
              <a:t> is the result of human error, compared to a </a:t>
            </a:r>
            <a:r>
              <a:rPr lang="en-GB" b="1">
                <a:cs typeface="Arial" charset="0"/>
              </a:rPr>
              <a:t>failure</a:t>
            </a:r>
            <a:r>
              <a:rPr lang="en-GB">
                <a:cs typeface="Arial" charset="0"/>
              </a:rPr>
              <a:t>, which is an observable departure from required behavior</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Software is made more reliable by preventing or tolerating faults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z="2000">
              <a:cs typeface="Arial" charset="0"/>
            </a:endParaRPr>
          </a:p>
        </p:txBody>
      </p:sp>
    </p:spTree>
    <p:extLst>
      <p:ext uri="{BB962C8B-B14F-4D97-AF65-F5344CB8AC3E}">
        <p14:creationId xmlns:p14="http://schemas.microsoft.com/office/powerpoint/2010/main" val="1852081873"/>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57200" y="0"/>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Achieving Quality Attributes</a:t>
            </a:r>
            <a:br>
              <a:rPr lang="en-GB" dirty="0">
                <a:cs typeface="Arial" charset="0"/>
              </a:rPr>
            </a:br>
            <a:r>
              <a:rPr lang="en-GB" sz="2800" dirty="0">
                <a:cs typeface="Arial" charset="0"/>
              </a:rPr>
              <a:t>Reliability (continued)</a:t>
            </a:r>
          </a:p>
        </p:txBody>
      </p:sp>
      <p:sp>
        <p:nvSpPr>
          <p:cNvPr id="49155" name="Rectangle 2"/>
          <p:cNvSpPr>
            <a:spLocks noGrp="1" noChangeArrowheads="1"/>
          </p:cNvSpPr>
          <p:nvPr>
            <p:ph idx="1"/>
          </p:nvPr>
        </p:nvSpPr>
        <p:spPr>
          <a:xfrm>
            <a:off x="457200" y="14351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a:cs typeface="Arial" charset="0"/>
              </a:rPr>
              <a:t>Fault recovery</a:t>
            </a:r>
            <a:r>
              <a:rPr lang="en-GB">
                <a:cs typeface="Arial" charset="0"/>
              </a:rPr>
              <a:t>: handling fault immediately to limit damage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cs typeface="Arial" charset="0"/>
              </a:rPr>
              <a:t>Fault recovery tactics: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Undoing transactions:  </a:t>
            </a:r>
            <a:r>
              <a:rPr lang="en-US" sz="1800">
                <a:cs typeface="Arial" charset="0"/>
              </a:rPr>
              <a:t>manage a series of actions as a single transaction that are easily undone if a fault occurs midway through the transaction</a:t>
            </a:r>
            <a:endParaRPr lang="en-GB" sz="1800">
              <a:cs typeface="Arial" charset="0"/>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Checkpoint/rollback:  software records a checkpoint of current state; rolls back to that point if system gets in trouble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Backup:  system automatically substitutes faulty unit with backup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Degraded service:  returns to previous state, offers degraded version of the service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Correct and continue:  detects the problem and treats the symptoms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Report: </a:t>
            </a:r>
            <a:r>
              <a:rPr lang="en-US" sz="1800">
                <a:cs typeface="Arial" charset="0"/>
              </a:rPr>
              <a:t>system returns to its previous state and reports the problem to an exception-handling unit</a:t>
            </a:r>
            <a:endParaRPr lang="en-GB" sz="1800">
              <a:cs typeface="Arial" charset="0"/>
            </a:endParaRPr>
          </a:p>
          <a:p>
            <a:pPr lvl="1" eaLnBrk="1" hangingPunct="1">
              <a:buFont typeface="Lucida Sans Unicode"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z="1800">
              <a:cs typeface="Arial" charset="0"/>
            </a:endParaRPr>
          </a:p>
        </p:txBody>
      </p:sp>
    </p:spTree>
    <p:extLst>
      <p:ext uri="{BB962C8B-B14F-4D97-AF65-F5344CB8AC3E}">
        <p14:creationId xmlns:p14="http://schemas.microsoft.com/office/powerpoint/2010/main" val="400712893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a:xfrm>
            <a:off x="457200" y="0"/>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Achieving Quality Attributes</a:t>
            </a:r>
            <a:br>
              <a:rPr lang="en-GB" dirty="0">
                <a:cs typeface="Arial" charset="0"/>
              </a:rPr>
            </a:br>
            <a:r>
              <a:rPr lang="en-GB" sz="2800" dirty="0">
                <a:cs typeface="Arial" charset="0"/>
              </a:rPr>
              <a:t>Robustness</a:t>
            </a:r>
          </a:p>
        </p:txBody>
      </p:sp>
      <p:sp>
        <p:nvSpPr>
          <p:cNvPr id="50179" name="Rectangle 2"/>
          <p:cNvSpPr>
            <a:spLocks noGrp="1" noChangeArrowheads="1"/>
          </p:cNvSpPr>
          <p:nvPr>
            <p:ph idx="1"/>
          </p:nvPr>
        </p:nvSpPr>
        <p:spPr>
          <a:xfrm>
            <a:off x="457200" y="14351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a:cs typeface="Arial" charset="0"/>
              </a:rPr>
              <a:t>A system is </a:t>
            </a:r>
            <a:r>
              <a:rPr lang="en-GB" sz="2000" b="1">
                <a:cs typeface="Arial" charset="0"/>
              </a:rPr>
              <a:t>robust</a:t>
            </a:r>
            <a:r>
              <a:rPr lang="en-GB" sz="2000">
                <a:cs typeface="Arial" charset="0"/>
              </a:rPr>
              <a:t> if it includes mechanisms for accommodating or recovering from problems in the environment or in other unit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a:cs typeface="Arial" charset="0"/>
              </a:rPr>
              <a:t>Mutual suspicion: each software unit assumes that the other units contain faults</a:t>
            </a:r>
            <a:endParaRPr lang="en-GB" sz="200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a:cs typeface="Arial" charset="0"/>
              </a:rPr>
              <a:t>Robustness tactics differ from reliability tactics </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a:cs typeface="Arial" charset="0"/>
              </a:rPr>
              <a:t>Recovery tactics are similar:</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Rollback to checkpoint state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Abort a transaction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Initiate a backup unit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Provide reduced service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Correct symptoms and continue processing</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Trigger an exception</a:t>
            </a:r>
          </a:p>
          <a:p>
            <a:pPr lvl="1" eaLnBrk="1" hangingPunct="1">
              <a:buFont typeface="Lucida Sans Unicode"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z="1600">
              <a:cs typeface="Arial" charset="0"/>
            </a:endParaRPr>
          </a:p>
        </p:txBody>
      </p:sp>
    </p:spTree>
    <p:extLst>
      <p:ext uri="{BB962C8B-B14F-4D97-AF65-F5344CB8AC3E}">
        <p14:creationId xmlns:p14="http://schemas.microsoft.com/office/powerpoint/2010/main" val="392061806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cs typeface="Arial" charset="0"/>
              </a:rPr>
              <a:t>Multiple Designs?</a:t>
            </a:r>
          </a:p>
        </p:txBody>
      </p:sp>
      <p:sp>
        <p:nvSpPr>
          <p:cNvPr id="3" name="Content Placeholder 2"/>
          <p:cNvSpPr>
            <a:spLocks noGrp="1"/>
          </p:cNvSpPr>
          <p:nvPr>
            <p:ph idx="1"/>
          </p:nvPr>
        </p:nvSpPr>
        <p:spPr>
          <a:xfrm>
            <a:off x="457200" y="1893887"/>
            <a:ext cx="8382000" cy="4659313"/>
          </a:xfrm>
        </p:spPr>
        <p:txBody>
          <a:bodyPr/>
          <a:lstStyle/>
          <a:p>
            <a:r>
              <a:rPr lang="en-US" dirty="0">
                <a:cs typeface="Arial" charset="0"/>
              </a:rPr>
              <a:t>Maximize playing area</a:t>
            </a:r>
          </a:p>
          <a:p>
            <a:r>
              <a:rPr lang="en-US" dirty="0">
                <a:cs typeface="Arial" charset="0"/>
              </a:rPr>
              <a:t>Minimize playing area</a:t>
            </a:r>
          </a:p>
          <a:p>
            <a:r>
              <a:rPr lang="en-US" dirty="0">
                <a:cs typeface="Arial" charset="0"/>
              </a:rPr>
              <a:t>Large bedrooms</a:t>
            </a:r>
          </a:p>
          <a:p>
            <a:r>
              <a:rPr lang="en-US" dirty="0">
                <a:cs typeface="Arial" charset="0"/>
              </a:rPr>
              <a:t>Two storey house</a:t>
            </a:r>
          </a:p>
          <a:p>
            <a:r>
              <a:rPr lang="en-US" dirty="0">
                <a:cs typeface="Arial" charset="0"/>
              </a:rPr>
              <a:t>Single storey house</a:t>
            </a:r>
          </a:p>
          <a:p>
            <a:pPr>
              <a:buFont typeface="Lucida Sans Unicode" pitchFamily="34" charset="0"/>
              <a:buNone/>
            </a:pPr>
            <a:endParaRPr lang="en-US" dirty="0">
              <a:cs typeface="Arial" charset="0"/>
            </a:endParaRPr>
          </a:p>
          <a:p>
            <a:pPr>
              <a:buFont typeface="Lucida Sans Unicode" pitchFamily="34" charset="0"/>
              <a:buNone/>
            </a:pPr>
            <a:r>
              <a:rPr lang="en-US" dirty="0">
                <a:cs typeface="Arial" charset="0"/>
              </a:rPr>
              <a:t>Which is the best design?</a:t>
            </a:r>
          </a:p>
          <a:p>
            <a:pPr>
              <a:buFont typeface="Lucida Sans Unicode" pitchFamily="34" charset="0"/>
              <a:buNone/>
            </a:pPr>
            <a:r>
              <a:rPr lang="en-US" dirty="0">
                <a:cs typeface="Arial" charset="0"/>
              </a:rPr>
              <a:t>Will a proposed solution result in modified requirements?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20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p:nvPr>
        </p:nvSpPr>
        <p:spPr>
          <a:xfrm>
            <a:off x="457200" y="0"/>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Achieving Quality Attributes</a:t>
            </a:r>
            <a:br>
              <a:rPr lang="en-GB" dirty="0">
                <a:cs typeface="Arial" charset="0"/>
              </a:rPr>
            </a:br>
            <a:r>
              <a:rPr lang="en-GB" sz="2800" dirty="0">
                <a:cs typeface="Arial" charset="0"/>
              </a:rPr>
              <a:t>Usability</a:t>
            </a:r>
          </a:p>
        </p:txBody>
      </p:sp>
      <p:sp>
        <p:nvSpPr>
          <p:cNvPr id="51203" name="Rectangle 2"/>
          <p:cNvSpPr>
            <a:spLocks noGrp="1" noChangeArrowheads="1"/>
          </p:cNvSpPr>
          <p:nvPr>
            <p:ph idx="1"/>
          </p:nvPr>
        </p:nvSpPr>
        <p:spPr>
          <a:xfrm>
            <a:off x="457200" y="14351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Usability reflects the ease in which a user is able to operate the system</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User interface should reside in its own software unit</a:t>
            </a:r>
          </a:p>
          <a:p>
            <a:pPr marL="393192" lvl="1" indent="0" eaLnBrk="1" hangingPunct="1">
              <a:buNone/>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z="1400" dirty="0">
              <a:cs typeface="Arial" charset="0"/>
            </a:endParaRPr>
          </a:p>
        </p:txBody>
      </p:sp>
    </p:spTree>
    <p:extLst>
      <p:ext uri="{BB962C8B-B14F-4D97-AF65-F5344CB8AC3E}">
        <p14:creationId xmlns:p14="http://schemas.microsoft.com/office/powerpoint/2010/main" val="3264933552"/>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ChangeArrowheads="1"/>
          </p:cNvSpPr>
          <p:nvPr>
            <p:ph type="title"/>
          </p:nvPr>
        </p:nvSpPr>
        <p:spPr>
          <a:xfrm>
            <a:off x="457200" y="0"/>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Arial" charset="0"/>
              </a:rPr>
              <a:t>Achieving Quality Attributes</a:t>
            </a:r>
            <a:br>
              <a:rPr lang="en-GB" dirty="0">
                <a:cs typeface="Arial" charset="0"/>
              </a:rPr>
            </a:br>
            <a:r>
              <a:rPr lang="en-GB" sz="2800" dirty="0">
                <a:cs typeface="Arial" charset="0"/>
              </a:rPr>
              <a:t>Business Goals</a:t>
            </a:r>
          </a:p>
        </p:txBody>
      </p:sp>
      <p:sp>
        <p:nvSpPr>
          <p:cNvPr id="52227" name="Rectangle 2"/>
          <p:cNvSpPr>
            <a:spLocks noGrp="1" noChangeArrowheads="1"/>
          </p:cNvSpPr>
          <p:nvPr>
            <p:ph idx="1"/>
          </p:nvPr>
        </p:nvSpPr>
        <p:spPr>
          <a:xfrm>
            <a:off x="457200" y="14351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a:cs typeface="Arial" charset="0"/>
              </a:rPr>
              <a:t>Business Goals are quality attributes the system is expected to exhibit (e.g., minimizing the cost of development and time to market)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Buy vs. Build</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600">
                <a:cs typeface="Arial" charset="0"/>
              </a:rPr>
              <a:t>Save development time, money</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600">
                <a:cs typeface="Arial" charset="0"/>
              </a:rPr>
              <a:t>More reliable</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600">
                <a:cs typeface="Arial" charset="0"/>
              </a:rPr>
              <a:t>Existing components create constraints; vulnerable to supplier</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Initial development vs. maintenance costs</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600">
                <a:cs typeface="Arial" charset="0"/>
              </a:rPr>
              <a:t>Save money by making system modifiable</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600">
                <a:cs typeface="Arial" charset="0"/>
              </a:rPr>
              <a:t>Increased complexity  may delay release; lose market to competitors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New vs. known technologies</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1600">
                <a:cs typeface="Arial" charset="0"/>
              </a:rPr>
              <a:t>Acquiring expertise costs money, delays product release</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1600">
                <a:cs typeface="Arial" charset="0"/>
              </a:rPr>
              <a:t>Either learn how to use the new technology or hire new personnel </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1600">
                <a:cs typeface="Arial" charset="0"/>
              </a:rPr>
              <a:t>Eventually, we must develop the expertise ourselves</a:t>
            </a:r>
            <a:endParaRPr lang="en-GB" sz="1600">
              <a:cs typeface="Arial" charset="0"/>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z="1400">
              <a:cs typeface="Arial" charset="0"/>
            </a:endParaRPr>
          </a:p>
        </p:txBody>
      </p:sp>
    </p:spTree>
    <p:extLst>
      <p:ext uri="{BB962C8B-B14F-4D97-AF65-F5344CB8AC3E}">
        <p14:creationId xmlns:p14="http://schemas.microsoft.com/office/powerpoint/2010/main" val="1412797966"/>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UCF slides for SE course (a few slides have been reused)</a:t>
            </a:r>
          </a:p>
          <a:p>
            <a:r>
              <a:rPr lang="en-US" dirty="0"/>
              <a:t>SE book by Pressman</a:t>
            </a:r>
          </a:p>
          <a:p>
            <a:r>
              <a:rPr lang="en-US" dirty="0"/>
              <a:t>SE book by </a:t>
            </a:r>
            <a:r>
              <a:rPr lang="en-US" dirty="0" err="1"/>
              <a:t>Pfleeger</a:t>
            </a:r>
            <a:endParaRPr lang="en-US" dirty="0"/>
          </a:p>
          <a:p>
            <a:r>
              <a:rPr lang="en-US" dirty="0"/>
              <a:t>SE book by Ian </a:t>
            </a:r>
            <a:r>
              <a:rPr lang="en-US" dirty="0" err="1"/>
              <a:t>Sommerville</a:t>
            </a:r>
            <a:endParaRPr lang="en-US" dirty="0"/>
          </a:p>
        </p:txBody>
      </p:sp>
    </p:spTree>
    <p:extLst>
      <p:ext uri="{BB962C8B-B14F-4D97-AF65-F5344CB8AC3E}">
        <p14:creationId xmlns:p14="http://schemas.microsoft.com/office/powerpoint/2010/main" val="8758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457200" y="0"/>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cs typeface="Arial" charset="0"/>
              </a:rPr>
              <a:t>5.1 The Design Process</a:t>
            </a:r>
            <a:br>
              <a:rPr lang="en-GB">
                <a:cs typeface="Arial" charset="0"/>
              </a:rPr>
            </a:br>
            <a:r>
              <a:rPr lang="en-GB" sz="2800">
                <a:cs typeface="Arial" charset="0"/>
              </a:rPr>
              <a:t>Design is a Creative Process</a:t>
            </a:r>
          </a:p>
        </p:txBody>
      </p:sp>
      <p:sp>
        <p:nvSpPr>
          <p:cNvPr id="9219" name="Rectangle 2"/>
          <p:cNvSpPr>
            <a:spLocks noGrp="1" noChangeArrowheads="1"/>
          </p:cNvSpPr>
          <p:nvPr>
            <p:ph idx="1"/>
          </p:nvPr>
        </p:nvSpPr>
        <p:spPr>
          <a:xfrm>
            <a:off x="457200" y="14478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a:cs typeface="Arial" charset="0"/>
              </a:rPr>
              <a:t>Design is an intellectually challenging task</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Numerous possibilities the system must accommodate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Nonfunctional design goals (e.g., ease of use, ease to maintain)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External factors (e.g., standard data formats, government regulations)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a:cs typeface="Arial" charset="0"/>
              </a:rPr>
              <a:t>We can improve our design by studying examples of good design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a:cs typeface="Arial" charset="0"/>
              </a:rPr>
              <a:t>Most design work is </a:t>
            </a:r>
            <a:r>
              <a:rPr lang="en-GB" sz="2400" b="1">
                <a:cs typeface="Arial" charset="0"/>
              </a:rPr>
              <a:t>routine design</a:t>
            </a:r>
            <a:r>
              <a:rPr lang="en-GB" sz="2400">
                <a:cs typeface="Arial" charset="0"/>
              </a:rPr>
              <a:t>, solve problem by reusing and adapting solutions from similar problems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3" cstate="print"/>
          <a:srcRect/>
          <a:stretch>
            <a:fillRect/>
          </a:stretch>
        </p:blipFill>
        <p:spPr bwMode="auto">
          <a:xfrm>
            <a:off x="2362200" y="3048000"/>
            <a:ext cx="5357813" cy="3149600"/>
          </a:xfrm>
          <a:prstGeom prst="rect">
            <a:avLst/>
          </a:prstGeom>
          <a:noFill/>
          <a:ln w="12700">
            <a:noFill/>
            <a:miter lim="800000"/>
            <a:headEnd/>
            <a:tailEnd/>
          </a:ln>
        </p:spPr>
      </p:pic>
      <p:sp>
        <p:nvSpPr>
          <p:cNvPr id="10243" name="Rectangle 1"/>
          <p:cNvSpPr>
            <a:spLocks noGrp="1" noChangeArrowheads="1"/>
          </p:cNvSpPr>
          <p:nvPr>
            <p:ph type="title"/>
          </p:nvPr>
        </p:nvSpPr>
        <p:spPr>
          <a:xfrm>
            <a:off x="457200" y="0"/>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cs typeface="Arial" charset="0"/>
              </a:rPr>
              <a:t>5.1 The Design Process</a:t>
            </a:r>
            <a:br>
              <a:rPr lang="en-GB">
                <a:cs typeface="Arial" charset="0"/>
              </a:rPr>
            </a:br>
            <a:r>
              <a:rPr lang="en-GB" sz="2800">
                <a:cs typeface="Arial" charset="0"/>
              </a:rPr>
              <a:t>Design is a Creative Process (continued)</a:t>
            </a:r>
          </a:p>
        </p:txBody>
      </p:sp>
      <p:sp>
        <p:nvSpPr>
          <p:cNvPr id="10244" name="Rectangle 2"/>
          <p:cNvSpPr>
            <a:spLocks noGrp="1" noChangeArrowheads="1"/>
          </p:cNvSpPr>
          <p:nvPr>
            <p:ph idx="1"/>
          </p:nvPr>
        </p:nvSpPr>
        <p:spPr>
          <a:xfrm>
            <a:off x="457200" y="1447800"/>
            <a:ext cx="8212138" cy="17526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a:cs typeface="Arial" charset="0"/>
              </a:rPr>
              <a:t>Many ways to leverage existing solutions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Cloning:  Borrow design/code in its entirety, with minor adjustments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Reference models:  Generic architecture that suggests how to decompose the system</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457200" y="0"/>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cs typeface="Arial" charset="0"/>
              </a:rPr>
              <a:t>5.1 The Design Process</a:t>
            </a:r>
            <a:br>
              <a:rPr lang="en-GB">
                <a:cs typeface="Arial" charset="0"/>
              </a:rPr>
            </a:br>
            <a:r>
              <a:rPr lang="en-GB" sz="2800">
                <a:cs typeface="Arial" charset="0"/>
              </a:rPr>
              <a:t>Design is a Creative Process (continued)</a:t>
            </a:r>
          </a:p>
        </p:txBody>
      </p:sp>
      <p:sp>
        <p:nvSpPr>
          <p:cNvPr id="11267" name="Rectangle 2"/>
          <p:cNvSpPr>
            <a:spLocks noGrp="1" noChangeArrowheads="1"/>
          </p:cNvSpPr>
          <p:nvPr>
            <p:ph idx="1"/>
          </p:nvPr>
        </p:nvSpPr>
        <p:spPr>
          <a:xfrm>
            <a:off x="457200" y="1447800"/>
            <a:ext cx="8212138" cy="17526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a:cs typeface="Arial" charset="0"/>
              </a:rPr>
              <a:t>Reference model for a compiler</a:t>
            </a:r>
          </a:p>
        </p:txBody>
      </p:sp>
      <p:grpSp>
        <p:nvGrpSpPr>
          <p:cNvPr id="11268" name="Group 4"/>
          <p:cNvGrpSpPr>
            <a:grpSpLocks/>
          </p:cNvGrpSpPr>
          <p:nvPr/>
        </p:nvGrpSpPr>
        <p:grpSpPr bwMode="auto">
          <a:xfrm>
            <a:off x="1371600" y="1981200"/>
            <a:ext cx="6629400" cy="4114800"/>
            <a:chOff x="0" y="0"/>
            <a:chExt cx="9100" cy="5280"/>
          </a:xfrm>
        </p:grpSpPr>
        <p:pic>
          <p:nvPicPr>
            <p:cNvPr id="11269" name="Picture 5"/>
            <p:cNvPicPr>
              <a:picLocks noChangeAspect="1" noChangeArrowheads="1"/>
            </p:cNvPicPr>
            <p:nvPr/>
          </p:nvPicPr>
          <p:blipFill>
            <a:blip r:embed="rId3" cstate="print"/>
            <a:srcRect/>
            <a:stretch>
              <a:fillRect/>
            </a:stretch>
          </p:blipFill>
          <p:spPr bwMode="auto">
            <a:xfrm>
              <a:off x="163" y="0"/>
              <a:ext cx="8440" cy="4837"/>
            </a:xfrm>
            <a:prstGeom prst="rect">
              <a:avLst/>
            </a:prstGeom>
            <a:noFill/>
            <a:ln w="12700">
              <a:noFill/>
              <a:miter lim="800000"/>
              <a:headEnd/>
              <a:tailEnd/>
            </a:ln>
          </p:spPr>
        </p:pic>
        <p:sp>
          <p:nvSpPr>
            <p:cNvPr id="11270" name="Rectangle 6"/>
            <p:cNvSpPr>
              <a:spLocks/>
            </p:cNvSpPr>
            <p:nvPr/>
          </p:nvSpPr>
          <p:spPr bwMode="auto">
            <a:xfrm>
              <a:off x="0" y="4940"/>
              <a:ext cx="9100" cy="340"/>
            </a:xfrm>
            <a:prstGeom prst="rect">
              <a:avLst/>
            </a:prstGeom>
            <a:noFill/>
            <a:ln w="3175">
              <a:noFill/>
              <a:miter lim="800000"/>
              <a:headEnd/>
              <a:tailEnd/>
            </a:ln>
          </p:spPr>
          <p:txBody>
            <a:bodyPr lIns="0" tIns="0" rIns="0" bIns="0"/>
            <a:lstStyle/>
            <a:p>
              <a:pPr eaLnBrk="0" hangingPunct="0"/>
              <a:endParaRPr lang="en-US"/>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457200" y="0"/>
            <a:ext cx="8212138" cy="1127125"/>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cs typeface="Arial" charset="0"/>
              </a:rPr>
              <a:t>5.1 The Design Process</a:t>
            </a:r>
            <a:br>
              <a:rPr lang="en-GB">
                <a:cs typeface="Arial" charset="0"/>
              </a:rPr>
            </a:br>
            <a:r>
              <a:rPr lang="en-GB" sz="2800">
                <a:cs typeface="Arial" charset="0"/>
              </a:rPr>
              <a:t>Design is a Creative Process (continued)</a:t>
            </a:r>
          </a:p>
        </p:txBody>
      </p:sp>
      <p:sp>
        <p:nvSpPr>
          <p:cNvPr id="12291" name="Rectangle 2"/>
          <p:cNvSpPr>
            <a:spLocks noGrp="1" noChangeArrowheads="1"/>
          </p:cNvSpPr>
          <p:nvPr>
            <p:ph idx="1"/>
          </p:nvPr>
        </p:nvSpPr>
        <p:spPr>
          <a:xfrm>
            <a:off x="457200" y="1447800"/>
            <a:ext cx="8212138" cy="46482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a:cs typeface="Arial" charset="0"/>
              </a:rPr>
              <a:t>More typically, a reference model will not exist for the problem</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a:cs typeface="Arial" charset="0"/>
              </a:rPr>
              <a:t>Software architectures have generic solutions too, referred to as </a:t>
            </a:r>
            <a:r>
              <a:rPr lang="en-GB" sz="2400" b="1">
                <a:cs typeface="Arial" charset="0"/>
              </a:rPr>
              <a:t>architectural styles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Focusing on one architectural style can create problems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a:cs typeface="Arial" charset="0"/>
              </a:rPr>
              <a:t>Good design is about selecting, adapting, and integrating several architectural design styles to produce the desired result  </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61767</TotalTime>
  <Words>2359</Words>
  <Application>Microsoft Office PowerPoint</Application>
  <PresentationFormat>On-screen Show (4:3)</PresentationFormat>
  <Paragraphs>289</Paragraphs>
  <Slides>52</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Comic Sans MS</vt:lpstr>
      <vt:lpstr>Constantia</vt:lpstr>
      <vt:lpstr>Lucida Sans Unicode</vt:lpstr>
      <vt:lpstr>Times New Roman</vt:lpstr>
      <vt:lpstr>Wingdings 2</vt:lpstr>
      <vt:lpstr>Flow</vt:lpstr>
      <vt:lpstr>PowerPoint Presentation</vt:lpstr>
      <vt:lpstr>The Design Process</vt:lpstr>
      <vt:lpstr>Translating Requirements to Design</vt:lpstr>
      <vt:lpstr>Design or Requirements?</vt:lpstr>
      <vt:lpstr>Multiple Designs?</vt:lpstr>
      <vt:lpstr>5.1 The Design Process Design is a Creative Process</vt:lpstr>
      <vt:lpstr>5.1 The Design Process Design is a Creative Process (continued)</vt:lpstr>
      <vt:lpstr>5.1 The Design Process Design is a Creative Process (continued)</vt:lpstr>
      <vt:lpstr>5.1 The Design Process Design is a Creative Process (continued)</vt:lpstr>
      <vt:lpstr>5.1 The Design Process Design is an Iterative Process (continued)</vt:lpstr>
      <vt:lpstr>5.3 Decomposition and Views</vt:lpstr>
      <vt:lpstr>5.3 Decomposition and Views  Popular Design Methods</vt:lpstr>
      <vt:lpstr>5.3 Decomposition and Views  Popular Design Methods</vt:lpstr>
      <vt:lpstr>Functional Decomposition Example</vt:lpstr>
      <vt:lpstr>Feature Oriented Decomposition Example</vt:lpstr>
      <vt:lpstr>Data Driven Decomposition Example</vt:lpstr>
      <vt:lpstr>Process –oriented Decomposition Example</vt:lpstr>
      <vt:lpstr>Event –oriented Decomposition Example</vt:lpstr>
      <vt:lpstr>Object –oriented Decomposition Example</vt:lpstr>
      <vt:lpstr>5.3 Decomposition and Views  Popular Design Methods (continued)</vt:lpstr>
      <vt:lpstr>5.3 Decomposition and Views Sidebar 5.2  Component-based Software Engineering</vt:lpstr>
      <vt:lpstr>5.4 Architectural Styles and Strategies</vt:lpstr>
      <vt:lpstr>5.4 Architectural Styles and Strategies Pipe-and-Filter</vt:lpstr>
      <vt:lpstr>5.4 Architectural Styles and Strategies Pipe-and-Filter (continued)</vt:lpstr>
      <vt:lpstr>5.4 Architectural Styles and Strategies Client-Server</vt:lpstr>
      <vt:lpstr>5.4 Architectural Styles and Strategies Peer-to-Peer (P2P)</vt:lpstr>
      <vt:lpstr>5.4 Architectural Styles and Strategies </vt:lpstr>
      <vt:lpstr>5.4 Architectural Styles and Strategies Peer-to-Peer (P2P)</vt:lpstr>
      <vt:lpstr>5.4 Architectural Styles and Strategies Publish-Subscribe</vt:lpstr>
      <vt:lpstr>5.4 Architectural Styles and Strategies Publish-Subscribe</vt:lpstr>
      <vt:lpstr>5.4 Architectural Styles and Strategies Repositories</vt:lpstr>
      <vt:lpstr>5.4 Architectural Styles and Strategies Repositories (continued)</vt:lpstr>
      <vt:lpstr>5.4 Architectural Styles and Strategies Layering</vt:lpstr>
      <vt:lpstr>5.4 Architectural Styles and Strategies Example of Layering System</vt:lpstr>
      <vt:lpstr>5.4 Architectural Styles and Strategies</vt:lpstr>
      <vt:lpstr>Architecture Styles and Strategies Call and Return</vt:lpstr>
      <vt:lpstr>5.4 Architectural Styles and Strategies Combining Architectural Styles</vt:lpstr>
      <vt:lpstr>Architectural Styles and Strategies Combination of WHICH Architecture Styles?</vt:lpstr>
      <vt:lpstr>Architectural Styles and Strategies  The World Cup System</vt:lpstr>
      <vt:lpstr>5.4 Architectural Styles and Strategies  Sidebar 5.3  The World Cup Client-Server System</vt:lpstr>
      <vt:lpstr>PowerPoint Presentation</vt:lpstr>
      <vt:lpstr>Achieving Quality Attributes</vt:lpstr>
      <vt:lpstr>Achieving Quality Attributes Modifiability</vt:lpstr>
      <vt:lpstr>Achieving Quality Attributes Performance</vt:lpstr>
      <vt:lpstr>Achieving Quality Attributes Performance</vt:lpstr>
      <vt:lpstr>Achieving Quality Attributes Security</vt:lpstr>
      <vt:lpstr>Achieving Quality Attributes Reliability</vt:lpstr>
      <vt:lpstr>Achieving Quality Attributes Reliability (continued)</vt:lpstr>
      <vt:lpstr>Achieving Quality Attributes Robustness</vt:lpstr>
      <vt:lpstr>Achieving Quality Attributes Usability</vt:lpstr>
      <vt:lpstr>Achieving Quality Attributes Business Goals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HS</dc:creator>
  <cp:lastModifiedBy>Mehwish</cp:lastModifiedBy>
  <cp:revision>207</cp:revision>
  <dcterms:modified xsi:type="dcterms:W3CDTF">2022-04-29T06:27:38Z</dcterms:modified>
</cp:coreProperties>
</file>