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300" r:id="rId3"/>
    <p:sldId id="301" r:id="rId4"/>
    <p:sldId id="302" r:id="rId5"/>
    <p:sldId id="303" r:id="rId6"/>
    <p:sldId id="305" r:id="rId7"/>
    <p:sldId id="259" r:id="rId8"/>
    <p:sldId id="336" r:id="rId9"/>
    <p:sldId id="260" r:id="rId10"/>
    <p:sldId id="265" r:id="rId11"/>
    <p:sldId id="263" r:id="rId12"/>
    <p:sldId id="337" r:id="rId13"/>
    <p:sldId id="306" r:id="rId14"/>
    <p:sldId id="308" r:id="rId15"/>
    <p:sldId id="309" r:id="rId16"/>
    <p:sldId id="311" r:id="rId17"/>
    <p:sldId id="312" r:id="rId18"/>
    <p:sldId id="313" r:id="rId19"/>
    <p:sldId id="315" r:id="rId20"/>
    <p:sldId id="316" r:id="rId21"/>
    <p:sldId id="317" r:id="rId22"/>
    <p:sldId id="318" r:id="rId23"/>
    <p:sldId id="320" r:id="rId24"/>
    <p:sldId id="321" r:id="rId25"/>
    <p:sldId id="334" r:id="rId26"/>
    <p:sldId id="322" r:id="rId27"/>
    <p:sldId id="323" r:id="rId28"/>
    <p:sldId id="324" r:id="rId29"/>
    <p:sldId id="338" r:id="rId30"/>
    <p:sldId id="340" r:id="rId31"/>
    <p:sldId id="341" r:id="rId32"/>
    <p:sldId id="343" r:id="rId33"/>
    <p:sldId id="344" r:id="rId34"/>
    <p:sldId id="346" r:id="rId35"/>
    <p:sldId id="345" r:id="rId36"/>
    <p:sldId id="287" r:id="rId37"/>
    <p:sldId id="288" r:id="rId38"/>
    <p:sldId id="289" r:id="rId39"/>
    <p:sldId id="331" r:id="rId40"/>
    <p:sldId id="335" r:id="rId41"/>
    <p:sldId id="347" r:id="rId42"/>
    <p:sldId id="294" r:id="rId43"/>
    <p:sldId id="295" r:id="rId44"/>
    <p:sldId id="296" r:id="rId45"/>
    <p:sldId id="297" r:id="rId46"/>
    <p:sldId id="298"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0339" autoAdjust="0"/>
  </p:normalViewPr>
  <p:slideViewPr>
    <p:cSldViewPr>
      <p:cViewPr varScale="1">
        <p:scale>
          <a:sx n="70" d="100"/>
          <a:sy n="70" d="100"/>
        </p:scale>
        <p:origin x="-1838"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C6833-271B-4292-8920-BCD17EF0E9B7}" type="datetimeFigureOut">
              <a:rPr lang="en-US" smtClean="0"/>
              <a:pPr/>
              <a:t>23-Apr-13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CD8CD-C157-4F1C-9898-FDFA41D40662}" type="slidenum">
              <a:rPr lang="en-US" smtClean="0"/>
              <a:pPr/>
              <a:t>‹#›</a:t>
            </a:fld>
            <a:endParaRPr lang="en-US"/>
          </a:p>
        </p:txBody>
      </p:sp>
    </p:spTree>
    <p:extLst>
      <p:ext uri="{BB962C8B-B14F-4D97-AF65-F5344CB8AC3E}">
        <p14:creationId xmlns:p14="http://schemas.microsoft.com/office/powerpoint/2010/main" val="288177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A785B-2CFA-41C5-B47E-67CA024F5308}" type="slidenum">
              <a:rPr lang="en-CA"/>
              <a:pPr/>
              <a:t>1</a:t>
            </a:fld>
            <a:endParaRPr lang="en-CA" dirty="0"/>
          </a:p>
        </p:txBody>
      </p:sp>
      <p:sp>
        <p:nvSpPr>
          <p:cNvPr id="574466" name="Rectangle 1026"/>
          <p:cNvSpPr>
            <a:spLocks noGrp="1" noRot="1" noChangeAspect="1" noChangeArrowheads="1" noTextEdit="1"/>
          </p:cNvSpPr>
          <p:nvPr>
            <p:ph type="sldImg"/>
          </p:nvPr>
        </p:nvSpPr>
        <p:spPr>
          <a:ln/>
        </p:spPr>
      </p:sp>
      <p:sp>
        <p:nvSpPr>
          <p:cNvPr id="574467"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sz="2400" dirty="0" smtClean="0"/>
              <a:t>Some attributes apply to all parts regardless of source</a:t>
            </a:r>
          </a:p>
          <a:p>
            <a:r>
              <a:rPr lang="en-GB" sz="2400" dirty="0" smtClean="0"/>
              <a:t>Some such as </a:t>
            </a:r>
            <a:r>
              <a:rPr lang="en-GB" sz="2400" dirty="0" err="1" smtClean="0"/>
              <a:t>Routing_Number</a:t>
            </a:r>
            <a:r>
              <a:rPr lang="en-GB" sz="2400" dirty="0" smtClean="0"/>
              <a:t> depend on the source as they apply only to Manufactured Parts.</a:t>
            </a:r>
          </a:p>
          <a:p>
            <a:r>
              <a:rPr lang="en-GB" sz="2400" dirty="0" smtClean="0"/>
              <a:t>This suggests that PART should be specialised by defining the subtypes</a:t>
            </a:r>
          </a:p>
          <a:p>
            <a:pPr lvl="1"/>
            <a:r>
              <a:rPr lang="en-GB" sz="2100" dirty="0" smtClean="0"/>
              <a:t> MANUFACTURED_PART and </a:t>
            </a:r>
          </a:p>
          <a:p>
            <a:pPr lvl="1"/>
            <a:r>
              <a:rPr lang="en-GB" sz="2100" dirty="0" smtClean="0"/>
              <a:t>PURCHASED_PART</a:t>
            </a:r>
          </a:p>
          <a:p>
            <a:r>
              <a:rPr lang="en-GB" sz="2400" dirty="0" smtClean="0"/>
              <a:t>A new relationship ‘Supplies’ has been created between PURCHASED_PART and SUPPLIER that allows users to more easily associate purchased parts with their suppliers</a:t>
            </a:r>
          </a:p>
          <a:p>
            <a:r>
              <a:rPr lang="en-GB" sz="2400" dirty="0" smtClean="0"/>
              <a:t>The attribute </a:t>
            </a:r>
            <a:r>
              <a:rPr lang="en-GB" sz="2400" dirty="0" err="1" smtClean="0"/>
              <a:t>Unit_Price</a:t>
            </a:r>
            <a:r>
              <a:rPr lang="en-GB" sz="2400" dirty="0" smtClean="0"/>
              <a:t> is now associated with the relationship ‘Supplies’ so that the price may vary between suppliers</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A new relationship ‘Supplies’ has been created between PURCHASED_PART and SUPPLIER that allows users to more easily associate purchased parts with their suppliers</a:t>
            </a:r>
          </a:p>
          <a:p>
            <a:endParaRPr lang="en-GB" sz="1200" dirty="0" smtClean="0"/>
          </a:p>
          <a:p>
            <a:r>
              <a:rPr lang="en-GB" sz="1200" dirty="0" smtClean="0"/>
              <a:t>The attribute </a:t>
            </a:r>
            <a:r>
              <a:rPr lang="en-GB" sz="1200" dirty="0" err="1" smtClean="0"/>
              <a:t>Unit_Price</a:t>
            </a:r>
            <a:r>
              <a:rPr lang="en-GB" sz="1200" dirty="0" smtClean="0"/>
              <a:t> is now associated with the relationship ‘Supplies’ so that the price may vary between suppliers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Yes (double line) In following Fig. A PATIENT must either be an OUTPATIENT or a RESIDENT PATIENT. Total </a:t>
            </a:r>
            <a:r>
              <a:rPr lang="en-US" sz="1200" dirty="0" err="1" smtClean="0"/>
              <a:t>specialisation</a:t>
            </a:r>
            <a:r>
              <a:rPr lang="en-US" sz="1200" dirty="0" smtClean="0"/>
              <a:t> is indicated by the double line extending from the PATIENT identity type to the circle </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1">
              <a:buSzTx/>
              <a:buFontTx/>
              <a:buChar char="•"/>
            </a:pPr>
            <a:r>
              <a:rPr lang="en-US" sz="2400" dirty="0" smtClean="0"/>
              <a:t>Partial Specialization Rule: No (single line) An entity instance of the </a:t>
            </a:r>
            <a:r>
              <a:rPr lang="en-US" sz="2400" dirty="0" err="1" smtClean="0"/>
              <a:t>supertype</a:t>
            </a:r>
            <a:r>
              <a:rPr lang="en-US" sz="2400" dirty="0" smtClean="0"/>
              <a:t> is allowed not to belong to any subtype. </a:t>
            </a:r>
          </a:p>
          <a:p>
            <a:pPr lvl="1">
              <a:buSzTx/>
              <a:buFontTx/>
              <a:buChar char="•"/>
            </a:pPr>
            <a:r>
              <a:rPr lang="en-US" sz="2400" dirty="0" smtClean="0"/>
              <a:t>In the following Fig. If a VEHICLE is a car it will appear as an instance of CAR, and if a truck as an instance of TRUCK. </a:t>
            </a:r>
          </a:p>
          <a:p>
            <a:pPr lvl="1">
              <a:buSzTx/>
              <a:buFontTx/>
              <a:buChar char="•"/>
            </a:pPr>
            <a:r>
              <a:rPr lang="en-US" sz="2400" dirty="0" smtClean="0"/>
              <a:t>However, if the vehicle is a motorcycle it cannot appear as an instance of any subtype. This example of partial </a:t>
            </a:r>
            <a:r>
              <a:rPr lang="en-US" sz="2400" dirty="0" err="1" smtClean="0"/>
              <a:t>specialisation</a:t>
            </a:r>
            <a:r>
              <a:rPr lang="en-US" sz="2400" dirty="0" smtClean="0"/>
              <a:t> is specified by the single line from the VEHICLE </a:t>
            </a:r>
            <a:r>
              <a:rPr lang="en-US" sz="2400" dirty="0" err="1" smtClean="0"/>
              <a:t>supertype</a:t>
            </a:r>
            <a:r>
              <a:rPr lang="en-US" sz="2400" dirty="0" smtClean="0"/>
              <a:t> to the circle </a:t>
            </a:r>
          </a:p>
          <a:p>
            <a:pPr>
              <a:buSzTx/>
              <a:buFontTx/>
              <a:buChar char="•"/>
            </a:pPr>
            <a:endParaRPr lang="en-GB" sz="2400" dirty="0" smtClean="0"/>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D247A-6634-411B-AAB5-078914EBB071}" type="slidenum">
              <a:rPr lang="en-CA"/>
              <a:pPr/>
              <a:t>29</a:t>
            </a:fld>
            <a:endParaRPr lang="en-CA"/>
          </a:p>
        </p:txBody>
      </p:sp>
      <p:sp>
        <p:nvSpPr>
          <p:cNvPr id="779266" name="Rectangle 1026"/>
          <p:cNvSpPr>
            <a:spLocks noGrp="1" noRot="1" noChangeAspect="1" noChangeArrowheads="1" noTextEdit="1"/>
          </p:cNvSpPr>
          <p:nvPr>
            <p:ph type="sldImg"/>
          </p:nvPr>
        </p:nvSpPr>
        <p:spPr>
          <a:ln/>
        </p:spPr>
      </p:sp>
      <p:sp>
        <p:nvSpPr>
          <p:cNvPr id="7792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E1C8F-9E4B-4C25-8F0D-C6170935E224}" type="slidenum">
              <a:rPr lang="en-CA"/>
              <a:pPr/>
              <a:t>30</a:t>
            </a:fld>
            <a:endParaRPr lang="en-CA"/>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A33CB-6204-410A-BDCF-163296FAD198}" type="slidenum">
              <a:rPr lang="en-CA"/>
              <a:pPr/>
              <a:t>31</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32</a:t>
            </a:fld>
            <a:endParaRPr lang="en-US"/>
          </a:p>
        </p:txBody>
      </p:sp>
    </p:spTree>
    <p:extLst>
      <p:ext uri="{BB962C8B-B14F-4D97-AF65-F5344CB8AC3E}">
        <p14:creationId xmlns:p14="http://schemas.microsoft.com/office/powerpoint/2010/main" val="2846385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All of the </a:t>
            </a:r>
            <a:r>
              <a:rPr lang="en-US" sz="1200" i="1" dirty="0" smtClean="0"/>
              <a:t>superclass/subclass relationships</a:t>
            </a:r>
            <a:r>
              <a:rPr lang="en-US" sz="1200" dirty="0" smtClean="0"/>
              <a:t> we have seen so far have a single superclass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34</a:t>
            </a:fld>
            <a:endParaRPr lang="en-US"/>
          </a:p>
        </p:txBody>
      </p:sp>
    </p:spTree>
    <p:extLst>
      <p:ext uri="{BB962C8B-B14F-4D97-AF65-F5344CB8AC3E}">
        <p14:creationId xmlns:p14="http://schemas.microsoft.com/office/powerpoint/2010/main" val="9271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A9CA0-A0F2-4AE2-B81E-02F72649D340}" type="slidenum">
              <a:rPr lang="en-CA"/>
              <a:pPr/>
              <a:t>36</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7B1ED-0E23-48F9-B45D-DC5E238AAAD1}" type="slidenum">
              <a:rPr lang="en-US"/>
              <a:pPr/>
              <a:t>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05856-8EA0-4035-8A60-53D2154FA132}" type="slidenum">
              <a:rPr lang="en-CA"/>
              <a:pPr/>
              <a:t>37</a:t>
            </a:fld>
            <a:endParaRPr lang="en-CA"/>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0FD25-C94D-440C-B444-270ADDD169B3}" type="slidenum">
              <a:rPr lang="en-CA"/>
              <a:pPr/>
              <a:t>38</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 so the overlap rule is used. Overlap allows for any overlap (3-way) so if certain combinations are not allowed a more refined </a:t>
            </a:r>
            <a:r>
              <a:rPr lang="en-GB" sz="1200" dirty="0" err="1" smtClean="0"/>
              <a:t>supertype</a:t>
            </a:r>
            <a:r>
              <a:rPr lang="en-GB" sz="1200" dirty="0" smtClean="0"/>
              <a:t>/subtype hierarchy would have to be developed to eliminate these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Relations are represented by a square with a name in it.</a:t>
            </a:r>
          </a:p>
          <a:p>
            <a:r>
              <a:rPr lang="en-US" sz="1200" b="0" i="0" u="none" strike="noStrike" kern="1200" baseline="0" dirty="0" smtClean="0">
                <a:solidFill>
                  <a:schemeClr val="tx1"/>
                </a:solidFill>
                <a:latin typeface="+mn-lt"/>
                <a:ea typeface="+mn-ea"/>
                <a:cs typeface="+mn-cs"/>
              </a:rPr>
              <a:t>• You can’t connect entities with attributes.</a:t>
            </a:r>
          </a:p>
          <a:p>
            <a:r>
              <a:rPr lang="en-US" sz="1200" b="0" i="0" u="none" strike="noStrike" kern="1200" baseline="0" dirty="0" smtClean="0">
                <a:solidFill>
                  <a:schemeClr val="tx1"/>
                </a:solidFill>
                <a:latin typeface="+mn-lt"/>
                <a:ea typeface="+mn-ea"/>
                <a:cs typeface="+mn-cs"/>
              </a:rPr>
              <a:t>• All entities must have a key attribute.</a:t>
            </a:r>
          </a:p>
          <a:p>
            <a:r>
              <a:rPr lang="en-US" sz="1200" b="0" i="0" u="none" strike="noStrike" kern="1200" baseline="0" dirty="0" smtClean="0">
                <a:solidFill>
                  <a:schemeClr val="tx1"/>
                </a:solidFill>
                <a:latin typeface="+mn-lt"/>
                <a:ea typeface="+mn-ea"/>
                <a:cs typeface="+mn-cs"/>
              </a:rPr>
              <a:t>• Attributes can be composite, but they can’t have attributes of their own.</a:t>
            </a:r>
          </a:p>
          <a:p>
            <a:r>
              <a:rPr lang="en-US" sz="1200" b="0" i="0" u="none" strike="noStrike" kern="1200" baseline="0" dirty="0" smtClean="0">
                <a:solidFill>
                  <a:schemeClr val="tx1"/>
                </a:solidFill>
                <a:latin typeface="+mn-lt"/>
                <a:ea typeface="+mn-ea"/>
                <a:cs typeface="+mn-cs"/>
              </a:rPr>
              <a:t>• Entities can’t share attributes</a:t>
            </a:r>
          </a:p>
          <a:p>
            <a:r>
              <a:rPr lang="en-US" sz="1200" b="0" i="0" u="none" strike="noStrike" kern="1200" baseline="0" dirty="0" smtClean="0">
                <a:solidFill>
                  <a:schemeClr val="tx1"/>
                </a:solidFill>
                <a:latin typeface="+mn-lt"/>
                <a:ea typeface="+mn-ea"/>
                <a:cs typeface="+mn-cs"/>
              </a:rPr>
              <a:t>• The “Office name” attribute does not have anything to do with a department.</a:t>
            </a:r>
          </a:p>
          <a:p>
            <a:r>
              <a:rPr lang="en-US" sz="1200" b="0" i="0" u="none" strike="noStrike" kern="1200" baseline="0" dirty="0" smtClean="0">
                <a:solidFill>
                  <a:schemeClr val="tx1"/>
                </a:solidFill>
                <a:latin typeface="+mn-lt"/>
                <a:ea typeface="+mn-ea"/>
                <a:cs typeface="+mn-cs"/>
              </a:rPr>
              <a:t>• The “Office name” attribute should be on the “Office” entity.</a:t>
            </a:r>
          </a:p>
          <a:p>
            <a:r>
              <a:rPr lang="en-US" sz="1200" b="0" i="0" u="none" strike="noStrike" kern="1200" baseline="0" dirty="0" smtClean="0">
                <a:solidFill>
                  <a:schemeClr val="tx1"/>
                </a:solidFill>
                <a:latin typeface="+mn-lt"/>
                <a:ea typeface="+mn-ea"/>
                <a:cs typeface="+mn-cs"/>
              </a:rPr>
              <a:t>• It’s not possible to model the items like this, an entity can only have a finite number of attributes.</a:t>
            </a:r>
          </a:p>
          <a:p>
            <a:r>
              <a:rPr lang="en-US" sz="1200" b="0" i="0" u="none" strike="noStrike" kern="1200" baseline="0" dirty="0" smtClean="0">
                <a:solidFill>
                  <a:schemeClr val="tx1"/>
                </a:solidFill>
                <a:latin typeface="+mn-lt"/>
                <a:ea typeface="+mn-ea"/>
                <a:cs typeface="+mn-cs"/>
              </a:rPr>
              <a:t>• The Customer attribute “List of all…” should not be an attribute on customer.</a:t>
            </a:r>
          </a:p>
          <a:p>
            <a:r>
              <a:rPr lang="en-US" sz="1200" b="0" i="0" u="none" strike="noStrike" kern="1200" baseline="0" dirty="0" smtClean="0">
                <a:solidFill>
                  <a:schemeClr val="tx1"/>
                </a:solidFill>
                <a:latin typeface="+mn-lt"/>
                <a:ea typeface="+mn-ea"/>
                <a:cs typeface="+mn-cs"/>
              </a:rPr>
              <a:t>• “List of all…” should be an N:M relation.</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41</a:t>
            </a:fld>
            <a:endParaRPr lang="en-US"/>
          </a:p>
        </p:txBody>
      </p:sp>
    </p:spTree>
    <p:extLst>
      <p:ext uri="{BB962C8B-B14F-4D97-AF65-F5344CB8AC3E}">
        <p14:creationId xmlns:p14="http://schemas.microsoft.com/office/powerpoint/2010/main" val="413016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244B3-9258-4E8C-AC4C-A03FE00777E6}" type="slidenum">
              <a:rPr lang="en-CA"/>
              <a:pPr/>
              <a:t>43</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83BB4-7FB9-461E-B4EE-A561245F1B5C}" type="slidenum">
              <a:rPr lang="en-CA"/>
              <a:pPr/>
              <a:t>44</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EAB8D-8356-411D-B931-35AC5124B195}" type="slidenum">
              <a:rPr lang="en-CA"/>
              <a:pPr/>
              <a:t>45</a:t>
            </a:fld>
            <a:endParaRPr lang="en-CA"/>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B168D-27C8-45C4-BF92-B0BD1169AD7F}" type="slidenum">
              <a:rPr lang="en-CA"/>
              <a:pPr/>
              <a:t>7</a:t>
            </a:fld>
            <a:endParaRPr lang="en-CA"/>
          </a:p>
        </p:txBody>
      </p:sp>
      <p:sp>
        <p:nvSpPr>
          <p:cNvPr id="670722" name="Rectangle 1026"/>
          <p:cNvSpPr>
            <a:spLocks noGrp="1" noRot="1" noChangeAspect="1" noChangeArrowheads="1" noTextEdit="1"/>
          </p:cNvSpPr>
          <p:nvPr>
            <p:ph type="sldImg"/>
          </p:nvPr>
        </p:nvSpPr>
        <p:spPr>
          <a:ln/>
        </p:spPr>
      </p:sp>
      <p:sp>
        <p:nvSpPr>
          <p:cNvPr id="6707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291CF-0A0F-44D8-9F78-7210546BA8C7}" type="slidenum">
              <a:rPr lang="en-CA"/>
              <a:pPr/>
              <a:t>8</a:t>
            </a:fld>
            <a:endParaRPr lang="en-CA"/>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9</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smtClean="0"/>
              <a:t>Each of these </a:t>
            </a:r>
            <a:r>
              <a:rPr lang="en-US" sz="2400" dirty="0" err="1" smtClean="0"/>
              <a:t>subgroupings</a:t>
            </a:r>
            <a:r>
              <a:rPr lang="en-US" sz="2400" dirty="0" smtClean="0"/>
              <a:t> is a subset of EMPLOYEE entities </a:t>
            </a:r>
          </a:p>
          <a:p>
            <a:r>
              <a:rPr lang="en-US" sz="2400" dirty="0" smtClean="0"/>
              <a:t>Each is called a subclass of EMPLOYEE </a:t>
            </a:r>
          </a:p>
          <a:p>
            <a:r>
              <a:rPr lang="en-US" sz="2400" dirty="0" smtClean="0"/>
              <a:t>EMPLOYEE is the </a:t>
            </a:r>
            <a:r>
              <a:rPr lang="en-US" sz="2400" dirty="0" err="1" smtClean="0"/>
              <a:t>superclass</a:t>
            </a:r>
            <a:r>
              <a:rPr lang="en-US" sz="2400" dirty="0" smtClean="0"/>
              <a:t> for each of these subclasses </a:t>
            </a:r>
          </a:p>
          <a:p>
            <a:r>
              <a:rPr lang="en-US" sz="2400" dirty="0" smtClean="0"/>
              <a:t>These are called </a:t>
            </a:r>
            <a:r>
              <a:rPr lang="en-US" sz="2400" dirty="0" err="1" smtClean="0"/>
              <a:t>superclass</a:t>
            </a:r>
            <a:r>
              <a:rPr lang="en-US" sz="2400" dirty="0" smtClean="0"/>
              <a:t>/subclass relationships:</a:t>
            </a:r>
          </a:p>
          <a:p>
            <a:pPr lvl="1"/>
            <a:r>
              <a:rPr lang="en-US" sz="2200" dirty="0" smtClean="0"/>
              <a:t>EMPLOYEE/SECRETARY</a:t>
            </a:r>
          </a:p>
          <a:p>
            <a:pPr lvl="1"/>
            <a:r>
              <a:rPr lang="en-US" sz="2200" dirty="0" smtClean="0"/>
              <a:t>EMPLOYEE/TECHNICIAN</a:t>
            </a:r>
          </a:p>
          <a:p>
            <a:pPr lvl="1"/>
            <a:r>
              <a:rPr lang="en-US" sz="2200" dirty="0" smtClean="0"/>
              <a:t>EMPLOYEE/MANAGER</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54FEB-06A4-4050-B767-5A5B205EA14B}" type="slidenum">
              <a:rPr lang="en-CA"/>
              <a:pPr/>
              <a:t>10</a:t>
            </a:fld>
            <a:endParaRPr lang="en-CA"/>
          </a:p>
        </p:txBody>
      </p:sp>
      <p:sp>
        <p:nvSpPr>
          <p:cNvPr id="674818" name="Rectangle 1026"/>
          <p:cNvSpPr>
            <a:spLocks noGrp="1" noRot="1" noChangeAspect="1" noChangeArrowheads="1" noTextEdit="1"/>
          </p:cNvSpPr>
          <p:nvPr>
            <p:ph type="sldImg"/>
          </p:nvPr>
        </p:nvSpPr>
        <p:spPr>
          <a:ln/>
        </p:spPr>
      </p:sp>
      <p:sp>
        <p:nvSpPr>
          <p:cNvPr id="6748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49FDE-2BAB-4A5D-9F62-71FC4D21E045}" type="slidenum">
              <a:rPr lang="en-CA"/>
              <a:pPr/>
              <a:t>11</a:t>
            </a:fld>
            <a:endParaRPr lang="en-CA"/>
          </a:p>
        </p:txBody>
      </p:sp>
      <p:sp>
        <p:nvSpPr>
          <p:cNvPr id="775170" name="Rectangle 1026"/>
          <p:cNvSpPr>
            <a:spLocks noGrp="1" noRot="1" noChangeAspect="1" noChangeArrowheads="1" noTextEdit="1"/>
          </p:cNvSpPr>
          <p:nvPr>
            <p:ph type="sldImg"/>
          </p:nvPr>
        </p:nvSpPr>
        <p:spPr>
          <a:ln/>
        </p:spPr>
      </p:sp>
      <p:sp>
        <p:nvSpPr>
          <p:cNvPr id="7751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12</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smtClean="0"/>
              <a:t>Each of these </a:t>
            </a:r>
            <a:r>
              <a:rPr lang="en-US" sz="2400" dirty="0" err="1" smtClean="0"/>
              <a:t>subgroupings</a:t>
            </a:r>
            <a:r>
              <a:rPr lang="en-US" sz="2400" dirty="0" smtClean="0"/>
              <a:t> is a subset of EMPLOYEE entities </a:t>
            </a:r>
          </a:p>
          <a:p>
            <a:r>
              <a:rPr lang="en-US" sz="2400" dirty="0" smtClean="0"/>
              <a:t>Each is called a subclass of EMPLOYEE </a:t>
            </a:r>
          </a:p>
          <a:p>
            <a:r>
              <a:rPr lang="en-US" sz="2400" dirty="0" smtClean="0"/>
              <a:t>EMPLOYEE is the </a:t>
            </a:r>
            <a:r>
              <a:rPr lang="en-US" sz="2400" dirty="0" err="1" smtClean="0"/>
              <a:t>superclass</a:t>
            </a:r>
            <a:r>
              <a:rPr lang="en-US" sz="2400" dirty="0" smtClean="0"/>
              <a:t> for each of these subclasses </a:t>
            </a:r>
          </a:p>
          <a:p>
            <a:r>
              <a:rPr lang="en-US" sz="2400" dirty="0" smtClean="0"/>
              <a:t>These are called </a:t>
            </a:r>
            <a:r>
              <a:rPr lang="en-US" sz="2400" dirty="0" err="1" smtClean="0"/>
              <a:t>superclass</a:t>
            </a:r>
            <a:r>
              <a:rPr lang="en-US" sz="2400" dirty="0" smtClean="0"/>
              <a:t>/subclass relationships:</a:t>
            </a:r>
          </a:p>
          <a:p>
            <a:pPr lvl="1"/>
            <a:r>
              <a:rPr lang="en-US" sz="2200" dirty="0" smtClean="0"/>
              <a:t>EMPLOYEE/SECRETARY</a:t>
            </a:r>
          </a:p>
          <a:p>
            <a:pPr lvl="1"/>
            <a:r>
              <a:rPr lang="en-US" sz="2200" dirty="0" smtClean="0"/>
              <a:t>EMPLOYEE/TECHNICIAN</a:t>
            </a:r>
          </a:p>
          <a:p>
            <a:pPr lvl="1"/>
            <a:r>
              <a:rPr lang="en-US" sz="2200" dirty="0" smtClean="0"/>
              <a:t>EMPLOYEE/MANAGER</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Every patient is cared for by a RESPONSIBLE_PHYSICIAN who develops a treatment plan for the patient</a:t>
            </a:r>
          </a:p>
          <a:p>
            <a:r>
              <a:rPr lang="en-GB" sz="1200" dirty="0" smtClean="0"/>
              <a:t>Each subtype also has unique attributes. Outpatients have a </a:t>
            </a:r>
            <a:r>
              <a:rPr lang="en-GB" sz="1200" dirty="0" err="1" smtClean="0"/>
              <a:t>Checkback_Date</a:t>
            </a:r>
            <a:r>
              <a:rPr lang="en-GB" sz="1200" dirty="0" smtClean="0"/>
              <a:t>, whilst residents have a </a:t>
            </a:r>
            <a:r>
              <a:rPr lang="en-GB" sz="1200" dirty="0" err="1" smtClean="0"/>
              <a:t>Date_Discharged</a:t>
            </a:r>
            <a:r>
              <a:rPr lang="en-GB" sz="1200" dirty="0" smtClean="0"/>
              <a:t> and a unique relationship that assigns each patient to a bed (this is a mandatory relationship, and each bed may or may not be assigned to a patient)</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560AE22-C8D2-4952-9FF8-B3CEFBD885D6}" type="datetimeFigureOut">
              <a:rPr lang="en-US" smtClean="0"/>
              <a:pPr/>
              <a:t>23-Apr-13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643A623-B03C-4568-ADAC-7E07CB8F06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23-Apr-13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23-Apr-13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560AE22-C8D2-4952-9FF8-B3CEFBD885D6}" type="datetimeFigureOut">
              <a:rPr lang="en-US" smtClean="0"/>
              <a:pPr/>
              <a:t>23-Apr-13</a:t>
            </a:fld>
            <a:endParaRPr lang="en-US"/>
          </a:p>
        </p:txBody>
      </p:sp>
      <p:sp>
        <p:nvSpPr>
          <p:cNvPr id="9" name="Slide Number Placeholder 8"/>
          <p:cNvSpPr>
            <a:spLocks noGrp="1"/>
          </p:cNvSpPr>
          <p:nvPr>
            <p:ph type="sldNum" sz="quarter" idx="15"/>
          </p:nvPr>
        </p:nvSpPr>
        <p:spPr/>
        <p:txBody>
          <a:bodyPr rtlCol="0"/>
          <a:lstStyle/>
          <a:p>
            <a:fld id="{6643A623-B03C-4568-ADAC-7E07CB8F069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560AE22-C8D2-4952-9FF8-B3CEFBD885D6}" type="datetimeFigureOut">
              <a:rPr lang="en-US" smtClean="0"/>
              <a:pPr/>
              <a:t>23-Apr-13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43A623-B03C-4568-ADAC-7E07CB8F06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60AE22-C8D2-4952-9FF8-B3CEFBD885D6}" type="datetimeFigureOut">
              <a:rPr lang="en-US" smtClean="0"/>
              <a:pPr/>
              <a:t>23-Apr-13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3A623-B03C-4568-ADAC-7E07CB8F069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60AE22-C8D2-4952-9FF8-B3CEFBD885D6}" type="datetimeFigureOut">
              <a:rPr lang="en-US" smtClean="0"/>
              <a:pPr/>
              <a:t>23-Apr-13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3A623-B03C-4568-ADAC-7E07CB8F069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560AE22-C8D2-4952-9FF8-B3CEFBD885D6}" type="datetimeFigureOut">
              <a:rPr lang="en-US" smtClean="0"/>
              <a:pPr/>
              <a:t>23-Apr-13</a:t>
            </a:fld>
            <a:endParaRPr lang="en-US"/>
          </a:p>
        </p:txBody>
      </p:sp>
      <p:sp>
        <p:nvSpPr>
          <p:cNvPr id="7" name="Slide Number Placeholder 6"/>
          <p:cNvSpPr>
            <a:spLocks noGrp="1"/>
          </p:cNvSpPr>
          <p:nvPr>
            <p:ph type="sldNum" sz="quarter" idx="11"/>
          </p:nvPr>
        </p:nvSpPr>
        <p:spPr/>
        <p:txBody>
          <a:bodyPr rtlCol="0"/>
          <a:lstStyle/>
          <a:p>
            <a:fld id="{6643A623-B03C-4568-ADAC-7E07CB8F069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0AE22-C8D2-4952-9FF8-B3CEFBD885D6}" type="datetimeFigureOut">
              <a:rPr lang="en-US" smtClean="0"/>
              <a:pPr/>
              <a:t>23-Apr-13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560AE22-C8D2-4952-9FF8-B3CEFBD885D6}" type="datetimeFigureOut">
              <a:rPr lang="en-US" smtClean="0"/>
              <a:pPr/>
              <a:t>23-Apr-13</a:t>
            </a:fld>
            <a:endParaRPr lang="en-US"/>
          </a:p>
        </p:txBody>
      </p:sp>
      <p:sp>
        <p:nvSpPr>
          <p:cNvPr id="22" name="Slide Number Placeholder 21"/>
          <p:cNvSpPr>
            <a:spLocks noGrp="1"/>
          </p:cNvSpPr>
          <p:nvPr>
            <p:ph type="sldNum" sz="quarter" idx="15"/>
          </p:nvPr>
        </p:nvSpPr>
        <p:spPr/>
        <p:txBody>
          <a:bodyPr rtlCol="0"/>
          <a:lstStyle/>
          <a:p>
            <a:fld id="{6643A623-B03C-4568-ADAC-7E07CB8F069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560AE22-C8D2-4952-9FF8-B3CEFBD885D6}" type="datetimeFigureOut">
              <a:rPr lang="en-US" smtClean="0"/>
              <a:pPr/>
              <a:t>23-Apr-13</a:t>
            </a:fld>
            <a:endParaRPr lang="en-US"/>
          </a:p>
        </p:txBody>
      </p:sp>
      <p:sp>
        <p:nvSpPr>
          <p:cNvPr id="18" name="Slide Number Placeholder 17"/>
          <p:cNvSpPr>
            <a:spLocks noGrp="1"/>
          </p:cNvSpPr>
          <p:nvPr>
            <p:ph type="sldNum" sz="quarter" idx="11"/>
          </p:nvPr>
        </p:nvSpPr>
        <p:spPr/>
        <p:txBody>
          <a:bodyPr rtlCol="0"/>
          <a:lstStyle/>
          <a:p>
            <a:fld id="{6643A623-B03C-4568-ADAC-7E07CB8F069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60AE22-C8D2-4952-9FF8-B3CEFBD885D6}" type="datetimeFigureOut">
              <a:rPr lang="en-US" smtClean="0"/>
              <a:pPr/>
              <a:t>23-Apr-13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643A623-B03C-4568-ADAC-7E07CB8F06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descr="Pink tissue paper"/>
          <p:cNvSpPr>
            <a:spLocks noGrp="1" noChangeArrowheads="1"/>
          </p:cNvSpPr>
          <p:nvPr>
            <p:ph type="subTitle" idx="1"/>
          </p:nvPr>
        </p:nvSpPr>
        <p:spPr/>
        <p:txBody>
          <a:bodyPr>
            <a:normAutofit/>
          </a:bodyPr>
          <a:lstStyle/>
          <a:p>
            <a:endParaRPr lang="en-US" sz="2800" dirty="0"/>
          </a:p>
        </p:txBody>
      </p:sp>
      <p:sp>
        <p:nvSpPr>
          <p:cNvPr id="3" name="Title 1"/>
          <p:cNvSpPr>
            <a:spLocks noGrp="1"/>
          </p:cNvSpPr>
          <p:nvPr>
            <p:ph type="ctrTitle"/>
          </p:nvPr>
        </p:nvSpPr>
        <p:spPr>
          <a:xfrm>
            <a:off x="2286000" y="3124200"/>
            <a:ext cx="6477000" cy="1893888"/>
          </a:xfrm>
        </p:spPr>
        <p:txBody>
          <a:bodyPr>
            <a:normAutofit/>
          </a:bodyPr>
          <a:lstStyle/>
          <a:p>
            <a:r>
              <a:rPr lang="en-US" sz="2800" dirty="0" smtClean="0"/>
              <a:t>Enhanced Entity-Relationship  (EER) Modeling</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p:txBody>
          <a:bodyPr>
            <a:normAutofit fontScale="90000"/>
          </a:bodyPr>
          <a:lstStyle/>
          <a:p>
            <a:r>
              <a:rPr lang="en-US" sz="3200" dirty="0"/>
              <a:t>Attribute Inheritance in </a:t>
            </a:r>
            <a:r>
              <a:rPr lang="en-US" sz="3200" dirty="0" err="1"/>
              <a:t>Superclass</a:t>
            </a:r>
            <a:r>
              <a:rPr lang="en-US" sz="3200" dirty="0"/>
              <a:t> / Subclass Relationships </a:t>
            </a:r>
          </a:p>
        </p:txBody>
      </p:sp>
      <p:sp>
        <p:nvSpPr>
          <p:cNvPr id="673799" name="Rectangle 7"/>
          <p:cNvSpPr>
            <a:spLocks noGrp="1" noChangeArrowheads="1"/>
          </p:cNvSpPr>
          <p:nvPr>
            <p:ph sz="quarter" idx="1"/>
          </p:nvPr>
        </p:nvSpPr>
        <p:spPr>
          <a:xfrm>
            <a:off x="457200" y="1600200"/>
            <a:ext cx="8153400" cy="4873752"/>
          </a:xfrm>
        </p:spPr>
        <p:txBody>
          <a:bodyPr>
            <a:normAutofit lnSpcReduction="10000"/>
          </a:bodyPr>
          <a:lstStyle/>
          <a:p>
            <a:pPr>
              <a:lnSpc>
                <a:spcPct val="90000"/>
              </a:lnSpc>
            </a:pPr>
            <a:r>
              <a:rPr lang="en-US" sz="2200" dirty="0"/>
              <a:t>An entity that is member of a subclass </a:t>
            </a:r>
            <a:r>
              <a:rPr lang="en-US" sz="2200" i="1" dirty="0"/>
              <a:t>inherits</a:t>
            </a:r>
            <a:r>
              <a:rPr lang="en-US" sz="2200" dirty="0"/>
              <a:t> </a:t>
            </a:r>
          </a:p>
          <a:p>
            <a:pPr lvl="1">
              <a:lnSpc>
                <a:spcPct val="90000"/>
              </a:lnSpc>
            </a:pPr>
            <a:r>
              <a:rPr lang="en-US" sz="2000" dirty="0"/>
              <a:t>All attributes of </a:t>
            </a:r>
            <a:r>
              <a:rPr lang="en-US" sz="2000" dirty="0" smtClean="0"/>
              <a:t>the </a:t>
            </a:r>
            <a:r>
              <a:rPr lang="en-US" sz="2000" dirty="0" err="1" smtClean="0"/>
              <a:t>superclass</a:t>
            </a:r>
            <a:r>
              <a:rPr lang="en-US" sz="2000" dirty="0" smtClean="0"/>
              <a:t> </a:t>
            </a:r>
            <a:endParaRPr lang="en-US" sz="2000" dirty="0"/>
          </a:p>
          <a:p>
            <a:pPr lvl="1">
              <a:lnSpc>
                <a:spcPct val="90000"/>
              </a:lnSpc>
            </a:pPr>
            <a:r>
              <a:rPr lang="en-US" sz="2000" dirty="0"/>
              <a:t>All relationships of </a:t>
            </a:r>
            <a:r>
              <a:rPr lang="en-US" sz="2000" dirty="0" smtClean="0"/>
              <a:t>the </a:t>
            </a:r>
            <a:r>
              <a:rPr lang="en-US" sz="2000" dirty="0" err="1" smtClean="0"/>
              <a:t>superclass</a:t>
            </a:r>
            <a:endParaRPr lang="en-US" sz="2000" dirty="0"/>
          </a:p>
          <a:p>
            <a:pPr>
              <a:lnSpc>
                <a:spcPct val="90000"/>
              </a:lnSpc>
            </a:pPr>
            <a:endParaRPr lang="en-US" dirty="0" smtClean="0"/>
          </a:p>
          <a:p>
            <a:pPr>
              <a:lnSpc>
                <a:spcPct val="90000"/>
              </a:lnSpc>
            </a:pPr>
            <a:r>
              <a:rPr lang="en-US" sz="2200" dirty="0" smtClean="0"/>
              <a:t>Example</a:t>
            </a:r>
            <a:r>
              <a:rPr lang="en-US" sz="2200" dirty="0"/>
              <a:t>:</a:t>
            </a:r>
          </a:p>
          <a:p>
            <a:pPr lvl="1">
              <a:lnSpc>
                <a:spcPct val="90000"/>
              </a:lnSpc>
            </a:pPr>
            <a:r>
              <a:rPr lang="en-US" sz="2000" dirty="0" smtClean="0"/>
              <a:t>The SECRETARY </a:t>
            </a:r>
            <a:r>
              <a:rPr lang="en-US" sz="2000" dirty="0"/>
              <a:t>(as well as TECHNICIAN and ENGINEER) inherit the attributes Name, SSN, …, from EMPLOYEE</a:t>
            </a:r>
          </a:p>
          <a:p>
            <a:pPr lvl="1">
              <a:lnSpc>
                <a:spcPct val="90000"/>
              </a:lnSpc>
            </a:pPr>
            <a:r>
              <a:rPr lang="en-US" sz="2000" dirty="0"/>
              <a:t>Every SECRETARY entity will have values for the inherited </a:t>
            </a:r>
            <a:r>
              <a:rPr lang="en-US" sz="2000" dirty="0" smtClean="0"/>
              <a:t>attributes</a:t>
            </a:r>
          </a:p>
          <a:p>
            <a:pPr>
              <a:lnSpc>
                <a:spcPct val="90000"/>
              </a:lnSpc>
            </a:pPr>
            <a:endParaRPr lang="en-US" sz="2000" dirty="0" smtClean="0"/>
          </a:p>
          <a:p>
            <a:pPr>
              <a:lnSpc>
                <a:spcPct val="90000"/>
              </a:lnSpc>
            </a:pPr>
            <a:r>
              <a:rPr lang="en-US" sz="2200" dirty="0" err="1" smtClean="0"/>
              <a:t>Superclass</a:t>
            </a:r>
            <a:r>
              <a:rPr lang="en-US" sz="2200" dirty="0" smtClean="0"/>
              <a:t>/Subclass Relationships are also called IS-A relationships</a:t>
            </a:r>
          </a:p>
          <a:p>
            <a:pPr lvl="1">
              <a:lnSpc>
                <a:spcPct val="90000"/>
              </a:lnSpc>
            </a:pPr>
            <a:r>
              <a:rPr lang="en-US" sz="1800" dirty="0" smtClean="0"/>
              <a:t> SECRETARY IS-A EMPLOYEE, </a:t>
            </a:r>
          </a:p>
          <a:p>
            <a:pPr lvl="1">
              <a:lnSpc>
                <a:spcPct val="90000"/>
              </a:lnSpc>
            </a:pPr>
            <a:r>
              <a:rPr lang="en-US" sz="1800" dirty="0" smtClean="0"/>
              <a:t>TECHNICIAN IS-A EMPLOYEE,</a:t>
            </a:r>
            <a:endParaRPr lang="en-US" sz="1800" dirty="0"/>
          </a:p>
          <a:p>
            <a:pPr>
              <a:lnSpc>
                <a:spcPct val="90000"/>
              </a:lnSpc>
            </a:pPr>
            <a:endParaRPr lang="en-US" dirty="0"/>
          </a:p>
        </p:txBody>
      </p:sp>
      <p:sp>
        <p:nvSpPr>
          <p:cNvPr id="4" name="Slide Number Placeholder 3"/>
          <p:cNvSpPr>
            <a:spLocks noGrp="1"/>
          </p:cNvSpPr>
          <p:nvPr>
            <p:ph type="sldNum" sz="quarter" idx="15"/>
          </p:nvPr>
        </p:nvSpPr>
        <p:spPr/>
        <p:txBody>
          <a:bodyPr/>
          <a:lstStyle/>
          <a:p>
            <a:fld id="{97E0DCCF-CD8A-450E-8108-2EF323B413E5}" type="slidenum">
              <a:rPr lang="en-US"/>
              <a:pPr/>
              <a:t>10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73799">
                                            <p:txEl>
                                              <p:pRg st="1" end="1"/>
                                            </p:txEl>
                                          </p:spTgt>
                                        </p:tgtEl>
                                        <p:attrNameLst>
                                          <p:attrName>style.visibility</p:attrName>
                                        </p:attrNameLst>
                                      </p:cBhvr>
                                      <p:to>
                                        <p:strVal val="visible"/>
                                      </p:to>
                                    </p:set>
                                    <p:animEffect transition="in" filter="box(in)">
                                      <p:cBhvr>
                                        <p:cTn id="7" dur="500"/>
                                        <p:tgtEl>
                                          <p:spTgt spid="6737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3799">
                                            <p:txEl>
                                              <p:pRg st="2" end="2"/>
                                            </p:txEl>
                                          </p:spTgt>
                                        </p:tgtEl>
                                        <p:attrNameLst>
                                          <p:attrName>style.visibility</p:attrName>
                                        </p:attrNameLst>
                                      </p:cBhvr>
                                      <p:to>
                                        <p:strVal val="visible"/>
                                      </p:to>
                                    </p:set>
                                    <p:animEffect transition="in" filter="box(in)">
                                      <p:cBhvr>
                                        <p:cTn id="12" dur="500"/>
                                        <p:tgtEl>
                                          <p:spTgt spid="6737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73799">
                                            <p:txEl>
                                              <p:pRg st="4" end="4"/>
                                            </p:txEl>
                                          </p:spTgt>
                                        </p:tgtEl>
                                        <p:attrNameLst>
                                          <p:attrName>style.visibility</p:attrName>
                                        </p:attrNameLst>
                                      </p:cBhvr>
                                      <p:to>
                                        <p:strVal val="visible"/>
                                      </p:to>
                                    </p:set>
                                    <p:animEffect transition="in" filter="box(in)">
                                      <p:cBhvr>
                                        <p:cTn id="17" dur="500"/>
                                        <p:tgtEl>
                                          <p:spTgt spid="6737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73799">
                                            <p:txEl>
                                              <p:pRg st="5" end="5"/>
                                            </p:txEl>
                                          </p:spTgt>
                                        </p:tgtEl>
                                        <p:attrNameLst>
                                          <p:attrName>style.visibility</p:attrName>
                                        </p:attrNameLst>
                                      </p:cBhvr>
                                      <p:to>
                                        <p:strVal val="visible"/>
                                      </p:to>
                                    </p:set>
                                    <p:animEffect transition="in" filter="box(in)">
                                      <p:cBhvr>
                                        <p:cTn id="22" dur="500"/>
                                        <p:tgtEl>
                                          <p:spTgt spid="6737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73799">
                                            <p:txEl>
                                              <p:pRg st="6" end="6"/>
                                            </p:txEl>
                                          </p:spTgt>
                                        </p:tgtEl>
                                        <p:attrNameLst>
                                          <p:attrName>style.visibility</p:attrName>
                                        </p:attrNameLst>
                                      </p:cBhvr>
                                      <p:to>
                                        <p:strVal val="visible"/>
                                      </p:to>
                                    </p:set>
                                    <p:animEffect transition="in" filter="box(in)">
                                      <p:cBhvr>
                                        <p:cTn id="27" dur="500"/>
                                        <p:tgtEl>
                                          <p:spTgt spid="67379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3799">
                                            <p:txEl>
                                              <p:pRg st="8" end="8"/>
                                            </p:txEl>
                                          </p:spTgt>
                                        </p:tgtEl>
                                        <p:attrNameLst>
                                          <p:attrName>style.visibility</p:attrName>
                                        </p:attrNameLst>
                                      </p:cBhvr>
                                      <p:to>
                                        <p:strVal val="visible"/>
                                      </p:to>
                                    </p:set>
                                    <p:animEffect transition="in" filter="box(in)">
                                      <p:cBhvr>
                                        <p:cTn id="32" dur="500"/>
                                        <p:tgtEl>
                                          <p:spTgt spid="67379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73799">
                                            <p:txEl>
                                              <p:pRg st="9" end="9"/>
                                            </p:txEl>
                                          </p:spTgt>
                                        </p:tgtEl>
                                        <p:attrNameLst>
                                          <p:attrName>style.visibility</p:attrName>
                                        </p:attrNameLst>
                                      </p:cBhvr>
                                      <p:to>
                                        <p:strVal val="visible"/>
                                      </p:to>
                                    </p:set>
                                    <p:animEffect transition="in" filter="box(in)">
                                      <p:cBhvr>
                                        <p:cTn id="37" dur="500"/>
                                        <p:tgtEl>
                                          <p:spTgt spid="67379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73799">
                                            <p:txEl>
                                              <p:pRg st="10" end="10"/>
                                            </p:txEl>
                                          </p:spTgt>
                                        </p:tgtEl>
                                        <p:attrNameLst>
                                          <p:attrName>style.visibility</p:attrName>
                                        </p:attrNameLst>
                                      </p:cBhvr>
                                      <p:to>
                                        <p:strVal val="visible"/>
                                      </p:to>
                                    </p:set>
                                    <p:animEffect transition="in" filter="box(in)">
                                      <p:cBhvr>
                                        <p:cTn id="42" dur="500"/>
                                        <p:tgtEl>
                                          <p:spTgt spid="6737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52" name="Rectangle 8"/>
          <p:cNvSpPr>
            <a:spLocks noGrp="1" noChangeArrowheads="1"/>
          </p:cNvSpPr>
          <p:nvPr>
            <p:ph type="title"/>
          </p:nvPr>
        </p:nvSpPr>
        <p:spPr/>
        <p:txBody>
          <a:bodyPr/>
          <a:lstStyle/>
          <a:p>
            <a:r>
              <a:rPr lang="en-US" dirty="0"/>
              <a:t>Subclasses and </a:t>
            </a:r>
            <a:r>
              <a:rPr lang="en-US" dirty="0" err="1" smtClean="0"/>
              <a:t>Superclasses</a:t>
            </a:r>
            <a:endParaRPr lang="en-US" dirty="0"/>
          </a:p>
        </p:txBody>
      </p:sp>
      <p:sp>
        <p:nvSpPr>
          <p:cNvPr id="774153" name="Rectangle 9"/>
          <p:cNvSpPr>
            <a:spLocks noGrp="1" noChangeArrowheads="1"/>
          </p:cNvSpPr>
          <p:nvPr>
            <p:ph sz="quarter" idx="1"/>
          </p:nvPr>
        </p:nvSpPr>
        <p:spPr/>
        <p:txBody>
          <a:bodyPr>
            <a:normAutofit/>
          </a:bodyPr>
          <a:lstStyle/>
          <a:p>
            <a:r>
              <a:rPr lang="en-US" sz="2400" dirty="0"/>
              <a:t>Examples:</a:t>
            </a:r>
          </a:p>
          <a:p>
            <a:pPr lvl="1"/>
            <a:r>
              <a:rPr lang="en-US" sz="2200" dirty="0"/>
              <a:t>A salaried employee who is also an engineer belongs to the two subclasses:</a:t>
            </a:r>
          </a:p>
          <a:p>
            <a:pPr lvl="2"/>
            <a:r>
              <a:rPr lang="en-US" sz="2000" dirty="0"/>
              <a:t>ENGINEER, and</a:t>
            </a:r>
          </a:p>
          <a:p>
            <a:pPr lvl="2"/>
            <a:r>
              <a:rPr lang="en-US" sz="2000" dirty="0"/>
              <a:t>SALARIED_EMPLOYEE </a:t>
            </a:r>
          </a:p>
          <a:p>
            <a:pPr lvl="1"/>
            <a:r>
              <a:rPr lang="en-US" sz="2200" dirty="0"/>
              <a:t>A salaried employee who is also an engineering manager belongs to the three subclasses:</a:t>
            </a:r>
          </a:p>
          <a:p>
            <a:pPr lvl="2"/>
            <a:r>
              <a:rPr lang="en-US" sz="2000" dirty="0"/>
              <a:t>MANAGER,</a:t>
            </a:r>
          </a:p>
          <a:p>
            <a:pPr lvl="2"/>
            <a:r>
              <a:rPr lang="en-US" sz="2000" dirty="0"/>
              <a:t>ENGINEER, and</a:t>
            </a:r>
          </a:p>
          <a:p>
            <a:pPr lvl="2"/>
            <a:r>
              <a:rPr lang="en-US" sz="2000" dirty="0"/>
              <a:t>SALARIED_EMPLOYEE </a:t>
            </a:r>
          </a:p>
          <a:p>
            <a:r>
              <a:rPr lang="en-US" sz="2400" dirty="0"/>
              <a:t>It is not necessary that every entity in a </a:t>
            </a:r>
            <a:r>
              <a:rPr lang="en-US" sz="2400" dirty="0" err="1"/>
              <a:t>superclass</a:t>
            </a:r>
            <a:r>
              <a:rPr lang="en-US" sz="2400" dirty="0"/>
              <a:t> be a member of some subclass</a:t>
            </a:r>
          </a:p>
        </p:txBody>
      </p:sp>
      <p:sp>
        <p:nvSpPr>
          <p:cNvPr id="4" name="Slide Number Placeholder 3"/>
          <p:cNvSpPr>
            <a:spLocks noGrp="1"/>
          </p:cNvSpPr>
          <p:nvPr>
            <p:ph type="sldNum" sz="quarter" idx="15"/>
          </p:nvPr>
        </p:nvSpPr>
        <p:spPr/>
        <p:txBody>
          <a:bodyPr/>
          <a:lstStyle/>
          <a:p>
            <a:fld id="{19A9FA71-5E9A-4B14-A032-B211C1FEDCF8}" type="slidenum">
              <a:rPr lang="en-US"/>
              <a:pPr/>
              <a:t>11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4153">
                                            <p:txEl>
                                              <p:pRg st="1" end="1"/>
                                            </p:txEl>
                                          </p:spTgt>
                                        </p:tgtEl>
                                        <p:attrNameLst>
                                          <p:attrName>style.visibility</p:attrName>
                                        </p:attrNameLst>
                                      </p:cBhvr>
                                      <p:to>
                                        <p:strVal val="visible"/>
                                      </p:to>
                                    </p:set>
                                    <p:animEffect transition="in" filter="box(in)">
                                      <p:cBhvr>
                                        <p:cTn id="7" dur="500"/>
                                        <p:tgtEl>
                                          <p:spTgt spid="7741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4153">
                                            <p:txEl>
                                              <p:pRg st="2" end="2"/>
                                            </p:txEl>
                                          </p:spTgt>
                                        </p:tgtEl>
                                        <p:attrNameLst>
                                          <p:attrName>style.visibility</p:attrName>
                                        </p:attrNameLst>
                                      </p:cBhvr>
                                      <p:to>
                                        <p:strVal val="visible"/>
                                      </p:to>
                                    </p:set>
                                    <p:animEffect transition="in" filter="box(in)">
                                      <p:cBhvr>
                                        <p:cTn id="12" dur="500"/>
                                        <p:tgtEl>
                                          <p:spTgt spid="7741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74153">
                                            <p:txEl>
                                              <p:pRg st="3" end="3"/>
                                            </p:txEl>
                                          </p:spTgt>
                                        </p:tgtEl>
                                        <p:attrNameLst>
                                          <p:attrName>style.visibility</p:attrName>
                                        </p:attrNameLst>
                                      </p:cBhvr>
                                      <p:to>
                                        <p:strVal val="visible"/>
                                      </p:to>
                                    </p:set>
                                    <p:animEffect transition="in" filter="box(in)">
                                      <p:cBhvr>
                                        <p:cTn id="17" dur="500"/>
                                        <p:tgtEl>
                                          <p:spTgt spid="7741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4153">
                                            <p:txEl>
                                              <p:pRg st="4" end="4"/>
                                            </p:txEl>
                                          </p:spTgt>
                                        </p:tgtEl>
                                        <p:attrNameLst>
                                          <p:attrName>style.visibility</p:attrName>
                                        </p:attrNameLst>
                                      </p:cBhvr>
                                      <p:to>
                                        <p:strVal val="visible"/>
                                      </p:to>
                                    </p:set>
                                    <p:animEffect transition="in" filter="box(in)">
                                      <p:cBhvr>
                                        <p:cTn id="22" dur="500"/>
                                        <p:tgtEl>
                                          <p:spTgt spid="77415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74153">
                                            <p:txEl>
                                              <p:pRg st="5" end="5"/>
                                            </p:txEl>
                                          </p:spTgt>
                                        </p:tgtEl>
                                        <p:attrNameLst>
                                          <p:attrName>style.visibility</p:attrName>
                                        </p:attrNameLst>
                                      </p:cBhvr>
                                      <p:to>
                                        <p:strVal val="visible"/>
                                      </p:to>
                                    </p:set>
                                    <p:animEffect transition="in" filter="box(in)">
                                      <p:cBhvr>
                                        <p:cTn id="27" dur="500"/>
                                        <p:tgtEl>
                                          <p:spTgt spid="77415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74153">
                                            <p:txEl>
                                              <p:pRg st="6" end="6"/>
                                            </p:txEl>
                                          </p:spTgt>
                                        </p:tgtEl>
                                        <p:attrNameLst>
                                          <p:attrName>style.visibility</p:attrName>
                                        </p:attrNameLst>
                                      </p:cBhvr>
                                      <p:to>
                                        <p:strVal val="visible"/>
                                      </p:to>
                                    </p:set>
                                    <p:animEffect transition="in" filter="box(in)">
                                      <p:cBhvr>
                                        <p:cTn id="32" dur="500"/>
                                        <p:tgtEl>
                                          <p:spTgt spid="77415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74153">
                                            <p:txEl>
                                              <p:pRg st="7" end="7"/>
                                            </p:txEl>
                                          </p:spTgt>
                                        </p:tgtEl>
                                        <p:attrNameLst>
                                          <p:attrName>style.visibility</p:attrName>
                                        </p:attrNameLst>
                                      </p:cBhvr>
                                      <p:to>
                                        <p:strVal val="visible"/>
                                      </p:to>
                                    </p:set>
                                    <p:animEffect transition="in" filter="box(in)">
                                      <p:cBhvr>
                                        <p:cTn id="37" dur="500"/>
                                        <p:tgtEl>
                                          <p:spTgt spid="77415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74153">
                                            <p:txEl>
                                              <p:pRg st="8" end="8"/>
                                            </p:txEl>
                                          </p:spTgt>
                                        </p:tgtEl>
                                        <p:attrNameLst>
                                          <p:attrName>style.visibility</p:attrName>
                                        </p:attrNameLst>
                                      </p:cBhvr>
                                      <p:to>
                                        <p:strVal val="visible"/>
                                      </p:to>
                                    </p:set>
                                    <p:animEffect transition="in" filter="box(in)">
                                      <p:cBhvr>
                                        <p:cTn id="42" dur="500"/>
                                        <p:tgtEl>
                                          <p:spTgt spid="7741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12</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276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When to use supertype/subtype relations</a:t>
            </a:r>
          </a:p>
        </p:txBody>
      </p:sp>
      <p:sp>
        <p:nvSpPr>
          <p:cNvPr id="72707" name="Rectangle 3"/>
          <p:cNvSpPr>
            <a:spLocks noGrp="1" noChangeArrowheads="1"/>
          </p:cNvSpPr>
          <p:nvPr>
            <p:ph idx="1"/>
          </p:nvPr>
        </p:nvSpPr>
        <p:spPr/>
        <p:txBody>
          <a:bodyPr>
            <a:normAutofit/>
          </a:bodyPr>
          <a:lstStyle/>
          <a:p>
            <a:r>
              <a:rPr lang="en-GB" sz="2400" dirty="0" smtClean="0"/>
              <a:t>We use subtypes when</a:t>
            </a:r>
            <a:endParaRPr lang="en-GB" sz="2400" dirty="0"/>
          </a:p>
          <a:p>
            <a:pPr lvl="1"/>
            <a:r>
              <a:rPr lang="en-GB" sz="2200" dirty="0" smtClean="0"/>
              <a:t>There </a:t>
            </a:r>
            <a:r>
              <a:rPr lang="en-GB" sz="2200" dirty="0"/>
              <a:t>are attributes that apply to some (but not all) of the instances of an entity type</a:t>
            </a:r>
          </a:p>
          <a:p>
            <a:pPr lvl="1"/>
            <a:r>
              <a:rPr lang="en-GB" sz="2200" dirty="0" smtClean="0"/>
              <a:t>The </a:t>
            </a:r>
            <a:r>
              <a:rPr lang="en-GB" sz="2200" dirty="0"/>
              <a:t>instances of a subtype participate in a relationship unique to that </a:t>
            </a:r>
            <a:r>
              <a:rPr lang="en-GB" sz="2200" dirty="0" smtClean="0"/>
              <a:t>subtype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C:\MyData\MIS\Hoffer6e\Hoffer 6e figures\chapter 04\FIG4-3.gif"/>
          <p:cNvPicPr>
            <a:picLocks noChangeAspect="1" noChangeArrowheads="1"/>
          </p:cNvPicPr>
          <p:nvPr/>
        </p:nvPicPr>
        <p:blipFill>
          <a:blip r:embed="rId3" cstate="print"/>
          <a:srcRect/>
          <a:stretch>
            <a:fillRect/>
          </a:stretch>
        </p:blipFill>
        <p:spPr bwMode="auto">
          <a:xfrm>
            <a:off x="304800" y="700088"/>
            <a:ext cx="8610600" cy="5624512"/>
          </a:xfrm>
          <a:prstGeom prst="rect">
            <a:avLst/>
          </a:prstGeom>
          <a:noFill/>
        </p:spPr>
      </p:pic>
      <p:sp>
        <p:nvSpPr>
          <p:cNvPr id="19459" name="Text Box 3"/>
          <p:cNvSpPr txBox="1">
            <a:spLocks noChangeArrowheads="1"/>
          </p:cNvSpPr>
          <p:nvPr/>
        </p:nvSpPr>
        <p:spPr bwMode="auto">
          <a:xfrm>
            <a:off x="381000" y="147935"/>
            <a:ext cx="6074099" cy="461665"/>
          </a:xfrm>
          <a:prstGeom prst="rect">
            <a:avLst/>
          </a:prstGeom>
          <a:noFill/>
          <a:ln w="9525">
            <a:noFill/>
            <a:miter lim="800000"/>
            <a:headEnd/>
            <a:tailEnd/>
          </a:ln>
          <a:effectLst/>
        </p:spPr>
        <p:txBody>
          <a:bodyPr wrap="none">
            <a:spAutoFit/>
          </a:bodyPr>
          <a:lstStyle/>
          <a:p>
            <a:pPr algn="l" eaLnBrk="0" hangingPunct="0"/>
            <a:r>
              <a:rPr lang="en-US" sz="2400" dirty="0" err="1">
                <a:latin typeface="Arial" charset="0"/>
              </a:rPr>
              <a:t>Supertype</a:t>
            </a:r>
            <a:r>
              <a:rPr lang="en-US" sz="2400" dirty="0">
                <a:latin typeface="Arial" charset="0"/>
              </a:rPr>
              <a:t>/subtype relationships of patients</a:t>
            </a:r>
          </a:p>
        </p:txBody>
      </p:sp>
      <p:sp>
        <p:nvSpPr>
          <p:cNvPr id="19460" name="Text Box 4"/>
          <p:cNvSpPr txBox="1">
            <a:spLocks noChangeArrowheads="1"/>
          </p:cNvSpPr>
          <p:nvPr/>
        </p:nvSpPr>
        <p:spPr bwMode="auto">
          <a:xfrm>
            <a:off x="4648200" y="838200"/>
            <a:ext cx="2514600" cy="1200329"/>
          </a:xfrm>
          <a:prstGeom prst="rect">
            <a:avLst/>
          </a:prstGeom>
          <a:noFill/>
          <a:ln w="9525">
            <a:noFill/>
            <a:miter lim="800000"/>
            <a:headEnd/>
            <a:tailEnd/>
          </a:ln>
          <a:effectLst/>
        </p:spPr>
        <p:txBody>
          <a:bodyPr wrap="square">
            <a:spAutoFit/>
          </a:bodyPr>
          <a:lstStyle/>
          <a:p>
            <a:pPr algn="l" eaLnBrk="0" hangingPunct="0"/>
            <a:r>
              <a:rPr lang="en-US" dirty="0">
                <a:solidFill>
                  <a:schemeClr val="accent1">
                    <a:lumMod val="75000"/>
                  </a:schemeClr>
                </a:solidFill>
              </a:rPr>
              <a:t>Both outpatients and resident patients are cared for by a responsible physician</a:t>
            </a:r>
          </a:p>
        </p:txBody>
      </p:sp>
      <p:sp>
        <p:nvSpPr>
          <p:cNvPr id="19461" name="Text Box 5"/>
          <p:cNvSpPr txBox="1">
            <a:spLocks noChangeArrowheads="1"/>
          </p:cNvSpPr>
          <p:nvPr/>
        </p:nvSpPr>
        <p:spPr bwMode="auto">
          <a:xfrm>
            <a:off x="4648200" y="4860925"/>
            <a:ext cx="3352800" cy="646331"/>
          </a:xfrm>
          <a:prstGeom prst="rect">
            <a:avLst/>
          </a:prstGeom>
          <a:noFill/>
          <a:ln w="9525">
            <a:noFill/>
            <a:miter lim="800000"/>
            <a:headEnd/>
            <a:tailEnd/>
          </a:ln>
          <a:effectLst/>
        </p:spPr>
        <p:txBody>
          <a:bodyPr>
            <a:spAutoFit/>
          </a:bodyPr>
          <a:lstStyle/>
          <a:p>
            <a:pPr algn="l" eaLnBrk="0" hangingPunct="0"/>
            <a:r>
              <a:rPr lang="en-US" dirty="0">
                <a:solidFill>
                  <a:schemeClr val="accent1">
                    <a:lumMod val="75000"/>
                  </a:schemeClr>
                </a:solidFill>
              </a:rPr>
              <a:t>Only resident patients are assigned to a 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ppt_x"/>
                                          </p:val>
                                        </p:tav>
                                        <p:tav tm="100000">
                                          <p:val>
                                            <p:strVal val="#ppt_x"/>
                                          </p:val>
                                        </p:tav>
                                      </p:tavLst>
                                    </p:anim>
                                    <p:anim calcmode="lin" valueType="num">
                                      <p:cBhvr additive="base">
                                        <p:cTn id="1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Generalization and specialization</a:t>
            </a:r>
            <a:endParaRPr lang="en-US" dirty="0"/>
          </a:p>
        </p:txBody>
      </p:sp>
      <p:sp>
        <p:nvSpPr>
          <p:cNvPr id="8195" name="Rectangle 3"/>
          <p:cNvSpPr>
            <a:spLocks noGrp="1" noChangeArrowheads="1"/>
          </p:cNvSpPr>
          <p:nvPr>
            <p:ph type="body" idx="1"/>
          </p:nvPr>
        </p:nvSpPr>
        <p:spPr/>
        <p:txBody>
          <a:bodyPr/>
          <a:lstStyle/>
          <a:p>
            <a:pPr>
              <a:lnSpc>
                <a:spcPct val="90000"/>
              </a:lnSpc>
            </a:pPr>
            <a:r>
              <a:rPr lang="en-US" sz="2400" b="1" dirty="0" smtClean="0"/>
              <a:t>Generalization</a:t>
            </a:r>
          </a:p>
          <a:p>
            <a:pPr lvl="1">
              <a:lnSpc>
                <a:spcPct val="90000"/>
              </a:lnSpc>
            </a:pPr>
            <a:r>
              <a:rPr lang="en-US" sz="2100" dirty="0" smtClean="0"/>
              <a:t>The </a:t>
            </a:r>
            <a:r>
              <a:rPr lang="en-US" sz="2100" dirty="0"/>
              <a:t>process of defining a more general entity type from a set of more specialized entity types</a:t>
            </a:r>
            <a:r>
              <a:rPr lang="en-US" sz="2100" dirty="0" smtClean="0"/>
              <a:t>.</a:t>
            </a:r>
          </a:p>
          <a:p>
            <a:pPr lvl="1">
              <a:lnSpc>
                <a:spcPct val="90000"/>
              </a:lnSpc>
            </a:pPr>
            <a:r>
              <a:rPr lang="en-US" sz="2100" dirty="0" smtClean="0"/>
              <a:t> </a:t>
            </a:r>
            <a:r>
              <a:rPr lang="en-US" sz="2100" dirty="0">
                <a:solidFill>
                  <a:schemeClr val="tx2"/>
                </a:solidFill>
                <a:effectLst>
                  <a:outerShdw blurRad="38100" dist="38100" dir="2700000" algn="tl">
                    <a:srgbClr val="C0C0C0"/>
                  </a:outerShdw>
                </a:effectLst>
              </a:rPr>
              <a:t>BOTTOM-UP</a:t>
            </a:r>
          </a:p>
          <a:p>
            <a:pPr>
              <a:lnSpc>
                <a:spcPct val="90000"/>
              </a:lnSpc>
            </a:pPr>
            <a:endParaRPr lang="en-US" sz="2400" b="1" dirty="0" smtClean="0"/>
          </a:p>
          <a:p>
            <a:pPr>
              <a:lnSpc>
                <a:spcPct val="90000"/>
              </a:lnSpc>
            </a:pPr>
            <a:r>
              <a:rPr lang="en-US" sz="2400" b="1" dirty="0" smtClean="0"/>
              <a:t>Specialization</a:t>
            </a:r>
          </a:p>
          <a:p>
            <a:pPr lvl="1">
              <a:lnSpc>
                <a:spcPct val="90000"/>
              </a:lnSpc>
            </a:pPr>
            <a:r>
              <a:rPr lang="en-US" sz="2100" dirty="0" smtClean="0"/>
              <a:t>The </a:t>
            </a:r>
            <a:r>
              <a:rPr lang="en-US" sz="2100" dirty="0"/>
              <a:t>process of defining one or more subtypes of the </a:t>
            </a:r>
            <a:r>
              <a:rPr lang="en-US" sz="2100" dirty="0" err="1"/>
              <a:t>supertype</a:t>
            </a:r>
            <a:r>
              <a:rPr lang="en-US" sz="2100" dirty="0"/>
              <a:t>, and forming </a:t>
            </a:r>
            <a:r>
              <a:rPr lang="en-US" sz="2100" dirty="0" err="1"/>
              <a:t>supertype</a:t>
            </a:r>
            <a:r>
              <a:rPr lang="en-US" sz="2100" dirty="0"/>
              <a:t>/subtype relationships</a:t>
            </a:r>
            <a:r>
              <a:rPr lang="en-US" sz="2100" dirty="0" smtClean="0"/>
              <a:t>.</a:t>
            </a:r>
          </a:p>
          <a:p>
            <a:pPr lvl="1">
              <a:lnSpc>
                <a:spcPct val="90000"/>
              </a:lnSpc>
            </a:pPr>
            <a:r>
              <a:rPr lang="en-US" sz="2100" dirty="0" smtClean="0"/>
              <a:t> </a:t>
            </a:r>
            <a:r>
              <a:rPr lang="en-US" sz="2100" dirty="0">
                <a:solidFill>
                  <a:schemeClr val="tx2"/>
                </a:solidFill>
                <a:effectLst>
                  <a:outerShdw blurRad="38100" dist="38100" dir="2700000" algn="tl">
                    <a:srgbClr val="C0C0C0"/>
                  </a:outerShdw>
                </a:effectLst>
              </a:rPr>
              <a:t>TOP-DOWN</a:t>
            </a:r>
          </a:p>
          <a:p>
            <a:pPr>
              <a:lnSpc>
                <a:spcPct val="90000"/>
              </a:lnSpc>
            </a:pPr>
            <a:endParaRPr lang="en-US" sz="2400"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subTnLst>
                                    <p:animClr clrSpc="rgb" dir="cw">
                                      <p:cBhvr override="childStyle">
                                        <p:cTn dur="1" fill="hold" display="0" masterRel="nextClick" afterEffect="1"/>
                                        <p:tgtEl>
                                          <p:spTgt spid="8195">
                                            <p:txEl>
                                              <p:pRg st="0" end="0"/>
                                            </p:txEl>
                                          </p:spTgt>
                                        </p:tgtEl>
                                        <p:attrNameLst>
                                          <p:attrName>ppt_c</p:attrName>
                                        </p:attrNameLst>
                                      </p:cBhvr>
                                      <p:to>
                                        <a:schemeClr val="accent1"/>
                                      </p:to>
                                    </p:animClr>
                                  </p:subTnLst>
                                </p:cTn>
                              </p:par>
                              <p:par>
                                <p:cTn id="8" presetID="4" presetClass="entr" presetSubtype="16"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ox(in)">
                                      <p:cBhvr>
                                        <p:cTn id="10" dur="500"/>
                                        <p:tgtEl>
                                          <p:spTgt spid="8195">
                                            <p:txEl>
                                              <p:pRg st="1" end="1"/>
                                            </p:txEl>
                                          </p:spTgt>
                                        </p:tgtEl>
                                      </p:cBhvr>
                                    </p:animEffect>
                                  </p:childTnLst>
                                  <p:subTnLst>
                                    <p:animClr clrSpc="rgb" dir="cw">
                                      <p:cBhvr override="childStyle">
                                        <p:cTn dur="1" fill="hold" display="0" masterRel="nextClick" afterEffect="1"/>
                                        <p:tgtEl>
                                          <p:spTgt spid="8195">
                                            <p:txEl>
                                              <p:pRg st="1" end="1"/>
                                            </p:txEl>
                                          </p:spTgt>
                                        </p:tgtEl>
                                        <p:attrNameLst>
                                          <p:attrName>ppt_c</p:attrName>
                                        </p:attrNameLst>
                                      </p:cBhvr>
                                      <p:to>
                                        <a:schemeClr val="accent1"/>
                                      </p:to>
                                    </p:animClr>
                                  </p:subTnLst>
                                </p:cTn>
                              </p:par>
                              <p:par>
                                <p:cTn id="11" presetID="4" presetClass="entr" presetSubtype="16"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ox(in)">
                                      <p:cBhvr>
                                        <p:cTn id="13" dur="500"/>
                                        <p:tgtEl>
                                          <p:spTgt spid="8195">
                                            <p:txEl>
                                              <p:pRg st="2" end="2"/>
                                            </p:txEl>
                                          </p:spTgt>
                                        </p:tgtEl>
                                      </p:cBhvr>
                                    </p:animEffect>
                                  </p:childTnLst>
                                  <p:subTnLst>
                                    <p:animClr clrSpc="rgb" dir="cw">
                                      <p:cBhvr override="childStyle">
                                        <p:cTn dur="1" fill="hold" display="0" masterRel="nextClick" afterEffect="1"/>
                                        <p:tgtEl>
                                          <p:spTgt spid="8195">
                                            <p:txEl>
                                              <p:pRg st="2" end="2"/>
                                            </p:txEl>
                                          </p:spTgt>
                                        </p:tgtEl>
                                        <p:attrNameLst>
                                          <p:attrName>ppt_c</p:attrName>
                                        </p:attrNameLst>
                                      </p:cBhvr>
                                      <p:to>
                                        <a:schemeClr val="accent1"/>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ox(in)">
                                      <p:cBhvr>
                                        <p:cTn id="18" dur="500"/>
                                        <p:tgtEl>
                                          <p:spTgt spid="8195">
                                            <p:txEl>
                                              <p:pRg st="4" end="4"/>
                                            </p:txEl>
                                          </p:spTgt>
                                        </p:tgtEl>
                                      </p:cBhvr>
                                    </p:animEffect>
                                  </p:childTnLst>
                                  <p:subTnLst>
                                    <p:animClr clrSpc="rgb" dir="cw">
                                      <p:cBhvr override="childStyle">
                                        <p:cTn dur="1" fill="hold" display="0" masterRel="nextClick" afterEffect="1"/>
                                        <p:tgtEl>
                                          <p:spTgt spid="8195">
                                            <p:txEl>
                                              <p:pRg st="4" end="4"/>
                                            </p:txEl>
                                          </p:spTgt>
                                        </p:tgtEl>
                                        <p:attrNameLst>
                                          <p:attrName>ppt_c</p:attrName>
                                        </p:attrNameLst>
                                      </p:cBhvr>
                                      <p:to>
                                        <a:schemeClr val="accent1"/>
                                      </p:to>
                                    </p:animClr>
                                  </p:subTnLst>
                                </p:cTn>
                              </p:par>
                              <p:par>
                                <p:cTn id="19" presetID="4" presetClass="entr" presetSubtype="16"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box(in)">
                                      <p:cBhvr>
                                        <p:cTn id="21" dur="500"/>
                                        <p:tgtEl>
                                          <p:spTgt spid="8195">
                                            <p:txEl>
                                              <p:pRg st="5" end="5"/>
                                            </p:txEl>
                                          </p:spTgt>
                                        </p:tgtEl>
                                      </p:cBhvr>
                                    </p:animEffect>
                                  </p:childTnLst>
                                  <p:subTnLst>
                                    <p:animClr clrSpc="rgb" dir="cw">
                                      <p:cBhvr override="childStyle">
                                        <p:cTn dur="1" fill="hold" display="0" masterRel="nextClick" afterEffect="1"/>
                                        <p:tgtEl>
                                          <p:spTgt spid="8195">
                                            <p:txEl>
                                              <p:pRg st="5" end="5"/>
                                            </p:txEl>
                                          </p:spTgt>
                                        </p:tgtEl>
                                        <p:attrNameLst>
                                          <p:attrName>ppt_c</p:attrName>
                                        </p:attrNameLst>
                                      </p:cBhvr>
                                      <p:to>
                                        <a:schemeClr val="accent1"/>
                                      </p:to>
                                    </p:animClr>
                                  </p:subTnLst>
                                </p:cTn>
                              </p:par>
                              <p:par>
                                <p:cTn id="22" presetID="4" presetClass="entr" presetSubtype="16" fill="hold" grpId="0" nodeType="with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box(in)">
                                      <p:cBhvr>
                                        <p:cTn id="24" dur="500"/>
                                        <p:tgtEl>
                                          <p:spTgt spid="8195">
                                            <p:txEl>
                                              <p:pRg st="6" end="6"/>
                                            </p:txEl>
                                          </p:spTgt>
                                        </p:tgtEl>
                                      </p:cBhvr>
                                    </p:animEffect>
                                  </p:childTnLst>
                                  <p:subTnLst>
                                    <p:animClr clrSpc="rgb" dir="cw">
                                      <p:cBhvr override="childStyle">
                                        <p:cTn dur="1" fill="hold" display="0" masterRel="nextClick" afterEffect="1"/>
                                        <p:tgtEl>
                                          <p:spTgt spid="8195">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descr="C:\MyData\MIS\Hoffer6e\Hoffer 6e figures\chapter 04\FIG4-4A.gif"/>
          <p:cNvPicPr>
            <a:picLocks noChangeAspect="1" noChangeArrowheads="1"/>
          </p:cNvPicPr>
          <p:nvPr/>
        </p:nvPicPr>
        <p:blipFill>
          <a:blip r:embed="rId2" cstate="print"/>
          <a:srcRect/>
          <a:stretch>
            <a:fillRect/>
          </a:stretch>
        </p:blipFill>
        <p:spPr bwMode="auto">
          <a:xfrm>
            <a:off x="457200" y="1306513"/>
            <a:ext cx="8229600" cy="4964112"/>
          </a:xfrm>
          <a:prstGeom prst="rect">
            <a:avLst/>
          </a:prstGeom>
          <a:noFill/>
        </p:spPr>
      </p:pic>
      <p:sp>
        <p:nvSpPr>
          <p:cNvPr id="20483" name="Text Box 3"/>
          <p:cNvSpPr txBox="1">
            <a:spLocks noChangeArrowheads="1"/>
          </p:cNvSpPr>
          <p:nvPr/>
        </p:nvSpPr>
        <p:spPr bwMode="auto">
          <a:xfrm>
            <a:off x="2057400" y="304800"/>
            <a:ext cx="4403770"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Example of </a:t>
            </a:r>
            <a:r>
              <a:rPr lang="en-US" sz="2800" dirty="0" smtClean="0">
                <a:latin typeface="Arial" charset="0"/>
              </a:rPr>
              <a:t>Generalization</a:t>
            </a:r>
            <a:endParaRPr lang="en-US" sz="2800" dirty="0">
              <a:latin typeface="Arial" charset="0"/>
            </a:endParaRPr>
          </a:p>
        </p:txBody>
      </p:sp>
      <p:sp>
        <p:nvSpPr>
          <p:cNvPr id="20484" name="Text Box 4"/>
          <p:cNvSpPr txBox="1">
            <a:spLocks noChangeArrowheads="1"/>
          </p:cNvSpPr>
          <p:nvPr/>
        </p:nvSpPr>
        <p:spPr bwMode="auto">
          <a:xfrm>
            <a:off x="381000" y="838200"/>
            <a:ext cx="7551738" cy="457200"/>
          </a:xfrm>
          <a:prstGeom prst="rect">
            <a:avLst/>
          </a:prstGeom>
          <a:noFill/>
          <a:ln w="9525">
            <a:noFill/>
            <a:miter lim="800000"/>
            <a:headEnd/>
            <a:tailEnd/>
          </a:ln>
          <a:effectLst/>
        </p:spPr>
        <p:txBody>
          <a:bodyPr wrap="none">
            <a:spAutoFit/>
          </a:bodyPr>
          <a:lstStyle/>
          <a:p>
            <a:pPr algn="l" eaLnBrk="0" hangingPunct="0"/>
            <a:r>
              <a:rPr lang="en-US" dirty="0">
                <a:latin typeface="Arial" charset="0"/>
              </a:rPr>
              <a:t>Three entity types: CAR, TRUCK, and MOTORCYCLE</a:t>
            </a:r>
          </a:p>
        </p:txBody>
      </p:sp>
      <p:sp>
        <p:nvSpPr>
          <p:cNvPr id="20485" name="Text Box 5"/>
          <p:cNvSpPr txBox="1">
            <a:spLocks noChangeArrowheads="1"/>
          </p:cNvSpPr>
          <p:nvPr/>
        </p:nvSpPr>
        <p:spPr bwMode="auto">
          <a:xfrm>
            <a:off x="6477000" y="4495800"/>
            <a:ext cx="21494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All these types of vehicles have common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C:\MyData\MIS\Hoffer6e\Hoffer 6e figures\chapter 04\FIG4-4B.gif"/>
          <p:cNvPicPr>
            <a:picLocks noChangeAspect="1" noChangeArrowheads="1"/>
          </p:cNvPicPr>
          <p:nvPr/>
        </p:nvPicPr>
        <p:blipFill>
          <a:blip r:embed="rId2" cstate="print"/>
          <a:srcRect/>
          <a:stretch>
            <a:fillRect/>
          </a:stretch>
        </p:blipFill>
        <p:spPr bwMode="auto">
          <a:xfrm>
            <a:off x="1066800" y="638175"/>
            <a:ext cx="7162800" cy="5229225"/>
          </a:xfrm>
          <a:prstGeom prst="rect">
            <a:avLst/>
          </a:prstGeom>
          <a:noFill/>
        </p:spPr>
      </p:pic>
      <p:sp>
        <p:nvSpPr>
          <p:cNvPr id="21507" name="Text Box 3"/>
          <p:cNvSpPr txBox="1">
            <a:spLocks noChangeArrowheads="1"/>
          </p:cNvSpPr>
          <p:nvPr/>
        </p:nvSpPr>
        <p:spPr bwMode="auto">
          <a:xfrm>
            <a:off x="1295400" y="152400"/>
            <a:ext cx="4743606" cy="400110"/>
          </a:xfrm>
          <a:prstGeom prst="rect">
            <a:avLst/>
          </a:prstGeom>
          <a:noFill/>
          <a:ln w="9525">
            <a:noFill/>
            <a:miter lim="800000"/>
            <a:headEnd/>
            <a:tailEnd/>
          </a:ln>
          <a:effectLst/>
        </p:spPr>
        <p:txBody>
          <a:bodyPr wrap="none">
            <a:spAutoFit/>
          </a:bodyPr>
          <a:lstStyle/>
          <a:p>
            <a:pPr algn="l" eaLnBrk="0" hangingPunct="0"/>
            <a:r>
              <a:rPr lang="en-US" sz="2000" b="1" dirty="0">
                <a:latin typeface="Arial" charset="0"/>
              </a:rPr>
              <a:t>Generalization to VEHICLE </a:t>
            </a:r>
            <a:r>
              <a:rPr lang="en-US" sz="2000" b="1" dirty="0" err="1">
                <a:latin typeface="Arial" charset="0"/>
              </a:rPr>
              <a:t>supertype</a:t>
            </a:r>
            <a:endParaRPr lang="en-US" sz="2000" b="1" dirty="0">
              <a:latin typeface="Arial" charset="0"/>
            </a:endParaRPr>
          </a:p>
        </p:txBody>
      </p:sp>
      <p:sp>
        <p:nvSpPr>
          <p:cNvPr id="21508" name="Text Box 4"/>
          <p:cNvSpPr txBox="1">
            <a:spLocks noChangeArrowheads="1"/>
          </p:cNvSpPr>
          <p:nvPr/>
        </p:nvSpPr>
        <p:spPr bwMode="auto">
          <a:xfrm>
            <a:off x="6613525" y="1143000"/>
            <a:ext cx="16922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So we put the shared attributes in a </a:t>
            </a:r>
            <a:r>
              <a:rPr lang="en-US" dirty="0" err="1">
                <a:solidFill>
                  <a:schemeClr val="tx1">
                    <a:lumMod val="95000"/>
                    <a:lumOff val="5000"/>
                  </a:schemeClr>
                </a:solidFill>
              </a:rPr>
              <a:t>supertype</a:t>
            </a:r>
            <a:endParaRPr lang="en-US" dirty="0">
              <a:solidFill>
                <a:schemeClr val="tx1">
                  <a:lumMod val="95000"/>
                  <a:lumOff val="5000"/>
                </a:schemeClr>
              </a:solidFill>
            </a:endParaRPr>
          </a:p>
        </p:txBody>
      </p:sp>
      <p:sp>
        <p:nvSpPr>
          <p:cNvPr id="21509" name="Text Box 5"/>
          <p:cNvSpPr txBox="1">
            <a:spLocks noChangeArrowheads="1"/>
          </p:cNvSpPr>
          <p:nvPr/>
        </p:nvSpPr>
        <p:spPr bwMode="auto">
          <a:xfrm>
            <a:off x="365125" y="5867400"/>
            <a:ext cx="8140700" cy="457200"/>
          </a:xfrm>
          <a:prstGeom prst="rect">
            <a:avLst/>
          </a:prstGeom>
          <a:noFill/>
          <a:ln w="9525">
            <a:noFill/>
            <a:miter lim="800000"/>
            <a:headEnd/>
            <a:tailEnd/>
          </a:ln>
          <a:effectLst/>
        </p:spPr>
        <p:txBody>
          <a:bodyPr wrap="none">
            <a:spAutoFit/>
          </a:bodyPr>
          <a:lstStyle/>
          <a:p>
            <a:pPr algn="l"/>
            <a:r>
              <a:rPr lang="en-US">
                <a:solidFill>
                  <a:schemeClr val="tx2"/>
                </a:solidFill>
              </a:rPr>
              <a:t>Note: no subtype for motorcycle, since it has no unique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 calcmode="lin" valueType="num">
                                      <p:cBhvr additive="base">
                                        <p:cTn id="12" dur="500" fill="hold"/>
                                        <p:tgtEl>
                                          <p:spTgt spid="21509"/>
                                        </p:tgtEl>
                                        <p:attrNameLst>
                                          <p:attrName>ppt_x</p:attrName>
                                        </p:attrNameLst>
                                      </p:cBhvr>
                                      <p:tavLst>
                                        <p:tav tm="0">
                                          <p:val>
                                            <p:strVal val="0-#ppt_w/2"/>
                                          </p:val>
                                        </p:tav>
                                        <p:tav tm="100000">
                                          <p:val>
                                            <p:strVal val="#ppt_x"/>
                                          </p:val>
                                        </p:tav>
                                      </p:tavLst>
                                    </p:anim>
                                    <p:anim calcmode="lin" valueType="num">
                                      <p:cBhvr additive="base">
                                        <p:cTn id="13"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Specialisation</a:t>
            </a:r>
          </a:p>
        </p:txBody>
      </p:sp>
      <p:sp>
        <p:nvSpPr>
          <p:cNvPr id="75779" name="Rectangle 3"/>
          <p:cNvSpPr>
            <a:spLocks noGrp="1" noChangeArrowheads="1"/>
          </p:cNvSpPr>
          <p:nvPr>
            <p:ph idx="1"/>
          </p:nvPr>
        </p:nvSpPr>
        <p:spPr/>
        <p:txBody>
          <a:bodyPr/>
          <a:lstStyle/>
          <a:p>
            <a:r>
              <a:rPr lang="en-GB" sz="2400" dirty="0" smtClean="0"/>
              <a:t>An entity type PART has attributes</a:t>
            </a:r>
          </a:p>
          <a:p>
            <a:pPr lvl="1"/>
            <a:r>
              <a:rPr lang="en-GB" sz="2100" dirty="0" err="1" smtClean="0"/>
              <a:t>Part_No</a:t>
            </a:r>
            <a:r>
              <a:rPr lang="en-GB" sz="2100" dirty="0" smtClean="0"/>
              <a:t>, Description</a:t>
            </a:r>
            <a:r>
              <a:rPr lang="en-GB" sz="2100" dirty="0"/>
              <a:t>, </a:t>
            </a:r>
            <a:r>
              <a:rPr lang="en-GB" sz="2100" dirty="0" err="1"/>
              <a:t>Unit_price</a:t>
            </a:r>
            <a:r>
              <a:rPr lang="en-GB" sz="2100" dirty="0"/>
              <a:t>, Location, </a:t>
            </a:r>
            <a:r>
              <a:rPr lang="en-GB" sz="2100" dirty="0" err="1"/>
              <a:t>Qty_On_Hand</a:t>
            </a:r>
            <a:r>
              <a:rPr lang="en-GB" sz="2100" dirty="0"/>
              <a:t>, </a:t>
            </a:r>
            <a:r>
              <a:rPr lang="en-GB" sz="2100" dirty="0" err="1"/>
              <a:t>Routing_Number</a:t>
            </a:r>
            <a:r>
              <a:rPr lang="en-GB" sz="2100" dirty="0"/>
              <a:t> and </a:t>
            </a:r>
            <a:r>
              <a:rPr lang="en-GB" sz="2100" dirty="0" smtClean="0"/>
              <a:t>Supplier</a:t>
            </a:r>
          </a:p>
          <a:p>
            <a:pPr lvl="1"/>
            <a:r>
              <a:rPr lang="en-GB" dirty="0" smtClean="0"/>
              <a:t>There may be mo</a:t>
            </a:r>
            <a:r>
              <a:rPr lang="en-GB" sz="2100" dirty="0" smtClean="0"/>
              <a:t>re </a:t>
            </a:r>
            <a:r>
              <a:rPr lang="en-GB" sz="2100" dirty="0"/>
              <a:t>than one </a:t>
            </a:r>
            <a:r>
              <a:rPr lang="en-GB" sz="2100" dirty="0" smtClean="0"/>
              <a:t>supplier</a:t>
            </a:r>
            <a:endParaRPr lang="en-GB" sz="2100" dirty="0"/>
          </a:p>
          <a:p>
            <a:r>
              <a:rPr lang="en-GB" sz="2200" dirty="0"/>
              <a:t>Some parts are internally Manufactured Parts </a:t>
            </a:r>
            <a:r>
              <a:rPr lang="en-GB" sz="2200" dirty="0" smtClean="0"/>
              <a:t>while </a:t>
            </a:r>
            <a:r>
              <a:rPr lang="en-GB" sz="2200" dirty="0"/>
              <a:t>others are externally Purchased Parts </a:t>
            </a:r>
            <a:endParaRPr lang="en-GB" sz="2200" dirty="0" smtClean="0"/>
          </a:p>
          <a:p>
            <a:r>
              <a:rPr lang="en-GB" sz="2200" dirty="0" smtClean="0"/>
              <a:t>Some </a:t>
            </a:r>
            <a:r>
              <a:rPr lang="en-GB" sz="2200" dirty="0"/>
              <a:t>parts are obtained from both sources </a:t>
            </a:r>
            <a:endParaRPr lang="en-GB" sz="2200" dirty="0" smtClean="0"/>
          </a:p>
          <a:p>
            <a:r>
              <a:rPr lang="en-GB" sz="2200" dirty="0" smtClean="0"/>
              <a:t>The </a:t>
            </a:r>
            <a:r>
              <a:rPr lang="en-GB" sz="2200" dirty="0"/>
              <a:t>choice depends on factors such as manufacturing capacity, unit price of the parts etc</a:t>
            </a:r>
            <a:r>
              <a:rPr lang="en-GB" sz="2200" dirty="0" smtClean="0"/>
              <a:t>.</a:t>
            </a:r>
            <a:endParaRPr lang="en-GB"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animEffect transition="in" filter="box(in)">
                                      <p:cBhvr>
                                        <p:cTn id="7" dur="500"/>
                                        <p:tgtEl>
                                          <p:spTgt spid="757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779">
                                            <p:txEl>
                                              <p:pRg st="4" end="4"/>
                                            </p:txEl>
                                          </p:spTgt>
                                        </p:tgtEl>
                                        <p:attrNameLst>
                                          <p:attrName>style.visibility</p:attrName>
                                        </p:attrNameLst>
                                      </p:cBhvr>
                                      <p:to>
                                        <p:strVal val="visible"/>
                                      </p:to>
                                    </p:set>
                                    <p:animEffect transition="in" filter="box(in)">
                                      <p:cBhvr>
                                        <p:cTn id="12" dur="500"/>
                                        <p:tgtEl>
                                          <p:spTgt spid="7577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animEffect transition="in" filter="box(in)">
                                      <p:cBhvr>
                                        <p:cTn id="1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7" name="Picture 9" descr="C:\MyData\MIS\Hoffer6e\Hoffer 6e figures\chapter 04\FIG4-5A.gif"/>
          <p:cNvPicPr>
            <a:picLocks noChangeAspect="1" noChangeArrowheads="1"/>
          </p:cNvPicPr>
          <p:nvPr/>
        </p:nvPicPr>
        <p:blipFill>
          <a:blip r:embed="rId3" cstate="print"/>
          <a:srcRect/>
          <a:stretch>
            <a:fillRect/>
          </a:stretch>
        </p:blipFill>
        <p:spPr bwMode="auto">
          <a:xfrm>
            <a:off x="152400" y="939800"/>
            <a:ext cx="8915400" cy="5172075"/>
          </a:xfrm>
          <a:prstGeom prst="rect">
            <a:avLst/>
          </a:prstGeom>
          <a:noFill/>
        </p:spPr>
      </p:pic>
      <p:sp>
        <p:nvSpPr>
          <p:cNvPr id="22531" name="Text Box 3"/>
          <p:cNvSpPr txBox="1">
            <a:spLocks noChangeArrowheads="1"/>
          </p:cNvSpPr>
          <p:nvPr/>
        </p:nvSpPr>
        <p:spPr bwMode="auto">
          <a:xfrm>
            <a:off x="2362200" y="0"/>
            <a:ext cx="3712876"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a:t>
            </a:r>
            <a:r>
              <a:rPr lang="en-US" sz="2400" dirty="0" smtClean="0">
                <a:latin typeface="Arial" charset="0"/>
              </a:rPr>
              <a:t>Specialization</a:t>
            </a:r>
            <a:endParaRPr lang="en-US" sz="2400" dirty="0">
              <a:latin typeface="Arial" charset="0"/>
            </a:endParaRPr>
          </a:p>
        </p:txBody>
      </p:sp>
      <p:sp>
        <p:nvSpPr>
          <p:cNvPr id="22532" name="Text Box 4"/>
          <p:cNvSpPr txBox="1">
            <a:spLocks noChangeArrowheads="1"/>
          </p:cNvSpPr>
          <p:nvPr/>
        </p:nvSpPr>
        <p:spPr bwMode="auto">
          <a:xfrm>
            <a:off x="3048000" y="457200"/>
            <a:ext cx="2657715" cy="461665"/>
          </a:xfrm>
          <a:prstGeom prst="rect">
            <a:avLst/>
          </a:prstGeom>
          <a:noFill/>
          <a:ln w="9525">
            <a:noFill/>
            <a:miter lim="800000"/>
            <a:headEnd/>
            <a:tailEnd/>
          </a:ln>
          <a:effectLst/>
        </p:spPr>
        <p:txBody>
          <a:bodyPr wrap="none">
            <a:spAutoFit/>
          </a:bodyPr>
          <a:lstStyle/>
          <a:p>
            <a:pPr algn="l" eaLnBrk="0" hangingPunct="0"/>
            <a:r>
              <a:rPr lang="en-US" sz="2400" b="1" dirty="0">
                <a:latin typeface="Arial" charset="0"/>
              </a:rPr>
              <a:t>Entity type PART</a:t>
            </a:r>
          </a:p>
        </p:txBody>
      </p:sp>
      <p:sp>
        <p:nvSpPr>
          <p:cNvPr id="22533" name="Text Box 5"/>
          <p:cNvSpPr txBox="1">
            <a:spLocks noChangeArrowheads="1"/>
          </p:cNvSpPr>
          <p:nvPr/>
        </p:nvSpPr>
        <p:spPr bwMode="auto">
          <a:xfrm>
            <a:off x="6934200" y="3581400"/>
            <a:ext cx="1981200" cy="2111375"/>
          </a:xfrm>
          <a:prstGeom prst="rect">
            <a:avLst/>
          </a:prstGeom>
          <a:solidFill>
            <a:schemeClr val="accent1">
              <a:alpha val="50000"/>
            </a:schemeClr>
          </a:solidFill>
          <a:ln w="9525">
            <a:solidFill>
              <a:srgbClr val="FF0000"/>
            </a:solidFill>
            <a:miter lim="800000"/>
            <a:headEnd/>
            <a:tailEnd/>
          </a:ln>
          <a:effectLst/>
        </p:spPr>
        <p:txBody>
          <a:bodyPr>
            <a:spAutoFit/>
          </a:bodyPr>
          <a:lstStyle/>
          <a:p>
            <a:pPr eaLnBrk="0" hangingPunct="0"/>
            <a:endParaRPr lang="en-US">
              <a:solidFill>
                <a:srgbClr val="FF3300"/>
              </a:solidFill>
            </a:endParaRPr>
          </a:p>
          <a:p>
            <a:pPr eaLnBrk="0" hangingPunct="0"/>
            <a:endParaRPr lang="en-US">
              <a:solidFill>
                <a:srgbClr val="FF3300"/>
              </a:solidFill>
            </a:endParaRPr>
          </a:p>
          <a:p>
            <a:pPr eaLnBrk="0" hangingPunct="0"/>
            <a:endParaRPr lang="en-US">
              <a:solidFill>
                <a:srgbClr val="FF3300"/>
              </a:solidFill>
            </a:endParaRPr>
          </a:p>
          <a:p>
            <a:pPr eaLnBrk="0" hangingPunct="0"/>
            <a:r>
              <a:rPr lang="en-US" sz="2000">
                <a:solidFill>
                  <a:srgbClr val="FF3300"/>
                </a:solidFill>
              </a:rPr>
              <a:t>Only applies to manufactured parts</a:t>
            </a:r>
          </a:p>
        </p:txBody>
      </p:sp>
      <p:sp>
        <p:nvSpPr>
          <p:cNvPr id="22534" name="Rectangle 6"/>
          <p:cNvSpPr>
            <a:spLocks noChangeArrowheads="1"/>
          </p:cNvSpPr>
          <p:nvPr/>
        </p:nvSpPr>
        <p:spPr bwMode="auto">
          <a:xfrm>
            <a:off x="3657600" y="914400"/>
            <a:ext cx="5105400" cy="2590800"/>
          </a:xfrm>
          <a:prstGeom prst="rect">
            <a:avLst/>
          </a:prstGeom>
          <a:solidFill>
            <a:schemeClr val="folHlink">
              <a:alpha val="50000"/>
            </a:schemeClr>
          </a:solidFill>
          <a:ln w="9525">
            <a:solidFill>
              <a:srgbClr val="FF0000"/>
            </a:solidFill>
            <a:miter lim="800000"/>
            <a:headEnd/>
            <a:tailEnd/>
          </a:ln>
          <a:effectLst/>
        </p:spPr>
        <p:txBody>
          <a:bodyPr wrap="none"/>
          <a:lstStyle/>
          <a:p>
            <a:pPr eaLnBrk="0" hangingPunct="0"/>
            <a:r>
              <a:rPr lang="en-US" sz="2000">
                <a:solidFill>
                  <a:srgbClr val="FF3300"/>
                </a:solidFill>
              </a:rPr>
              <a:t>Applies only to purchased parts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anim calcmode="lin" valueType="num">
                                      <p:cBhvr additive="base">
                                        <p:cTn id="11" dur="500" fill="hold"/>
                                        <p:tgtEl>
                                          <p:spTgt spid="22534"/>
                                        </p:tgtEl>
                                        <p:attrNameLst>
                                          <p:attrName>ppt_x</p:attrName>
                                        </p:attrNameLst>
                                      </p:cBhvr>
                                      <p:tavLst>
                                        <p:tav tm="0">
                                          <p:val>
                                            <p:strVal val="0-#ppt_w/2"/>
                                          </p:val>
                                        </p:tav>
                                        <p:tav tm="100000">
                                          <p:val>
                                            <p:strVal val="#ppt_x"/>
                                          </p:val>
                                        </p:tav>
                                      </p:tavLst>
                                    </p:anim>
                                    <p:anim calcmode="lin" valueType="num">
                                      <p:cBhvr additive="base">
                                        <p:cTn id="12"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autoUpdateAnimBg="0"/>
      <p:bldP spid="225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0"/>
          <p:cNvSpPr>
            <a:spLocks noGrp="1" noChangeArrowheads="1"/>
          </p:cNvSpPr>
          <p:nvPr>
            <p:ph type="title"/>
          </p:nvPr>
        </p:nvSpPr>
        <p:spPr/>
        <p:txBody>
          <a:bodyPr/>
          <a:lstStyle/>
          <a:p>
            <a:r>
              <a:rPr lang="en-GB" dirty="0"/>
              <a:t>Introduction</a:t>
            </a:r>
          </a:p>
        </p:txBody>
      </p:sp>
      <p:sp>
        <p:nvSpPr>
          <p:cNvPr id="67587" name="Rectangle 2051"/>
          <p:cNvSpPr>
            <a:spLocks noGrp="1" noChangeArrowheads="1"/>
          </p:cNvSpPr>
          <p:nvPr>
            <p:ph idx="1"/>
          </p:nvPr>
        </p:nvSpPr>
        <p:spPr/>
        <p:txBody>
          <a:bodyPr/>
          <a:lstStyle/>
          <a:p>
            <a:r>
              <a:rPr lang="en-GB" dirty="0" smtClean="0"/>
              <a:t>Enhanced Entity Relationship (EER) model is an extension of the original ER model</a:t>
            </a:r>
          </a:p>
          <a:p>
            <a:endParaRPr lang="en-GB" dirty="0" smtClean="0"/>
          </a:p>
          <a:p>
            <a:r>
              <a:rPr lang="en-GB" dirty="0" smtClean="0"/>
              <a:t>Why do we need EER Model ?</a:t>
            </a:r>
          </a:p>
          <a:p>
            <a:endParaRPr lang="en-GB" dirty="0" smtClean="0"/>
          </a:p>
          <a:p>
            <a:r>
              <a:rPr lang="en-GB" dirty="0" smtClean="0"/>
              <a:t>Which concepts and relationships cannot be captured by ER Model ?</a:t>
            </a:r>
          </a:p>
          <a:p>
            <a:endParaRPr lang="en-GB" sz="2400" dirty="0" smtClean="0"/>
          </a:p>
          <a:p>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1" name="Picture 9" descr="C:\MyData\MIS\Hoffer6e\Hoffer 6e figures\chapter 04\FIG4-5B.gif"/>
          <p:cNvPicPr>
            <a:picLocks noChangeAspect="1" noChangeArrowheads="1"/>
          </p:cNvPicPr>
          <p:nvPr/>
        </p:nvPicPr>
        <p:blipFill>
          <a:blip r:embed="rId3" cstate="print"/>
          <a:srcRect/>
          <a:stretch>
            <a:fillRect/>
          </a:stretch>
        </p:blipFill>
        <p:spPr bwMode="auto">
          <a:xfrm>
            <a:off x="914400" y="719138"/>
            <a:ext cx="7467600" cy="4767262"/>
          </a:xfrm>
          <a:prstGeom prst="rect">
            <a:avLst/>
          </a:prstGeom>
          <a:noFill/>
        </p:spPr>
      </p:pic>
      <p:sp>
        <p:nvSpPr>
          <p:cNvPr id="23555" name="Text Box 3"/>
          <p:cNvSpPr txBox="1">
            <a:spLocks noChangeArrowheads="1"/>
          </p:cNvSpPr>
          <p:nvPr/>
        </p:nvSpPr>
        <p:spPr bwMode="auto">
          <a:xfrm>
            <a:off x="228600" y="0"/>
            <a:ext cx="8915400" cy="701675"/>
          </a:xfrm>
          <a:prstGeom prst="rect">
            <a:avLst/>
          </a:prstGeom>
          <a:noFill/>
          <a:ln w="9525">
            <a:noFill/>
            <a:miter lim="800000"/>
            <a:headEnd/>
            <a:tailEnd/>
          </a:ln>
          <a:effectLst/>
        </p:spPr>
        <p:txBody>
          <a:bodyPr>
            <a:spAutoFit/>
          </a:bodyPr>
          <a:lstStyle/>
          <a:p>
            <a:pPr algn="l" eaLnBrk="0" hangingPunct="0"/>
            <a:endParaRPr lang="en-US" sz="2000">
              <a:latin typeface="Arial" charset="0"/>
            </a:endParaRPr>
          </a:p>
          <a:p>
            <a:pPr algn="l" eaLnBrk="0" hangingPunct="0"/>
            <a:r>
              <a:rPr lang="en-US" sz="2000">
                <a:latin typeface="Arial" charset="0"/>
              </a:rPr>
              <a:t> Specialization to MANUFACTURED PART and PURCHASED PART</a:t>
            </a:r>
          </a:p>
        </p:txBody>
      </p:sp>
      <p:grpSp>
        <p:nvGrpSpPr>
          <p:cNvPr id="2" name="Group 10"/>
          <p:cNvGrpSpPr>
            <a:grpSpLocks/>
          </p:cNvGrpSpPr>
          <p:nvPr/>
        </p:nvGrpSpPr>
        <p:grpSpPr bwMode="auto">
          <a:xfrm>
            <a:off x="749300" y="2895600"/>
            <a:ext cx="7556500" cy="3298825"/>
            <a:chOff x="472" y="1824"/>
            <a:chExt cx="4760" cy="2078"/>
          </a:xfrm>
        </p:grpSpPr>
        <p:sp>
          <p:nvSpPr>
            <p:cNvPr id="23556" name="Text Box 4"/>
            <p:cNvSpPr txBox="1">
              <a:spLocks noChangeArrowheads="1"/>
            </p:cNvSpPr>
            <p:nvPr/>
          </p:nvSpPr>
          <p:spPr bwMode="auto">
            <a:xfrm>
              <a:off x="472" y="3456"/>
              <a:ext cx="4493" cy="446"/>
            </a:xfrm>
            <a:prstGeom prst="rect">
              <a:avLst/>
            </a:prstGeom>
            <a:noFill/>
            <a:ln w="9525">
              <a:noFill/>
              <a:miter lim="800000"/>
              <a:headEnd/>
              <a:tailEnd/>
            </a:ln>
            <a:effectLst/>
          </p:spPr>
          <p:txBody>
            <a:bodyPr wrap="none">
              <a:spAutoFit/>
            </a:bodyPr>
            <a:lstStyle/>
            <a:p>
              <a:pPr algn="l"/>
              <a:r>
                <a:rPr lang="en-US" sz="2000" dirty="0">
                  <a:solidFill>
                    <a:schemeClr val="tx2"/>
                  </a:solidFill>
                </a:rPr>
                <a:t>Note: </a:t>
              </a:r>
              <a:r>
                <a:rPr lang="en-US" sz="2000" dirty="0" err="1">
                  <a:solidFill>
                    <a:schemeClr val="tx2"/>
                  </a:solidFill>
                </a:rPr>
                <a:t>multivalued</a:t>
              </a:r>
              <a:r>
                <a:rPr lang="en-US" sz="2000" dirty="0">
                  <a:solidFill>
                    <a:schemeClr val="tx2"/>
                  </a:solidFill>
                </a:rPr>
                <a:t> attribute was replaced by a </a:t>
              </a:r>
              <a:r>
                <a:rPr lang="en-US" sz="2000" dirty="0" smtClean="0">
                  <a:solidFill>
                    <a:schemeClr val="tx2"/>
                  </a:solidFill>
                </a:rPr>
                <a:t>relationship</a:t>
              </a:r>
            </a:p>
            <a:p>
              <a:pPr algn="l"/>
              <a:r>
                <a:rPr lang="en-US" sz="2000" dirty="0" smtClean="0">
                  <a:solidFill>
                    <a:schemeClr val="tx2"/>
                  </a:solidFill>
                </a:rPr>
                <a:t> </a:t>
              </a:r>
              <a:r>
                <a:rPr lang="en-US" sz="2000" dirty="0">
                  <a:solidFill>
                    <a:schemeClr val="tx2"/>
                  </a:solidFill>
                </a:rPr>
                <a:t>to another entity</a:t>
              </a:r>
            </a:p>
          </p:txBody>
        </p:sp>
        <p:sp>
          <p:nvSpPr>
            <p:cNvPr id="23558" name="Rectangle 6"/>
            <p:cNvSpPr>
              <a:spLocks noChangeArrowheads="1"/>
            </p:cNvSpPr>
            <p:nvPr/>
          </p:nvSpPr>
          <p:spPr bwMode="auto">
            <a:xfrm>
              <a:off x="3072" y="1824"/>
              <a:ext cx="2160" cy="1536"/>
            </a:xfrm>
            <a:prstGeom prst="rect">
              <a:avLst/>
            </a:prstGeom>
            <a:noFill/>
            <a:ln w="15875">
              <a:solidFill>
                <a:schemeClr val="hlink"/>
              </a:solidFill>
              <a:miter lim="800000"/>
              <a:headEnd/>
              <a:tailEnd/>
            </a:ln>
            <a:effectLst/>
          </p:spPr>
          <p:txBody>
            <a:bodyPr wrap="none" anchor="ctr"/>
            <a:lstStyle/>
            <a:p>
              <a:endParaRPr lang="en-US"/>
            </a:p>
          </p:txBody>
        </p:sp>
      </p:grpSp>
      <p:sp>
        <p:nvSpPr>
          <p:cNvPr id="23560" name="Text Box 8"/>
          <p:cNvSpPr txBox="1">
            <a:spLocks noChangeArrowheads="1"/>
          </p:cNvSpPr>
          <p:nvPr/>
        </p:nvSpPr>
        <p:spPr bwMode="auto">
          <a:xfrm>
            <a:off x="5791200" y="914400"/>
            <a:ext cx="2501900" cy="457200"/>
          </a:xfrm>
          <a:prstGeom prst="rect">
            <a:avLst/>
          </a:prstGeom>
          <a:noFill/>
          <a:ln w="9525">
            <a:noFill/>
            <a:miter lim="800000"/>
            <a:headEnd/>
            <a:tailEnd/>
          </a:ln>
          <a:effectLst/>
        </p:spPr>
        <p:txBody>
          <a:bodyPr wrap="none">
            <a:spAutoFit/>
          </a:bodyPr>
          <a:lstStyle/>
          <a:p>
            <a:r>
              <a:rPr lang="en-US">
                <a:solidFill>
                  <a:srgbClr val="FF3300"/>
                </a:solidFill>
              </a:rPr>
              <a:t>Created 2 subtypes</a:t>
            </a:r>
          </a:p>
        </p:txBody>
      </p:sp>
      <p:sp>
        <p:nvSpPr>
          <p:cNvPr id="8" name="TextBox 7"/>
          <p:cNvSpPr txBox="1"/>
          <p:nvPr/>
        </p:nvSpPr>
        <p:spPr>
          <a:xfrm>
            <a:off x="7620000" y="4191000"/>
            <a:ext cx="510076" cy="261610"/>
          </a:xfrm>
          <a:prstGeom prst="rect">
            <a:avLst/>
          </a:prstGeom>
          <a:noFill/>
        </p:spPr>
        <p:txBody>
          <a:bodyPr wrap="none" rtlCol="0">
            <a:spAutoFit/>
          </a:bodyPr>
          <a:lstStyle/>
          <a:p>
            <a:r>
              <a:rPr lang="en-US" sz="1100" dirty="0" smtClean="0"/>
              <a:t>(0,N)</a:t>
            </a:r>
            <a:endParaRPr lang="en-US" sz="1100" dirty="0"/>
          </a:p>
        </p:txBody>
      </p:sp>
      <p:sp>
        <p:nvSpPr>
          <p:cNvPr id="9" name="TextBox 8"/>
          <p:cNvSpPr txBox="1"/>
          <p:nvPr/>
        </p:nvSpPr>
        <p:spPr>
          <a:xfrm>
            <a:off x="6096000" y="4953000"/>
            <a:ext cx="510076" cy="261610"/>
          </a:xfrm>
          <a:prstGeom prst="rect">
            <a:avLst/>
          </a:prstGeom>
          <a:noFill/>
        </p:spPr>
        <p:txBody>
          <a:bodyPr wrap="none" rtlCol="0">
            <a:spAutoFit/>
          </a:bodyPr>
          <a:lstStyle/>
          <a:p>
            <a:r>
              <a:rPr lang="en-US" sz="1050" dirty="0" smtClean="0"/>
              <a:t>(1,N)</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checkerboard(across)">
                                      <p:cBhvr>
                                        <p:cTn id="7" dur="500"/>
                                        <p:tgtEl>
                                          <p:spTgt spid="235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Completeness constraints</a:t>
            </a:r>
          </a:p>
        </p:txBody>
      </p:sp>
      <p:sp>
        <p:nvSpPr>
          <p:cNvPr id="9219" name="Rectangle 3"/>
          <p:cNvSpPr>
            <a:spLocks noGrp="1" noChangeArrowheads="1"/>
          </p:cNvSpPr>
          <p:nvPr>
            <p:ph type="body" idx="1"/>
          </p:nvPr>
        </p:nvSpPr>
        <p:spPr>
          <a:xfrm>
            <a:off x="228600" y="1752600"/>
            <a:ext cx="7848600" cy="3810000"/>
          </a:xfrm>
        </p:spPr>
        <p:txBody>
          <a:bodyPr>
            <a:normAutofit/>
          </a:bodyPr>
          <a:lstStyle/>
          <a:p>
            <a:pPr marL="274320" lvl="1">
              <a:spcBef>
                <a:spcPts val="600"/>
              </a:spcBef>
              <a:buSzPct val="70000"/>
            </a:pPr>
            <a:r>
              <a:rPr lang="en-US" sz="2400" dirty="0" smtClean="0"/>
              <a:t>Total Specialization: An entity instance of a </a:t>
            </a:r>
            <a:r>
              <a:rPr lang="en-US" sz="2400" dirty="0" err="1" smtClean="0"/>
              <a:t>supertype</a:t>
            </a:r>
            <a:r>
              <a:rPr lang="en-US" sz="2400" dirty="0" smtClean="0"/>
              <a:t> </a:t>
            </a:r>
            <a:r>
              <a:rPr lang="en-US" sz="2400" b="1" i="1" dirty="0" smtClean="0"/>
              <a:t>must</a:t>
            </a:r>
            <a:r>
              <a:rPr lang="en-US" sz="2400" dirty="0" smtClean="0"/>
              <a:t> also be a member of at least one subtype. </a:t>
            </a:r>
          </a:p>
          <a:p>
            <a:pPr marL="274320" lvl="1">
              <a:spcBef>
                <a:spcPts val="600"/>
              </a:spcBef>
              <a:buSzPct val="70000"/>
            </a:pPr>
            <a:endParaRPr lang="en-US" sz="2400" dirty="0" smtClean="0"/>
          </a:p>
          <a:p>
            <a:pPr marL="274320" lvl="1">
              <a:spcBef>
                <a:spcPts val="600"/>
              </a:spcBef>
              <a:buSzPct val="70000"/>
            </a:pPr>
            <a:r>
              <a:rPr lang="en-US" sz="2400" dirty="0" smtClean="0"/>
              <a:t>Partial Specialization : An entity instance of the </a:t>
            </a:r>
            <a:r>
              <a:rPr lang="en-US" sz="2400" dirty="0" err="1" smtClean="0"/>
              <a:t>supertype</a:t>
            </a:r>
            <a:r>
              <a:rPr lang="en-US" sz="2400" dirty="0" smtClean="0"/>
              <a:t> is allowed not to belong to any subtype. </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lide(fromTop)">
                                      <p:cBhvr>
                                        <p:cTn id="7" dur="500"/>
                                        <p:tgtEl>
                                          <p:spTgt spid="9219">
                                            <p:txEl>
                                              <p:pRg st="0" end="0"/>
                                            </p:txEl>
                                          </p:spTgt>
                                        </p:tgtEl>
                                      </p:cBhvr>
                                    </p:animEffect>
                                  </p:childTnLst>
                                  <p:subTnLst>
                                    <p:animClr clrSpc="rgb" dir="cw">
                                      <p:cBhvr override="childStyle">
                                        <p:cTn dur="1" fill="hold" display="0" masterRel="nextClick" afterEffect="1"/>
                                        <p:tgtEl>
                                          <p:spTgt spid="921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slide(fromTop)">
                                      <p:cBhvr>
                                        <p:cTn id="12" dur="500"/>
                                        <p:tgtEl>
                                          <p:spTgt spid="9219">
                                            <p:txEl>
                                              <p:pRg st="2" end="2"/>
                                            </p:txEl>
                                          </p:spTgt>
                                        </p:tgtEl>
                                      </p:cBhvr>
                                    </p:animEffect>
                                  </p:childTnLst>
                                  <p:subTnLst>
                                    <p:animClr clrSpc="rgb" dir="cw">
                                      <p:cBhvr override="childStyle">
                                        <p:cTn dur="1" fill="hold" display="0" masterRel="nextClick" afterEffect="1"/>
                                        <p:tgtEl>
                                          <p:spTgt spid="921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11" descr="C:\MyData\MIS\Hoffer6e\Hoffer 6e figures\chapter 04\FIG4-6A.gif"/>
          <p:cNvPicPr>
            <a:picLocks noChangeAspect="1" noChangeArrowheads="1"/>
          </p:cNvPicPr>
          <p:nvPr/>
        </p:nvPicPr>
        <p:blipFill>
          <a:blip r:embed="rId3" cstate="print"/>
          <a:srcRect/>
          <a:stretch>
            <a:fillRect/>
          </a:stretch>
        </p:blipFill>
        <p:spPr bwMode="auto">
          <a:xfrm>
            <a:off x="457200" y="1066800"/>
            <a:ext cx="8305800" cy="4818063"/>
          </a:xfrm>
          <a:prstGeom prst="rect">
            <a:avLst/>
          </a:prstGeom>
          <a:noFill/>
        </p:spPr>
      </p:pic>
      <p:sp>
        <p:nvSpPr>
          <p:cNvPr id="24579" name="Text Box 3"/>
          <p:cNvSpPr txBox="1">
            <a:spLocks noChangeArrowheads="1"/>
          </p:cNvSpPr>
          <p:nvPr/>
        </p:nvSpPr>
        <p:spPr bwMode="auto">
          <a:xfrm>
            <a:off x="1371600" y="71735"/>
            <a:ext cx="543931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completeness constraints</a:t>
            </a:r>
          </a:p>
        </p:txBody>
      </p:sp>
      <p:sp>
        <p:nvSpPr>
          <p:cNvPr id="24580" name="Text Box 4"/>
          <p:cNvSpPr txBox="1">
            <a:spLocks noChangeArrowheads="1"/>
          </p:cNvSpPr>
          <p:nvPr/>
        </p:nvSpPr>
        <p:spPr bwMode="auto">
          <a:xfrm>
            <a:off x="2514600" y="457200"/>
            <a:ext cx="3443571"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Total  specialization rule</a:t>
            </a:r>
            <a:endParaRPr lang="en-US" dirty="0">
              <a:latin typeface="Arial" charset="0"/>
            </a:endParaRPr>
          </a:p>
        </p:txBody>
      </p:sp>
      <p:grpSp>
        <p:nvGrpSpPr>
          <p:cNvPr id="2" name="Group 9"/>
          <p:cNvGrpSpPr>
            <a:grpSpLocks/>
          </p:cNvGrpSpPr>
          <p:nvPr/>
        </p:nvGrpSpPr>
        <p:grpSpPr bwMode="auto">
          <a:xfrm>
            <a:off x="3048000" y="2803525"/>
            <a:ext cx="3886200" cy="1006475"/>
            <a:chOff x="1392" y="1946"/>
            <a:chExt cx="2448" cy="634"/>
          </a:xfrm>
        </p:grpSpPr>
        <p:sp>
          <p:nvSpPr>
            <p:cNvPr id="24582" name="AutoShape 6"/>
            <p:cNvSpPr>
              <a:spLocks noChangeArrowheads="1"/>
            </p:cNvSpPr>
            <p:nvPr/>
          </p:nvSpPr>
          <p:spPr bwMode="auto">
            <a:xfrm>
              <a:off x="1392" y="2064"/>
              <a:ext cx="480" cy="192"/>
            </a:xfrm>
            <a:prstGeom prst="leftArrow">
              <a:avLst>
                <a:gd name="adj1" fmla="val 50000"/>
                <a:gd name="adj2" fmla="val 62500"/>
              </a:avLst>
            </a:prstGeom>
            <a:solidFill>
              <a:srgbClr val="FF3300"/>
            </a:solidFill>
            <a:ln w="9525">
              <a:solidFill>
                <a:schemeClr val="tx1"/>
              </a:solidFill>
              <a:miter lim="800000"/>
              <a:headEnd/>
              <a:tailEnd/>
            </a:ln>
            <a:effectLst/>
          </p:spPr>
          <p:txBody>
            <a:bodyPr wrap="none" anchor="ctr"/>
            <a:lstStyle/>
            <a:p>
              <a:endParaRPr lang="en-US"/>
            </a:p>
          </p:txBody>
        </p:sp>
        <p:sp>
          <p:nvSpPr>
            <p:cNvPr id="24583" name="Text Box 7"/>
            <p:cNvSpPr txBox="1">
              <a:spLocks noChangeArrowheads="1"/>
            </p:cNvSpPr>
            <p:nvPr/>
          </p:nvSpPr>
          <p:spPr bwMode="auto">
            <a:xfrm>
              <a:off x="2150" y="1946"/>
              <a:ext cx="1690" cy="634"/>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must be either an outpatient or a resident patient</a:t>
              </a:r>
            </a:p>
          </p:txBody>
        </p:sp>
      </p:grpSp>
      <p:sp>
        <p:nvSpPr>
          <p:cNvPr id="8" name="TextBox 7"/>
          <p:cNvSpPr txBox="1"/>
          <p:nvPr/>
        </p:nvSpPr>
        <p:spPr>
          <a:xfrm>
            <a:off x="3962400" y="2286000"/>
            <a:ext cx="500458" cy="276999"/>
          </a:xfrm>
          <a:prstGeom prst="rect">
            <a:avLst/>
          </a:prstGeom>
          <a:noFill/>
        </p:spPr>
        <p:txBody>
          <a:bodyPr wrap="none" rtlCol="0">
            <a:spAutoFit/>
          </a:bodyPr>
          <a:lstStyle/>
          <a:p>
            <a:r>
              <a:rPr lang="en-US" sz="1200" dirty="0" smtClean="0"/>
              <a:t>(1,1)</a:t>
            </a:r>
            <a:endParaRPr lang="en-US" sz="1200" dirty="0"/>
          </a:p>
        </p:txBody>
      </p:sp>
      <p:sp>
        <p:nvSpPr>
          <p:cNvPr id="9" name="TextBox 8"/>
          <p:cNvSpPr txBox="1"/>
          <p:nvPr/>
        </p:nvSpPr>
        <p:spPr>
          <a:xfrm>
            <a:off x="6248400" y="2209800"/>
            <a:ext cx="540533" cy="276999"/>
          </a:xfrm>
          <a:prstGeom prst="rect">
            <a:avLst/>
          </a:prstGeom>
          <a:noFill/>
        </p:spPr>
        <p:txBody>
          <a:bodyPr wrap="none" rtlCol="0">
            <a:spAutoFit/>
          </a:bodyPr>
          <a:lstStyle/>
          <a:p>
            <a:r>
              <a:rPr lang="en-US" sz="1200" dirty="0" smtClean="0"/>
              <a:t>(0,N)</a:t>
            </a:r>
            <a:endParaRPr lang="en-US" sz="1200" dirty="0"/>
          </a:p>
        </p:txBody>
      </p:sp>
      <p:sp>
        <p:nvSpPr>
          <p:cNvPr id="10" name="TextBox 9"/>
          <p:cNvSpPr txBox="1"/>
          <p:nvPr/>
        </p:nvSpPr>
        <p:spPr>
          <a:xfrm>
            <a:off x="4724400" y="4038600"/>
            <a:ext cx="500458" cy="276999"/>
          </a:xfrm>
          <a:prstGeom prst="rect">
            <a:avLst/>
          </a:prstGeom>
          <a:noFill/>
        </p:spPr>
        <p:txBody>
          <a:bodyPr wrap="none" rtlCol="0">
            <a:spAutoFit/>
          </a:bodyPr>
          <a:lstStyle/>
          <a:p>
            <a:r>
              <a:rPr lang="en-US" sz="1200" dirty="0" smtClean="0"/>
              <a:t>(1,1)</a:t>
            </a:r>
            <a:endParaRPr lang="en-US" sz="1200" dirty="0"/>
          </a:p>
        </p:txBody>
      </p:sp>
      <p:sp>
        <p:nvSpPr>
          <p:cNvPr id="11" name="TextBox 10"/>
          <p:cNvSpPr txBox="1"/>
          <p:nvPr/>
        </p:nvSpPr>
        <p:spPr>
          <a:xfrm>
            <a:off x="6553200" y="4038600"/>
            <a:ext cx="500458" cy="276999"/>
          </a:xfrm>
          <a:prstGeom prst="rect">
            <a:avLst/>
          </a:prstGeom>
          <a:noFill/>
        </p:spPr>
        <p:txBody>
          <a:bodyPr wrap="none" rtlCol="0">
            <a:spAutoFit/>
          </a:bodyPr>
          <a:lstStyle/>
          <a:p>
            <a:r>
              <a:rPr lang="en-US" sz="1200" dirty="0" smtClean="0"/>
              <a:t>(0,1)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8" name="Picture 18" descr="C:\MyData\MIS\Hoffer6e\Hoffer 6e figures\chapter 04\FIG4-6B.gif"/>
          <p:cNvPicPr>
            <a:picLocks noChangeAspect="1" noChangeArrowheads="1"/>
          </p:cNvPicPr>
          <p:nvPr/>
        </p:nvPicPr>
        <p:blipFill>
          <a:blip r:embed="rId3" cstate="print"/>
          <a:srcRect/>
          <a:stretch>
            <a:fillRect/>
          </a:stretch>
        </p:blipFill>
        <p:spPr bwMode="auto">
          <a:xfrm>
            <a:off x="533400" y="838200"/>
            <a:ext cx="8153400" cy="4810125"/>
          </a:xfrm>
          <a:prstGeom prst="rect">
            <a:avLst/>
          </a:prstGeom>
          <a:noFill/>
        </p:spPr>
      </p:pic>
      <p:sp>
        <p:nvSpPr>
          <p:cNvPr id="25603" name="Text Box 3"/>
          <p:cNvSpPr txBox="1">
            <a:spLocks noChangeArrowheads="1"/>
          </p:cNvSpPr>
          <p:nvPr/>
        </p:nvSpPr>
        <p:spPr bwMode="auto">
          <a:xfrm>
            <a:off x="1905000" y="228600"/>
            <a:ext cx="3594254"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Partial specialization rule</a:t>
            </a:r>
          </a:p>
        </p:txBody>
      </p:sp>
      <p:sp>
        <p:nvSpPr>
          <p:cNvPr id="25605" name="Text Box 5"/>
          <p:cNvSpPr txBox="1">
            <a:spLocks noChangeArrowheads="1"/>
          </p:cNvSpPr>
          <p:nvPr/>
        </p:nvSpPr>
        <p:spPr bwMode="auto">
          <a:xfrm>
            <a:off x="381000" y="914400"/>
            <a:ext cx="8382000" cy="457200"/>
          </a:xfrm>
          <a:prstGeom prst="rect">
            <a:avLst/>
          </a:prstGeom>
          <a:noFill/>
          <a:ln w="9525">
            <a:noFill/>
            <a:miter lim="800000"/>
            <a:headEnd/>
            <a:tailEnd/>
          </a:ln>
          <a:effectLst/>
        </p:spPr>
        <p:txBody>
          <a:bodyPr>
            <a:spAutoFit/>
          </a:bodyPr>
          <a:lstStyle/>
          <a:p>
            <a:pPr algn="l" eaLnBrk="0" hangingPunct="0">
              <a:spcBef>
                <a:spcPct val="50000"/>
              </a:spcBef>
            </a:pPr>
            <a:endParaRPr lang="en-GB"/>
          </a:p>
        </p:txBody>
      </p:sp>
      <p:grpSp>
        <p:nvGrpSpPr>
          <p:cNvPr id="2" name="Group 19"/>
          <p:cNvGrpSpPr>
            <a:grpSpLocks/>
          </p:cNvGrpSpPr>
          <p:nvPr/>
        </p:nvGrpSpPr>
        <p:grpSpPr bwMode="auto">
          <a:xfrm>
            <a:off x="4606925" y="2438400"/>
            <a:ext cx="4003675" cy="1317625"/>
            <a:chOff x="2928" y="1526"/>
            <a:chExt cx="2522" cy="830"/>
          </a:xfrm>
        </p:grpSpPr>
        <p:sp>
          <p:nvSpPr>
            <p:cNvPr id="25609" name="AutoShape 9"/>
            <p:cNvSpPr>
              <a:spLocks noChangeArrowheads="1"/>
            </p:cNvSpPr>
            <p:nvPr/>
          </p:nvSpPr>
          <p:spPr bwMode="auto">
            <a:xfrm rot="-1609376">
              <a:off x="2928" y="2153"/>
              <a:ext cx="864" cy="203"/>
            </a:xfrm>
            <a:prstGeom prst="leftArrow">
              <a:avLst>
                <a:gd name="adj1" fmla="val 48880"/>
                <a:gd name="adj2" fmla="val 59488"/>
              </a:avLst>
            </a:prstGeom>
            <a:solidFill>
              <a:schemeClr val="hlink"/>
            </a:solidFill>
            <a:ln w="9525">
              <a:noFill/>
              <a:miter lim="800000"/>
              <a:headEnd/>
              <a:tailEnd/>
            </a:ln>
            <a:effectLst/>
          </p:spPr>
          <p:txBody>
            <a:bodyPr wrap="none" anchor="ctr"/>
            <a:lstStyle/>
            <a:p>
              <a:endParaRPr lang="en-US"/>
            </a:p>
          </p:txBody>
        </p:sp>
        <p:sp>
          <p:nvSpPr>
            <p:cNvPr id="25610" name="Text Box 10"/>
            <p:cNvSpPr txBox="1">
              <a:spLocks noChangeArrowheads="1"/>
            </p:cNvSpPr>
            <p:nvPr/>
          </p:nvSpPr>
          <p:spPr bwMode="auto">
            <a:xfrm>
              <a:off x="3760" y="1526"/>
              <a:ext cx="1690" cy="640"/>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vehicle could be a car, a truck, or </a:t>
              </a:r>
              <a:r>
                <a:rPr lang="en-US" sz="2000" dirty="0" smtClean="0">
                  <a:solidFill>
                    <a:srgbClr val="FF3300"/>
                  </a:solidFill>
                </a:rPr>
                <a:t>neither (motorcycle)</a:t>
              </a:r>
              <a:endParaRPr lang="en-US" sz="2000" dirty="0">
                <a:solidFill>
                  <a:srgbClr val="FF33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0-#ppt_w/2"/>
                                          </p:val>
                                        </p:tav>
                                        <p:tav tm="100000">
                                          <p:val>
                                            <p:strVal val="#ppt_x"/>
                                          </p:val>
                                        </p:tav>
                                      </p:tavLst>
                                    </p:anim>
                                    <p:anim calcmode="lin" valueType="num">
                                      <p:cBhvr additive="base">
                                        <p:cTn id="12"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a:t>Disjointness</a:t>
            </a:r>
            <a:r>
              <a:rPr lang="en-US" dirty="0"/>
              <a:t> constraint</a:t>
            </a:r>
          </a:p>
        </p:txBody>
      </p:sp>
      <p:sp>
        <p:nvSpPr>
          <p:cNvPr id="11267" name="Rectangle 3"/>
          <p:cNvSpPr>
            <a:spLocks noGrp="1" noChangeArrowheads="1"/>
          </p:cNvSpPr>
          <p:nvPr>
            <p:ph type="body" idx="1"/>
          </p:nvPr>
        </p:nvSpPr>
        <p:spPr/>
        <p:txBody>
          <a:bodyPr/>
          <a:lstStyle/>
          <a:p>
            <a:r>
              <a:rPr lang="en-US" sz="2400" dirty="0" smtClean="0"/>
              <a:t>Can </a:t>
            </a:r>
            <a:r>
              <a:rPr lang="en-US" sz="2400" dirty="0"/>
              <a:t>an instance of a </a:t>
            </a:r>
            <a:r>
              <a:rPr lang="en-US" sz="2400" dirty="0" err="1"/>
              <a:t>supertype</a:t>
            </a:r>
            <a:r>
              <a:rPr lang="en-US" sz="2400" dirty="0"/>
              <a:t> may </a:t>
            </a:r>
            <a:r>
              <a:rPr lang="en-US" sz="2400" i="1" dirty="0"/>
              <a:t>simultaneously</a:t>
            </a:r>
            <a:r>
              <a:rPr lang="en-US" sz="2400" dirty="0"/>
              <a:t> be a member of two (or more) </a:t>
            </a:r>
            <a:r>
              <a:rPr lang="en-US" sz="2400" dirty="0" smtClean="0"/>
              <a:t>subtypes</a:t>
            </a:r>
            <a:r>
              <a:rPr lang="en-US" dirty="0" smtClean="0"/>
              <a:t>?</a:t>
            </a:r>
          </a:p>
          <a:p>
            <a:pPr lvl="1"/>
            <a:r>
              <a:rPr lang="en-US" sz="2100" dirty="0" smtClean="0"/>
              <a:t>Yes</a:t>
            </a:r>
          </a:p>
          <a:p>
            <a:r>
              <a:rPr lang="en-US" dirty="0" smtClean="0"/>
              <a:t>We have two possibilities: Disjoint or Overlapping Subtypes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Top)">
                                      <p:cBhvr>
                                        <p:cTn id="7" dur="500"/>
                                        <p:tgtEl>
                                          <p:spTgt spid="11267">
                                            <p:txEl>
                                              <p:pRg st="0" end="0"/>
                                            </p:txEl>
                                          </p:spTgt>
                                        </p:tgtEl>
                                      </p:cBhvr>
                                    </p:animEffect>
                                  </p:childTnLst>
                                  <p:subTnLst>
                                    <p:animClr clrSpc="rgb" dir="cw">
                                      <p:cBhvr override="childStyle">
                                        <p:cTn dur="1" fill="hold" display="0" masterRel="nextClick" afterEffect="1"/>
                                        <p:tgtEl>
                                          <p:spTgt spid="11267">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slide(fromTop)">
                                      <p:cBhvr>
                                        <p:cTn id="12" dur="500"/>
                                        <p:tgtEl>
                                          <p:spTgt spid="11267">
                                            <p:txEl>
                                              <p:pRg st="1" end="1"/>
                                            </p:txEl>
                                          </p:spTgt>
                                        </p:tgtEl>
                                      </p:cBhvr>
                                    </p:animEffect>
                                  </p:childTnLst>
                                  <p:subTnLst>
                                    <p:animClr clrSpc="rgb" dir="cw">
                                      <p:cBhvr override="childStyle">
                                        <p:cTn dur="1" fill="hold" display="0" masterRel="nextClick" afterEffect="1"/>
                                        <p:tgtEl>
                                          <p:spTgt spid="11267">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slide(fromTop)">
                                      <p:cBhvr>
                                        <p:cTn id="17" dur="500"/>
                                        <p:tgtEl>
                                          <p:spTgt spid="11267">
                                            <p:txEl>
                                              <p:pRg st="2" end="2"/>
                                            </p:txEl>
                                          </p:spTgt>
                                        </p:tgtEl>
                                      </p:cBhvr>
                                    </p:animEffect>
                                  </p:childTnLst>
                                  <p:subTnLst>
                                    <p:animClr clrSpc="rgb" dir="cw">
                                      <p:cBhvr override="childStyle">
                                        <p:cTn dur="1" fill="hold" display="0" masterRel="nextClick" afterEffect="1"/>
                                        <p:tgtEl>
                                          <p:spTgt spid="1126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Disjointness</a:t>
            </a:r>
            <a:r>
              <a:rPr lang="en-US" dirty="0" smtClean="0"/>
              <a:t> constraint</a:t>
            </a:r>
            <a:endParaRPr lang="en-US" dirty="0"/>
          </a:p>
        </p:txBody>
      </p:sp>
      <p:sp>
        <p:nvSpPr>
          <p:cNvPr id="3" name="Content Placeholder 2"/>
          <p:cNvSpPr>
            <a:spLocks noGrp="1"/>
          </p:cNvSpPr>
          <p:nvPr>
            <p:ph sz="quarter" idx="1"/>
          </p:nvPr>
        </p:nvSpPr>
        <p:spPr/>
        <p:txBody>
          <a:bodyPr/>
          <a:lstStyle/>
          <a:p>
            <a:r>
              <a:rPr lang="en-US" b="1" dirty="0" smtClean="0"/>
              <a:t>Disjoint Rule: </a:t>
            </a:r>
            <a:r>
              <a:rPr lang="en-US" dirty="0" smtClean="0"/>
              <a:t>An instance of the </a:t>
            </a:r>
            <a:r>
              <a:rPr lang="en-US" dirty="0" err="1" smtClean="0"/>
              <a:t>supertype</a:t>
            </a:r>
            <a:r>
              <a:rPr lang="en-US" dirty="0" smtClean="0"/>
              <a:t> can be only ONE of the subtypes. </a:t>
            </a:r>
          </a:p>
          <a:p>
            <a:r>
              <a:rPr lang="en-US" dirty="0" smtClean="0"/>
              <a:t>It is specified by the letter ‘d’</a:t>
            </a:r>
          </a:p>
          <a:p>
            <a:endParaRPr lang="en-US" dirty="0" smtClean="0"/>
          </a:p>
          <a:p>
            <a:r>
              <a:rPr lang="en-US" b="1" dirty="0" smtClean="0"/>
              <a:t>Example:</a:t>
            </a:r>
            <a:r>
              <a:rPr lang="en-US" dirty="0" smtClean="0"/>
              <a:t> At any one time a PATIENT must be either an outpatient or a resident patient but cannot be both</a:t>
            </a:r>
          </a:p>
          <a:p>
            <a:r>
              <a:rPr lang="en-US" dirty="0" smtClean="0"/>
              <a:t>The subclass of a patient may change over time, but at any given time a patient is of only one type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descr="C:\MyData\MIS\Hoffer6e\Hoffer 6e figures\chapter 04\FIG4-7A.gif"/>
          <p:cNvPicPr>
            <a:picLocks noChangeAspect="1" noChangeArrowheads="1"/>
          </p:cNvPicPr>
          <p:nvPr/>
        </p:nvPicPr>
        <p:blipFill>
          <a:blip r:embed="rId2" cstate="print"/>
          <a:srcRect/>
          <a:stretch>
            <a:fillRect/>
          </a:stretch>
        </p:blipFill>
        <p:spPr bwMode="auto">
          <a:xfrm>
            <a:off x="266700" y="1066800"/>
            <a:ext cx="8610600" cy="4994275"/>
          </a:xfrm>
          <a:prstGeom prst="rect">
            <a:avLst/>
          </a:prstGeom>
          <a:noFill/>
        </p:spPr>
      </p:pic>
      <p:sp>
        <p:nvSpPr>
          <p:cNvPr id="31748" name="Text Box 4"/>
          <p:cNvSpPr txBox="1">
            <a:spLocks noChangeArrowheads="1"/>
          </p:cNvSpPr>
          <p:nvPr/>
        </p:nvSpPr>
        <p:spPr bwMode="auto">
          <a:xfrm>
            <a:off x="1524000" y="381000"/>
            <a:ext cx="5149167"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a:t>
            </a:r>
            <a:r>
              <a:rPr lang="en-US" sz="2400" dirty="0" err="1">
                <a:latin typeface="Arial" charset="0"/>
              </a:rPr>
              <a:t>disjointness</a:t>
            </a:r>
            <a:r>
              <a:rPr lang="en-US" sz="2400" dirty="0">
                <a:latin typeface="Arial" charset="0"/>
              </a:rPr>
              <a:t> constraints</a:t>
            </a:r>
          </a:p>
        </p:txBody>
      </p:sp>
      <p:grpSp>
        <p:nvGrpSpPr>
          <p:cNvPr id="2" name="Group 10"/>
          <p:cNvGrpSpPr>
            <a:grpSpLocks/>
          </p:cNvGrpSpPr>
          <p:nvPr/>
        </p:nvGrpSpPr>
        <p:grpSpPr bwMode="auto">
          <a:xfrm>
            <a:off x="3124200" y="3048000"/>
            <a:ext cx="4872038" cy="701675"/>
            <a:chOff x="1392" y="2112"/>
            <a:chExt cx="3069" cy="442"/>
          </a:xfrm>
        </p:grpSpPr>
        <p:sp>
          <p:nvSpPr>
            <p:cNvPr id="31752" name="AutoShape 8"/>
            <p:cNvSpPr>
              <a:spLocks noChangeArrowheads="1"/>
            </p:cNvSpPr>
            <p:nvPr/>
          </p:nvSpPr>
          <p:spPr bwMode="auto">
            <a:xfrm>
              <a:off x="1392" y="2278"/>
              <a:ext cx="640" cy="192"/>
            </a:xfrm>
            <a:prstGeom prst="leftArrow">
              <a:avLst>
                <a:gd name="adj1" fmla="val 50000"/>
                <a:gd name="adj2" fmla="val 83333"/>
              </a:avLst>
            </a:prstGeom>
            <a:solidFill>
              <a:schemeClr val="hlink"/>
            </a:solidFill>
            <a:ln w="9525">
              <a:noFill/>
              <a:miter lim="800000"/>
              <a:headEnd/>
              <a:tailEnd/>
            </a:ln>
            <a:effectLst/>
          </p:spPr>
          <p:txBody>
            <a:bodyPr wrap="none" anchor="ctr"/>
            <a:lstStyle/>
            <a:p>
              <a:endParaRPr lang="en-US"/>
            </a:p>
          </p:txBody>
        </p:sp>
        <p:sp>
          <p:nvSpPr>
            <p:cNvPr id="31753" name="Text Box 9"/>
            <p:cNvSpPr txBox="1">
              <a:spLocks noChangeArrowheads="1"/>
            </p:cNvSpPr>
            <p:nvPr/>
          </p:nvSpPr>
          <p:spPr bwMode="auto">
            <a:xfrm>
              <a:off x="2208" y="2112"/>
              <a:ext cx="2253" cy="442"/>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can either be outpatient or resident, but not both</a:t>
              </a:r>
            </a:p>
          </p:txBody>
        </p:sp>
      </p:grpSp>
      <p:sp>
        <p:nvSpPr>
          <p:cNvPr id="12" name="TextBox 11"/>
          <p:cNvSpPr txBox="1"/>
          <p:nvPr/>
        </p:nvSpPr>
        <p:spPr>
          <a:xfrm>
            <a:off x="3886200" y="2286000"/>
            <a:ext cx="500458" cy="276999"/>
          </a:xfrm>
          <a:prstGeom prst="rect">
            <a:avLst/>
          </a:prstGeom>
          <a:noFill/>
        </p:spPr>
        <p:txBody>
          <a:bodyPr wrap="none" rtlCol="0">
            <a:spAutoFit/>
          </a:bodyPr>
          <a:lstStyle/>
          <a:p>
            <a:r>
              <a:rPr lang="en-US" sz="1200" dirty="0" smtClean="0"/>
              <a:t>(1,1)</a:t>
            </a:r>
            <a:endParaRPr lang="en-US" sz="1200" dirty="0"/>
          </a:p>
        </p:txBody>
      </p:sp>
      <p:sp>
        <p:nvSpPr>
          <p:cNvPr id="13" name="TextBox 12"/>
          <p:cNvSpPr txBox="1"/>
          <p:nvPr/>
        </p:nvSpPr>
        <p:spPr>
          <a:xfrm>
            <a:off x="6172200" y="2362200"/>
            <a:ext cx="540533" cy="276999"/>
          </a:xfrm>
          <a:prstGeom prst="rect">
            <a:avLst/>
          </a:prstGeom>
          <a:noFill/>
        </p:spPr>
        <p:txBody>
          <a:bodyPr wrap="none" rtlCol="0">
            <a:spAutoFit/>
          </a:bodyPr>
          <a:lstStyle/>
          <a:p>
            <a:r>
              <a:rPr lang="en-US" sz="1200" dirty="0" smtClean="0"/>
              <a:t>(0,N)</a:t>
            </a:r>
            <a:endParaRPr lang="en-US" sz="1200" dirty="0"/>
          </a:p>
        </p:txBody>
      </p:sp>
      <p:sp>
        <p:nvSpPr>
          <p:cNvPr id="14" name="TextBox 13"/>
          <p:cNvSpPr txBox="1"/>
          <p:nvPr/>
        </p:nvSpPr>
        <p:spPr>
          <a:xfrm>
            <a:off x="4495800" y="4572000"/>
            <a:ext cx="500458" cy="276999"/>
          </a:xfrm>
          <a:prstGeom prst="rect">
            <a:avLst/>
          </a:prstGeom>
          <a:noFill/>
        </p:spPr>
        <p:txBody>
          <a:bodyPr wrap="none" rtlCol="0">
            <a:spAutoFit/>
          </a:bodyPr>
          <a:lstStyle/>
          <a:p>
            <a:r>
              <a:rPr lang="en-US" sz="1200" dirty="0" smtClean="0"/>
              <a:t>(1,1)</a:t>
            </a:r>
            <a:endParaRPr lang="en-US" sz="1200" dirty="0"/>
          </a:p>
        </p:txBody>
      </p:sp>
      <p:sp>
        <p:nvSpPr>
          <p:cNvPr id="15" name="TextBox 14"/>
          <p:cNvSpPr txBox="1"/>
          <p:nvPr/>
        </p:nvSpPr>
        <p:spPr>
          <a:xfrm>
            <a:off x="6705600" y="4572000"/>
            <a:ext cx="500458" cy="276999"/>
          </a:xfrm>
          <a:prstGeom prst="rect">
            <a:avLst/>
          </a:prstGeom>
          <a:noFill/>
        </p:spPr>
        <p:txBody>
          <a:bodyPr wrap="none" rtlCol="0">
            <a:spAutoFit/>
          </a:bodyPr>
          <a:lstStyle/>
          <a:p>
            <a:r>
              <a:rPr lang="en-US" sz="1200" dirty="0" smtClean="0"/>
              <a:t>(0,1)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Disjointness constraint</a:t>
            </a:r>
            <a:endParaRPr lang="en-GB"/>
          </a:p>
        </p:txBody>
      </p:sp>
      <p:sp>
        <p:nvSpPr>
          <p:cNvPr id="78851" name="Rectangle 3"/>
          <p:cNvSpPr>
            <a:spLocks noGrp="1" noChangeArrowheads="1"/>
          </p:cNvSpPr>
          <p:nvPr>
            <p:ph idx="1"/>
          </p:nvPr>
        </p:nvSpPr>
        <p:spPr>
          <a:xfrm>
            <a:off x="457200" y="1600200"/>
            <a:ext cx="7772400" cy="4873752"/>
          </a:xfrm>
        </p:spPr>
        <p:txBody>
          <a:bodyPr>
            <a:normAutofit/>
          </a:bodyPr>
          <a:lstStyle/>
          <a:p>
            <a:pPr>
              <a:buFontTx/>
              <a:buChar char="•"/>
            </a:pPr>
            <a:r>
              <a:rPr lang="en-US" b="1" dirty="0"/>
              <a:t>Overlap Rule</a:t>
            </a:r>
            <a:r>
              <a:rPr lang="en-US" dirty="0"/>
              <a:t>: An instance of the </a:t>
            </a:r>
            <a:r>
              <a:rPr lang="en-US" dirty="0" err="1"/>
              <a:t>supertype</a:t>
            </a:r>
            <a:r>
              <a:rPr lang="en-US" dirty="0"/>
              <a:t> can simultaneously be a member of more than one of the subtypes. </a:t>
            </a:r>
            <a:endParaRPr lang="en-US" dirty="0" smtClean="0"/>
          </a:p>
          <a:p>
            <a:pPr>
              <a:buFontTx/>
              <a:buChar char="•"/>
            </a:pPr>
            <a:endParaRPr lang="en-US" dirty="0" smtClean="0"/>
          </a:p>
          <a:p>
            <a:pPr>
              <a:buFontTx/>
              <a:buChar char="•"/>
            </a:pPr>
            <a:r>
              <a:rPr lang="en-US" b="1" dirty="0" smtClean="0"/>
              <a:t>Example: </a:t>
            </a:r>
            <a:r>
              <a:rPr lang="en-US" dirty="0" smtClean="0"/>
              <a:t>Some </a:t>
            </a:r>
            <a:r>
              <a:rPr lang="en-US" dirty="0"/>
              <a:t>PARTs are both Manufactured and Purchased</a:t>
            </a:r>
            <a:r>
              <a:rPr lang="en-US" dirty="0" smtClean="0"/>
              <a:t>.</a:t>
            </a:r>
          </a:p>
          <a:p>
            <a:pPr lvl="1">
              <a:lnSpc>
                <a:spcPct val="110000"/>
              </a:lnSpc>
              <a:buFontTx/>
              <a:buChar char="•"/>
            </a:pPr>
            <a:r>
              <a:rPr lang="en-US" dirty="0" smtClean="0"/>
              <a:t> </a:t>
            </a:r>
            <a:r>
              <a:rPr lang="en-US" dirty="0"/>
              <a:t>An instance of PART is a particular Part Number (i.e. type of part) rather than the individual part </a:t>
            </a:r>
            <a:r>
              <a:rPr lang="en-US" dirty="0" smtClean="0"/>
              <a:t>itself.</a:t>
            </a:r>
          </a:p>
          <a:p>
            <a:pPr lvl="1">
              <a:lnSpc>
                <a:spcPct val="110000"/>
              </a:lnSpc>
              <a:buFontTx/>
              <a:buChar char="•"/>
            </a:pPr>
            <a:r>
              <a:rPr lang="en-US" dirty="0" smtClean="0"/>
              <a:t>Consider </a:t>
            </a:r>
            <a:r>
              <a:rPr lang="en-US" dirty="0"/>
              <a:t>Part Number 4000, at a given time there may be 250 of this part to hand, of which 100 are manufactured and 150 are purchased. </a:t>
            </a:r>
          </a:p>
          <a:p>
            <a:pPr lvl="1">
              <a:buFontTx/>
              <a:buNone/>
            </a:pPr>
            <a:endParaRPr lang="en-US" sz="2400" dirty="0"/>
          </a:p>
          <a:p>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7" dur="500"/>
                                        <p:tgtEl>
                                          <p:spTgt spid="78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2"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8" name="Picture 10" descr="C:\MyData\MIS\Hoffer6e\Hoffer 6e figures\chapter 04\FIG4-7B.gif"/>
          <p:cNvPicPr>
            <a:picLocks noChangeAspect="1" noChangeArrowheads="1"/>
          </p:cNvPicPr>
          <p:nvPr/>
        </p:nvPicPr>
        <p:blipFill>
          <a:blip r:embed="rId2" cstate="print"/>
          <a:srcRect/>
          <a:stretch>
            <a:fillRect/>
          </a:stretch>
        </p:blipFill>
        <p:spPr bwMode="auto">
          <a:xfrm>
            <a:off x="304800" y="1143000"/>
            <a:ext cx="8610600" cy="4089400"/>
          </a:xfrm>
          <a:prstGeom prst="rect">
            <a:avLst/>
          </a:prstGeom>
          <a:noFill/>
        </p:spPr>
      </p:pic>
      <p:sp>
        <p:nvSpPr>
          <p:cNvPr id="32771" name="Text Box 3"/>
          <p:cNvSpPr txBox="1">
            <a:spLocks noChangeArrowheads="1"/>
          </p:cNvSpPr>
          <p:nvPr/>
        </p:nvSpPr>
        <p:spPr bwMode="auto">
          <a:xfrm>
            <a:off x="2971800" y="381000"/>
            <a:ext cx="2145139"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Overlap rule</a:t>
            </a:r>
          </a:p>
        </p:txBody>
      </p:sp>
      <p:grpSp>
        <p:nvGrpSpPr>
          <p:cNvPr id="2" name="Group 8"/>
          <p:cNvGrpSpPr>
            <a:grpSpLocks/>
          </p:cNvGrpSpPr>
          <p:nvPr/>
        </p:nvGrpSpPr>
        <p:grpSpPr bwMode="auto">
          <a:xfrm>
            <a:off x="3200400" y="3200401"/>
            <a:ext cx="2590800" cy="915987"/>
            <a:chOff x="1920" y="2353"/>
            <a:chExt cx="1632" cy="577"/>
          </a:xfrm>
        </p:grpSpPr>
        <p:sp>
          <p:nvSpPr>
            <p:cNvPr id="32774" name="AutoShape 6"/>
            <p:cNvSpPr>
              <a:spLocks noChangeArrowheads="1"/>
            </p:cNvSpPr>
            <p:nvPr/>
          </p:nvSpPr>
          <p:spPr bwMode="auto">
            <a:xfrm>
              <a:off x="1920" y="2640"/>
              <a:ext cx="348" cy="192"/>
            </a:xfrm>
            <a:prstGeom prst="leftArrow">
              <a:avLst>
                <a:gd name="adj1" fmla="val 50000"/>
                <a:gd name="adj2" fmla="val 45313"/>
              </a:avLst>
            </a:prstGeom>
            <a:solidFill>
              <a:schemeClr val="hlink"/>
            </a:solidFill>
            <a:ln w="9525">
              <a:noFill/>
              <a:miter lim="800000"/>
              <a:headEnd/>
              <a:tailEnd/>
            </a:ln>
            <a:effectLst/>
          </p:spPr>
          <p:txBody>
            <a:bodyPr wrap="none" anchor="ctr"/>
            <a:lstStyle/>
            <a:p>
              <a:endParaRPr lang="en-US"/>
            </a:p>
          </p:txBody>
        </p:sp>
        <p:sp>
          <p:nvSpPr>
            <p:cNvPr id="32775" name="Text Box 7"/>
            <p:cNvSpPr txBox="1">
              <a:spLocks noChangeArrowheads="1"/>
            </p:cNvSpPr>
            <p:nvPr/>
          </p:nvSpPr>
          <p:spPr bwMode="auto">
            <a:xfrm>
              <a:off x="2326" y="2353"/>
              <a:ext cx="1226" cy="577"/>
            </a:xfrm>
            <a:prstGeom prst="rect">
              <a:avLst/>
            </a:prstGeom>
            <a:noFill/>
            <a:ln w="9525">
              <a:noFill/>
              <a:miter lim="800000"/>
              <a:headEnd/>
              <a:tailEnd/>
            </a:ln>
            <a:effectLst/>
          </p:spPr>
          <p:txBody>
            <a:bodyPr>
              <a:spAutoFit/>
            </a:bodyPr>
            <a:lstStyle/>
            <a:p>
              <a:pPr algn="l" eaLnBrk="0" hangingPunct="0"/>
              <a:r>
                <a:rPr lang="en-US" sz="1800" dirty="0">
                  <a:solidFill>
                    <a:srgbClr val="FF3300"/>
                  </a:solidFill>
                </a:rPr>
                <a:t>A part may be both purchased and manufactured</a:t>
              </a:r>
            </a:p>
          </p:txBody>
        </p:sp>
      </p:grpSp>
      <p:sp>
        <p:nvSpPr>
          <p:cNvPr id="7" name="Rectangle 6"/>
          <p:cNvSpPr/>
          <p:nvPr/>
        </p:nvSpPr>
        <p:spPr>
          <a:xfrm>
            <a:off x="304800" y="5562600"/>
            <a:ext cx="7162800" cy="1015663"/>
          </a:xfrm>
          <a:prstGeom prst="rect">
            <a:avLst/>
          </a:prstGeom>
        </p:spPr>
        <p:txBody>
          <a:bodyPr wrap="square">
            <a:spAutoFit/>
          </a:bodyPr>
          <a:lstStyle/>
          <a:p>
            <a:pPr lvl="1"/>
            <a:r>
              <a:rPr lang="en-US" sz="2000" dirty="0" smtClean="0"/>
              <a:t>Double line suggests any part must be either a purchased part or a manufactured part, or it may simultaneously be both of these</a:t>
            </a:r>
            <a:endParaRPr lang="en-US" sz="2000" dirty="0"/>
          </a:p>
        </p:txBody>
      </p:sp>
      <p:sp>
        <p:nvSpPr>
          <p:cNvPr id="8" name="TextBox 7"/>
          <p:cNvSpPr txBox="1"/>
          <p:nvPr/>
        </p:nvSpPr>
        <p:spPr>
          <a:xfrm>
            <a:off x="4724400" y="4724400"/>
            <a:ext cx="718466" cy="369332"/>
          </a:xfrm>
          <a:prstGeom prst="rect">
            <a:avLst/>
          </a:prstGeom>
          <a:noFill/>
        </p:spPr>
        <p:txBody>
          <a:bodyPr wrap="none" rtlCol="0">
            <a:spAutoFit/>
          </a:bodyPr>
          <a:lstStyle/>
          <a:p>
            <a:r>
              <a:rPr lang="en-US" dirty="0" smtClean="0"/>
              <a:t>(1,N)</a:t>
            </a:r>
            <a:endParaRPr lang="en-US" dirty="0"/>
          </a:p>
        </p:txBody>
      </p:sp>
      <p:sp>
        <p:nvSpPr>
          <p:cNvPr id="9" name="TextBox 8"/>
          <p:cNvSpPr txBox="1"/>
          <p:nvPr/>
        </p:nvSpPr>
        <p:spPr>
          <a:xfrm>
            <a:off x="6400800" y="4038600"/>
            <a:ext cx="718466" cy="369332"/>
          </a:xfrm>
          <a:prstGeom prst="rect">
            <a:avLst/>
          </a:prstGeom>
          <a:noFill/>
        </p:spPr>
        <p:txBody>
          <a:bodyPr wrap="none" rtlCol="0">
            <a:spAutoFit/>
          </a:bodyPr>
          <a:lstStyle/>
          <a:p>
            <a:r>
              <a:rPr lang="en-US" dirty="0" smtClean="0"/>
              <a:t>(0,N)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sz="3200" dirty="0" smtClean="0"/>
              <a:t>Specialization Example</a:t>
            </a:r>
            <a:endParaRPr lang="en-US" sz="3200" dirty="0"/>
          </a:p>
        </p:txBody>
      </p:sp>
      <p:sp>
        <p:nvSpPr>
          <p:cNvPr id="778243" name="Rectangle 3"/>
          <p:cNvSpPr>
            <a:spLocks noGrp="1" noChangeArrowheads="1"/>
          </p:cNvSpPr>
          <p:nvPr>
            <p:ph sz="quarter" idx="1"/>
          </p:nvPr>
        </p:nvSpPr>
        <p:spPr/>
        <p:txBody>
          <a:bodyPr>
            <a:normAutofit/>
          </a:bodyPr>
          <a:lstStyle/>
          <a:p>
            <a:r>
              <a:rPr lang="en-US" sz="2400" dirty="0" smtClean="0"/>
              <a:t>Specialization </a:t>
            </a:r>
            <a:r>
              <a:rPr lang="en-US" sz="2400" dirty="0"/>
              <a:t>of EMPLOYEE based on </a:t>
            </a:r>
            <a:endParaRPr lang="en-US" sz="2400" dirty="0" smtClean="0"/>
          </a:p>
          <a:p>
            <a:pPr lvl="1"/>
            <a:r>
              <a:rPr lang="en-US" sz="2100" i="1" dirty="0" smtClean="0"/>
              <a:t>method </a:t>
            </a:r>
            <a:r>
              <a:rPr lang="en-US" sz="2100" i="1" dirty="0"/>
              <a:t>of pay</a:t>
            </a:r>
            <a:r>
              <a:rPr lang="en-US" sz="2100" dirty="0"/>
              <a:t> </a:t>
            </a:r>
            <a:endParaRPr lang="en-US" sz="2100" dirty="0" smtClean="0"/>
          </a:p>
          <a:p>
            <a:pPr lvl="1"/>
            <a:r>
              <a:rPr lang="en-US" dirty="0" smtClean="0"/>
              <a:t>Job type</a:t>
            </a:r>
            <a:r>
              <a:rPr lang="en-US" sz="2100" dirty="0" smtClean="0"/>
              <a:t> </a:t>
            </a:r>
          </a:p>
          <a:p>
            <a:r>
              <a:rPr lang="en-US" sz="2500" dirty="0" smtClean="0"/>
              <a:t>Attributes </a:t>
            </a:r>
            <a:r>
              <a:rPr lang="en-US" sz="2500" dirty="0"/>
              <a:t>of a subclass are called </a:t>
            </a:r>
            <a:r>
              <a:rPr lang="en-US" sz="2500" i="1" dirty="0"/>
              <a:t>specific</a:t>
            </a:r>
            <a:r>
              <a:rPr lang="en-US" sz="2500" dirty="0"/>
              <a:t> or </a:t>
            </a:r>
            <a:r>
              <a:rPr lang="en-US" sz="2500" i="1" dirty="0"/>
              <a:t>local</a:t>
            </a:r>
            <a:r>
              <a:rPr lang="en-US" sz="2500" dirty="0"/>
              <a:t> attributes.</a:t>
            </a:r>
          </a:p>
          <a:p>
            <a:pPr lvl="1"/>
            <a:r>
              <a:rPr lang="en-US" sz="2300" dirty="0"/>
              <a:t>For example, the attribute </a:t>
            </a:r>
            <a:r>
              <a:rPr lang="en-US" sz="2300" dirty="0" err="1"/>
              <a:t>TypingSpeed</a:t>
            </a:r>
            <a:r>
              <a:rPr lang="en-US" sz="2300" dirty="0"/>
              <a:t> of SECRETARY</a:t>
            </a:r>
          </a:p>
          <a:p>
            <a:r>
              <a:rPr lang="en-US" sz="2500" dirty="0"/>
              <a:t>The subclass can also participate in specific relationship types.</a:t>
            </a:r>
          </a:p>
          <a:p>
            <a:pPr lvl="1"/>
            <a:r>
              <a:rPr lang="en-US" sz="2300" dirty="0"/>
              <a:t>For example, a relationship BELONGS_TO of HOURLY_EMPLOYEE</a:t>
            </a:r>
          </a:p>
        </p:txBody>
      </p:sp>
      <p:sp>
        <p:nvSpPr>
          <p:cNvPr id="4" name="Slide Number Placeholder 3"/>
          <p:cNvSpPr>
            <a:spLocks noGrp="1"/>
          </p:cNvSpPr>
          <p:nvPr>
            <p:ph type="sldNum" sz="quarter" idx="15"/>
          </p:nvPr>
        </p:nvSpPr>
        <p:spPr/>
        <p:txBody>
          <a:bodyPr/>
          <a:lstStyle/>
          <a:p>
            <a:fld id="{F0F18E11-25E8-436A-A316-527352914DD8}" type="slidenum">
              <a:rPr lang="en-US"/>
              <a:pPr/>
              <a:t>29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3">
                                            <p:txEl>
                                              <p:pRg st="5" end="5"/>
                                            </p:txEl>
                                          </p:spTgt>
                                        </p:tgtEl>
                                        <p:attrNameLst>
                                          <p:attrName>style.visibility</p:attrName>
                                        </p:attrNameLst>
                                      </p:cBhvr>
                                      <p:to>
                                        <p:strVal val="visible"/>
                                      </p:to>
                                    </p:set>
                                    <p:animEffect transition="in" filter="blinds(horizontal)">
                                      <p:cBhvr>
                                        <p:cTn id="7" dur="500"/>
                                        <p:tgtEl>
                                          <p:spTgt spid="77824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43">
                                            <p:txEl>
                                              <p:pRg st="6" end="6"/>
                                            </p:txEl>
                                          </p:spTgt>
                                        </p:tgtEl>
                                        <p:attrNameLst>
                                          <p:attrName>style.visibility</p:attrName>
                                        </p:attrNameLst>
                                      </p:cBhvr>
                                      <p:to>
                                        <p:strVal val="visible"/>
                                      </p:to>
                                    </p:set>
                                    <p:animEffect transition="in" filter="blinds(horizontal)">
                                      <p:cBhvr>
                                        <p:cTn id="12" dur="500"/>
                                        <p:tgtEl>
                                          <p:spTgt spid="77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err="1"/>
              <a:t>Supertype</a:t>
            </a:r>
            <a:r>
              <a:rPr lang="en-GB"/>
              <a:t>/Subtype relationships</a:t>
            </a:r>
          </a:p>
        </p:txBody>
      </p:sp>
      <p:sp>
        <p:nvSpPr>
          <p:cNvPr id="68611" name="Rectangle 3"/>
          <p:cNvSpPr>
            <a:spLocks noGrp="1" noChangeArrowheads="1"/>
          </p:cNvSpPr>
          <p:nvPr>
            <p:ph idx="1"/>
          </p:nvPr>
        </p:nvSpPr>
        <p:spPr/>
        <p:txBody>
          <a:bodyPr/>
          <a:lstStyle/>
          <a:p>
            <a:r>
              <a:rPr lang="en-GB" sz="2400" dirty="0" smtClean="0"/>
              <a:t>Allows </a:t>
            </a:r>
            <a:r>
              <a:rPr lang="en-GB" sz="2400" dirty="0"/>
              <a:t>us to model a general entity type (the </a:t>
            </a:r>
            <a:r>
              <a:rPr lang="en-GB" sz="2400" dirty="0" err="1"/>
              <a:t>supertype</a:t>
            </a:r>
            <a:r>
              <a:rPr lang="en-GB" sz="2400" dirty="0"/>
              <a:t>) and then subdivide it into several specialised entity types (called subtypes)</a:t>
            </a:r>
          </a:p>
          <a:p>
            <a:endParaRPr lang="en-GB" sz="2400" dirty="0" smtClean="0"/>
          </a:p>
          <a:p>
            <a:r>
              <a:rPr lang="en-GB" sz="2400" dirty="0" smtClean="0"/>
              <a:t>Each </a:t>
            </a:r>
            <a:r>
              <a:rPr lang="en-GB" sz="2400" dirty="0"/>
              <a:t>subtype inherits from its </a:t>
            </a:r>
            <a:r>
              <a:rPr lang="en-GB" sz="2400" dirty="0" err="1"/>
              <a:t>supertype</a:t>
            </a:r>
            <a:r>
              <a:rPr lang="en-GB" sz="2400" dirty="0"/>
              <a:t> and may have special attributes of its 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48373C51-1997-4603-9A27-F3E395254F4C}" type="slidenum">
              <a:rPr lang="en-US"/>
              <a:pPr/>
              <a:t>30</a:t>
            </a:fld>
            <a:endParaRPr lang="en-CA"/>
          </a:p>
        </p:txBody>
      </p:sp>
      <p:pic>
        <p:nvPicPr>
          <p:cNvPr id="825347" name="Picture 3" descr="fig04_01"/>
          <p:cNvPicPr>
            <a:picLocks noChangeAspect="1" noChangeArrowheads="1"/>
          </p:cNvPicPr>
          <p:nvPr/>
        </p:nvPicPr>
        <p:blipFill>
          <a:blip r:embed="rId3" cstate="print"/>
          <a:srcRect/>
          <a:stretch>
            <a:fillRect/>
          </a:stretch>
        </p:blipFill>
        <p:spPr bwMode="auto">
          <a:xfrm>
            <a:off x="609600" y="1524000"/>
            <a:ext cx="7772400" cy="4937125"/>
          </a:xfrm>
          <a:prstGeom prst="rect">
            <a:avLst/>
          </a:prstGeom>
          <a:noFill/>
        </p:spPr>
      </p:pic>
      <p:sp>
        <p:nvSpPr>
          <p:cNvPr id="825348" name="Text Box 4" descr="Pink tissue paper"/>
          <p:cNvSpPr txBox="1">
            <a:spLocks noChangeArrowheads="1"/>
          </p:cNvSpPr>
          <p:nvPr/>
        </p:nvSpPr>
        <p:spPr bwMode="auto">
          <a:xfrm>
            <a:off x="304800" y="822325"/>
            <a:ext cx="6934200" cy="579438"/>
          </a:xfrm>
          <a:prstGeom prst="rect">
            <a:avLst/>
          </a:prstGeom>
          <a:noFill/>
          <a:ln w="9525">
            <a:noFill/>
            <a:miter lim="800000"/>
            <a:headEnd/>
            <a:tailEnd/>
          </a:ln>
          <a:effectLst/>
        </p:spPr>
        <p:txBody>
          <a:bodyPr>
            <a:spAutoFit/>
          </a:bodyPr>
          <a:lstStyle/>
          <a:p>
            <a:pPr>
              <a:spcBef>
                <a:spcPct val="50000"/>
              </a:spcBef>
            </a:pPr>
            <a:r>
              <a:rPr lang="en-US" sz="3200" dirty="0" smtClean="0">
                <a:solidFill>
                  <a:srgbClr val="800000"/>
                </a:solidFill>
              </a:rPr>
              <a:t>Specialization</a:t>
            </a:r>
            <a:endParaRPr lang="en-US" sz="3200" dirty="0">
              <a:solidFill>
                <a:srgbClr val="8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a:xfrm>
            <a:off x="457200" y="274638"/>
            <a:ext cx="8001000" cy="1143000"/>
          </a:xfrm>
        </p:spPr>
        <p:txBody>
          <a:bodyPr>
            <a:normAutofit/>
          </a:bodyPr>
          <a:lstStyle/>
          <a:p>
            <a:r>
              <a:rPr lang="en-US" sz="3200" dirty="0" smtClean="0"/>
              <a:t>Hierarchies &amp; Lattices</a:t>
            </a:r>
            <a:endParaRPr lang="en-US" sz="3200" dirty="0"/>
          </a:p>
        </p:txBody>
      </p:sp>
      <p:sp>
        <p:nvSpPr>
          <p:cNvPr id="692231" name="Rectangle 7"/>
          <p:cNvSpPr>
            <a:spLocks noGrp="1" noChangeArrowheads="1"/>
          </p:cNvSpPr>
          <p:nvPr>
            <p:ph sz="quarter" idx="1"/>
          </p:nvPr>
        </p:nvSpPr>
        <p:spPr/>
        <p:txBody>
          <a:bodyPr>
            <a:normAutofit/>
          </a:bodyPr>
          <a:lstStyle/>
          <a:p>
            <a:r>
              <a:rPr lang="en-US" dirty="0"/>
              <a:t>A subclass may itself have further subclasses specified on it </a:t>
            </a:r>
            <a:r>
              <a:rPr lang="en-US" dirty="0" smtClean="0"/>
              <a:t>that forms </a:t>
            </a:r>
            <a:r>
              <a:rPr lang="en-US" dirty="0"/>
              <a:t>a hierarchy or a lattice</a:t>
            </a:r>
          </a:p>
          <a:p>
            <a:endParaRPr lang="en-US" b="1" i="1" dirty="0" smtClean="0"/>
          </a:p>
          <a:p>
            <a:r>
              <a:rPr lang="en-US" dirty="0" smtClean="0"/>
              <a:t>A subclass inherits attributes  of all its predecessor </a:t>
            </a:r>
            <a:r>
              <a:rPr lang="en-US" dirty="0" err="1" smtClean="0"/>
              <a:t>superclasses</a:t>
            </a:r>
            <a:endParaRPr lang="en-US" dirty="0" smtClean="0"/>
          </a:p>
          <a:p>
            <a:endParaRPr lang="en-US" dirty="0"/>
          </a:p>
        </p:txBody>
      </p:sp>
      <p:sp>
        <p:nvSpPr>
          <p:cNvPr id="4" name="Slide Number Placeholder 3"/>
          <p:cNvSpPr>
            <a:spLocks noGrp="1"/>
          </p:cNvSpPr>
          <p:nvPr>
            <p:ph type="sldNum" sz="quarter" idx="15"/>
          </p:nvPr>
        </p:nvSpPr>
        <p:spPr/>
        <p:txBody>
          <a:bodyPr/>
          <a:lstStyle/>
          <a:p>
            <a:fld id="{E34E8247-7373-43C4-BCAC-38CF53BD1EF8}" type="slidenum">
              <a:rPr lang="en-US"/>
              <a:pPr/>
              <a:t>31</a:t>
            </a:fld>
            <a:endParaRPr lang="en-CA"/>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Hierarchies</a:t>
            </a:r>
            <a:endParaRPr lang="en-US" dirty="0"/>
          </a:p>
        </p:txBody>
      </p:sp>
      <p:sp>
        <p:nvSpPr>
          <p:cNvPr id="199683" name="Rectangle 3"/>
          <p:cNvSpPr>
            <a:spLocks noGrp="1" noChangeArrowheads="1"/>
          </p:cNvSpPr>
          <p:nvPr>
            <p:ph type="body" idx="1"/>
          </p:nvPr>
        </p:nvSpPr>
        <p:spPr>
          <a:xfrm>
            <a:off x="457200" y="1600200"/>
            <a:ext cx="8229600" cy="4873752"/>
          </a:xfrm>
        </p:spPr>
        <p:txBody>
          <a:bodyPr/>
          <a:lstStyle/>
          <a:p>
            <a:r>
              <a:rPr lang="en-US" sz="2400" dirty="0"/>
              <a:t>Hierarchy – subclass participates in one class/subclass relationship</a:t>
            </a:r>
            <a:endParaRPr lang="en-US" dirty="0"/>
          </a:p>
        </p:txBody>
      </p:sp>
      <p:sp>
        <p:nvSpPr>
          <p:cNvPr id="199753" name="Rectangle 73"/>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199754" name="Rectangle 74"/>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ENGINEER</a:t>
            </a:r>
          </a:p>
        </p:txBody>
      </p:sp>
      <p:sp>
        <p:nvSpPr>
          <p:cNvPr id="199755" name="Rectangle 75"/>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199757" name="Line 77"/>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199758" name="Line 78"/>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199760" name="Oval 80"/>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199761" name="Line 81"/>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199765" name="Rectangle 85"/>
          <p:cNvSpPr>
            <a:spLocks noChangeArrowheads="1"/>
          </p:cNvSpPr>
          <p:nvPr/>
        </p:nvSpPr>
        <p:spPr bwMode="auto">
          <a:xfrm>
            <a:off x="4038600" y="5105400"/>
            <a:ext cx="32004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SOFTWARE ENGINEER</a:t>
            </a:r>
          </a:p>
        </p:txBody>
      </p:sp>
      <p:sp>
        <p:nvSpPr>
          <p:cNvPr id="199777" name="Line 97"/>
          <p:cNvSpPr>
            <a:spLocks noChangeShapeType="1"/>
          </p:cNvSpPr>
          <p:nvPr/>
        </p:nvSpPr>
        <p:spPr bwMode="auto">
          <a:xfrm>
            <a:off x="4800600" y="4191000"/>
            <a:ext cx="304800" cy="914400"/>
          </a:xfrm>
          <a:prstGeom prst="line">
            <a:avLst/>
          </a:prstGeom>
          <a:noFill/>
          <a:ln w="12700">
            <a:solidFill>
              <a:schemeClr val="tx1"/>
            </a:solidFill>
            <a:round/>
            <a:headEnd/>
            <a:tailEnd/>
          </a:ln>
          <a:effectLst/>
        </p:spPr>
        <p:txBody>
          <a:bodyPr wrap="none" anchor="ctr"/>
          <a:lstStyle/>
          <a:p>
            <a:endParaRPr lang="en-US"/>
          </a:p>
        </p:txBody>
      </p:sp>
      <p:sp>
        <p:nvSpPr>
          <p:cNvPr id="199779" name="Text Box 99"/>
          <p:cNvSpPr txBox="1">
            <a:spLocks noChangeArrowheads="1"/>
          </p:cNvSpPr>
          <p:nvPr/>
        </p:nvSpPr>
        <p:spPr bwMode="auto">
          <a:xfrm>
            <a:off x="5867400" y="2590800"/>
            <a:ext cx="2743200" cy="1190625"/>
          </a:xfrm>
          <a:prstGeom prst="rect">
            <a:avLst/>
          </a:prstGeom>
          <a:noFill/>
          <a:ln w="9525">
            <a:noFill/>
            <a:miter lim="800000"/>
            <a:headEnd/>
            <a:tailEnd/>
          </a:ln>
          <a:effectLst/>
        </p:spPr>
        <p:txBody>
          <a:bodyPr>
            <a:spAutoFit/>
          </a:bodyPr>
          <a:lstStyle/>
          <a:p>
            <a:pPr>
              <a:spcBef>
                <a:spcPct val="50000"/>
              </a:spcBef>
            </a:pPr>
            <a:r>
              <a:rPr lang="en-US"/>
              <a:t>SOFTWARE ENGINEER has all the attributes of an ENGINEER and EMPLOYEE</a:t>
            </a:r>
          </a:p>
        </p:txBody>
      </p:sp>
      <p:sp>
        <p:nvSpPr>
          <p:cNvPr id="199780" name="Text Box 100"/>
          <p:cNvSpPr txBox="1">
            <a:spLocks noChangeArrowheads="1"/>
          </p:cNvSpPr>
          <p:nvPr/>
        </p:nvSpPr>
        <p:spPr bwMode="auto">
          <a:xfrm rot="3848047">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1" name="Text Box 101"/>
          <p:cNvSpPr txBox="1">
            <a:spLocks noChangeArrowheads="1"/>
          </p:cNvSpPr>
          <p:nvPr/>
        </p:nvSpPr>
        <p:spPr bwMode="auto">
          <a:xfrm rot="-3550153">
            <a:off x="3695700" y="33909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2" name="Text Box 102"/>
          <p:cNvSpPr txBox="1">
            <a:spLocks noChangeArrowheads="1"/>
          </p:cNvSpPr>
          <p:nvPr/>
        </p:nvSpPr>
        <p:spPr bwMode="auto">
          <a:xfrm rot="-813938">
            <a:off x="4724400" y="4419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 name="Rectangle 18"/>
          <p:cNvSpPr/>
          <p:nvPr/>
        </p:nvSpPr>
        <p:spPr>
          <a:xfrm>
            <a:off x="457200" y="4495800"/>
            <a:ext cx="2971800" cy="923330"/>
          </a:xfrm>
          <a:prstGeom prst="rect">
            <a:avLst/>
          </a:prstGeom>
          <a:noFill/>
          <a:ln>
            <a:solidFill>
              <a:schemeClr val="accent1"/>
            </a:solidFill>
          </a:ln>
        </p:spPr>
        <p:txBody>
          <a:bodyPr wrap="square">
            <a:spAutoFit/>
          </a:bodyPr>
          <a:lstStyle/>
          <a:p>
            <a:r>
              <a:rPr lang="en-US" b="1" i="1" dirty="0" smtClean="0"/>
              <a:t>single inheritance</a:t>
            </a:r>
            <a:endParaRPr lang="en-US" dirty="0" smtClean="0"/>
          </a:p>
          <a:p>
            <a:endParaRPr lang="en-US" dirty="0"/>
          </a:p>
          <a:p>
            <a:r>
              <a:rPr lang="en-US" dirty="0" smtClean="0"/>
              <a:t>Forms a </a:t>
            </a:r>
            <a:r>
              <a:rPr lang="en-US" b="1" i="1" dirty="0" smtClean="0"/>
              <a:t>tree structure</a:t>
            </a:r>
            <a:endParaRPr lang="en-US" b="1"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dirty="0" smtClean="0"/>
              <a:t>Lattices(</a:t>
            </a:r>
            <a:r>
              <a:rPr lang="en-US" sz="3200" dirty="0" smtClean="0"/>
              <a:t>shared subclass)</a:t>
            </a:r>
            <a:endParaRPr lang="en-US" dirty="0"/>
          </a:p>
        </p:txBody>
      </p:sp>
      <p:sp>
        <p:nvSpPr>
          <p:cNvPr id="201731" name="Rectangle 3"/>
          <p:cNvSpPr>
            <a:spLocks noGrp="1" noChangeArrowheads="1"/>
          </p:cNvSpPr>
          <p:nvPr>
            <p:ph type="body" idx="1"/>
          </p:nvPr>
        </p:nvSpPr>
        <p:spPr/>
        <p:txBody>
          <a:bodyPr/>
          <a:lstStyle/>
          <a:p>
            <a:r>
              <a:rPr lang="en-US" sz="2400" dirty="0"/>
              <a:t>Lattice – subclass participates in more than one class/subclass </a:t>
            </a:r>
            <a:r>
              <a:rPr lang="en-US" sz="2400" dirty="0" smtClean="0"/>
              <a:t>relationship (multiple inheritance)</a:t>
            </a:r>
            <a:endParaRPr lang="en-US" dirty="0"/>
          </a:p>
        </p:txBody>
      </p:sp>
      <p:sp>
        <p:nvSpPr>
          <p:cNvPr id="201747" name="Rectangle 19"/>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01748" name="Rectangle 20"/>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01749" name="Rectangle 21"/>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01750" name="Rectangle 22"/>
          <p:cNvSpPr>
            <a:spLocks noChangeArrowheads="1"/>
          </p:cNvSpPr>
          <p:nvPr/>
        </p:nvSpPr>
        <p:spPr bwMode="auto">
          <a:xfrm>
            <a:off x="4800600" y="49530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01751" name="Line 23"/>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201752" name="Line 24"/>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201753" name="Line 25"/>
          <p:cNvSpPr>
            <a:spLocks noChangeShapeType="1"/>
          </p:cNvSpPr>
          <p:nvPr/>
        </p:nvSpPr>
        <p:spPr bwMode="auto">
          <a:xfrm>
            <a:off x="4953000" y="4191000"/>
            <a:ext cx="838200" cy="762000"/>
          </a:xfrm>
          <a:prstGeom prst="line">
            <a:avLst/>
          </a:prstGeom>
          <a:noFill/>
          <a:ln w="12700">
            <a:solidFill>
              <a:schemeClr val="tx1"/>
            </a:solidFill>
            <a:round/>
            <a:headEnd/>
            <a:tailEnd/>
          </a:ln>
          <a:effectLst/>
        </p:spPr>
        <p:txBody>
          <a:bodyPr wrap="none" anchor="ctr"/>
          <a:lstStyle/>
          <a:p>
            <a:endParaRPr lang="en-US"/>
          </a:p>
        </p:txBody>
      </p:sp>
      <p:sp>
        <p:nvSpPr>
          <p:cNvPr id="201754" name="Oval 26"/>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1755" name="Line 27"/>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201756" name="Rectangle 28"/>
          <p:cNvSpPr>
            <a:spLocks noChangeArrowheads="1"/>
          </p:cNvSpPr>
          <p:nvPr/>
        </p:nvSpPr>
        <p:spPr bwMode="auto">
          <a:xfrm>
            <a:off x="60960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201757" name="Line 29"/>
          <p:cNvSpPr>
            <a:spLocks noChangeShapeType="1"/>
          </p:cNvSpPr>
          <p:nvPr/>
        </p:nvSpPr>
        <p:spPr bwMode="auto">
          <a:xfrm flipV="1">
            <a:off x="6172200" y="4191000"/>
            <a:ext cx="609600" cy="762000"/>
          </a:xfrm>
          <a:prstGeom prst="line">
            <a:avLst/>
          </a:prstGeom>
          <a:noFill/>
          <a:ln w="12700">
            <a:solidFill>
              <a:schemeClr val="tx1"/>
            </a:solidFill>
            <a:round/>
            <a:headEnd/>
            <a:tailEnd/>
          </a:ln>
          <a:effectLst/>
        </p:spPr>
        <p:txBody>
          <a:bodyPr wrap="none" anchor="ctr"/>
          <a:lstStyle/>
          <a:p>
            <a:endParaRPr lang="en-US"/>
          </a:p>
        </p:txBody>
      </p:sp>
      <p:sp>
        <p:nvSpPr>
          <p:cNvPr id="201758" name="Line 30"/>
          <p:cNvSpPr>
            <a:spLocks noChangeShapeType="1"/>
          </p:cNvSpPr>
          <p:nvPr/>
        </p:nvSpPr>
        <p:spPr bwMode="auto">
          <a:xfrm>
            <a:off x="4114800" y="3048000"/>
            <a:ext cx="2362200" cy="762000"/>
          </a:xfrm>
          <a:prstGeom prst="line">
            <a:avLst/>
          </a:prstGeom>
          <a:noFill/>
          <a:ln w="12700">
            <a:solidFill>
              <a:schemeClr val="tx1"/>
            </a:solidFill>
            <a:round/>
            <a:headEnd/>
            <a:tailEnd/>
          </a:ln>
          <a:effectLst/>
        </p:spPr>
        <p:txBody>
          <a:bodyPr wrap="none" anchor="ctr"/>
          <a:lstStyle/>
          <a:p>
            <a:endParaRPr lang="en-US"/>
          </a:p>
        </p:txBody>
      </p:sp>
      <p:sp>
        <p:nvSpPr>
          <p:cNvPr id="201759" name="Text Box 31"/>
          <p:cNvSpPr txBox="1">
            <a:spLocks noChangeArrowheads="1"/>
          </p:cNvSpPr>
          <p:nvPr/>
        </p:nvSpPr>
        <p:spPr bwMode="auto">
          <a:xfrm>
            <a:off x="2362200" y="4572000"/>
            <a:ext cx="2286000" cy="1400383"/>
          </a:xfrm>
          <a:prstGeom prst="rect">
            <a:avLst/>
          </a:prstGeom>
          <a:noFill/>
          <a:ln w="9525">
            <a:noFill/>
            <a:miter lim="800000"/>
            <a:headEnd/>
            <a:tailEnd/>
          </a:ln>
          <a:effectLst/>
        </p:spPr>
        <p:txBody>
          <a:bodyPr>
            <a:spAutoFit/>
          </a:bodyPr>
          <a:lstStyle/>
          <a:p>
            <a:pPr>
              <a:spcBef>
                <a:spcPct val="50000"/>
              </a:spcBef>
            </a:pPr>
            <a:r>
              <a:rPr lang="en-US" sz="1700" dirty="0"/>
              <a:t>ENGINEERING MANAGER (shared subclass) is a </a:t>
            </a:r>
            <a:r>
              <a:rPr lang="en-US" sz="1700" dirty="0" smtClean="0"/>
              <a:t>MANAGER </a:t>
            </a:r>
            <a:r>
              <a:rPr lang="en-US" sz="1700" dirty="0"/>
              <a:t>and an ENGINEER</a:t>
            </a:r>
          </a:p>
        </p:txBody>
      </p:sp>
      <p:sp>
        <p:nvSpPr>
          <p:cNvPr id="201760" name="Text Box 32"/>
          <p:cNvSpPr txBox="1">
            <a:spLocks noChangeArrowheads="1"/>
          </p:cNvSpPr>
          <p:nvPr/>
        </p:nvSpPr>
        <p:spPr bwMode="auto">
          <a:xfrm rot="3970128">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1" name="Text Box 33"/>
          <p:cNvSpPr txBox="1">
            <a:spLocks noChangeArrowheads="1"/>
          </p:cNvSpPr>
          <p:nvPr/>
        </p:nvSpPr>
        <p:spPr bwMode="auto">
          <a:xfrm rot="2425013">
            <a:off x="62484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2" name="Text Box 34"/>
          <p:cNvSpPr txBox="1">
            <a:spLocks noChangeArrowheads="1"/>
          </p:cNvSpPr>
          <p:nvPr/>
        </p:nvSpPr>
        <p:spPr bwMode="auto">
          <a:xfrm rot="-3961873">
            <a:off x="5257800" y="3276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3" name="Text Box 35"/>
          <p:cNvSpPr txBox="1">
            <a:spLocks noChangeArrowheads="1"/>
          </p:cNvSpPr>
          <p:nvPr/>
        </p:nvSpPr>
        <p:spPr bwMode="auto">
          <a:xfrm rot="-2970487">
            <a:off x="51816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4" name="Text Box 36"/>
          <p:cNvSpPr txBox="1">
            <a:spLocks noChangeArrowheads="1"/>
          </p:cNvSpPr>
          <p:nvPr/>
        </p:nvSpPr>
        <p:spPr bwMode="auto">
          <a:xfrm rot="-3572050">
            <a:off x="3810000" y="3429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shared subclass</a:t>
            </a:r>
            <a:endParaRPr lang="en-US" dirty="0"/>
          </a:p>
        </p:txBody>
      </p:sp>
      <p:sp>
        <p:nvSpPr>
          <p:cNvPr id="21" name="Rectangle 19"/>
          <p:cNvSpPr>
            <a:spLocks noChangeArrowheads="1"/>
          </p:cNvSpPr>
          <p:nvPr/>
        </p:nvSpPr>
        <p:spPr bwMode="auto">
          <a:xfrm>
            <a:off x="2819400" y="3962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2" name="Rectangle 20"/>
          <p:cNvSpPr>
            <a:spLocks noChangeArrowheads="1"/>
          </p:cNvSpPr>
          <p:nvPr/>
        </p:nvSpPr>
        <p:spPr bwMode="auto">
          <a:xfrm>
            <a:off x="38862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3" name="Rectangle 21"/>
          <p:cNvSpPr>
            <a:spLocks noChangeArrowheads="1"/>
          </p:cNvSpPr>
          <p:nvPr/>
        </p:nvSpPr>
        <p:spPr bwMode="auto">
          <a:xfrm>
            <a:off x="14478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4" name="Rectangle 22"/>
          <p:cNvSpPr>
            <a:spLocks noChangeArrowheads="1"/>
          </p:cNvSpPr>
          <p:nvPr/>
        </p:nvSpPr>
        <p:spPr bwMode="auto">
          <a:xfrm>
            <a:off x="4800600" y="62484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5" name="Line 23"/>
          <p:cNvSpPr>
            <a:spLocks noChangeShapeType="1"/>
          </p:cNvSpPr>
          <p:nvPr/>
        </p:nvSpPr>
        <p:spPr bwMode="auto">
          <a:xfrm flipH="1">
            <a:off x="2514600" y="4648200"/>
            <a:ext cx="914400" cy="457200"/>
          </a:xfrm>
          <a:prstGeom prst="line">
            <a:avLst/>
          </a:prstGeom>
          <a:noFill/>
          <a:ln w="12700">
            <a:solidFill>
              <a:schemeClr val="tx1"/>
            </a:solidFill>
            <a:round/>
            <a:headEnd/>
            <a:tailEnd/>
          </a:ln>
          <a:effectLst/>
        </p:spPr>
        <p:txBody>
          <a:bodyPr wrap="none" anchor="ctr"/>
          <a:lstStyle/>
          <a:p>
            <a:endParaRPr lang="en-US"/>
          </a:p>
        </p:txBody>
      </p:sp>
      <p:sp>
        <p:nvSpPr>
          <p:cNvPr id="26" name="Line 24"/>
          <p:cNvSpPr>
            <a:spLocks noChangeShapeType="1"/>
          </p:cNvSpPr>
          <p:nvPr/>
        </p:nvSpPr>
        <p:spPr bwMode="auto">
          <a:xfrm>
            <a:off x="3429000" y="4648200"/>
            <a:ext cx="838200" cy="457200"/>
          </a:xfrm>
          <a:prstGeom prst="line">
            <a:avLst/>
          </a:prstGeom>
          <a:noFill/>
          <a:ln w="12700">
            <a:solidFill>
              <a:schemeClr val="tx1"/>
            </a:solidFill>
            <a:round/>
            <a:headEnd/>
            <a:tailEnd/>
          </a:ln>
          <a:effectLst/>
        </p:spPr>
        <p:txBody>
          <a:bodyPr wrap="none" anchor="ctr"/>
          <a:lstStyle/>
          <a:p>
            <a:endParaRPr lang="en-US"/>
          </a:p>
        </p:txBody>
      </p:sp>
      <p:sp>
        <p:nvSpPr>
          <p:cNvPr id="27" name="Line 25"/>
          <p:cNvSpPr>
            <a:spLocks noChangeShapeType="1"/>
          </p:cNvSpPr>
          <p:nvPr/>
        </p:nvSpPr>
        <p:spPr bwMode="auto">
          <a:xfrm>
            <a:off x="4953000" y="5486400"/>
            <a:ext cx="838200" cy="762000"/>
          </a:xfrm>
          <a:prstGeom prst="line">
            <a:avLst/>
          </a:prstGeom>
          <a:noFill/>
          <a:ln w="12700">
            <a:solidFill>
              <a:schemeClr val="tx1"/>
            </a:solidFill>
            <a:round/>
            <a:headEnd/>
            <a:tailEnd/>
          </a:ln>
          <a:effectLst/>
        </p:spPr>
        <p:txBody>
          <a:bodyPr wrap="none" anchor="ctr"/>
          <a:lstStyle/>
          <a:p>
            <a:endParaRPr lang="en-US"/>
          </a:p>
        </p:txBody>
      </p:sp>
      <p:sp>
        <p:nvSpPr>
          <p:cNvPr id="28" name="Oval 26"/>
          <p:cNvSpPr>
            <a:spLocks noChangeArrowheads="1"/>
          </p:cNvSpPr>
          <p:nvPr/>
        </p:nvSpPr>
        <p:spPr bwMode="auto">
          <a:xfrm>
            <a:off x="3276600" y="44958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9" name="Line 27"/>
          <p:cNvSpPr>
            <a:spLocks noChangeShapeType="1"/>
          </p:cNvSpPr>
          <p:nvPr/>
        </p:nvSpPr>
        <p:spPr bwMode="auto">
          <a:xfrm>
            <a:off x="3429000" y="4343400"/>
            <a:ext cx="0" cy="152400"/>
          </a:xfrm>
          <a:prstGeom prst="line">
            <a:avLst/>
          </a:prstGeom>
          <a:noFill/>
          <a:ln w="12700">
            <a:solidFill>
              <a:schemeClr val="tx1"/>
            </a:solidFill>
            <a:round/>
            <a:headEnd/>
            <a:tailEnd/>
          </a:ln>
          <a:effectLst/>
        </p:spPr>
        <p:txBody>
          <a:bodyPr wrap="none" anchor="ctr"/>
          <a:lstStyle/>
          <a:p>
            <a:endParaRPr lang="en-US"/>
          </a:p>
        </p:txBody>
      </p:sp>
      <p:sp>
        <p:nvSpPr>
          <p:cNvPr id="30" name="Rectangle 28"/>
          <p:cNvSpPr>
            <a:spLocks noChangeArrowheads="1"/>
          </p:cNvSpPr>
          <p:nvPr/>
        </p:nvSpPr>
        <p:spPr bwMode="auto">
          <a:xfrm>
            <a:off x="60960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31" name="Line 29"/>
          <p:cNvSpPr>
            <a:spLocks noChangeShapeType="1"/>
          </p:cNvSpPr>
          <p:nvPr/>
        </p:nvSpPr>
        <p:spPr bwMode="auto">
          <a:xfrm flipV="1">
            <a:off x="6172200" y="5486400"/>
            <a:ext cx="609600" cy="762000"/>
          </a:xfrm>
          <a:prstGeom prst="line">
            <a:avLst/>
          </a:prstGeom>
          <a:noFill/>
          <a:ln w="127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a:off x="4114800" y="4343400"/>
            <a:ext cx="2362200" cy="762000"/>
          </a:xfrm>
          <a:prstGeom prst="line">
            <a:avLst/>
          </a:prstGeom>
          <a:noFill/>
          <a:ln w="12700">
            <a:solidFill>
              <a:schemeClr val="tx1"/>
            </a:solidFill>
            <a:round/>
            <a:headEnd/>
            <a:tailEnd/>
          </a:ln>
          <a:effectLst/>
        </p:spPr>
        <p:txBody>
          <a:bodyPr wrap="none" anchor="ctr"/>
          <a:lstStyle/>
          <a:p>
            <a:endParaRPr lang="en-US"/>
          </a:p>
        </p:txBody>
      </p:sp>
      <p:sp>
        <p:nvSpPr>
          <p:cNvPr id="33" name="Text Box 32"/>
          <p:cNvSpPr txBox="1">
            <a:spLocks noChangeArrowheads="1"/>
          </p:cNvSpPr>
          <p:nvPr/>
        </p:nvSpPr>
        <p:spPr bwMode="auto">
          <a:xfrm rot="3970128">
            <a:off x="2781300" y="46101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4" name="Text Box 33"/>
          <p:cNvSpPr txBox="1">
            <a:spLocks noChangeArrowheads="1"/>
          </p:cNvSpPr>
          <p:nvPr/>
        </p:nvSpPr>
        <p:spPr bwMode="auto">
          <a:xfrm rot="2425013">
            <a:off x="62484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5" name="Text Box 34"/>
          <p:cNvSpPr txBox="1">
            <a:spLocks noChangeArrowheads="1"/>
          </p:cNvSpPr>
          <p:nvPr/>
        </p:nvSpPr>
        <p:spPr bwMode="auto">
          <a:xfrm rot="-3961873">
            <a:off x="5257800" y="4572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6" name="Text Box 35"/>
          <p:cNvSpPr txBox="1">
            <a:spLocks noChangeArrowheads="1"/>
          </p:cNvSpPr>
          <p:nvPr/>
        </p:nvSpPr>
        <p:spPr bwMode="auto">
          <a:xfrm rot="-2970487">
            <a:off x="51816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7" name="Text Box 36"/>
          <p:cNvSpPr txBox="1">
            <a:spLocks noChangeArrowheads="1"/>
          </p:cNvSpPr>
          <p:nvPr/>
        </p:nvSpPr>
        <p:spPr bwMode="auto">
          <a:xfrm rot="-3572050">
            <a:off x="3810000" y="4724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9" name="Rectangle 5"/>
          <p:cNvSpPr>
            <a:spLocks noGrp="1" noChangeArrowheads="1"/>
          </p:cNvSpPr>
          <p:nvPr>
            <p:ph sz="quarter" idx="1"/>
          </p:nvPr>
        </p:nvSpPr>
        <p:spPr>
          <a:xfrm>
            <a:off x="457200" y="1600200"/>
            <a:ext cx="8229600" cy="4873752"/>
          </a:xfrm>
        </p:spPr>
        <p:txBody>
          <a:bodyPr>
            <a:normAutofit/>
          </a:bodyPr>
          <a:lstStyle/>
          <a:p>
            <a:r>
              <a:rPr lang="en-US" sz="2200" dirty="0" smtClean="0"/>
              <a:t>A </a:t>
            </a:r>
            <a:r>
              <a:rPr lang="en-US" sz="2200" dirty="0"/>
              <a:t>shared subclass is a subclass in:</a:t>
            </a:r>
          </a:p>
          <a:p>
            <a:pPr lvl="1"/>
            <a:r>
              <a:rPr lang="en-US" sz="2000" i="1" dirty="0"/>
              <a:t>more than one</a:t>
            </a:r>
            <a:r>
              <a:rPr lang="en-US" sz="2000" dirty="0"/>
              <a:t> distinct </a:t>
            </a:r>
            <a:r>
              <a:rPr lang="en-US" sz="2000" dirty="0" err="1"/>
              <a:t>superclass</a:t>
            </a:r>
            <a:r>
              <a:rPr lang="en-US" sz="2000" dirty="0"/>
              <a:t>/subclass relationships</a:t>
            </a:r>
          </a:p>
          <a:p>
            <a:pPr lvl="1"/>
            <a:r>
              <a:rPr lang="en-US" sz="2000" dirty="0"/>
              <a:t>each relationships has a single </a:t>
            </a:r>
            <a:r>
              <a:rPr lang="en-US" sz="2000" dirty="0" err="1"/>
              <a:t>superclass</a:t>
            </a:r>
            <a:endParaRPr lang="en-US" sz="2000" dirty="0"/>
          </a:p>
          <a:p>
            <a:pPr lvl="1"/>
            <a:r>
              <a:rPr lang="en-US" sz="2000" dirty="0"/>
              <a:t>shared subclass leads to multiple </a:t>
            </a:r>
            <a:r>
              <a:rPr lang="en-US" sz="2000" dirty="0" smtClean="0"/>
              <a:t>inheritance</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ox(in)">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ox(in)">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ox(in)">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ox(in)">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b="1" dirty="0" smtClean="0"/>
              <a:t>Categories (UNION TYPES)</a:t>
            </a:r>
            <a:endParaRPr lang="en-US" b="1" dirty="0"/>
          </a:p>
        </p:txBody>
      </p:sp>
      <p:sp>
        <p:nvSpPr>
          <p:cNvPr id="202755" name="Rectangle 3"/>
          <p:cNvSpPr>
            <a:spLocks noGrp="1" noChangeArrowheads="1"/>
          </p:cNvSpPr>
          <p:nvPr>
            <p:ph type="body" idx="1"/>
          </p:nvPr>
        </p:nvSpPr>
        <p:spPr>
          <a:xfrm>
            <a:off x="457200" y="1295400"/>
            <a:ext cx="8229600" cy="4835525"/>
          </a:xfrm>
        </p:spPr>
        <p:txBody>
          <a:bodyPr/>
          <a:lstStyle/>
          <a:p>
            <a:endParaRPr lang="en-US" sz="800" dirty="0" smtClean="0"/>
          </a:p>
          <a:p>
            <a:r>
              <a:rPr lang="en-US" dirty="0" smtClean="0"/>
              <a:t>Models </a:t>
            </a:r>
            <a:r>
              <a:rPr lang="en-US" dirty="0"/>
              <a:t>a class/subclass with more than one superclass of </a:t>
            </a:r>
            <a:r>
              <a:rPr lang="en-US" i="1" dirty="0"/>
              <a:t>distinct</a:t>
            </a:r>
            <a:r>
              <a:rPr lang="en-US" dirty="0"/>
              <a:t> entity types.  Attribute inheritance is selective.</a:t>
            </a:r>
          </a:p>
          <a:p>
            <a:endParaRPr lang="en-US" sz="2800" dirty="0"/>
          </a:p>
        </p:txBody>
      </p:sp>
      <p:sp>
        <p:nvSpPr>
          <p:cNvPr id="202756" name="Oval 4"/>
          <p:cNvSpPr>
            <a:spLocks noChangeArrowheads="1"/>
          </p:cNvSpPr>
          <p:nvPr/>
        </p:nvSpPr>
        <p:spPr bwMode="auto">
          <a:xfrm>
            <a:off x="3962400" y="4267200"/>
            <a:ext cx="457200" cy="4572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2760" name="Rectangle 8"/>
          <p:cNvSpPr>
            <a:spLocks noChangeArrowheads="1"/>
          </p:cNvSpPr>
          <p:nvPr/>
        </p:nvSpPr>
        <p:spPr bwMode="auto">
          <a:xfrm>
            <a:off x="857250" y="2762250"/>
            <a:ext cx="1473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1" name="Rectangle 9"/>
          <p:cNvSpPr>
            <a:spLocks noChangeArrowheads="1"/>
          </p:cNvSpPr>
          <p:nvPr/>
        </p:nvSpPr>
        <p:spPr bwMode="auto">
          <a:xfrm>
            <a:off x="3371850" y="2800350"/>
            <a:ext cx="1854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2" name="Rectangle 10"/>
          <p:cNvSpPr>
            <a:spLocks noChangeArrowheads="1"/>
          </p:cNvSpPr>
          <p:nvPr/>
        </p:nvSpPr>
        <p:spPr bwMode="auto">
          <a:xfrm>
            <a:off x="6400800" y="2819400"/>
            <a:ext cx="1930400" cy="53975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3" name="Line 11"/>
          <p:cNvSpPr>
            <a:spLocks noChangeShapeType="1"/>
          </p:cNvSpPr>
          <p:nvPr/>
        </p:nvSpPr>
        <p:spPr bwMode="auto">
          <a:xfrm>
            <a:off x="1981200" y="3276600"/>
            <a:ext cx="1981200" cy="1143000"/>
          </a:xfrm>
          <a:prstGeom prst="line">
            <a:avLst/>
          </a:prstGeom>
          <a:noFill/>
          <a:ln w="12700">
            <a:solidFill>
              <a:schemeClr val="tx1"/>
            </a:solidFill>
            <a:round/>
            <a:headEnd/>
            <a:tailEnd/>
          </a:ln>
          <a:effectLst/>
        </p:spPr>
        <p:txBody>
          <a:bodyPr wrap="none" anchor="ctr"/>
          <a:lstStyle/>
          <a:p>
            <a:endParaRPr lang="en-US"/>
          </a:p>
        </p:txBody>
      </p:sp>
      <p:sp>
        <p:nvSpPr>
          <p:cNvPr id="202764" name="Line 12"/>
          <p:cNvSpPr>
            <a:spLocks noChangeShapeType="1"/>
          </p:cNvSpPr>
          <p:nvPr/>
        </p:nvSpPr>
        <p:spPr bwMode="auto">
          <a:xfrm>
            <a:off x="4191000" y="3352800"/>
            <a:ext cx="0" cy="914400"/>
          </a:xfrm>
          <a:prstGeom prst="line">
            <a:avLst/>
          </a:prstGeom>
          <a:noFill/>
          <a:ln w="12700">
            <a:solidFill>
              <a:schemeClr val="tx1"/>
            </a:solidFill>
            <a:round/>
            <a:headEnd/>
            <a:tailEnd/>
          </a:ln>
          <a:effectLst/>
        </p:spPr>
        <p:txBody>
          <a:bodyPr wrap="none" anchor="ctr"/>
          <a:lstStyle/>
          <a:p>
            <a:endParaRPr lang="en-US"/>
          </a:p>
        </p:txBody>
      </p:sp>
      <p:sp>
        <p:nvSpPr>
          <p:cNvPr id="202765" name="Line 13"/>
          <p:cNvSpPr>
            <a:spLocks noChangeShapeType="1"/>
          </p:cNvSpPr>
          <p:nvPr/>
        </p:nvSpPr>
        <p:spPr bwMode="auto">
          <a:xfrm flipH="1">
            <a:off x="4419600" y="3352800"/>
            <a:ext cx="2286000" cy="1143000"/>
          </a:xfrm>
          <a:prstGeom prst="line">
            <a:avLst/>
          </a:prstGeom>
          <a:noFill/>
          <a:ln w="12700">
            <a:solidFill>
              <a:schemeClr val="tx1"/>
            </a:solidFill>
            <a:round/>
            <a:headEnd/>
            <a:tailEnd/>
          </a:ln>
          <a:effectLst/>
        </p:spPr>
        <p:txBody>
          <a:bodyPr wrap="none" anchor="ctr"/>
          <a:lstStyle/>
          <a:p>
            <a:endParaRPr lang="en-US"/>
          </a:p>
        </p:txBody>
      </p:sp>
      <p:sp>
        <p:nvSpPr>
          <p:cNvPr id="202767" name="Rectangle 15"/>
          <p:cNvSpPr>
            <a:spLocks noChangeArrowheads="1"/>
          </p:cNvSpPr>
          <p:nvPr/>
        </p:nvSpPr>
        <p:spPr bwMode="auto">
          <a:xfrm>
            <a:off x="1116013" y="2838450"/>
            <a:ext cx="1216681"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PERSON</a:t>
            </a:r>
          </a:p>
        </p:txBody>
      </p:sp>
      <p:sp>
        <p:nvSpPr>
          <p:cNvPr id="202768" name="Rectangle 16"/>
          <p:cNvSpPr>
            <a:spLocks noChangeArrowheads="1"/>
          </p:cNvSpPr>
          <p:nvPr/>
        </p:nvSpPr>
        <p:spPr bwMode="auto">
          <a:xfrm>
            <a:off x="3763963" y="2819400"/>
            <a:ext cx="937758"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BANK</a:t>
            </a:r>
          </a:p>
        </p:txBody>
      </p:sp>
      <p:sp>
        <p:nvSpPr>
          <p:cNvPr id="202769" name="Rectangle 17"/>
          <p:cNvSpPr>
            <a:spLocks noChangeArrowheads="1"/>
          </p:cNvSpPr>
          <p:nvPr/>
        </p:nvSpPr>
        <p:spPr bwMode="auto">
          <a:xfrm>
            <a:off x="6621463" y="2876550"/>
            <a:ext cx="1546899"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COMPANY</a:t>
            </a:r>
          </a:p>
        </p:txBody>
      </p:sp>
      <p:sp>
        <p:nvSpPr>
          <p:cNvPr id="202770" name="Rectangle 18"/>
          <p:cNvSpPr>
            <a:spLocks noChangeArrowheads="1"/>
          </p:cNvSpPr>
          <p:nvPr/>
        </p:nvSpPr>
        <p:spPr bwMode="auto">
          <a:xfrm>
            <a:off x="4017963" y="4292600"/>
            <a:ext cx="381516"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U</a:t>
            </a:r>
          </a:p>
        </p:txBody>
      </p:sp>
      <p:sp>
        <p:nvSpPr>
          <p:cNvPr id="202771" name="Rectangle 19"/>
          <p:cNvSpPr>
            <a:spLocks noChangeArrowheads="1"/>
          </p:cNvSpPr>
          <p:nvPr/>
        </p:nvSpPr>
        <p:spPr bwMode="auto">
          <a:xfrm>
            <a:off x="3657600" y="5486400"/>
            <a:ext cx="1183017" cy="397545"/>
          </a:xfrm>
          <a:prstGeom prst="rect">
            <a:avLst/>
          </a:prstGeom>
          <a:solidFill>
            <a:schemeClr val="bg2">
              <a:lumMod val="90000"/>
            </a:schemeClr>
          </a:solidFill>
          <a:ln w="12700">
            <a:noFill/>
            <a:miter lim="800000"/>
            <a:headEnd/>
            <a:tailEnd/>
          </a:ln>
          <a:effectLst/>
        </p:spPr>
        <p:txBody>
          <a:bodyPr wrap="none" lIns="90488" tIns="44450" rIns="90488" bIns="44450">
            <a:spAutoFit/>
          </a:bodyPr>
          <a:lstStyle/>
          <a:p>
            <a:r>
              <a:rPr lang="en-US" sz="2000">
                <a:latin typeface="Book Antiqua" pitchFamily="18" charset="0"/>
              </a:rPr>
              <a:t>OWNER</a:t>
            </a:r>
          </a:p>
        </p:txBody>
      </p:sp>
      <p:sp>
        <p:nvSpPr>
          <p:cNvPr id="202774" name="Line 22"/>
          <p:cNvSpPr>
            <a:spLocks noChangeShapeType="1"/>
          </p:cNvSpPr>
          <p:nvPr/>
        </p:nvSpPr>
        <p:spPr bwMode="auto">
          <a:xfrm>
            <a:off x="4191000" y="4724400"/>
            <a:ext cx="0" cy="762000"/>
          </a:xfrm>
          <a:prstGeom prst="line">
            <a:avLst/>
          </a:prstGeom>
          <a:noFill/>
          <a:ln w="12700">
            <a:solidFill>
              <a:schemeClr val="tx1"/>
            </a:solidFill>
            <a:round/>
            <a:headEnd/>
            <a:tailEnd/>
          </a:ln>
          <a:effectLst/>
        </p:spPr>
        <p:txBody>
          <a:bodyPr wrap="none" anchor="ctr"/>
          <a:lstStyle/>
          <a:p>
            <a:endParaRPr lang="en-US"/>
          </a:p>
        </p:txBody>
      </p:sp>
      <p:sp>
        <p:nvSpPr>
          <p:cNvPr id="202775" name="Text Box 23"/>
          <p:cNvSpPr txBox="1">
            <a:spLocks noChangeArrowheads="1"/>
          </p:cNvSpPr>
          <p:nvPr/>
        </p:nvSpPr>
        <p:spPr bwMode="auto">
          <a:xfrm>
            <a:off x="6019800" y="4114800"/>
            <a:ext cx="2743200" cy="2014538"/>
          </a:xfrm>
          <a:prstGeom prst="rect">
            <a:avLst/>
          </a:prstGeom>
          <a:noFill/>
          <a:ln w="9525">
            <a:noFill/>
            <a:miter lim="800000"/>
            <a:headEnd/>
            <a:tailEnd/>
          </a:ln>
          <a:effectLst/>
        </p:spPr>
        <p:txBody>
          <a:bodyPr>
            <a:spAutoFit/>
          </a:bodyPr>
          <a:lstStyle/>
          <a:p>
            <a:pPr>
              <a:spcBef>
                <a:spcPct val="50000"/>
              </a:spcBef>
            </a:pPr>
            <a:r>
              <a:rPr lang="en-US"/>
              <a:t>The category, OWNER, is a subclass of the </a:t>
            </a:r>
            <a:r>
              <a:rPr lang="en-US" i="1"/>
              <a:t>union</a:t>
            </a:r>
            <a:r>
              <a:rPr lang="en-US"/>
              <a:t> of PERSON, BANK, and COMPANY.  OWNER is either a PERSON or a BANK or a COMPANY</a:t>
            </a:r>
          </a:p>
        </p:txBody>
      </p:sp>
      <p:sp>
        <p:nvSpPr>
          <p:cNvPr id="202776" name="Text Box 24"/>
          <p:cNvSpPr txBox="1">
            <a:spLocks noChangeArrowheads="1"/>
          </p:cNvSpPr>
          <p:nvPr/>
        </p:nvSpPr>
        <p:spPr bwMode="auto">
          <a:xfrm>
            <a:off x="4000500" y="4838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4" name="Rectangle 4"/>
          <p:cNvSpPr>
            <a:spLocks noGrp="1" noChangeArrowheads="1"/>
          </p:cNvSpPr>
          <p:nvPr>
            <p:ph type="title"/>
          </p:nvPr>
        </p:nvSpPr>
        <p:spPr/>
        <p:txBody>
          <a:bodyPr/>
          <a:lstStyle/>
          <a:p>
            <a:r>
              <a:rPr lang="en-US" dirty="0"/>
              <a:t>Categories (UNION TYPES</a:t>
            </a:r>
            <a:r>
              <a:rPr lang="en-US" dirty="0" smtClean="0"/>
              <a:t>)</a:t>
            </a:r>
            <a:endParaRPr lang="en-US" dirty="0"/>
          </a:p>
        </p:txBody>
      </p:sp>
      <p:sp>
        <p:nvSpPr>
          <p:cNvPr id="696325" name="Rectangle 5"/>
          <p:cNvSpPr>
            <a:spLocks noGrp="1" noChangeArrowheads="1"/>
          </p:cNvSpPr>
          <p:nvPr>
            <p:ph sz="quarter" idx="1"/>
          </p:nvPr>
        </p:nvSpPr>
        <p:spPr>
          <a:xfrm>
            <a:off x="457200" y="1600200"/>
            <a:ext cx="8077200" cy="4873752"/>
          </a:xfrm>
        </p:spPr>
        <p:txBody>
          <a:bodyPr>
            <a:normAutofit/>
          </a:bodyPr>
          <a:lstStyle/>
          <a:p>
            <a:r>
              <a:rPr lang="en-US" sz="2400" dirty="0" smtClean="0"/>
              <a:t>In </a:t>
            </a:r>
            <a:r>
              <a:rPr lang="en-US" sz="2400" dirty="0"/>
              <a:t>some cases, we need to model a </a:t>
            </a:r>
            <a:r>
              <a:rPr lang="en-US" sz="2400" i="1" dirty="0"/>
              <a:t>single </a:t>
            </a:r>
            <a:r>
              <a:rPr lang="en-US" sz="2400" i="1" dirty="0" err="1"/>
              <a:t>superclass</a:t>
            </a:r>
            <a:r>
              <a:rPr lang="en-US" sz="2400" i="1" dirty="0"/>
              <a:t>/subclass relationship</a:t>
            </a:r>
            <a:r>
              <a:rPr lang="en-US" sz="2400" dirty="0"/>
              <a:t> with </a:t>
            </a:r>
            <a:r>
              <a:rPr lang="en-US" sz="2400" i="1" dirty="0"/>
              <a:t>more than one</a:t>
            </a:r>
            <a:r>
              <a:rPr lang="en-US" sz="2400" dirty="0"/>
              <a:t> </a:t>
            </a:r>
            <a:r>
              <a:rPr lang="en-US" sz="2400" dirty="0" err="1"/>
              <a:t>superclass</a:t>
            </a:r>
            <a:r>
              <a:rPr lang="en-US" sz="2400" dirty="0"/>
              <a:t> </a:t>
            </a:r>
          </a:p>
          <a:p>
            <a:r>
              <a:rPr lang="en-US" sz="2400" dirty="0" err="1"/>
              <a:t>Superclasses</a:t>
            </a:r>
            <a:r>
              <a:rPr lang="en-US" sz="2400" dirty="0"/>
              <a:t> can represent different entity types </a:t>
            </a:r>
          </a:p>
          <a:p>
            <a:r>
              <a:rPr lang="en-US" sz="2400" dirty="0"/>
              <a:t>Such a subclass is called a category or UNION TYPE </a:t>
            </a:r>
          </a:p>
        </p:txBody>
      </p:sp>
      <p:sp>
        <p:nvSpPr>
          <p:cNvPr id="4" name="Slide Number Placeholder 3"/>
          <p:cNvSpPr>
            <a:spLocks noGrp="1"/>
          </p:cNvSpPr>
          <p:nvPr>
            <p:ph type="sldNum" sz="quarter" idx="15"/>
          </p:nvPr>
        </p:nvSpPr>
        <p:spPr/>
        <p:txBody>
          <a:bodyPr/>
          <a:lstStyle/>
          <a:p>
            <a:fld id="{3B47F919-BCB4-422B-AAD7-CFB60C045DF3}" type="slidenum">
              <a:rPr lang="en-US"/>
              <a:pPr/>
              <a:t>36</a:t>
            </a:fld>
            <a:endParaRPr lang="en-CA"/>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dirty="0"/>
              <a:t>Categories (UNION TYPES</a:t>
            </a:r>
            <a:r>
              <a:rPr lang="en-US" dirty="0" smtClean="0"/>
              <a:t>)</a:t>
            </a:r>
            <a:endParaRPr lang="en-US" dirty="0"/>
          </a:p>
        </p:txBody>
      </p:sp>
      <p:sp>
        <p:nvSpPr>
          <p:cNvPr id="794627" name="Rectangle 3"/>
          <p:cNvSpPr>
            <a:spLocks noGrp="1" noChangeArrowheads="1"/>
          </p:cNvSpPr>
          <p:nvPr>
            <p:ph sz="quarter" idx="1"/>
          </p:nvPr>
        </p:nvSpPr>
        <p:spPr>
          <a:xfrm>
            <a:off x="457200" y="1600200"/>
            <a:ext cx="8001000" cy="4873752"/>
          </a:xfrm>
        </p:spPr>
        <p:txBody>
          <a:bodyPr/>
          <a:lstStyle/>
          <a:p>
            <a:r>
              <a:rPr lang="en-US" sz="2400" b="1" dirty="0"/>
              <a:t>Example: </a:t>
            </a:r>
            <a:r>
              <a:rPr lang="en-US" sz="2200" dirty="0"/>
              <a:t>In </a:t>
            </a:r>
            <a:r>
              <a:rPr lang="en-US" sz="2200" dirty="0" smtClean="0"/>
              <a:t>vehicle registration database, </a:t>
            </a:r>
            <a:r>
              <a:rPr lang="en-US" sz="2200" dirty="0"/>
              <a:t>a vehicle owner can be a </a:t>
            </a:r>
            <a:r>
              <a:rPr lang="en-US" sz="2000" dirty="0"/>
              <a:t>PERSON</a:t>
            </a:r>
            <a:r>
              <a:rPr lang="en-US" sz="2200" dirty="0"/>
              <a:t>, a </a:t>
            </a:r>
            <a:r>
              <a:rPr lang="en-US" sz="2000" dirty="0"/>
              <a:t>BANK</a:t>
            </a:r>
            <a:r>
              <a:rPr lang="en-US" sz="1800" dirty="0"/>
              <a:t> (holding a lien on a vehicle)</a:t>
            </a:r>
            <a:r>
              <a:rPr lang="en-US" sz="2200" dirty="0"/>
              <a:t> or a </a:t>
            </a:r>
            <a:r>
              <a:rPr lang="en-US" sz="2000" dirty="0"/>
              <a:t>COMPANY</a:t>
            </a:r>
            <a:r>
              <a:rPr lang="en-US" sz="2200" dirty="0"/>
              <a:t>.</a:t>
            </a:r>
          </a:p>
          <a:p>
            <a:pPr lvl="1"/>
            <a:r>
              <a:rPr lang="en-US" dirty="0" smtClean="0"/>
              <a:t>OWNER represents </a:t>
            </a:r>
            <a:r>
              <a:rPr lang="en-US" dirty="0"/>
              <a:t>a subset of the </a:t>
            </a:r>
            <a:r>
              <a:rPr lang="en-US" i="1" dirty="0"/>
              <a:t>union</a:t>
            </a:r>
            <a:r>
              <a:rPr lang="en-US" dirty="0"/>
              <a:t> of the three </a:t>
            </a:r>
            <a:r>
              <a:rPr lang="en-US" dirty="0" err="1"/>
              <a:t>superclasses</a:t>
            </a:r>
            <a:r>
              <a:rPr lang="en-US" dirty="0"/>
              <a:t> COMPANY, BANK, and PERSON </a:t>
            </a:r>
          </a:p>
          <a:p>
            <a:pPr lvl="1"/>
            <a:r>
              <a:rPr lang="en-US" dirty="0"/>
              <a:t>A category member must exist in </a:t>
            </a:r>
            <a:r>
              <a:rPr lang="en-US" b="1" i="1" dirty="0"/>
              <a:t>at least one</a:t>
            </a:r>
            <a:r>
              <a:rPr lang="en-US" dirty="0"/>
              <a:t> of its </a:t>
            </a:r>
            <a:r>
              <a:rPr lang="en-US" dirty="0" err="1"/>
              <a:t>superclasses</a:t>
            </a:r>
            <a:endParaRPr lang="en-US" dirty="0"/>
          </a:p>
          <a:p>
            <a:r>
              <a:rPr lang="en-US" sz="2400" dirty="0"/>
              <a:t>Difference from </a:t>
            </a:r>
            <a:r>
              <a:rPr lang="en-US" sz="2400" i="1" dirty="0"/>
              <a:t>shared subclass</a:t>
            </a:r>
            <a:r>
              <a:rPr lang="en-US" sz="2400" dirty="0"/>
              <a:t>, which is a:</a:t>
            </a:r>
            <a:endParaRPr lang="en-US" sz="2400" i="1" dirty="0"/>
          </a:p>
          <a:p>
            <a:pPr lvl="1"/>
            <a:r>
              <a:rPr lang="en-US" dirty="0"/>
              <a:t>subset of the </a:t>
            </a:r>
            <a:r>
              <a:rPr lang="en-US" i="1" dirty="0"/>
              <a:t>intersection</a:t>
            </a:r>
            <a:r>
              <a:rPr lang="en-US" dirty="0"/>
              <a:t> of its </a:t>
            </a:r>
            <a:r>
              <a:rPr lang="en-US" dirty="0" err="1"/>
              <a:t>superclasses</a:t>
            </a:r>
            <a:endParaRPr lang="en-US" dirty="0"/>
          </a:p>
          <a:p>
            <a:pPr lvl="1"/>
            <a:r>
              <a:rPr lang="en-US" dirty="0"/>
              <a:t>shared subclass member must exist in </a:t>
            </a:r>
            <a:r>
              <a:rPr lang="en-US" b="1" i="1" dirty="0"/>
              <a:t>all</a:t>
            </a:r>
            <a:r>
              <a:rPr lang="en-US" dirty="0"/>
              <a:t> of its </a:t>
            </a:r>
            <a:r>
              <a:rPr lang="en-US" dirty="0" err="1"/>
              <a:t>superclasses</a:t>
            </a:r>
            <a:endParaRPr lang="en-US" dirty="0"/>
          </a:p>
        </p:txBody>
      </p:sp>
      <p:sp>
        <p:nvSpPr>
          <p:cNvPr id="4" name="Slide Number Placeholder 3"/>
          <p:cNvSpPr>
            <a:spLocks noGrp="1"/>
          </p:cNvSpPr>
          <p:nvPr>
            <p:ph type="sldNum" sz="quarter" idx="15"/>
          </p:nvPr>
        </p:nvSpPr>
        <p:spPr/>
        <p:txBody>
          <a:bodyPr/>
          <a:lstStyle/>
          <a:p>
            <a:fld id="{2A9CDFD7-4268-4114-9909-0A7C727BE51B}" type="slidenum">
              <a:rPr lang="en-US"/>
              <a:pPr/>
              <a:t>37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4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46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4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3" name="Rectangle 5"/>
          <p:cNvSpPr>
            <a:spLocks noGrp="1" noChangeArrowheads="1"/>
          </p:cNvSpPr>
          <p:nvPr>
            <p:ph type="title"/>
          </p:nvPr>
        </p:nvSpPr>
        <p:spPr>
          <a:xfrm>
            <a:off x="304800" y="0"/>
            <a:ext cx="9448800" cy="1143000"/>
          </a:xfrm>
        </p:spPr>
        <p:txBody>
          <a:bodyPr>
            <a:normAutofit/>
          </a:bodyPr>
          <a:lstStyle/>
          <a:p>
            <a:r>
              <a:rPr lang="en-US" sz="2400" dirty="0" smtClean="0"/>
              <a:t>OWNER</a:t>
            </a:r>
            <a:r>
              <a:rPr lang="en-US" sz="2400" dirty="0"/>
              <a:t>, </a:t>
            </a:r>
            <a:r>
              <a:rPr lang="en-US" sz="2400" dirty="0" smtClean="0"/>
              <a:t/>
            </a:r>
            <a:br>
              <a:rPr lang="en-US" sz="2400" dirty="0" smtClean="0"/>
            </a:br>
            <a:r>
              <a:rPr lang="en-US" sz="2400" dirty="0" smtClean="0"/>
              <a:t>REGISTERED_VEHICLE</a:t>
            </a:r>
            <a:endParaRPr lang="en-US" sz="2400" dirty="0"/>
          </a:p>
        </p:txBody>
      </p:sp>
      <p:sp>
        <p:nvSpPr>
          <p:cNvPr id="4" name="Slide Number Placeholder 3"/>
          <p:cNvSpPr>
            <a:spLocks noGrp="1"/>
          </p:cNvSpPr>
          <p:nvPr>
            <p:ph type="sldNum" sz="quarter" idx="15"/>
          </p:nvPr>
        </p:nvSpPr>
        <p:spPr/>
        <p:txBody>
          <a:bodyPr/>
          <a:lstStyle/>
          <a:p>
            <a:fld id="{AACCCCDF-55BD-49B1-B5F8-F68ADDB75DD3}" type="slidenum">
              <a:rPr lang="en-US"/>
              <a:pPr/>
              <a:t>38</a:t>
            </a:fld>
            <a:endParaRPr lang="en-CA"/>
          </a:p>
        </p:txBody>
      </p:sp>
      <p:sp>
        <p:nvSpPr>
          <p:cNvPr id="5" name="TextBox 4"/>
          <p:cNvSpPr txBox="1"/>
          <p:nvPr/>
        </p:nvSpPr>
        <p:spPr>
          <a:xfrm>
            <a:off x="304800" y="2209800"/>
            <a:ext cx="4038600" cy="2585323"/>
          </a:xfrm>
          <a:prstGeom prst="rect">
            <a:avLst/>
          </a:prstGeom>
          <a:solidFill>
            <a:schemeClr val="accent1">
              <a:lumMod val="20000"/>
              <a:lumOff val="80000"/>
            </a:schemeClr>
          </a:solidFill>
          <a:ln>
            <a:solidFill>
              <a:schemeClr val="accent1"/>
            </a:solidFill>
          </a:ln>
        </p:spPr>
        <p:txBody>
          <a:bodyPr wrap="square" rtlCol="0">
            <a:spAutoFit/>
          </a:bodyPr>
          <a:lstStyle/>
          <a:p>
            <a:r>
              <a:rPr lang="en-US" i="1" dirty="0" smtClean="0"/>
              <a:t>A category can be total or partial</a:t>
            </a:r>
          </a:p>
          <a:p>
            <a:endParaRPr lang="en-US" dirty="0"/>
          </a:p>
          <a:p>
            <a:r>
              <a:rPr lang="en-US" b="1" dirty="0" smtClean="0"/>
              <a:t>Total</a:t>
            </a:r>
            <a:r>
              <a:rPr lang="en-US" dirty="0" smtClean="0"/>
              <a:t> holds union of all entities in </a:t>
            </a:r>
            <a:r>
              <a:rPr lang="en-US" dirty="0" err="1" smtClean="0"/>
              <a:t>superclass</a:t>
            </a:r>
            <a:endParaRPr lang="en-US" dirty="0" smtClean="0"/>
          </a:p>
          <a:p>
            <a:r>
              <a:rPr lang="en-US" b="1" dirty="0" smtClean="0"/>
              <a:t>Partial </a:t>
            </a:r>
            <a:r>
              <a:rPr lang="en-US" dirty="0" smtClean="0"/>
              <a:t>holds subset of  the union</a:t>
            </a:r>
          </a:p>
          <a:p>
            <a:endParaRPr lang="en-US" dirty="0"/>
          </a:p>
          <a:p>
            <a:r>
              <a:rPr lang="en-US" i="1" dirty="0" smtClean="0"/>
              <a:t>If category is total then it can be represented by total specialization or generalization</a:t>
            </a:r>
            <a:endParaRPr lang="en-US" i="1" dirty="0"/>
          </a:p>
        </p:txBody>
      </p:sp>
      <p:sp>
        <p:nvSpPr>
          <p:cNvPr id="6" name="TextBox 5"/>
          <p:cNvSpPr txBox="1"/>
          <p:nvPr/>
        </p:nvSpPr>
        <p:spPr>
          <a:xfrm>
            <a:off x="838200" y="5105400"/>
            <a:ext cx="3733800" cy="923330"/>
          </a:xfrm>
          <a:prstGeom prst="rect">
            <a:avLst/>
          </a:prstGeom>
          <a:solidFill>
            <a:schemeClr val="accent1">
              <a:lumMod val="40000"/>
              <a:lumOff val="60000"/>
            </a:schemeClr>
          </a:solidFill>
          <a:ln>
            <a:solidFill>
              <a:schemeClr val="accent1"/>
            </a:solidFill>
          </a:ln>
        </p:spPr>
        <p:txBody>
          <a:bodyPr wrap="square" rtlCol="0">
            <a:spAutoFit/>
          </a:bodyPr>
          <a:lstStyle/>
          <a:p>
            <a:r>
              <a:rPr lang="en-US" b="1" i="1" dirty="0" smtClean="0"/>
              <a:t>What is the difference between VEHICLE and REGISTERED_VEHICLE ?</a:t>
            </a:r>
            <a:endParaRPr lang="en-US" b="1" i="1" dirty="0"/>
          </a:p>
        </p:txBody>
      </p:sp>
      <p:pic>
        <p:nvPicPr>
          <p:cNvPr id="1026" name="Picture 2"/>
          <p:cNvPicPr>
            <a:picLocks noChangeAspect="1" noChangeArrowheads="1"/>
          </p:cNvPicPr>
          <p:nvPr/>
        </p:nvPicPr>
        <p:blipFill>
          <a:blip r:embed="rId3" cstate="print"/>
          <a:srcRect/>
          <a:stretch>
            <a:fillRect/>
          </a:stretch>
        </p:blipFill>
        <p:spPr bwMode="auto">
          <a:xfrm>
            <a:off x="4440236" y="16329"/>
            <a:ext cx="4703764" cy="669427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0"/>
            <a:ext cx="8382000" cy="1143000"/>
          </a:xfrm>
        </p:spPr>
        <p:txBody>
          <a:bodyPr/>
          <a:lstStyle/>
          <a:p>
            <a:r>
              <a:rPr lang="en-GB" dirty="0"/>
              <a:t>Defining </a:t>
            </a:r>
            <a:r>
              <a:rPr lang="en-GB" dirty="0" err="1"/>
              <a:t>supertype</a:t>
            </a:r>
            <a:r>
              <a:rPr lang="en-GB" dirty="0"/>
              <a:t>/subtype hierarchies</a:t>
            </a:r>
          </a:p>
        </p:txBody>
      </p:sp>
      <p:sp>
        <p:nvSpPr>
          <p:cNvPr id="81923" name="Rectangle 3"/>
          <p:cNvSpPr>
            <a:spLocks noGrp="1" noChangeArrowheads="1"/>
          </p:cNvSpPr>
          <p:nvPr>
            <p:ph idx="1"/>
          </p:nvPr>
        </p:nvSpPr>
        <p:spPr>
          <a:xfrm>
            <a:off x="457200" y="1295400"/>
            <a:ext cx="8229600" cy="5562600"/>
          </a:xfrm>
        </p:spPr>
        <p:txBody>
          <a:bodyPr>
            <a:normAutofit fontScale="92500" lnSpcReduction="20000"/>
          </a:bodyPr>
          <a:lstStyle/>
          <a:p>
            <a:pPr>
              <a:buNone/>
            </a:pPr>
            <a:r>
              <a:rPr lang="en-GB" i="1" dirty="0" smtClean="0"/>
              <a:t>Let us model Human resources in a  University</a:t>
            </a:r>
          </a:p>
          <a:p>
            <a:endParaRPr lang="en-GB" sz="900" dirty="0" smtClean="0"/>
          </a:p>
          <a:p>
            <a:pPr>
              <a:lnSpc>
                <a:spcPct val="110000"/>
              </a:lnSpc>
            </a:pPr>
            <a:r>
              <a:rPr lang="en-GB" dirty="0" smtClean="0"/>
              <a:t>We have three types of resources: EMPLOYEE</a:t>
            </a:r>
            <a:r>
              <a:rPr lang="en-GB" dirty="0"/>
              <a:t>, STUDENT and ALUMNUS (already graduated</a:t>
            </a:r>
            <a:r>
              <a:rPr lang="en-GB" dirty="0" smtClean="0"/>
              <a:t>). All three types have attributes such as SSN, Name, Address, Gender and </a:t>
            </a:r>
            <a:r>
              <a:rPr lang="en-GB" dirty="0" err="1" smtClean="0"/>
              <a:t>BirthDate</a:t>
            </a:r>
            <a:r>
              <a:rPr lang="en-GB" dirty="0" smtClean="0"/>
              <a:t>. </a:t>
            </a:r>
          </a:p>
          <a:p>
            <a:pPr>
              <a:lnSpc>
                <a:spcPct val="110000"/>
              </a:lnSpc>
            </a:pPr>
            <a:r>
              <a:rPr lang="en-GB" dirty="0" smtClean="0"/>
              <a:t>A </a:t>
            </a:r>
            <a:r>
              <a:rPr lang="en-GB" dirty="0"/>
              <a:t>person may belong to more than one subtype </a:t>
            </a:r>
            <a:r>
              <a:rPr lang="en-GB" dirty="0" smtClean="0"/>
              <a:t>such </a:t>
            </a:r>
            <a:r>
              <a:rPr lang="en-GB" dirty="0"/>
              <a:t>as ALUMNUS and </a:t>
            </a:r>
            <a:r>
              <a:rPr lang="en-GB" dirty="0" smtClean="0"/>
              <a:t>EMPLOYEE. Alumnus have degrees. And Employee gets salary.</a:t>
            </a:r>
          </a:p>
          <a:p>
            <a:pPr>
              <a:lnSpc>
                <a:spcPct val="110000"/>
              </a:lnSpc>
            </a:pPr>
            <a:r>
              <a:rPr lang="en-GB" dirty="0" smtClean="0"/>
              <a:t>The two major subtypes of Employee are: FACULTY and STAFF.  There may be other types of employees. Each staff member have position and faculty member have rank. An employee cannot be both Faculty and Staff at the same time.</a:t>
            </a:r>
          </a:p>
          <a:p>
            <a:pPr>
              <a:lnSpc>
                <a:spcPct val="110000"/>
              </a:lnSpc>
            </a:pPr>
            <a:r>
              <a:rPr lang="en-GB" dirty="0" smtClean="0"/>
              <a:t>There are only two subtypes for student: GRADUATE and UNDERGRADUATE. For Graduate we record test-scores and for Undergrad we record class standing.</a:t>
            </a:r>
          </a:p>
          <a:p>
            <a:endParaRPr lang="en-GB"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600200" y="228600"/>
            <a:ext cx="5562600" cy="646331"/>
          </a:xfrm>
          <a:prstGeom prst="rect">
            <a:avLst/>
          </a:prstGeom>
          <a:noFill/>
          <a:ln w="9525">
            <a:noFill/>
            <a:miter lim="800000"/>
            <a:headEnd/>
            <a:tailEnd/>
          </a:ln>
          <a:effectLst/>
        </p:spPr>
        <p:txBody>
          <a:bodyPr wrap="square">
            <a:spAutoFit/>
          </a:bodyPr>
          <a:lstStyle/>
          <a:p>
            <a:pPr algn="r" eaLnBrk="0" hangingPunct="0"/>
            <a:endParaRPr lang="en-US" dirty="0">
              <a:latin typeface="Arial" charset="0"/>
            </a:endParaRPr>
          </a:p>
          <a:p>
            <a:pPr algn="r" eaLnBrk="0" hangingPunct="0"/>
            <a:r>
              <a:rPr lang="en-US" dirty="0">
                <a:latin typeface="Arial" charset="0"/>
              </a:rPr>
              <a:t>Basic notation for </a:t>
            </a:r>
            <a:r>
              <a:rPr lang="en-US" dirty="0" err="1">
                <a:latin typeface="Arial" charset="0"/>
              </a:rPr>
              <a:t>supertype</a:t>
            </a:r>
            <a:r>
              <a:rPr lang="en-US" dirty="0">
                <a:latin typeface="Arial" charset="0"/>
              </a:rPr>
              <a:t>/subtype relationships</a:t>
            </a:r>
          </a:p>
        </p:txBody>
      </p:sp>
      <p:pic>
        <p:nvPicPr>
          <p:cNvPr id="17413" name="Picture 5" descr="C:\MyData\MIS\Hoffer6e\Hoffer 6e figures\chapter 04\FIG4-1.gif"/>
          <p:cNvPicPr>
            <a:picLocks noChangeAspect="1" noChangeArrowheads="1"/>
          </p:cNvPicPr>
          <p:nvPr/>
        </p:nvPicPr>
        <p:blipFill>
          <a:blip r:embed="rId3" cstate="print"/>
          <a:srcRect/>
          <a:stretch>
            <a:fillRect/>
          </a:stretch>
        </p:blipFill>
        <p:spPr bwMode="auto">
          <a:xfrm>
            <a:off x="1981200" y="838200"/>
            <a:ext cx="5181600" cy="5715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McFadden Slides\slide files 3 4 5 6\04_10r.pct"/>
          <p:cNvPicPr>
            <a:picLocks noChangeAspect="1" noChangeArrowheads="1"/>
          </p:cNvPicPr>
          <p:nvPr/>
        </p:nvPicPr>
        <p:blipFill>
          <a:blip r:embed="rId2" cstate="print"/>
          <a:srcRect/>
          <a:stretch>
            <a:fillRect/>
          </a:stretch>
        </p:blipFill>
        <p:spPr bwMode="auto">
          <a:xfrm>
            <a:off x="381000" y="609600"/>
            <a:ext cx="8305800" cy="5638800"/>
          </a:xfrm>
          <a:prstGeom prst="rect">
            <a:avLst/>
          </a:prstGeom>
          <a:noFill/>
          <a:ln w="9525">
            <a:noFill/>
            <a:miter lim="800000"/>
            <a:headEnd/>
            <a:tailEnd/>
          </a:ln>
          <a:effectLst/>
        </p:spPr>
      </p:pic>
      <p:sp>
        <p:nvSpPr>
          <p:cNvPr id="34819" name="Text Box 3"/>
          <p:cNvSpPr txBox="1">
            <a:spLocks noChangeArrowheads="1"/>
          </p:cNvSpPr>
          <p:nvPr/>
        </p:nvSpPr>
        <p:spPr bwMode="auto">
          <a:xfrm>
            <a:off x="838200" y="0"/>
            <a:ext cx="576472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a:t>
            </a:r>
            <a:r>
              <a:rPr lang="en-US" sz="2400" dirty="0" err="1">
                <a:latin typeface="Arial" charset="0"/>
              </a:rPr>
              <a:t>supertype</a:t>
            </a:r>
            <a:r>
              <a:rPr lang="en-US" sz="2400" dirty="0">
                <a:latin typeface="Arial" charset="0"/>
              </a:rPr>
              <a:t>/subtype hierarchy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4958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342900" y="228600"/>
            <a:ext cx="8267250" cy="1143000"/>
          </a:xfrm>
        </p:spPr>
        <p:txBody>
          <a:bodyPr>
            <a:noAutofit/>
          </a:bodyPr>
          <a:lstStyle/>
          <a:p>
            <a:r>
              <a:rPr lang="en-US" sz="2000" dirty="0"/>
              <a:t>The diagram is supposed to model a company buying products from producers and selling </a:t>
            </a:r>
            <a:r>
              <a:rPr lang="en-US" sz="2000" dirty="0" smtClean="0"/>
              <a:t>to customers.</a:t>
            </a:r>
            <a:br>
              <a:rPr lang="en-US" sz="2000" dirty="0" smtClean="0"/>
            </a:br>
            <a:r>
              <a:rPr lang="en-US" sz="2000" b="1" dirty="0" smtClean="0"/>
              <a:t>Find errors ??</a:t>
            </a:r>
            <a:endParaRPr lang="en-US" sz="2000" b="1" dirty="0"/>
          </a:p>
        </p:txBody>
      </p:sp>
    </p:spTree>
    <p:extLst>
      <p:ext uri="{BB962C8B-B14F-4D97-AF65-F5344CB8AC3E}">
        <p14:creationId xmlns:p14="http://schemas.microsoft.com/office/powerpoint/2010/main" val="1304952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1026"/>
          <p:cNvSpPr>
            <a:spLocks noGrp="1" noChangeArrowheads="1"/>
          </p:cNvSpPr>
          <p:nvPr>
            <p:ph type="title"/>
          </p:nvPr>
        </p:nvSpPr>
        <p:spPr/>
        <p:txBody>
          <a:bodyPr/>
          <a:lstStyle/>
          <a:p>
            <a:r>
              <a:rPr lang="en-US"/>
              <a:t>Alternative diagrammatic notations</a:t>
            </a:r>
          </a:p>
        </p:txBody>
      </p:sp>
      <p:sp>
        <p:nvSpPr>
          <p:cNvPr id="807939" name="Rectangle 1027"/>
          <p:cNvSpPr>
            <a:spLocks noGrp="1" noChangeArrowheads="1"/>
          </p:cNvSpPr>
          <p:nvPr>
            <p:ph sz="quarter" idx="1"/>
          </p:nvPr>
        </p:nvSpPr>
        <p:spPr/>
        <p:txBody>
          <a:bodyPr>
            <a:normAutofit/>
          </a:bodyPr>
          <a:lstStyle/>
          <a:p>
            <a:r>
              <a:rPr lang="en-US" dirty="0"/>
              <a:t>ER/EER diagrams are a specific notation for displaying the concepts of the model diagrammatically</a:t>
            </a:r>
          </a:p>
          <a:p>
            <a:r>
              <a:rPr lang="en-US" dirty="0"/>
              <a:t>DB design tools use many alternative notations for the same or similar concepts</a:t>
            </a:r>
          </a:p>
          <a:p>
            <a:r>
              <a:rPr lang="en-US" dirty="0"/>
              <a:t>One popular alternative notation uses </a:t>
            </a:r>
            <a:r>
              <a:rPr lang="en-US" i="1" dirty="0"/>
              <a:t>UML class diagrams</a:t>
            </a:r>
          </a:p>
          <a:p>
            <a:endParaRPr lang="en-US" dirty="0"/>
          </a:p>
        </p:txBody>
      </p:sp>
      <p:sp>
        <p:nvSpPr>
          <p:cNvPr id="4" name="Slide Number Placeholder 3"/>
          <p:cNvSpPr>
            <a:spLocks noGrp="1"/>
          </p:cNvSpPr>
          <p:nvPr>
            <p:ph type="sldNum" sz="quarter" idx="15"/>
          </p:nvPr>
        </p:nvSpPr>
        <p:spPr/>
        <p:txBody>
          <a:bodyPr/>
          <a:lstStyle/>
          <a:p>
            <a:fld id="{0F3CC2F4-443E-46CA-97F6-6C7B949CBB98}" type="slidenum">
              <a:rPr lang="en-US"/>
              <a:pPr/>
              <a:t>42</a:t>
            </a:fld>
            <a:endParaRPr lang="en-CA"/>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7" name="Rectangle 5"/>
          <p:cNvSpPr>
            <a:spLocks noGrp="1" noChangeArrowheads="1"/>
          </p:cNvSpPr>
          <p:nvPr>
            <p:ph type="title"/>
          </p:nvPr>
        </p:nvSpPr>
        <p:spPr/>
        <p:txBody>
          <a:bodyPr>
            <a:normAutofit/>
          </a:bodyPr>
          <a:lstStyle/>
          <a:p>
            <a:r>
              <a:rPr lang="en-US"/>
              <a:t>UML Example for Displaying Specialization / Generalization</a:t>
            </a:r>
          </a:p>
        </p:txBody>
      </p:sp>
      <p:sp>
        <p:nvSpPr>
          <p:cNvPr id="4" name="Slide Number Placeholder 3"/>
          <p:cNvSpPr>
            <a:spLocks noGrp="1"/>
          </p:cNvSpPr>
          <p:nvPr>
            <p:ph type="sldNum" sz="quarter" idx="15"/>
          </p:nvPr>
        </p:nvSpPr>
        <p:spPr/>
        <p:txBody>
          <a:bodyPr/>
          <a:lstStyle/>
          <a:p>
            <a:fld id="{BB394A83-00C7-4EFD-B296-BCA3AA19F571}" type="slidenum">
              <a:rPr lang="en-US"/>
              <a:pPr/>
              <a:t>43</a:t>
            </a:fld>
            <a:endParaRPr lang="en-CA"/>
          </a:p>
        </p:txBody>
      </p:sp>
      <p:pic>
        <p:nvPicPr>
          <p:cNvPr id="704519" name="Picture 7" descr="fig04_10"/>
          <p:cNvPicPr>
            <a:picLocks noChangeAspect="1" noChangeArrowheads="1"/>
          </p:cNvPicPr>
          <p:nvPr/>
        </p:nvPicPr>
        <p:blipFill>
          <a:blip r:embed="rId3" cstate="print"/>
          <a:srcRect/>
          <a:stretch>
            <a:fillRect/>
          </a:stretch>
        </p:blipFill>
        <p:spPr bwMode="auto">
          <a:xfrm>
            <a:off x="2212975" y="1590675"/>
            <a:ext cx="4645025" cy="4962525"/>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4" name="Rectangle 14"/>
          <p:cNvSpPr>
            <a:spLocks noGrp="1" noChangeArrowheads="1"/>
          </p:cNvSpPr>
          <p:nvPr>
            <p:ph type="title"/>
          </p:nvPr>
        </p:nvSpPr>
        <p:spPr>
          <a:xfrm>
            <a:off x="457200" y="274638"/>
            <a:ext cx="7467600" cy="411162"/>
          </a:xfrm>
        </p:spPr>
        <p:txBody>
          <a:bodyPr>
            <a:normAutofit fontScale="90000"/>
          </a:bodyPr>
          <a:lstStyle/>
          <a:p>
            <a:r>
              <a:rPr lang="en-US" dirty="0"/>
              <a:t>Alternative Diagrammatic Notations</a:t>
            </a:r>
          </a:p>
        </p:txBody>
      </p:sp>
      <p:sp>
        <p:nvSpPr>
          <p:cNvPr id="4" name="Slide Number Placeholder 3"/>
          <p:cNvSpPr>
            <a:spLocks noGrp="1"/>
          </p:cNvSpPr>
          <p:nvPr>
            <p:ph type="sldNum" sz="quarter" idx="15"/>
          </p:nvPr>
        </p:nvSpPr>
        <p:spPr/>
        <p:txBody>
          <a:bodyPr/>
          <a:lstStyle/>
          <a:p>
            <a:fld id="{F5F32852-77DB-47AE-8FA4-904E1CCA83FC}" type="slidenum">
              <a:rPr lang="en-US"/>
              <a:pPr/>
              <a:t>44</a:t>
            </a:fld>
            <a:endParaRPr lang="en-CA"/>
          </a:p>
        </p:txBody>
      </p:sp>
      <p:pic>
        <p:nvPicPr>
          <p:cNvPr id="706576" name="Picture 16" descr="figA_01"/>
          <p:cNvPicPr>
            <a:picLocks noChangeAspect="1" noChangeArrowheads="1"/>
          </p:cNvPicPr>
          <p:nvPr/>
        </p:nvPicPr>
        <p:blipFill>
          <a:blip r:embed="rId3" cstate="print"/>
          <a:srcRect/>
          <a:stretch>
            <a:fillRect/>
          </a:stretch>
        </p:blipFill>
        <p:spPr bwMode="auto">
          <a:xfrm>
            <a:off x="2435225" y="838200"/>
            <a:ext cx="4586904" cy="5770563"/>
          </a:xfrm>
          <a:prstGeom prst="rect">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2" name="Rectangle 1030"/>
          <p:cNvSpPr>
            <a:spLocks noGrp="1" noChangeArrowheads="1"/>
          </p:cNvSpPr>
          <p:nvPr>
            <p:ph type="title"/>
          </p:nvPr>
        </p:nvSpPr>
        <p:spPr/>
        <p:txBody>
          <a:bodyPr/>
          <a:lstStyle/>
          <a:p>
            <a:r>
              <a:rPr lang="en-US" sz="3200"/>
              <a:t>General Conceptual Modeling Concepts</a:t>
            </a:r>
          </a:p>
        </p:txBody>
      </p:sp>
      <p:sp>
        <p:nvSpPr>
          <p:cNvPr id="751623" name="Rectangle 1031"/>
          <p:cNvSpPr>
            <a:spLocks noGrp="1" noChangeArrowheads="1"/>
          </p:cNvSpPr>
          <p:nvPr>
            <p:ph sz="quarter" idx="1"/>
          </p:nvPr>
        </p:nvSpPr>
        <p:spPr/>
        <p:txBody>
          <a:bodyPr/>
          <a:lstStyle/>
          <a:p>
            <a:pPr>
              <a:lnSpc>
                <a:spcPct val="90000"/>
              </a:lnSpc>
            </a:pPr>
            <a:r>
              <a:rPr lang="en-US"/>
              <a:t>GENERAL DATA ABSTRACTIONS</a:t>
            </a:r>
          </a:p>
          <a:p>
            <a:pPr lvl="1">
              <a:lnSpc>
                <a:spcPct val="90000"/>
              </a:lnSpc>
            </a:pPr>
            <a:r>
              <a:rPr lang="en-US"/>
              <a:t>CLASSIFICATION and INSTANTIATION</a:t>
            </a:r>
          </a:p>
          <a:p>
            <a:pPr lvl="1">
              <a:lnSpc>
                <a:spcPct val="90000"/>
              </a:lnSpc>
            </a:pPr>
            <a:r>
              <a:rPr lang="en-US"/>
              <a:t>AGGREGATION and ASSOCIATION (relationships)</a:t>
            </a:r>
          </a:p>
          <a:p>
            <a:pPr lvl="1">
              <a:lnSpc>
                <a:spcPct val="90000"/>
              </a:lnSpc>
            </a:pPr>
            <a:r>
              <a:rPr lang="en-US"/>
              <a:t>GENERALIZATION and SPECIALIZATION</a:t>
            </a:r>
          </a:p>
          <a:p>
            <a:pPr lvl="1">
              <a:lnSpc>
                <a:spcPct val="90000"/>
              </a:lnSpc>
            </a:pPr>
            <a:r>
              <a:rPr lang="en-US"/>
              <a:t>IDENTIFICATION</a:t>
            </a:r>
          </a:p>
          <a:p>
            <a:pPr>
              <a:lnSpc>
                <a:spcPct val="90000"/>
              </a:lnSpc>
            </a:pPr>
            <a:r>
              <a:rPr lang="en-US"/>
              <a:t>CONSTRAINTS</a:t>
            </a:r>
          </a:p>
          <a:p>
            <a:pPr lvl="1">
              <a:lnSpc>
                <a:spcPct val="90000"/>
              </a:lnSpc>
            </a:pPr>
            <a:r>
              <a:rPr lang="en-US"/>
              <a:t>CARDINALITY (Min and Max)</a:t>
            </a:r>
          </a:p>
          <a:p>
            <a:pPr lvl="1">
              <a:lnSpc>
                <a:spcPct val="90000"/>
              </a:lnSpc>
            </a:pPr>
            <a:r>
              <a:rPr lang="en-US"/>
              <a:t>COVERAGE (Total vs. Partial, and Exclusive (disjoint) vs. Overlapping)</a:t>
            </a:r>
          </a:p>
        </p:txBody>
      </p:sp>
      <p:sp>
        <p:nvSpPr>
          <p:cNvPr id="4" name="Slide Number Placeholder 3"/>
          <p:cNvSpPr>
            <a:spLocks noGrp="1"/>
          </p:cNvSpPr>
          <p:nvPr>
            <p:ph type="sldNum" sz="quarter" idx="15"/>
          </p:nvPr>
        </p:nvSpPr>
        <p:spPr/>
        <p:txBody>
          <a:bodyPr/>
          <a:lstStyle/>
          <a:p>
            <a:fld id="{D4D6CA0D-2333-46DE-B232-74641E07F887}" type="slidenum">
              <a:rPr lang="en-US"/>
              <a:pPr/>
              <a:t>45</a:t>
            </a:fld>
            <a:endParaRPr lang="en-C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Ontologies</a:t>
            </a:r>
          </a:p>
        </p:txBody>
      </p:sp>
      <p:sp>
        <p:nvSpPr>
          <p:cNvPr id="827395" name="Rectangle 3"/>
          <p:cNvSpPr>
            <a:spLocks noGrp="1" noChangeArrowheads="1"/>
          </p:cNvSpPr>
          <p:nvPr>
            <p:ph sz="quarter" idx="1"/>
          </p:nvPr>
        </p:nvSpPr>
        <p:spPr/>
        <p:txBody>
          <a:bodyPr>
            <a:normAutofit/>
          </a:bodyPr>
          <a:lstStyle/>
          <a:p>
            <a:pPr>
              <a:lnSpc>
                <a:spcPct val="90000"/>
              </a:lnSpc>
            </a:pPr>
            <a:r>
              <a:rPr lang="en-US"/>
              <a:t>Use conceptual modeling and other tools to develop “a specification of a conceptualization”</a:t>
            </a:r>
          </a:p>
          <a:p>
            <a:pPr lvl="1">
              <a:lnSpc>
                <a:spcPct val="90000"/>
              </a:lnSpc>
            </a:pPr>
            <a:r>
              <a:rPr lang="en-US" b="1"/>
              <a:t>Specification </a:t>
            </a:r>
            <a:r>
              <a:rPr lang="en-US"/>
              <a:t>refers to the language and vocabulary (data model concepts) used</a:t>
            </a:r>
          </a:p>
          <a:p>
            <a:pPr lvl="1">
              <a:lnSpc>
                <a:spcPct val="90000"/>
              </a:lnSpc>
            </a:pPr>
            <a:r>
              <a:rPr lang="en-US" b="1"/>
              <a:t>Conceptualization</a:t>
            </a:r>
            <a:r>
              <a:rPr lang="en-US"/>
              <a:t> refers to the description (schema) of the concepts of a particular field of knowledge and the relationships among these concepts</a:t>
            </a:r>
          </a:p>
          <a:p>
            <a:pPr>
              <a:lnSpc>
                <a:spcPct val="90000"/>
              </a:lnSpc>
            </a:pPr>
            <a:r>
              <a:rPr lang="en-US"/>
              <a:t>Many medical, scientific, and engineering ontologies are being developed as a means of standardizing concepts and terminology</a:t>
            </a:r>
          </a:p>
        </p:txBody>
      </p:sp>
      <p:sp>
        <p:nvSpPr>
          <p:cNvPr id="4" name="Slide Number Placeholder 3"/>
          <p:cNvSpPr>
            <a:spLocks noGrp="1"/>
          </p:cNvSpPr>
          <p:nvPr>
            <p:ph type="sldNum" sz="quarter" idx="15"/>
          </p:nvPr>
        </p:nvSpPr>
        <p:spPr/>
        <p:txBody>
          <a:bodyPr/>
          <a:lstStyle/>
          <a:p>
            <a:fld id="{9DD1CC81-ED95-416F-BE90-363B4B1E1E3E}" type="slidenum">
              <a:rPr lang="en-US"/>
              <a:pPr/>
              <a:t>46</a:t>
            </a:fld>
            <a:endParaRPr lang="en-CA"/>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Summary</a:t>
            </a:r>
          </a:p>
        </p:txBody>
      </p:sp>
      <p:sp>
        <p:nvSpPr>
          <p:cNvPr id="828419" name="Rectangle 3"/>
          <p:cNvSpPr>
            <a:spLocks noGrp="1" noChangeArrowheads="1"/>
          </p:cNvSpPr>
          <p:nvPr>
            <p:ph sz="quarter" idx="1"/>
          </p:nvPr>
        </p:nvSpPr>
        <p:spPr/>
        <p:txBody>
          <a:bodyPr/>
          <a:lstStyle/>
          <a:p>
            <a:r>
              <a:rPr lang="en-US"/>
              <a:t>Introduced the EER model concepts</a:t>
            </a:r>
          </a:p>
          <a:p>
            <a:pPr lvl="1"/>
            <a:r>
              <a:rPr lang="en-US"/>
              <a:t>Class/subclass relationships</a:t>
            </a:r>
          </a:p>
          <a:p>
            <a:pPr lvl="1"/>
            <a:r>
              <a:rPr lang="en-US"/>
              <a:t>Specialization and generalization</a:t>
            </a:r>
          </a:p>
          <a:p>
            <a:pPr lvl="1"/>
            <a:r>
              <a:rPr lang="en-US"/>
              <a:t>Inheritance</a:t>
            </a:r>
          </a:p>
          <a:p>
            <a:r>
              <a:rPr lang="en-US"/>
              <a:t>These augment the basic ER model concepts introduced in Chapter 3</a:t>
            </a:r>
          </a:p>
          <a:p>
            <a:r>
              <a:rPr lang="en-US"/>
              <a:t>EER diagrams and alternative notations were presented</a:t>
            </a:r>
          </a:p>
        </p:txBody>
      </p:sp>
      <p:sp>
        <p:nvSpPr>
          <p:cNvPr id="4" name="Slide Number Placeholder 3"/>
          <p:cNvSpPr>
            <a:spLocks noGrp="1"/>
          </p:cNvSpPr>
          <p:nvPr>
            <p:ph type="sldNum" sz="quarter" idx="15"/>
          </p:nvPr>
        </p:nvSpPr>
        <p:spPr/>
        <p:txBody>
          <a:bodyPr/>
          <a:lstStyle/>
          <a:p>
            <a:fld id="{B537576B-314F-401C-8102-9D5E611A502E}" type="slidenum">
              <a:rPr lang="en-US"/>
              <a:pPr/>
              <a:t>47</a:t>
            </a:fld>
            <a:endParaRPr lang="en-CA"/>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GB" sz="3200" dirty="0"/>
              <a:t>An example: </a:t>
            </a:r>
            <a:r>
              <a:rPr lang="en-GB" sz="3200" dirty="0" smtClean="0"/>
              <a:t>EMPLOYEE </a:t>
            </a:r>
            <a:r>
              <a:rPr lang="en-GB" sz="3200" dirty="0" err="1"/>
              <a:t>supertype</a:t>
            </a:r>
            <a:endParaRPr lang="en-GB" sz="3200" dirty="0"/>
          </a:p>
        </p:txBody>
      </p:sp>
      <p:sp>
        <p:nvSpPr>
          <p:cNvPr id="70659" name="Rectangle 3"/>
          <p:cNvSpPr>
            <a:spLocks noGrp="1" noChangeArrowheads="1"/>
          </p:cNvSpPr>
          <p:nvPr>
            <p:ph idx="1"/>
          </p:nvPr>
        </p:nvSpPr>
        <p:spPr/>
        <p:txBody>
          <a:bodyPr>
            <a:normAutofit/>
          </a:bodyPr>
          <a:lstStyle/>
          <a:p>
            <a:r>
              <a:rPr lang="en-GB" sz="2200" dirty="0"/>
              <a:t>Suppose that an organisation has 3 </a:t>
            </a:r>
            <a:r>
              <a:rPr lang="en-GB" sz="2200" dirty="0" smtClean="0"/>
              <a:t>types </a:t>
            </a:r>
            <a:r>
              <a:rPr lang="en-GB" sz="2200" dirty="0"/>
              <a:t>of employees:</a:t>
            </a:r>
          </a:p>
          <a:p>
            <a:r>
              <a:rPr lang="en-GB" sz="2200" b="1" dirty="0"/>
              <a:t>Hourly:</a:t>
            </a:r>
            <a:r>
              <a:rPr lang="en-GB" sz="2200" dirty="0"/>
              <a:t> </a:t>
            </a:r>
            <a:endParaRPr lang="en-GB" sz="2200" dirty="0" smtClean="0"/>
          </a:p>
          <a:p>
            <a:pPr lvl="1"/>
            <a:r>
              <a:rPr lang="en-GB" sz="2200" dirty="0" err="1" smtClean="0"/>
              <a:t>Employee_Number</a:t>
            </a:r>
            <a:r>
              <a:rPr lang="en-GB" sz="2200" dirty="0" smtClean="0"/>
              <a:t>, </a:t>
            </a:r>
            <a:r>
              <a:rPr lang="en-GB" sz="2200" dirty="0" err="1"/>
              <a:t>Employee_Name</a:t>
            </a:r>
            <a:r>
              <a:rPr lang="en-GB" sz="2200" dirty="0"/>
              <a:t>, Address, </a:t>
            </a:r>
            <a:r>
              <a:rPr lang="en-GB" sz="2200" dirty="0" err="1"/>
              <a:t>Date_Hired</a:t>
            </a:r>
            <a:r>
              <a:rPr lang="en-GB" sz="2200" dirty="0"/>
              <a:t>, </a:t>
            </a:r>
            <a:r>
              <a:rPr lang="en-GB" sz="2200" dirty="0" err="1"/>
              <a:t>Hourly_Rate</a:t>
            </a:r>
            <a:endParaRPr lang="en-GB" sz="2200" dirty="0"/>
          </a:p>
          <a:p>
            <a:r>
              <a:rPr lang="en-GB" sz="2200" b="1" dirty="0"/>
              <a:t>Salaried: </a:t>
            </a:r>
            <a:endParaRPr lang="en-GB" sz="2200" b="1" dirty="0" smtClean="0"/>
          </a:p>
          <a:p>
            <a:pPr lvl="1"/>
            <a:r>
              <a:rPr lang="en-GB" sz="2200" dirty="0" err="1" smtClean="0"/>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Annual_Salary</a:t>
            </a:r>
            <a:r>
              <a:rPr lang="en-GB" sz="2200" dirty="0"/>
              <a:t>, </a:t>
            </a:r>
            <a:r>
              <a:rPr lang="en-GB" sz="2200" dirty="0" err="1"/>
              <a:t>Stock_Option</a:t>
            </a:r>
            <a:endParaRPr lang="en-GB" sz="2200" dirty="0"/>
          </a:p>
          <a:p>
            <a:r>
              <a:rPr lang="en-GB" sz="2200" b="1" dirty="0"/>
              <a:t>Contract consultants: </a:t>
            </a:r>
            <a:endParaRPr lang="en-GB" sz="2200" b="1" dirty="0" smtClean="0"/>
          </a:p>
          <a:p>
            <a:pPr lvl="1"/>
            <a:r>
              <a:rPr lang="en-GB" sz="2200" dirty="0" err="1" smtClean="0"/>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Contract_Number</a:t>
            </a:r>
            <a:r>
              <a:rPr lang="en-GB" sz="2400" dirty="0"/>
              <a:t>, </a:t>
            </a:r>
            <a:r>
              <a:rPr lang="en-GB" sz="2200" dirty="0" err="1"/>
              <a:t>Billing_Rate</a:t>
            </a:r>
            <a:r>
              <a:rPr lang="en-GB"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7" dur="500"/>
                                        <p:tgtEl>
                                          <p:spTgt spid="706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9">
                                            <p:txEl>
                                              <p:pRg st="4" end="4"/>
                                            </p:txEl>
                                          </p:spTgt>
                                        </p:tgtEl>
                                        <p:attrNameLst>
                                          <p:attrName>style.visibility</p:attrName>
                                        </p:attrNameLst>
                                      </p:cBhvr>
                                      <p:to>
                                        <p:strVal val="visible"/>
                                      </p:to>
                                    </p:set>
                                    <p:animEffect transition="in" filter="box(in)">
                                      <p:cBhvr>
                                        <p:cTn id="12" dur="500"/>
                                        <p:tgtEl>
                                          <p:spTgt spid="706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17" dur="500"/>
                                        <p:tgtEl>
                                          <p:spTgt spid="70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C:\MyData\MIS\Hoffer6e\Hoffer 6e figures\chapter 04\FIG4-2.gif"/>
          <p:cNvPicPr>
            <a:picLocks noChangeAspect="1" noChangeArrowheads="1"/>
          </p:cNvPicPr>
          <p:nvPr/>
        </p:nvPicPr>
        <p:blipFill>
          <a:blip r:embed="rId2" cstate="print"/>
          <a:srcRect/>
          <a:stretch>
            <a:fillRect/>
          </a:stretch>
        </p:blipFill>
        <p:spPr bwMode="auto">
          <a:xfrm>
            <a:off x="685800" y="838200"/>
            <a:ext cx="8001000" cy="5334000"/>
          </a:xfrm>
          <a:prstGeom prst="rect">
            <a:avLst/>
          </a:prstGeom>
          <a:noFill/>
        </p:spPr>
      </p:pic>
      <p:sp>
        <p:nvSpPr>
          <p:cNvPr id="18435" name="Text Box 3"/>
          <p:cNvSpPr txBox="1">
            <a:spLocks noChangeArrowheads="1"/>
          </p:cNvSpPr>
          <p:nvPr/>
        </p:nvSpPr>
        <p:spPr bwMode="auto">
          <a:xfrm>
            <a:off x="685800" y="304800"/>
            <a:ext cx="5676900" cy="457200"/>
          </a:xfrm>
          <a:prstGeom prst="rect">
            <a:avLst/>
          </a:prstGeom>
          <a:noFill/>
          <a:ln w="9525">
            <a:noFill/>
            <a:miter lim="800000"/>
            <a:headEnd/>
            <a:tailEnd/>
          </a:ln>
          <a:effectLst/>
        </p:spPr>
        <p:txBody>
          <a:bodyPr wrap="none">
            <a:spAutoFit/>
          </a:bodyPr>
          <a:lstStyle/>
          <a:p>
            <a:pPr algn="l" eaLnBrk="0" hangingPunct="0"/>
            <a:r>
              <a:rPr lang="en-US">
                <a:latin typeface="Arial" charset="0"/>
              </a:rPr>
              <a:t>Employee supertype with three subtypes</a:t>
            </a:r>
          </a:p>
        </p:txBody>
      </p:sp>
      <p:sp>
        <p:nvSpPr>
          <p:cNvPr id="18436" name="Text Box 4"/>
          <p:cNvSpPr txBox="1">
            <a:spLocks noChangeArrowheads="1"/>
          </p:cNvSpPr>
          <p:nvPr/>
        </p:nvSpPr>
        <p:spPr bwMode="auto">
          <a:xfrm>
            <a:off x="5791200" y="914400"/>
            <a:ext cx="2682875" cy="1200329"/>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All employee subtypes will have </a:t>
            </a:r>
            <a:r>
              <a:rPr lang="en-US" sz="1800" i="1" dirty="0" err="1">
                <a:solidFill>
                  <a:schemeClr val="accent1">
                    <a:lumMod val="75000"/>
                  </a:schemeClr>
                </a:solidFill>
              </a:rPr>
              <a:t>emp_no</a:t>
            </a:r>
            <a:r>
              <a:rPr lang="en-US" sz="1800" i="1" dirty="0">
                <a:solidFill>
                  <a:schemeClr val="accent1">
                    <a:lumMod val="75000"/>
                  </a:schemeClr>
                </a:solidFill>
              </a:rPr>
              <a:t>., name, address, and date-hired</a:t>
            </a:r>
          </a:p>
        </p:txBody>
      </p:sp>
      <p:sp>
        <p:nvSpPr>
          <p:cNvPr id="18437" name="Text Box 5"/>
          <p:cNvSpPr txBox="1">
            <a:spLocks noChangeArrowheads="1"/>
          </p:cNvSpPr>
          <p:nvPr/>
        </p:nvSpPr>
        <p:spPr bwMode="auto">
          <a:xfrm>
            <a:off x="5638800" y="2895600"/>
            <a:ext cx="2682875" cy="915988"/>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Each employee subtype will also have its own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checkerboard(across)">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dirty="0"/>
              <a:t>Subclasses and </a:t>
            </a:r>
            <a:r>
              <a:rPr lang="en-US" dirty="0" err="1" smtClean="0"/>
              <a:t>Superclasses</a:t>
            </a:r>
            <a:endParaRPr lang="en-US" dirty="0"/>
          </a:p>
        </p:txBody>
      </p:sp>
      <p:sp>
        <p:nvSpPr>
          <p:cNvPr id="669701" name="Rectangle 5"/>
          <p:cNvSpPr>
            <a:spLocks noGrp="1" noChangeArrowheads="1"/>
          </p:cNvSpPr>
          <p:nvPr>
            <p:ph sz="quarter" idx="1"/>
          </p:nvPr>
        </p:nvSpPr>
        <p:spPr/>
        <p:txBody>
          <a:bodyPr>
            <a:normAutofit/>
          </a:bodyPr>
          <a:lstStyle/>
          <a:p>
            <a:r>
              <a:rPr lang="en-US" dirty="0" smtClean="0"/>
              <a:t>An entity type may have different sub-groupings</a:t>
            </a:r>
          </a:p>
          <a:p>
            <a:pPr lvl="1"/>
            <a:r>
              <a:rPr lang="en-US" sz="2400" dirty="0" smtClean="0"/>
              <a:t>Example</a:t>
            </a:r>
            <a:r>
              <a:rPr lang="en-US" sz="2400" dirty="0"/>
              <a:t>: EMPLOYEE may be </a:t>
            </a:r>
            <a:r>
              <a:rPr lang="en-US" sz="2400" dirty="0" smtClean="0"/>
              <a:t>grouped </a:t>
            </a:r>
            <a:r>
              <a:rPr lang="en-US" sz="2400" dirty="0"/>
              <a:t>into: </a:t>
            </a:r>
          </a:p>
          <a:p>
            <a:pPr lvl="2"/>
            <a:r>
              <a:rPr lang="en-US" sz="2000" dirty="0"/>
              <a:t>SECRETARY, ENGINEER, TECHNICIAN, …</a:t>
            </a:r>
          </a:p>
          <a:p>
            <a:pPr lvl="2"/>
            <a:r>
              <a:rPr lang="en-US" sz="2000" dirty="0" smtClean="0"/>
              <a:t>MANAGER</a:t>
            </a:r>
            <a:endParaRPr lang="en-US" sz="2000" dirty="0"/>
          </a:p>
          <a:p>
            <a:pPr lvl="2"/>
            <a:r>
              <a:rPr lang="en-US" sz="2000" dirty="0" smtClean="0"/>
              <a:t>SALARIED_EMPLOYEE</a:t>
            </a:r>
            <a:r>
              <a:rPr lang="en-US" sz="2000" dirty="0"/>
              <a:t>, HOURLY_EMPLOYEE</a:t>
            </a:r>
          </a:p>
          <a:p>
            <a:pPr lvl="3"/>
            <a:endParaRPr lang="en-US" sz="1600" dirty="0"/>
          </a:p>
          <a:p>
            <a:endParaRPr lang="en-US" sz="2000" dirty="0" smtClean="0"/>
          </a:p>
        </p:txBody>
      </p:sp>
      <p:sp>
        <p:nvSpPr>
          <p:cNvPr id="4" name="Slide Number Placeholder 3"/>
          <p:cNvSpPr>
            <a:spLocks noGrp="1"/>
          </p:cNvSpPr>
          <p:nvPr>
            <p:ph type="sldNum" sz="quarter" idx="15"/>
          </p:nvPr>
        </p:nvSpPr>
        <p:spPr/>
        <p:txBody>
          <a:bodyPr/>
          <a:lstStyle/>
          <a:p>
            <a:fld id="{9A1E2923-0969-464C-9D3B-5801C2F90ED6}" type="slidenum">
              <a:rPr lang="en-US"/>
              <a:pPr/>
              <a:t>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9701">
                                            <p:txEl>
                                              <p:pRg st="1" end="1"/>
                                            </p:txEl>
                                          </p:spTgt>
                                        </p:tgtEl>
                                        <p:attrNameLst>
                                          <p:attrName>style.visibility</p:attrName>
                                        </p:attrNameLst>
                                      </p:cBhvr>
                                      <p:to>
                                        <p:strVal val="visible"/>
                                      </p:to>
                                    </p:set>
                                    <p:animEffect transition="in" filter="box(in)">
                                      <p:cBhvr>
                                        <p:cTn id="7" dur="500"/>
                                        <p:tgtEl>
                                          <p:spTgt spid="66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9701">
                                            <p:txEl>
                                              <p:pRg st="2" end="2"/>
                                            </p:txEl>
                                          </p:spTgt>
                                        </p:tgtEl>
                                        <p:attrNameLst>
                                          <p:attrName>style.visibility</p:attrName>
                                        </p:attrNameLst>
                                      </p:cBhvr>
                                      <p:to>
                                        <p:strVal val="visible"/>
                                      </p:to>
                                    </p:set>
                                    <p:animEffect transition="in" filter="box(in)">
                                      <p:cBhvr>
                                        <p:cTn id="12" dur="500"/>
                                        <p:tgtEl>
                                          <p:spTgt spid="6697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9701">
                                            <p:txEl>
                                              <p:pRg st="3" end="3"/>
                                            </p:txEl>
                                          </p:spTgt>
                                        </p:tgtEl>
                                        <p:attrNameLst>
                                          <p:attrName>style.visibility</p:attrName>
                                        </p:attrNameLst>
                                      </p:cBhvr>
                                      <p:to>
                                        <p:strVal val="visible"/>
                                      </p:to>
                                    </p:set>
                                    <p:animEffect transition="in" filter="box(in)">
                                      <p:cBhvr>
                                        <p:cTn id="17" dur="500"/>
                                        <p:tgtEl>
                                          <p:spTgt spid="6697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69701">
                                            <p:txEl>
                                              <p:pRg st="4" end="4"/>
                                            </p:txEl>
                                          </p:spTgt>
                                        </p:tgtEl>
                                        <p:attrNameLst>
                                          <p:attrName>style.visibility</p:attrName>
                                        </p:attrNameLst>
                                      </p:cBhvr>
                                      <p:to>
                                        <p:strVal val="visible"/>
                                      </p:to>
                                    </p:set>
                                    <p:animEffect transition="in" filter="box(in)">
                                      <p:cBhvr>
                                        <p:cTn id="22" dur="500"/>
                                        <p:tgtEl>
                                          <p:spTgt spid="669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pPr>
              <a:spcBef>
                <a:spcPct val="50000"/>
              </a:spcBef>
            </a:pPr>
            <a:r>
              <a:rPr lang="en-US" sz="3200" dirty="0" smtClean="0">
                <a:solidFill>
                  <a:srgbClr val="800000"/>
                </a:solidFill>
              </a:rPr>
              <a:t>Subclasses and </a:t>
            </a:r>
            <a:r>
              <a:rPr lang="en-US" sz="3200" dirty="0" err="1" smtClean="0">
                <a:solidFill>
                  <a:srgbClr val="800000"/>
                </a:solidFill>
              </a:rPr>
              <a:t>Superclasses</a:t>
            </a:r>
            <a:endParaRPr lang="en-US" sz="3200" dirty="0">
              <a:solidFill>
                <a:srgbClr val="800000"/>
              </a:solidFill>
            </a:endParaRPr>
          </a:p>
        </p:txBody>
      </p:sp>
      <p:sp>
        <p:nvSpPr>
          <p:cNvPr id="4" name="Slide Number Placeholder 3"/>
          <p:cNvSpPr>
            <a:spLocks noGrp="1"/>
          </p:cNvSpPr>
          <p:nvPr>
            <p:ph type="sldNum" sz="quarter" idx="15"/>
          </p:nvPr>
        </p:nvSpPr>
        <p:spPr/>
        <p:txBody>
          <a:bodyPr/>
          <a:lstStyle/>
          <a:p>
            <a:fld id="{714F2347-E978-45D2-A8BA-05CEFDADD159}" type="slidenum">
              <a:rPr lang="en-US"/>
              <a:pPr/>
              <a:t>8</a:t>
            </a:fld>
            <a:endParaRPr lang="en-CA"/>
          </a:p>
        </p:txBody>
      </p:sp>
      <p:pic>
        <p:nvPicPr>
          <p:cNvPr id="802820" name="Picture 4" descr="fig04_04"/>
          <p:cNvPicPr>
            <a:picLocks noChangeAspect="1" noChangeArrowheads="1"/>
          </p:cNvPicPr>
          <p:nvPr/>
        </p:nvPicPr>
        <p:blipFill>
          <a:blip r:embed="rId3" cstate="print"/>
          <a:srcRect/>
          <a:stretch>
            <a:fillRect/>
          </a:stretch>
        </p:blipFill>
        <p:spPr bwMode="auto">
          <a:xfrm>
            <a:off x="325438" y="1820863"/>
            <a:ext cx="8285162" cy="3857625"/>
          </a:xfrm>
          <a:prstGeom prst="rect">
            <a:avLst/>
          </a:prstGeom>
          <a:noFill/>
        </p:spPr>
      </p:pic>
      <p:sp>
        <p:nvSpPr>
          <p:cNvPr id="5" name="Oval 4"/>
          <p:cNvSpPr/>
          <p:nvPr/>
        </p:nvSpPr>
        <p:spPr>
          <a:xfrm>
            <a:off x="55626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9</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276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3863</TotalTime>
  <Words>2340</Words>
  <Application>Microsoft Office PowerPoint</Application>
  <PresentationFormat>On-screen Show (4:3)</PresentationFormat>
  <Paragraphs>342</Paragraphs>
  <Slides>47</Slides>
  <Notes>26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Oriel</vt:lpstr>
      <vt:lpstr>Enhanced Entity-Relationship  (EER) Modeling</vt:lpstr>
      <vt:lpstr>Introduction</vt:lpstr>
      <vt:lpstr>Supertype/Subtype relationships</vt:lpstr>
      <vt:lpstr>PowerPoint Presentation</vt:lpstr>
      <vt:lpstr>An example: EMPLOYEE supertype</vt:lpstr>
      <vt:lpstr>PowerPoint Presentation</vt:lpstr>
      <vt:lpstr>Subclasses and Superclasses</vt:lpstr>
      <vt:lpstr>Subclasses and Superclasses</vt:lpstr>
      <vt:lpstr>PowerPoint Presentation</vt:lpstr>
      <vt:lpstr>Attribute Inheritance in Superclass / Subclass Relationships </vt:lpstr>
      <vt:lpstr>Subclasses and Superclasses</vt:lpstr>
      <vt:lpstr>PowerPoint Presentation</vt:lpstr>
      <vt:lpstr>When to use supertype/subtype relations</vt:lpstr>
      <vt:lpstr>PowerPoint Presentation</vt:lpstr>
      <vt:lpstr>Generalization and specialization</vt:lpstr>
      <vt:lpstr>PowerPoint Presentation</vt:lpstr>
      <vt:lpstr>PowerPoint Presentation</vt:lpstr>
      <vt:lpstr>Specialisation</vt:lpstr>
      <vt:lpstr>PowerPoint Presentation</vt:lpstr>
      <vt:lpstr>PowerPoint Presentation</vt:lpstr>
      <vt:lpstr>Completeness constraints</vt:lpstr>
      <vt:lpstr>PowerPoint Presentation</vt:lpstr>
      <vt:lpstr>PowerPoint Presentation</vt:lpstr>
      <vt:lpstr>Disjointness constraint</vt:lpstr>
      <vt:lpstr>Disjointness constraint</vt:lpstr>
      <vt:lpstr>PowerPoint Presentation</vt:lpstr>
      <vt:lpstr>Disjointness constraint</vt:lpstr>
      <vt:lpstr>PowerPoint Presentation</vt:lpstr>
      <vt:lpstr>Specialization Example</vt:lpstr>
      <vt:lpstr>PowerPoint Presentation</vt:lpstr>
      <vt:lpstr>Hierarchies &amp; Lattices</vt:lpstr>
      <vt:lpstr>Hierarchies</vt:lpstr>
      <vt:lpstr>Lattices(shared subclass)</vt:lpstr>
      <vt:lpstr>shared subclass</vt:lpstr>
      <vt:lpstr>Categories (UNION TYPES)</vt:lpstr>
      <vt:lpstr>Categories (UNION TYPES)</vt:lpstr>
      <vt:lpstr>Categories (UNION TYPES)</vt:lpstr>
      <vt:lpstr>OWNER,  REGISTERED_VEHICLE</vt:lpstr>
      <vt:lpstr>Defining supertype/subtype hierarchies</vt:lpstr>
      <vt:lpstr>PowerPoint Presentation</vt:lpstr>
      <vt:lpstr>The diagram is supposed to model a company buying products from producers and selling to customers. Find errors ??</vt:lpstr>
      <vt:lpstr>Alternative diagrammatic notations</vt:lpstr>
      <vt:lpstr>UML Example for Displaying Specialization / Generalization</vt:lpstr>
      <vt:lpstr>Alternative Diagrammatic Notations</vt:lpstr>
      <vt:lpstr>General Conceptual Modeling Concepts</vt:lpstr>
      <vt:lpstr>Ontologies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Zareen Alamgir</dc:creator>
  <cp:lastModifiedBy>Zareen Alamgir</cp:lastModifiedBy>
  <cp:revision>188</cp:revision>
  <dcterms:created xsi:type="dcterms:W3CDTF">2011-04-13T10:51:58Z</dcterms:created>
  <dcterms:modified xsi:type="dcterms:W3CDTF">2013-04-23T03:22:02Z</dcterms:modified>
</cp:coreProperties>
</file>