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03" r:id="rId2"/>
    <p:sldId id="395" r:id="rId3"/>
    <p:sldId id="324" r:id="rId4"/>
    <p:sldId id="399" r:id="rId5"/>
    <p:sldId id="402" r:id="rId6"/>
    <p:sldId id="421" r:id="rId7"/>
    <p:sldId id="403" r:id="rId8"/>
    <p:sldId id="404" r:id="rId9"/>
    <p:sldId id="424" r:id="rId10"/>
    <p:sldId id="405" r:id="rId11"/>
    <p:sldId id="406" r:id="rId12"/>
    <p:sldId id="422" r:id="rId13"/>
    <p:sldId id="423" r:id="rId14"/>
    <p:sldId id="407" r:id="rId15"/>
    <p:sldId id="408" r:id="rId16"/>
    <p:sldId id="277" r:id="rId17"/>
    <p:sldId id="285" r:id="rId18"/>
    <p:sldId id="427" r:id="rId19"/>
    <p:sldId id="425" r:id="rId20"/>
    <p:sldId id="426" r:id="rId21"/>
    <p:sldId id="415" r:id="rId22"/>
    <p:sldId id="419" r:id="rId23"/>
    <p:sldId id="4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987" autoAdjust="0"/>
  </p:normalViewPr>
  <p:slideViewPr>
    <p:cSldViewPr>
      <p:cViewPr varScale="1">
        <p:scale>
          <a:sx n="158" d="100"/>
          <a:sy n="158" d="100"/>
        </p:scale>
        <p:origin x="1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2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895600"/>
            <a:ext cx="7848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CAPTURING REQUIREMENTS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778" y="3810000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Mehwish Mumtaz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  <a:endParaRPr lang="en-GB" sz="2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71488" y="2011363"/>
            <a:ext cx="8216900" cy="4389437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Clients</a:t>
            </a:r>
            <a:r>
              <a:rPr lang="en-GB" sz="2200" dirty="0"/>
              <a:t>: pay for the software to be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Customers=User</a:t>
            </a:r>
            <a:r>
              <a:rPr lang="en-GB" sz="2200" dirty="0"/>
              <a:t>: buy the software after it is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Users</a:t>
            </a:r>
            <a:r>
              <a:rPr lang="en-GB" sz="2200" dirty="0"/>
              <a:t>: use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Domain experts</a:t>
            </a:r>
            <a:r>
              <a:rPr lang="en-GB" sz="2200" dirty="0"/>
              <a:t>: familiar with the problem that the software must automate example Consulting Banker for bank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Market Researchers</a:t>
            </a:r>
            <a:r>
              <a:rPr lang="en-GB" sz="2200" dirty="0"/>
              <a:t>: conduct surveys to determine future trends and potential customers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Lawyers or auditors</a:t>
            </a:r>
            <a:r>
              <a:rPr lang="en-GB" sz="2200" dirty="0"/>
              <a:t>: familiar with government, safety, or legal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Software engineers</a:t>
            </a:r>
            <a:r>
              <a:rPr lang="en-GB" sz="2200" dirty="0"/>
              <a:t> or other technology experts</a:t>
            </a:r>
          </a:p>
        </p:txBody>
      </p:sp>
    </p:spTree>
    <p:extLst>
      <p:ext uri="{BB962C8B-B14F-4D97-AF65-F5344CB8AC3E}">
        <p14:creationId xmlns:p14="http://schemas.microsoft.com/office/powerpoint/2010/main" val="12641082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1641058"/>
            <a:ext cx="7924800" cy="3575884"/>
            <a:chOff x="2819400" y="3257550"/>
            <a:chExt cx="6005513" cy="3575884"/>
          </a:xfrm>
        </p:grpSpPr>
        <p:pic>
          <p:nvPicPr>
            <p:cNvPr id="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3257550"/>
              <a:ext cx="6005513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536156" y="6494880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Process for Capturing Requirements</a:t>
              </a:r>
              <a:endParaRPr lang="en-US" sz="16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D75674-95EA-46FF-B6C3-A9A354138185}"/>
              </a:ext>
            </a:extLst>
          </p:cNvPr>
          <p:cNvSpPr/>
          <p:nvPr/>
        </p:nvSpPr>
        <p:spPr>
          <a:xfrm>
            <a:off x="76200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Questions/Study</a:t>
            </a:r>
          </a:p>
          <a:p>
            <a:pPr algn="ctr"/>
            <a:r>
              <a:rPr lang="en-US" dirty="0"/>
              <a:t>Similar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99052-8054-4A15-BDCE-C7C6E72FCAEF}"/>
              </a:ext>
            </a:extLst>
          </p:cNvPr>
          <p:cNvSpPr/>
          <p:nvPr/>
        </p:nvSpPr>
        <p:spPr>
          <a:xfrm>
            <a:off x="2057400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7B93D-2FE9-4D6F-9747-F5C0D775DE4D}"/>
              </a:ext>
            </a:extLst>
          </p:cNvPr>
          <p:cNvSpPr/>
          <p:nvPr/>
        </p:nvSpPr>
        <p:spPr>
          <a:xfrm>
            <a:off x="4047836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implement the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07486-98A4-4DE0-9E34-55FAE4CBA40C}"/>
              </a:ext>
            </a:extLst>
          </p:cNvPr>
          <p:cNvSpPr/>
          <p:nvPr/>
        </p:nvSpPr>
        <p:spPr>
          <a:xfrm>
            <a:off x="6063672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 customer</a:t>
            </a:r>
          </a:p>
          <a:p>
            <a:pPr algn="ctr"/>
            <a:r>
              <a:rPr lang="en-US" dirty="0"/>
              <a:t>Expectations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B5BB3-55D5-4319-91FE-AAA81FD76E3F}"/>
              </a:ext>
            </a:extLst>
          </p:cNvPr>
          <p:cNvSpPr/>
          <p:nvPr/>
        </p:nvSpPr>
        <p:spPr>
          <a:xfrm>
            <a:off x="7003473" y="390925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designers testers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18067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75674-95EA-46FF-B6C3-A9A354138185}"/>
              </a:ext>
            </a:extLst>
          </p:cNvPr>
          <p:cNvSpPr/>
          <p:nvPr/>
        </p:nvSpPr>
        <p:spPr>
          <a:xfrm>
            <a:off x="475672" y="1981200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of Requirements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95F67-741E-49CC-84FC-7C13C726C499}"/>
              </a:ext>
            </a:extLst>
          </p:cNvPr>
          <p:cNvSpPr/>
          <p:nvPr/>
        </p:nvSpPr>
        <p:spPr>
          <a:xfrm>
            <a:off x="475672" y="2992583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Three modes of a software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1EA0B-8045-4C67-8C86-D6B342EA679F}"/>
              </a:ext>
            </a:extLst>
          </p:cNvPr>
          <p:cNvSpPr/>
          <p:nvPr/>
        </p:nvSpPr>
        <p:spPr>
          <a:xfrm>
            <a:off x="457200" y="4003966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Analyst? </a:t>
            </a:r>
          </a:p>
          <a:p>
            <a:pPr algn="ctr"/>
            <a:r>
              <a:rPr lang="en-US" dirty="0"/>
              <a:t>Analysis Skills</a:t>
            </a:r>
          </a:p>
        </p:txBody>
      </p:sp>
    </p:spTree>
    <p:extLst>
      <p:ext uri="{BB962C8B-B14F-4D97-AF65-F5344CB8AC3E}">
        <p14:creationId xmlns:p14="http://schemas.microsoft.com/office/powerpoint/2010/main" val="305219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040E4-D3A5-4728-B93F-290F9683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7933386" cy="200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1DC89-7CB2-4FD6-9A02-E982D67B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0" y="3505200"/>
            <a:ext cx="7778839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Analyze, model, specify…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Some Analysis Techniques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Data Flow Diagrams (DFD)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Use case Diagram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Object Models (ER Diagrams, Abstract class diagrams)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Decision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State Diagrams (State charts)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Fence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Petri Nets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Traces (Message Sequence Charts)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Flow-oriented, Scenario-based, Class-based, Behavioral</a:t>
            </a:r>
          </a:p>
        </p:txBody>
      </p:sp>
    </p:spTree>
    <p:extLst>
      <p:ext uri="{BB962C8B-B14F-4D97-AF65-F5344CB8AC3E}">
        <p14:creationId xmlns:p14="http://schemas.microsoft.com/office/powerpoint/2010/main" val="28281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Data Flow Diagrams (</a:t>
            </a:r>
            <a:r>
              <a:rPr lang="en-GB" dirty="0" err="1"/>
              <a:t>DFDs</a:t>
            </a:r>
            <a:r>
              <a:rPr lang="en-GB" dirty="0"/>
              <a:t>)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15313" cy="47307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data-flow diagram (DFD) models functionality and the flow of data from one function to another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bubble represents a </a:t>
            </a:r>
            <a:r>
              <a:rPr lang="en-GB" i="1" dirty="0"/>
              <a:t>process (or data transform)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labelled arrow represents </a:t>
            </a:r>
            <a:r>
              <a:rPr lang="en-GB" i="1" dirty="0"/>
              <a:t>data flow</a:t>
            </a:r>
            <a:r>
              <a:rPr lang="en-GB" dirty="0"/>
              <a:t>, the label describes the data being transferred</a:t>
            </a:r>
            <a:endParaRPr lang="en-GB" i="1" dirty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i="1" dirty="0"/>
              <a:t>data store</a:t>
            </a:r>
            <a:r>
              <a:rPr lang="en-GB" dirty="0"/>
              <a:t>: a formal repository or database of information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Rectangles represent </a:t>
            </a:r>
            <a:r>
              <a:rPr lang="en-GB" i="1" dirty="0"/>
              <a:t>Information source/sink</a:t>
            </a:r>
            <a:r>
              <a:rPr lang="en-GB" dirty="0"/>
              <a:t>: entities that provide input data or receive the output result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Heritage identifier: to document stepwise refinement</a:t>
            </a:r>
          </a:p>
        </p:txBody>
      </p:sp>
    </p:spTree>
    <p:extLst>
      <p:ext uri="{BB962C8B-B14F-4D97-AF65-F5344CB8AC3E}">
        <p14:creationId xmlns:p14="http://schemas.microsoft.com/office/powerpoint/2010/main" val="10569175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20302D46-3068-449A-825D-F7A09217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PK" sz="3600"/>
              <a:t>Creating Data Flow Diagrams</a:t>
            </a:r>
            <a:endParaRPr lang="en-US" altLang="en-PK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AA55607-88BA-4B68-A3E4-7B747887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800"/>
              <a:t>Steps: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61CC04EB-7A4A-45A9-8670-64863CF5A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3820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Create a list of activities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Context Level DFD</a:t>
            </a:r>
            <a:br>
              <a:rPr lang="en-US" altLang="en-PK" sz="2800"/>
            </a:br>
            <a:r>
              <a:rPr lang="en-US" altLang="en-PK" sz="2800"/>
              <a:t>(identifies external entities and processes)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Level 0 DFD </a:t>
            </a:r>
            <a:br>
              <a:rPr lang="en-US" altLang="en-PK" sz="2800"/>
            </a:br>
            <a:r>
              <a:rPr lang="en-US" altLang="en-PK" sz="2800"/>
              <a:t>(identifies manageable sub process 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Level 1- n DFD </a:t>
            </a:r>
            <a:br>
              <a:rPr lang="en-US" altLang="en-PK" sz="2800"/>
            </a:br>
            <a:r>
              <a:rPr lang="en-US" altLang="en-PK" sz="2800"/>
              <a:t>(identifies actual data flows and data stores 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Check against rules of DFD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008C5-9EF3-44DF-A29E-3547B10D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68580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PK" sz="3600"/>
              <a:t>DFD Naming Guidelines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337DD5C-ECB2-4E7E-AE54-9FA37BF6E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752600"/>
            <a:ext cx="6975475" cy="43735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PK" sz="2800" dirty="0"/>
              <a:t>External Entity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Noun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Data Flow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Names of data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Process </a:t>
            </a:r>
            <a:r>
              <a:rPr lang="en-US" altLang="en-PK" sz="2800" dirty="0">
                <a:sym typeface="Wingdings" panose="05000000000000000000" pitchFamily="2" charset="2"/>
              </a:rPr>
              <a:t> verb phrase</a:t>
            </a:r>
            <a:endParaRPr lang="en-US" altLang="en-PK" sz="2800" dirty="0"/>
          </a:p>
          <a:p>
            <a:pPr lvl="1">
              <a:lnSpc>
                <a:spcPct val="120000"/>
              </a:lnSpc>
            </a:pPr>
            <a:r>
              <a:rPr lang="en-US" altLang="en-PK" sz="2400" dirty="0"/>
              <a:t>a system name</a:t>
            </a:r>
          </a:p>
          <a:p>
            <a:pPr lvl="1">
              <a:lnSpc>
                <a:spcPct val="120000"/>
              </a:lnSpc>
            </a:pPr>
            <a:r>
              <a:rPr lang="en-US" altLang="en-PK" sz="2400" dirty="0"/>
              <a:t>a subsystem name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Data Store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Noun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008C5-9EF3-44DF-A29E-3547B10D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067800" cy="1143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altLang="en-PK" sz="3600" dirty="0"/>
              <a:t>Requirements of attendance Management System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DC2206-9D48-4A90-88B0-222AB8383102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752600"/>
            <a:ext cx="6975475" cy="4373563"/>
          </a:xfrm>
          <a:prstGeom prst="rect">
            <a:avLst/>
          </a:prstGeom>
          <a:noFill/>
          <a:ln/>
        </p:spPr>
        <p:txBody>
          <a:bodyPr vert="horz" lIns="92075" tIns="46038" rIns="92075" bIns="46038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PK" sz="2800" dirty="0"/>
              <a:t>Admin can manager users and view reports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Principal can view college reports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Teacher mark attendance and view attendance 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Head allocate departments and view department report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</p:txBody>
      </p:sp>
    </p:spTree>
    <p:extLst>
      <p:ext uri="{BB962C8B-B14F-4D97-AF65-F5344CB8AC3E}">
        <p14:creationId xmlns:p14="http://schemas.microsoft.com/office/powerpoint/2010/main" val="70978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Level 0 DFD-Contextual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F18EA-119E-482A-8EAB-C8725F1CA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3"/>
          <a:stretch/>
        </p:blipFill>
        <p:spPr>
          <a:xfrm>
            <a:off x="838200" y="1600200"/>
            <a:ext cx="7292340" cy="48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200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hardest single part of building a software system is deciding </a:t>
            </a:r>
            <a:r>
              <a:rPr lang="en-US" b="1" u="sng" dirty="0"/>
              <a:t>what to build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600" dirty="0"/>
              <a:t>Fred Brooks</a:t>
            </a:r>
          </a:p>
        </p:txBody>
      </p:sp>
    </p:spTree>
    <p:extLst>
      <p:ext uri="{BB962C8B-B14F-4D97-AF65-F5344CB8AC3E}">
        <p14:creationId xmlns:p14="http://schemas.microsoft.com/office/powerpoint/2010/main" val="47267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Level 0 DFD-Contextual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D5455-7D89-46BC-BAEC-E4D5DC1E2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1284"/>
          <a:stretch/>
        </p:blipFill>
        <p:spPr>
          <a:xfrm>
            <a:off x="990599" y="1436688"/>
            <a:ext cx="6705601" cy="5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87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Data Flow Diagrams (Contd.)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Advantage: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Provides an intuitive model of a proposed system's high-level functionality and of the data dependencies among various processes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Disadvantage: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be aggravatingly ambiguous to a software developer who is less familiar with the problem being modelled</a:t>
            </a:r>
          </a:p>
        </p:txBody>
      </p:sp>
    </p:spTree>
    <p:extLst>
      <p:ext uri="{BB962C8B-B14F-4D97-AF65-F5344CB8AC3E}">
        <p14:creationId xmlns:p14="http://schemas.microsoft.com/office/powerpoint/2010/main" val="2062561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Consistency of DFDs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checklist can be used to verify the consistency of a collection of DFDs: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Is each requirements function represented by a data transform somewhere in the DFDs?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Is each system input and output represented in the DFDs?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Is each input and output from higher-level DFDs reproduced correctly in any lower-level refinement DFDs?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Is each transform in the lowest-level DFDs is a primitive one?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8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Consistency of DFDs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checklist can be used to verify the consistency of a collection of DFDs (contd.):</a:t>
            </a:r>
          </a:p>
          <a:p>
            <a:pPr marL="850392" lvl="1" indent="-457200">
              <a:buFont typeface="+mj-lt"/>
              <a:buAutoNum type="arabicPeriod" startAt="5"/>
            </a:pPr>
            <a:r>
              <a:rPr lang="en-US" dirty="0"/>
              <a:t>Do all information flows have labels that correspond to an entry in the data dictionary?</a:t>
            </a:r>
          </a:p>
          <a:p>
            <a:pPr marL="850392" lvl="1" indent="-457200">
              <a:buFont typeface="+mj-lt"/>
              <a:buAutoNum type="arabicPeriod" startAt="5"/>
            </a:pPr>
            <a:r>
              <a:rPr lang="en-US" dirty="0"/>
              <a:t>Do all data dictionary entries appear in some DFD?</a:t>
            </a:r>
          </a:p>
          <a:p>
            <a:pPr marL="850392" lvl="1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8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Requirements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343150"/>
            <a:ext cx="8216900" cy="35242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i="1" dirty="0"/>
              <a:t>requirement</a:t>
            </a:r>
            <a:r>
              <a:rPr lang="en-GB" dirty="0"/>
              <a:t> is an expression of desired behaviour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Requirements focus on the customer needs, not on the solution or implementation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Objects</a:t>
            </a:r>
          </a:p>
          <a:p>
            <a:pPr lvl="1"/>
            <a:r>
              <a:rPr lang="en-GB" dirty="0"/>
              <a:t>i.e. things</a:t>
            </a:r>
          </a:p>
          <a:p>
            <a:pPr eaLnBrk="1" hangingPunct="1"/>
            <a:r>
              <a:rPr lang="en-GB" dirty="0"/>
              <a:t>Activities</a:t>
            </a:r>
          </a:p>
          <a:p>
            <a:pPr lvl="1"/>
            <a:r>
              <a:rPr lang="en-GB" dirty="0"/>
              <a:t>Actions taken</a:t>
            </a:r>
          </a:p>
          <a:p>
            <a:pPr lvl="1"/>
            <a:r>
              <a:rPr lang="en-GB" dirty="0"/>
              <a:t>Input / Outputs</a:t>
            </a:r>
          </a:p>
          <a:p>
            <a:pPr eaLnBrk="1" hangingPunct="1"/>
            <a:r>
              <a:rPr lang="en-GB" dirty="0"/>
              <a:t>Relationships for example:</a:t>
            </a:r>
          </a:p>
          <a:p>
            <a:pPr lvl="1"/>
            <a:r>
              <a:rPr lang="en-GB" dirty="0"/>
              <a:t>Which object performs what activities</a:t>
            </a:r>
          </a:p>
          <a:p>
            <a:pPr lvl="1"/>
            <a:r>
              <a:rPr lang="en-GB" dirty="0"/>
              <a:t>Which objects are associated with other objects</a:t>
            </a:r>
          </a:p>
          <a:p>
            <a:pPr eaLnBrk="1" hangingPunct="1"/>
            <a:r>
              <a:rPr lang="en-US" dirty="0"/>
              <a:t>System Boundary</a:t>
            </a:r>
          </a:p>
          <a:p>
            <a:pPr lvl="1"/>
            <a:r>
              <a:rPr lang="en-US" dirty="0"/>
              <a:t>Who generates input and who receives output</a:t>
            </a:r>
          </a:p>
          <a:p>
            <a:pPr lvl="1"/>
            <a:r>
              <a:rPr lang="en-US" dirty="0"/>
              <a:t>Which objects/activities are part of the system and which are not</a:t>
            </a:r>
          </a:p>
          <a:p>
            <a:pPr lvl="1"/>
            <a:r>
              <a:rPr lang="en-US" dirty="0"/>
              <a:t>Nested systems, related systems, interrelated systems</a:t>
            </a:r>
          </a:p>
        </p:txBody>
      </p:sp>
    </p:spTree>
    <p:extLst>
      <p:ext uri="{BB962C8B-B14F-4D97-AF65-F5344CB8AC3E}">
        <p14:creationId xmlns:p14="http://schemas.microsoft.com/office/powerpoint/2010/main" val="2552428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676870"/>
            <a:ext cx="8915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time series model for the purpose of forecasting demand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Why projects fail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reason incomplete requirements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Requirement gathering tasks- Requirement Analyst/System Analyst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Important Note: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D9056-D4DD-45A6-9931-8C696DE7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686800" cy="25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Identify: all stakeholders, measurable benefits of successful implementation, possible alternatives</a:t>
            </a:r>
          </a:p>
          <a:p>
            <a:r>
              <a:rPr lang="en-US" dirty="0"/>
              <a:t>Ask questions stepwise, as early as possible, first meeting/encounter</a:t>
            </a:r>
          </a:p>
          <a:p>
            <a:r>
              <a:rPr lang="en-US" dirty="0"/>
              <a:t>Possible questions at 1</a:t>
            </a:r>
            <a:r>
              <a:rPr lang="en-US" baseline="30000" dirty="0"/>
              <a:t>st</a:t>
            </a:r>
            <a:r>
              <a:rPr lang="en-US" dirty="0"/>
              <a:t> step (stakeholders, overall goals and benefits):</a:t>
            </a:r>
          </a:p>
          <a:p>
            <a:pPr lvl="1"/>
            <a:r>
              <a:rPr lang="en-US" dirty="0"/>
              <a:t>Who is behind the request for this work?</a:t>
            </a:r>
          </a:p>
          <a:p>
            <a:pPr lvl="1"/>
            <a:r>
              <a:rPr lang="en-US" dirty="0"/>
              <a:t>Who will use this solution?</a:t>
            </a:r>
          </a:p>
          <a:p>
            <a:pPr lvl="1"/>
            <a:r>
              <a:rPr lang="en-US" dirty="0"/>
              <a:t>What will be the economic benefit of a successful solution?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0" y="5724435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Goods Retailer with physical shops;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Food retailer 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E-commerce retailer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Wholesaler (any)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Possible questions at 2</a:t>
            </a:r>
            <a:r>
              <a:rPr lang="en-US" baseline="30000" dirty="0"/>
              <a:t>nd</a:t>
            </a:r>
            <a:r>
              <a:rPr lang="en-US" dirty="0"/>
              <a:t> step (detailed understanding and customer perception about the solution):</a:t>
            </a:r>
          </a:p>
          <a:p>
            <a:pPr lvl="1"/>
            <a:r>
              <a:rPr lang="en-US" dirty="0"/>
              <a:t>What problems(s) will this solution address?</a:t>
            </a:r>
          </a:p>
          <a:p>
            <a:pPr lvl="1"/>
            <a:r>
              <a:rPr lang="en-US" dirty="0"/>
              <a:t>Can you show me (or describe) the business environment in which the solution will be used?</a:t>
            </a:r>
          </a:p>
          <a:p>
            <a:pPr lvl="1"/>
            <a:r>
              <a:rPr lang="en-US" dirty="0"/>
              <a:t>How do you characterize the ‘good’ output?</a:t>
            </a:r>
          </a:p>
          <a:p>
            <a:r>
              <a:rPr lang="en-US" dirty="0"/>
              <a:t>Possible questions at 3</a:t>
            </a:r>
            <a:r>
              <a:rPr lang="en-US" baseline="30000" dirty="0"/>
              <a:t>rd</a:t>
            </a:r>
            <a:r>
              <a:rPr lang="en-US" dirty="0"/>
              <a:t> step (effectiveness of communication):	</a:t>
            </a:r>
          </a:p>
          <a:p>
            <a:pPr lvl="1"/>
            <a:r>
              <a:rPr lang="en-US" dirty="0"/>
              <a:t>Are you the right person to answer these questions?</a:t>
            </a:r>
          </a:p>
          <a:p>
            <a:pPr lvl="1"/>
            <a:r>
              <a:rPr lang="en-US" dirty="0"/>
              <a:t>Are my questions relevant to the problem that you have?</a:t>
            </a:r>
          </a:p>
          <a:p>
            <a:pPr lvl="1"/>
            <a:r>
              <a:rPr lang="en-US" dirty="0"/>
              <a:t>Can anyone else provide additional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97534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16900" cy="38100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Get more detailed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Problem </a:t>
            </a:r>
            <a:r>
              <a:rPr lang="en-US" b="1" dirty="0"/>
              <a:t>Customer</a:t>
            </a:r>
            <a:r>
              <a:rPr lang="en-US" dirty="0"/>
              <a:t> knows their business but do not good at describing the business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	Developer problem ?jargons, different words have different meaning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C5F8-1988-4EDC-9C8B-A0D7EAFE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34" y="4339341"/>
            <a:ext cx="5858432" cy="2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29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16900" cy="38100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Customers do not always understand what their needs and problems are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is important to discuss the requirements with everyone who has a stake in the system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Come up with agreement on what the requirements 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we cannot agree on what the requirements are, then the project is doomed to fail</a:t>
            </a:r>
          </a:p>
        </p:txBody>
      </p:sp>
    </p:spTree>
    <p:extLst>
      <p:ext uri="{BB962C8B-B14F-4D97-AF65-F5344CB8AC3E}">
        <p14:creationId xmlns:p14="http://schemas.microsoft.com/office/powerpoint/2010/main" val="26061558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32379</TotalTime>
  <Words>952</Words>
  <Application>Microsoft Macintosh PowerPoint</Application>
  <PresentationFormat>On-screen Show (4:3)</PresentationFormat>
  <Paragraphs>136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Constantia</vt:lpstr>
      <vt:lpstr>Wingdings 2</vt:lpstr>
      <vt:lpstr>Flow</vt:lpstr>
      <vt:lpstr>PowerPoint Presentation</vt:lpstr>
      <vt:lpstr>PowerPoint Presentation</vt:lpstr>
      <vt:lpstr>Requirements</vt:lpstr>
      <vt:lpstr>A Systems Approach (Contd.)</vt:lpstr>
      <vt:lpstr>PowerPoint Presentation</vt:lpstr>
      <vt:lpstr>Inception</vt:lpstr>
      <vt:lpstr>Inception</vt:lpstr>
      <vt:lpstr> Requirements Elicitation</vt:lpstr>
      <vt:lpstr> Requirements Elicitation</vt:lpstr>
      <vt:lpstr> Requirements Elicitation</vt:lpstr>
      <vt:lpstr>Requirements Elicitation</vt:lpstr>
      <vt:lpstr>Requirements Elicitation</vt:lpstr>
      <vt:lpstr>Requirements Elicitation</vt:lpstr>
      <vt:lpstr>Elaboration</vt:lpstr>
      <vt:lpstr>Data Flow Diagrams (DFDs)</vt:lpstr>
      <vt:lpstr>PowerPoint Presentation</vt:lpstr>
      <vt:lpstr>DFD Naming Guidelines</vt:lpstr>
      <vt:lpstr>Requirements of attendance Management System</vt:lpstr>
      <vt:lpstr>Level 0 DFD-Contextual Diagram</vt:lpstr>
      <vt:lpstr>Level 0 DFD-Contextual Diagram</vt:lpstr>
      <vt:lpstr>Data Flow Diagrams (Contd.)</vt:lpstr>
      <vt:lpstr>Checking Consistency of DFDs</vt:lpstr>
      <vt:lpstr>Checking Consistency of DFDs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Abdul Saboor</cp:lastModifiedBy>
  <cp:revision>481</cp:revision>
  <dcterms:created xsi:type="dcterms:W3CDTF">2011-09-06T15:43:21Z</dcterms:created>
  <dcterms:modified xsi:type="dcterms:W3CDTF">2022-04-07T16:27:02Z</dcterms:modified>
</cp:coreProperties>
</file>