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50" r:id="rId2"/>
    <p:sldId id="483" r:id="rId3"/>
    <p:sldId id="484" r:id="rId4"/>
    <p:sldId id="485" r:id="rId5"/>
    <p:sldId id="486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24" autoAdjust="0"/>
  </p:normalViewPr>
  <p:slideViewPr>
    <p:cSldViewPr>
      <p:cViewPr varScale="1">
        <p:scale>
          <a:sx n="122" d="100"/>
          <a:sy n="122" d="100"/>
        </p:scale>
        <p:origin x="1320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FA9A471-7C81-4E2E-BDF4-1BBC50ED437F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0666849-19D6-4280-9E97-F8A0182DA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6814" name="Rectangle 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6" name="Rectangle 1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11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3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5/19/2022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5105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Designing System Architecture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>
                <a:cs typeface="Arial" charset="0"/>
              </a:rPr>
              <a:t>5.7 Architecture </a:t>
            </a:r>
            <a:r>
              <a:rPr lang="en-GB" sz="3200" dirty="0">
                <a:cs typeface="Arial" charset="0"/>
              </a:rPr>
              <a:t>Evaluation and Refinement</a:t>
            </a:r>
            <a:br>
              <a:rPr lang="en-GB" dirty="0">
                <a:cs typeface="Arial" charset="0"/>
              </a:rPr>
            </a:br>
            <a:r>
              <a:rPr lang="en-GB" sz="2800" dirty="0">
                <a:cs typeface="Arial" charset="0"/>
              </a:rPr>
              <a:t>Cost-Benefit Analysis</a:t>
            </a:r>
            <a:endParaRPr lang="en-GB" dirty="0">
              <a:cs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35100"/>
            <a:ext cx="8229600" cy="46609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A cost–benefit analysis is a widely used business tool for estimating and comparing the costs and benefits of a proposed change</a:t>
            </a:r>
          </a:p>
          <a:p>
            <a:pPr>
              <a:buFont typeface="Lucida Sans Unicode" pitchFamily="34" charset="0"/>
              <a:buNone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046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cs typeface="Arial" charset="0"/>
              </a:rPr>
              <a:t>Architecture Evaluation and Refinement</a:t>
            </a:r>
            <a:br>
              <a:rPr lang="en-GB" dirty="0">
                <a:cs typeface="Arial" charset="0"/>
              </a:rPr>
            </a:br>
            <a:r>
              <a:rPr lang="en-GB" sz="2800" dirty="0">
                <a:cs typeface="Arial" charset="0"/>
              </a:rPr>
              <a:t>Computing Benefits</a:t>
            </a:r>
            <a:endParaRPr lang="en-GB" dirty="0">
              <a:cs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35100"/>
            <a:ext cx="8212138" cy="46609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A cost-benefit analysis contrasts financial benefits with financial costs, both in Dollars</a:t>
            </a:r>
          </a:p>
          <a:p>
            <a:pPr lvl="1"/>
            <a:r>
              <a:rPr lang="en-US" dirty="0">
                <a:cs typeface="Arial" charset="0"/>
              </a:rPr>
              <a:t>Costs</a:t>
            </a:r>
          </a:p>
          <a:p>
            <a:pPr lvl="2"/>
            <a:r>
              <a:rPr lang="en-US" dirty="0">
                <a:cs typeface="Arial" charset="0"/>
              </a:rPr>
              <a:t>Development</a:t>
            </a:r>
          </a:p>
          <a:p>
            <a:pPr lvl="2"/>
            <a:r>
              <a:rPr lang="en-US" dirty="0">
                <a:cs typeface="Arial" charset="0"/>
              </a:rPr>
              <a:t>Operational</a:t>
            </a:r>
          </a:p>
          <a:p>
            <a:pPr lvl="1"/>
            <a:r>
              <a:rPr lang="en-US" dirty="0">
                <a:cs typeface="Arial" charset="0"/>
              </a:rPr>
              <a:t>Benefits</a:t>
            </a:r>
          </a:p>
          <a:p>
            <a:pPr lvl="2"/>
            <a:r>
              <a:rPr lang="en-US" dirty="0">
                <a:cs typeface="Arial" charset="0"/>
              </a:rPr>
              <a:t>Reduced Operational Costs</a:t>
            </a:r>
          </a:p>
          <a:p>
            <a:pPr lvl="2"/>
            <a:r>
              <a:rPr lang="en-US" dirty="0">
                <a:cs typeface="Arial" charset="0"/>
              </a:rPr>
              <a:t>Increased Earnings</a:t>
            </a:r>
          </a:p>
          <a:p>
            <a:r>
              <a:rPr lang="en-US" dirty="0">
                <a:cs typeface="Arial" charset="0"/>
              </a:rPr>
              <a:t>Payback period</a:t>
            </a:r>
          </a:p>
          <a:p>
            <a:pPr lvl="1"/>
            <a:r>
              <a:rPr lang="en-US" dirty="0">
                <a:cs typeface="Arial" charset="0"/>
              </a:rPr>
              <a:t>the length of time before accumulative benefits recover the costs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40633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" y="1752600"/>
            <a:ext cx="90521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cs typeface="Arial" charset="0"/>
              </a:rPr>
              <a:t>Architecture Evaluation and Refinement</a:t>
            </a:r>
            <a:br>
              <a:rPr lang="en-GB" dirty="0">
                <a:cs typeface="Arial" charset="0"/>
              </a:rPr>
            </a:br>
            <a:r>
              <a:rPr lang="en-GB" sz="2800" dirty="0">
                <a:cs typeface="Arial" charset="0"/>
              </a:rPr>
              <a:t>Computing Benefits (Continued)</a:t>
            </a:r>
            <a:endParaRPr lang="en-GB" dirty="0">
              <a:cs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35100"/>
            <a:ext cx="8212138" cy="4660900"/>
          </a:xfrm>
        </p:spPr>
        <p:txBody>
          <a:bodyPr/>
          <a:lstStyle/>
          <a:p>
            <a:r>
              <a:rPr lang="en-US">
                <a:cs typeface="Arial" charset="0"/>
              </a:rPr>
              <a:t>Return on Investment (ROI)</a:t>
            </a:r>
          </a:p>
          <a:p>
            <a:pPr lvl="1"/>
            <a:r>
              <a:rPr lang="en-US">
                <a:cs typeface="Arial" charset="0"/>
              </a:rPr>
              <a:t>ROI = Benefits/Cost, ROI &gt; 1 is desired</a:t>
            </a:r>
          </a:p>
          <a:p>
            <a:pPr lvl="1"/>
            <a:r>
              <a:rPr lang="en-US">
                <a:cs typeface="Arial" charset="0"/>
              </a:rPr>
              <a:t>%age gain ROI = (Benefits – Cost) / Cost x 100</a:t>
            </a:r>
          </a:p>
          <a:p>
            <a:pPr lvl="1"/>
            <a:r>
              <a:rPr lang="en-US">
                <a:cs typeface="Arial" charset="0"/>
              </a:rPr>
              <a:t>Example</a:t>
            </a:r>
          </a:p>
          <a:p>
            <a:pPr lvl="2"/>
            <a:r>
              <a:rPr lang="en-US">
                <a:cs typeface="Arial" charset="0"/>
              </a:rPr>
              <a:t>After five years</a:t>
            </a:r>
          </a:p>
          <a:p>
            <a:pPr lvl="3"/>
            <a:r>
              <a:rPr lang="en-US">
                <a:cs typeface="Arial" charset="0"/>
              </a:rPr>
              <a:t>Cost = $ 2249559</a:t>
            </a:r>
          </a:p>
          <a:p>
            <a:pPr lvl="3"/>
            <a:r>
              <a:rPr lang="en-US">
                <a:cs typeface="Arial" charset="0"/>
              </a:rPr>
              <a:t>Benefits = $ 6122893</a:t>
            </a:r>
          </a:p>
          <a:p>
            <a:pPr lvl="3"/>
            <a:r>
              <a:rPr lang="en-US">
                <a:cs typeface="Arial" charset="0"/>
              </a:rPr>
              <a:t>ROI =  2.72 i.e.  Total benefits are approx. 3 times the total costs</a:t>
            </a:r>
          </a:p>
          <a:p>
            <a:pPr lvl="3"/>
            <a:r>
              <a:rPr lang="en-US">
                <a:cs typeface="Arial" charset="0"/>
              </a:rPr>
              <a:t>%age gain ROI  = 172.19 % i.e. Your earnings are 172.19 % of the total costs</a:t>
            </a:r>
          </a:p>
        </p:txBody>
      </p:sp>
    </p:spTree>
    <p:extLst>
      <p:ext uri="{BB962C8B-B14F-4D97-AF65-F5344CB8AC3E}">
        <p14:creationId xmlns:p14="http://schemas.microsoft.com/office/powerpoint/2010/main" val="10083313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61628</TotalTime>
  <Words>167</Words>
  <Application>Microsoft Office PowerPoint</Application>
  <PresentationFormat>On-screen Show (4:3)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Constantia</vt:lpstr>
      <vt:lpstr>Lucida Sans Unicode</vt:lpstr>
      <vt:lpstr>Times New Roman</vt:lpstr>
      <vt:lpstr>Wingdings 2</vt:lpstr>
      <vt:lpstr>Flow</vt:lpstr>
      <vt:lpstr>PowerPoint Presentation</vt:lpstr>
      <vt:lpstr>5.7 Architecture Evaluation and Refinement Cost-Benefit Analysis</vt:lpstr>
      <vt:lpstr>Architecture Evaluation and Refinement Computing Benefits</vt:lpstr>
      <vt:lpstr>PowerPoint Presentation</vt:lpstr>
      <vt:lpstr>Architecture Evaluation and Refinement Computing Benefits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HS</dc:creator>
  <cp:lastModifiedBy>Mehwish</cp:lastModifiedBy>
  <cp:revision>191</cp:revision>
  <dcterms:modified xsi:type="dcterms:W3CDTF">2022-05-19T03:59:22Z</dcterms:modified>
</cp:coreProperties>
</file>