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475" r:id="rId2"/>
    <p:sldId id="476" r:id="rId3"/>
    <p:sldId id="502" r:id="rId4"/>
    <p:sldId id="503" r:id="rId5"/>
    <p:sldId id="504" r:id="rId6"/>
    <p:sldId id="505" r:id="rId7"/>
    <p:sldId id="442" r:id="rId8"/>
    <p:sldId id="506" r:id="rId9"/>
    <p:sldId id="508" r:id="rId10"/>
    <p:sldId id="509" r:id="rId11"/>
    <p:sldId id="510" r:id="rId12"/>
    <p:sldId id="511" r:id="rId13"/>
    <p:sldId id="512" r:id="rId14"/>
    <p:sldId id="507" r:id="rId15"/>
    <p:sldId id="513" r:id="rId16"/>
    <p:sldId id="481" r:id="rId17"/>
    <p:sldId id="482" r:id="rId18"/>
    <p:sldId id="480" r:id="rId19"/>
    <p:sldId id="4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6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51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1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11275"/>
            <a:ext cx="8216900" cy="49006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popular graphical notational paradigm for representing conceptual models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Has three core constructs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An </a:t>
            </a:r>
            <a:r>
              <a:rPr lang="en-GB" i="1"/>
              <a:t>entity</a:t>
            </a:r>
            <a:r>
              <a:rPr lang="en-GB"/>
              <a:t>: depicted as a rectangle, represents a collection of real-world objects that have common properties and behaviors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</a:t>
            </a:r>
            <a:r>
              <a:rPr lang="en-GB" i="1"/>
              <a:t>relationship</a:t>
            </a:r>
            <a:r>
              <a:rPr lang="en-GB"/>
              <a:t>: depicted as an edge between two entities, with diamond in the middle of the edge specifying the type of relationship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An </a:t>
            </a:r>
            <a:r>
              <a:rPr lang="en-GB" i="1"/>
              <a:t>attribute</a:t>
            </a:r>
            <a:r>
              <a:rPr lang="en-GB"/>
              <a:t>: an annotation on an entity that describes data or properties associated with the entity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Entity-Relationship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7619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AD584-3E54-40CB-9980-607FF201361B}"/>
              </a:ext>
            </a:extLst>
          </p:cNvPr>
          <p:cNvSpPr txBox="1"/>
          <p:nvPr/>
        </p:nvSpPr>
        <p:spPr>
          <a:xfrm>
            <a:off x="304800" y="1676400"/>
            <a:ext cx="906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Aggregation</a:t>
            </a: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A special type of association. It represents a "part of" relationship.</a:t>
            </a:r>
          </a:p>
          <a:p>
            <a:pPr algn="l"/>
            <a:endParaRPr lang="en-US" dirty="0">
              <a:solidFill>
                <a:srgbClr val="737C85"/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4F486-1ACD-4AFD-B472-73248582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33675"/>
            <a:ext cx="3105150" cy="1390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69DCEC-7C14-4EA7-A25A-29225AE0F7BC}"/>
              </a:ext>
            </a:extLst>
          </p:cNvPr>
          <p:cNvSpPr txBox="1"/>
          <p:nvPr/>
        </p:nvSpPr>
        <p:spPr>
          <a:xfrm>
            <a:off x="197908" y="4191000"/>
            <a:ext cx="84761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Composition</a:t>
            </a: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A special type of aggregation where parts are destroyed when the whole is destroyed.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Objects of Class2 live and die with Class1.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Class2 cannot stand by itself.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F46010-DE73-4DE0-B96E-87F7F056E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217" y="4929664"/>
            <a:ext cx="3571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73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74FD0-2B51-4708-8130-1250FE63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2857500"/>
            <a:ext cx="3152775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C58075-DC1E-45CF-B495-336D2DA32FF5}"/>
              </a:ext>
            </a:extLst>
          </p:cNvPr>
          <p:cNvSpPr txBox="1"/>
          <p:nvPr/>
        </p:nvSpPr>
        <p:spPr>
          <a:xfrm>
            <a:off x="304800" y="1752600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Dependency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Exists between two classes if the changes to the definition of one may cause changes to the other (but not the other way around).</a:t>
            </a:r>
          </a:p>
        </p:txBody>
      </p:sp>
    </p:spTree>
    <p:extLst>
      <p:ext uri="{BB962C8B-B14F-4D97-AF65-F5344CB8AC3E}">
        <p14:creationId xmlns:p14="http://schemas.microsoft.com/office/powerpoint/2010/main" val="39071114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3A601-68D4-49F2-8B8F-743F6D48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7458"/>
            <a:ext cx="63055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24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ACD11-D9DE-4C23-A67B-10CEF80A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419755"/>
            <a:ext cx="8382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31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  <a:br>
              <a:rPr lang="en-GB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class diagram describing the sales order system is given below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E8175-1ECB-48A3-97E6-00E27848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260"/>
            <a:ext cx="9144000" cy="5039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94BFB-D9AA-428F-B868-3B4E4777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352800"/>
            <a:ext cx="3675649" cy="17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72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1430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51EEB-869D-4EE6-8CB0-EE3AD839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8124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155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1449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Elements in Analysis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24074"/>
            <a:ext cx="5514975" cy="404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231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requirements</a:t>
            </a:r>
          </a:p>
          <a:p>
            <a:r>
              <a:rPr lang="en-US" dirty="0"/>
              <a:t>Each element should improve understanding of requirements</a:t>
            </a:r>
          </a:p>
          <a:p>
            <a:r>
              <a:rPr lang="en-US" dirty="0"/>
              <a:t>Delay consideration of infrastructure till design</a:t>
            </a:r>
          </a:p>
          <a:p>
            <a:r>
              <a:rPr lang="en-US" dirty="0"/>
              <a:t>Requirements model provides value to all stakeholders</a:t>
            </a:r>
          </a:p>
          <a:p>
            <a:r>
              <a:rPr lang="en-US" dirty="0"/>
              <a:t>Keep the models simple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119804"/>
            <a:ext cx="3599059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2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16137"/>
            <a:ext cx="8388350" cy="46656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Different stakeholders have different set of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potential conflicting ideas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Need to prioritize requirements to resolve conflicts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Prioritization might separate requirements into three categories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essential</a:t>
            </a:r>
            <a:r>
              <a:rPr lang="en-GB" dirty="0"/>
              <a:t>: absolutely must be met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desirable</a:t>
            </a:r>
            <a:r>
              <a:rPr lang="en-GB" dirty="0"/>
              <a:t>: highly desirable but not necessary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optional</a:t>
            </a:r>
            <a:r>
              <a:rPr lang="en-GB" dirty="0"/>
              <a:t>: possible but could be eliminated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3111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Prioritizing Requirements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84194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Pfleeger</a:t>
            </a:r>
            <a:r>
              <a:rPr lang="en-US" dirty="0"/>
              <a:t> Book slides from UCF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Acknowledgement!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/>
              <a:t>slides have been reused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  <p:extLst>
      <p:ext uri="{BB962C8B-B14F-4D97-AF65-F5344CB8AC3E}">
        <p14:creationId xmlns:p14="http://schemas.microsoft.com/office/powerpoint/2010/main" val="344325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6E13-28BB-4E8C-A23B-B1164CE2642B}"/>
              </a:ext>
            </a:extLst>
          </p:cNvPr>
          <p:cNvSpPr txBox="1"/>
          <p:nvPr/>
        </p:nvSpPr>
        <p:spPr>
          <a:xfrm>
            <a:off x="228600" y="1419755"/>
            <a:ext cx="8458200" cy="5543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/>
              <a:t>ERD is a data modeling technique used in software engineering to produce a conceptual data model of an information system. </a:t>
            </a:r>
          </a:p>
          <a:p>
            <a:r>
              <a:rPr lang="en-US" altLang="en-US" sz="2800" dirty="0"/>
              <a:t>So, ERDs illustrate the logical structure of databases.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 major activity of this phase is identifying </a:t>
            </a:r>
            <a:r>
              <a:rPr lang="en-US" altLang="en-US" sz="2800" dirty="0">
                <a:solidFill>
                  <a:srgbClr val="CC0000"/>
                </a:solidFill>
              </a:rPr>
              <a:t>entities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CC0000"/>
                </a:solidFill>
              </a:rPr>
              <a:t>attributes</a:t>
            </a:r>
            <a:r>
              <a:rPr lang="en-US" altLang="en-US" sz="2800" dirty="0"/>
              <a:t>, and </a:t>
            </a:r>
            <a:r>
              <a:rPr lang="en-US" altLang="en-US" sz="2800" dirty="0">
                <a:solidFill>
                  <a:srgbClr val="CC0000"/>
                </a:solidFill>
              </a:rPr>
              <a:t>their relationships</a:t>
            </a:r>
            <a:r>
              <a:rPr lang="en-US" altLang="en-US" sz="2800" dirty="0"/>
              <a:t> to construct model using the </a:t>
            </a:r>
            <a:r>
              <a:rPr lang="en-US" altLang="ko-KR" sz="2800" dirty="0">
                <a:solidFill>
                  <a:srgbClr val="FF0000"/>
                </a:solidFill>
                <a:ea typeface="Gulim" panose="020B0600000101010101" pitchFamily="34" charset="-127"/>
              </a:rPr>
              <a:t>Entity Relationship Diagram</a:t>
            </a:r>
            <a:r>
              <a:rPr lang="en-US" altLang="en-US" sz="2800" dirty="0"/>
              <a:t>.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Entity </a:t>
            </a:r>
            <a:r>
              <a:rPr lang="en-US" altLang="en-US" sz="2400" dirty="0">
                <a:sym typeface="Wingdings" panose="05000000000000000000" pitchFamily="2" charset="2"/>
              </a:rPr>
              <a:t> table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Wingdings" panose="05000000000000000000" pitchFamily="2" charset="2"/>
              </a:rPr>
              <a:t>Attribute  column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Wingdings" panose="05000000000000000000" pitchFamily="2" charset="2"/>
              </a:rPr>
              <a:t>Relationship  line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64690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6E13-28BB-4E8C-A23B-B1164CE2642B}"/>
              </a:ext>
            </a:extLst>
          </p:cNvPr>
          <p:cNvSpPr txBox="1"/>
          <p:nvPr/>
        </p:nvSpPr>
        <p:spPr>
          <a:xfrm>
            <a:off x="469900" y="1600200"/>
            <a:ext cx="8458200" cy="31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data modeling revolves around discovering and analyzing </a:t>
            </a:r>
            <a:r>
              <a:rPr lang="en-US" altLang="en-US" sz="2800" dirty="0">
                <a:solidFill>
                  <a:schemeClr val="folHlink"/>
                </a:solidFill>
              </a:rPr>
              <a:t>organizational and users data requirements.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solidFill>
                  <a:schemeClr val="folHlink"/>
                </a:solidFill>
              </a:rPr>
              <a:t>Requirements based on policies, meetings, procedures, system specifications, etc.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Identify what data is important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Identify what data should be maintained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01069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6E13-28BB-4E8C-A23B-B1164CE2642B}"/>
              </a:ext>
            </a:extLst>
          </p:cNvPr>
          <p:cNvSpPr txBox="1"/>
          <p:nvPr/>
        </p:nvSpPr>
        <p:spPr>
          <a:xfrm>
            <a:off x="457200" y="1281089"/>
            <a:ext cx="8458200" cy="557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Entity: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"...</a:t>
            </a:r>
            <a:r>
              <a:rPr lang="en-US" altLang="en-US" sz="2400" dirty="0">
                <a:solidFill>
                  <a:srgbClr val="0070C0"/>
                </a:solidFill>
              </a:rPr>
              <a:t>anything</a:t>
            </a:r>
            <a:r>
              <a:rPr lang="en-US" altLang="en-US" sz="2400" dirty="0"/>
              <a:t> (people, places, objects, events, etc.) </a:t>
            </a:r>
            <a:r>
              <a:rPr lang="en-US" altLang="en-US" sz="2400" dirty="0">
                <a:solidFill>
                  <a:srgbClr val="0070C0"/>
                </a:solidFill>
              </a:rPr>
              <a:t>about which we store information </a:t>
            </a:r>
            <a:r>
              <a:rPr lang="en-US" altLang="en-US" sz="2400" dirty="0"/>
              <a:t>(e.g. supplier, machine tool, employee, utility pole, airline seat, etc.).”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Tangible: customer,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Intangible: order, accounting receivable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Attribute: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Attributes are data objects that either identify or describe entities (property of an entity).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Relationship: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Relationships are associations between entities.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Typically, a relationship is indicated by a verb connecting two or more entities.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Employees </a:t>
            </a:r>
            <a:r>
              <a:rPr lang="en-US" altLang="en-US" sz="2400" dirty="0">
                <a:solidFill>
                  <a:srgbClr val="FF0000"/>
                </a:solidFill>
              </a:rPr>
              <a:t>are assigned </a:t>
            </a:r>
            <a:r>
              <a:rPr lang="en-US" altLang="en-US" sz="2400" dirty="0"/>
              <a:t>to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Relationships should be classified in terms of cardinality.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One-to-one, one-to-many, many to many, many to one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819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E22B4-A4C1-422B-B8BD-D6981A753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895475"/>
            <a:ext cx="5886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503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5BDC8-540D-40CE-B299-C133D7C0A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3" y="1391031"/>
            <a:ext cx="5214938" cy="49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358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803775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Class Diagram represents a system in terms of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objects</a:t>
            </a:r>
            <a:r>
              <a:rPr lang="en-GB" sz="2000" dirty="0"/>
              <a:t>: akin to entities, organized in classes that have an inheritance hierarchy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attributes</a:t>
            </a:r>
            <a:r>
              <a:rPr lang="en-GB" sz="2000" dirty="0"/>
              <a:t>: object's variables or characteristics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 err="1"/>
              <a:t>behaviors</a:t>
            </a:r>
            <a:r>
              <a:rPr lang="en-GB" sz="2000" dirty="0"/>
              <a:t>: actions on the object's variables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059D3-569A-4A2C-8753-2E1E407D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9000"/>
            <a:ext cx="4308077" cy="33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241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56524-4FE1-4723-98A8-34B20B9911D9}"/>
              </a:ext>
            </a:extLst>
          </p:cNvPr>
          <p:cNvSpPr txBox="1"/>
          <p:nvPr/>
        </p:nvSpPr>
        <p:spPr>
          <a:xfrm>
            <a:off x="457200" y="1600200"/>
            <a:ext cx="800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diagram is basically a graphical representation of the static view of the system and represents different aspects of the application. A collection of class diagrams represent the whole system.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following points should be remembered while drawing a class diagram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name of the class diagram should be meaningful to describe the aspect of the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element and their relationships should be identified in advance.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Responsibility (attributes and methods) of each class should be clearly identified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each class, minimum number of properties should be specified, as unnecessary properties will make the diagram complicated.</a:t>
            </a:r>
          </a:p>
        </p:txBody>
      </p:sp>
    </p:spTree>
    <p:extLst>
      <p:ext uri="{BB962C8B-B14F-4D97-AF65-F5344CB8AC3E}">
        <p14:creationId xmlns:p14="http://schemas.microsoft.com/office/powerpoint/2010/main" val="3894569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AD584-3E54-40CB-9980-607FF201361B}"/>
              </a:ext>
            </a:extLst>
          </p:cNvPr>
          <p:cNvSpPr txBox="1"/>
          <p:nvPr/>
        </p:nvSpPr>
        <p:spPr>
          <a:xfrm>
            <a:off x="304800" y="1676400"/>
            <a:ext cx="906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Class Relationships: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A class may be involved in one or more relationships with other classes.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1991E-8CCA-4042-89BD-7D44CFD67F52}"/>
              </a:ext>
            </a:extLst>
          </p:cNvPr>
          <p:cNvSpPr txBox="1"/>
          <p:nvPr/>
        </p:nvSpPr>
        <p:spPr>
          <a:xfrm>
            <a:off x="296333" y="2839442"/>
            <a:ext cx="469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Inheritance</a:t>
            </a: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 (or Generalization)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D834F-8A26-409D-A25A-BBA09736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05200"/>
            <a:ext cx="2419350" cy="2762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C76625-2CBE-459F-B750-3054A7169817}"/>
              </a:ext>
            </a:extLst>
          </p:cNvPr>
          <p:cNvSpPr txBox="1"/>
          <p:nvPr/>
        </p:nvSpPr>
        <p:spPr>
          <a:xfrm>
            <a:off x="5334000" y="2884025"/>
            <a:ext cx="469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Simple Association</a:t>
            </a: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:</a:t>
            </a:r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A002FF-AA6D-4F2F-AC3F-F39EA9FA7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92" y="4038600"/>
            <a:ext cx="33813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73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40438</TotalTime>
  <Words>679</Words>
  <Application>Microsoft Office PowerPoint</Application>
  <PresentationFormat>On-screen Show (4:3)</PresentationFormat>
  <Paragraphs>86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inter-regular</vt:lpstr>
      <vt:lpstr>Open Sans</vt:lpstr>
      <vt:lpstr>Wingdings 2</vt:lpstr>
      <vt:lpstr>Flow</vt:lpstr>
      <vt:lpstr>Entity-Relationship Diagram</vt:lpstr>
      <vt:lpstr>Entity-Relationship Diagrams</vt:lpstr>
      <vt:lpstr>Entity-Relationship Diagrams</vt:lpstr>
      <vt:lpstr>Entity-Relationship Diagrams</vt:lpstr>
      <vt:lpstr>Entity-Relationship Diagrams</vt:lpstr>
      <vt:lpstr>Entity-Relationship Diagrams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 A class diagram describing the sales order system is given below</vt:lpstr>
      <vt:lpstr>Class Diagram </vt:lpstr>
      <vt:lpstr>Elements in Analysis Model</vt:lpstr>
      <vt:lpstr>Analysis</vt:lpstr>
      <vt:lpstr>Prioritizing 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Mehwish</cp:lastModifiedBy>
  <cp:revision>475</cp:revision>
  <dcterms:created xsi:type="dcterms:W3CDTF">2011-09-06T15:43:21Z</dcterms:created>
  <dcterms:modified xsi:type="dcterms:W3CDTF">2022-04-12T05:11:51Z</dcterms:modified>
</cp:coreProperties>
</file>