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303" r:id="rId2"/>
    <p:sldId id="381" r:id="rId3"/>
    <p:sldId id="332" r:id="rId4"/>
    <p:sldId id="305" r:id="rId5"/>
    <p:sldId id="382" r:id="rId6"/>
    <p:sldId id="383" r:id="rId7"/>
    <p:sldId id="384" r:id="rId8"/>
    <p:sldId id="388" r:id="rId9"/>
    <p:sldId id="387" r:id="rId10"/>
    <p:sldId id="389" r:id="rId11"/>
    <p:sldId id="391" r:id="rId12"/>
    <p:sldId id="403" r:id="rId13"/>
    <p:sldId id="392" r:id="rId14"/>
    <p:sldId id="393" r:id="rId15"/>
    <p:sldId id="418" r:id="rId16"/>
    <p:sldId id="419" r:id="rId17"/>
    <p:sldId id="390" r:id="rId18"/>
    <p:sldId id="328" r:id="rId19"/>
    <p:sldId id="342" r:id="rId20"/>
    <p:sldId id="422" r:id="rId21"/>
    <p:sldId id="420" r:id="rId22"/>
    <p:sldId id="408" r:id="rId23"/>
    <p:sldId id="411" r:id="rId24"/>
    <p:sldId id="412" r:id="rId25"/>
    <p:sldId id="413" r:id="rId26"/>
    <p:sldId id="345" r:id="rId27"/>
    <p:sldId id="425" r:id="rId28"/>
    <p:sldId id="357" r:id="rId29"/>
    <p:sldId id="359" r:id="rId30"/>
    <p:sldId id="423" r:id="rId31"/>
    <p:sldId id="424" r:id="rId32"/>
    <p:sldId id="417" r:id="rId33"/>
    <p:sldId id="426" r:id="rId34"/>
    <p:sldId id="427" r:id="rId35"/>
    <p:sldId id="428" r:id="rId36"/>
    <p:sldId id="351" r:id="rId37"/>
    <p:sldId id="352" r:id="rId38"/>
    <p:sldId id="36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76" autoAdjust="0"/>
  </p:normalViewPr>
  <p:slideViewPr>
    <p:cSldViewPr>
      <p:cViewPr>
        <p:scale>
          <a:sx n="109" d="100"/>
          <a:sy n="109" d="100"/>
        </p:scale>
        <p:origin x="1710" y="114"/>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08372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3663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txBox="1">
            <a:spLocks noGrp="1" noChangeArrowheads="1"/>
          </p:cNvSpPr>
          <p:nvPr>
            <p:ph type="body" idx="1"/>
          </p:nvPr>
        </p:nvSpPr>
        <p:spPr>
          <a:noFill/>
          <a:ln/>
        </p:spPr>
        <p:txBody>
          <a:bodyPr wrap="none" lIns="91432" tIns="45716" rIns="91432" bIns="45716" anchor="ctr"/>
          <a:lstStyle/>
          <a:p>
            <a:endParaRPr lang="en-US"/>
          </a:p>
        </p:txBody>
      </p:sp>
    </p:spTree>
    <p:extLst>
      <p:ext uri="{BB962C8B-B14F-4D97-AF65-F5344CB8AC3E}">
        <p14:creationId xmlns:p14="http://schemas.microsoft.com/office/powerpoint/2010/main" val="260580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57164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a:ln/>
        </p:spPr>
      </p:sp>
      <p:sp>
        <p:nvSpPr>
          <p:cNvPr id="96259" name="Rectangle 2"/>
          <p:cNvSpPr txBox="1">
            <a:spLocks noGrp="1" noChangeArrowheads="1"/>
          </p:cNvSpPr>
          <p:nvPr>
            <p:ph type="body" idx="1"/>
          </p:nvPr>
        </p:nvSpPr>
        <p:spPr>
          <a:noFill/>
          <a:ln/>
        </p:spPr>
        <p:txBody>
          <a:bodyPr wrap="none" lIns="91432" tIns="45716" rIns="91432" bIns="45716" anchor="ctr"/>
          <a:lstStyle/>
          <a:p>
            <a:endParaRPr lang="en-US"/>
          </a:p>
        </p:txBody>
      </p:sp>
    </p:spTree>
    <p:extLst>
      <p:ext uri="{BB962C8B-B14F-4D97-AF65-F5344CB8AC3E}">
        <p14:creationId xmlns:p14="http://schemas.microsoft.com/office/powerpoint/2010/main" val="4062697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0525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34933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4830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090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ln/>
        </p:spPr>
      </p:sp>
      <p:sp>
        <p:nvSpPr>
          <p:cNvPr id="79875" name="Rectangle 2"/>
          <p:cNvSpPr txBox="1">
            <a:spLocks noGrp="1" noChangeArrowheads="1"/>
          </p:cNvSpPr>
          <p:nvPr>
            <p:ph type="body" idx="1"/>
          </p:nvPr>
        </p:nvSpPr>
        <p:spPr>
          <a:noFill/>
          <a:ln/>
        </p:spPr>
        <p:txBody>
          <a:bodyPr wrap="none" lIns="91432" tIns="45716" rIns="91432" bIns="45716" anchor="ctr"/>
          <a:lstStyle/>
          <a:p>
            <a:endParaRPr lang="en-US" dirty="0"/>
          </a:p>
        </p:txBody>
      </p:sp>
    </p:spTree>
    <p:extLst>
      <p:ext uri="{BB962C8B-B14F-4D97-AF65-F5344CB8AC3E}">
        <p14:creationId xmlns:p14="http://schemas.microsoft.com/office/powerpoint/2010/main" val="410096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8445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40757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15F2CF-F23D-4C30-822F-1AD0D12E5DC2}" type="slidenum">
              <a:rPr lang="en-US" smtClean="0"/>
              <a:pPr/>
              <a:t>26</a:t>
            </a:fld>
            <a:endParaRPr lang="en-US"/>
          </a:p>
        </p:txBody>
      </p:sp>
    </p:spTree>
    <p:extLst>
      <p:ext uri="{BB962C8B-B14F-4D97-AF65-F5344CB8AC3E}">
        <p14:creationId xmlns:p14="http://schemas.microsoft.com/office/powerpoint/2010/main" val="710611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15F2CF-F23D-4C30-822F-1AD0D12E5DC2}" type="slidenum">
              <a:rPr lang="en-US" smtClean="0"/>
              <a:pPr/>
              <a:t>27</a:t>
            </a:fld>
            <a:endParaRPr lang="en-US"/>
          </a:p>
        </p:txBody>
      </p:sp>
    </p:spTree>
    <p:extLst>
      <p:ext uri="{BB962C8B-B14F-4D97-AF65-F5344CB8AC3E}">
        <p14:creationId xmlns:p14="http://schemas.microsoft.com/office/powerpoint/2010/main" val="428743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txBox="1">
            <a:spLocks noGrp="1" noChangeArrowheads="1"/>
          </p:cNvSpPr>
          <p:nvPr>
            <p:ph type="body" idx="1"/>
          </p:nvPr>
        </p:nvSpPr>
        <p:spPr>
          <a:noFill/>
          <a:ln/>
        </p:spPr>
        <p:txBody>
          <a:bodyPr wrap="none" lIns="91432" tIns="45716" rIns="91432" bIns="45716" anchor="ctr"/>
          <a:lstStyle/>
          <a:p>
            <a:endParaRPr lang="en-US"/>
          </a:p>
        </p:txBody>
      </p:sp>
    </p:spTree>
    <p:extLst>
      <p:ext uri="{BB962C8B-B14F-4D97-AF65-F5344CB8AC3E}">
        <p14:creationId xmlns:p14="http://schemas.microsoft.com/office/powerpoint/2010/main" val="414748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3173D3E-08EC-4E65-995F-34869A3E30B2}" type="datetimeFigureOut">
              <a:rPr lang="en-US" smtClean="0"/>
              <a:pPr/>
              <a:t>2/28/2022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73D3E-08EC-4E65-995F-34869A3E30B2}"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2/28/2022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2057400" y="685800"/>
            <a:ext cx="7008813" cy="1066800"/>
          </a:xfrm>
        </p:spPr>
        <p:txBody>
          <a:bodyPr>
            <a:normAutofit/>
          </a:bodyPr>
          <a:lstStyle/>
          <a:p>
            <a:pPr algn="ctr"/>
            <a:r>
              <a:rPr lang="en-US" sz="3600" dirty="0"/>
              <a:t>Lecture 1-2</a:t>
            </a:r>
          </a:p>
        </p:txBody>
      </p:sp>
      <p:sp>
        <p:nvSpPr>
          <p:cNvPr id="4103" name="Rectangle 7"/>
          <p:cNvSpPr>
            <a:spLocks noGrp="1" noChangeArrowheads="1"/>
          </p:cNvSpPr>
          <p:nvPr>
            <p:ph type="subTitle" idx="1"/>
          </p:nvPr>
        </p:nvSpPr>
        <p:spPr>
          <a:xfrm>
            <a:off x="228600" y="3445933"/>
            <a:ext cx="8532813" cy="1524000"/>
          </a:xfrm>
        </p:spPr>
        <p:txBody>
          <a:bodyPr>
            <a:normAutofit/>
          </a:bodyPr>
          <a:lstStyle/>
          <a:p>
            <a:pPr>
              <a:lnSpc>
                <a:spcPct val="90000"/>
              </a:lnSpc>
            </a:pPr>
            <a:r>
              <a:rPr lang="en-US" sz="2800" b="1" dirty="0"/>
              <a:t>FUNDAMENTALS OF </a:t>
            </a:r>
            <a:r>
              <a:rPr lang="en-US" sz="2800" b="1" dirty="0">
                <a:solidFill>
                  <a:schemeClr val="tx1"/>
                </a:solidFill>
              </a:rPr>
              <a:t>SOFTWARE ENGINEERING</a:t>
            </a:r>
          </a:p>
          <a:p>
            <a:pPr algn="ctr">
              <a:lnSpc>
                <a:spcPct val="90000"/>
              </a:lnSpc>
            </a:pPr>
            <a:endParaRPr lang="en-US" sz="2800" dirty="0">
              <a:solidFill>
                <a:schemeClr val="tx1"/>
              </a:solidFill>
            </a:endParaRPr>
          </a:p>
        </p:txBody>
      </p:sp>
      <p:sp>
        <p:nvSpPr>
          <p:cNvPr id="4" name="Rectangle 3"/>
          <p:cNvSpPr/>
          <p:nvPr/>
        </p:nvSpPr>
        <p:spPr>
          <a:xfrm>
            <a:off x="7086569" y="3855534"/>
            <a:ext cx="1979644" cy="369332"/>
          </a:xfrm>
          <a:prstGeom prst="rect">
            <a:avLst/>
          </a:prstGeom>
        </p:spPr>
        <p:txBody>
          <a:bodyPr wrap="none">
            <a:spAutoFit/>
          </a:bodyPr>
          <a:lstStyle/>
          <a:p>
            <a:r>
              <a:rPr lang="en-US" dirty="0"/>
              <a:t>Mehwish Mumtaz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Aspects of Software Production?</a:t>
            </a:r>
          </a:p>
        </p:txBody>
      </p:sp>
      <p:sp>
        <p:nvSpPr>
          <p:cNvPr id="3" name="Content Placeholder 2"/>
          <p:cNvSpPr>
            <a:spLocks noGrp="1"/>
          </p:cNvSpPr>
          <p:nvPr>
            <p:ph idx="1"/>
          </p:nvPr>
        </p:nvSpPr>
        <p:spPr/>
        <p:txBody>
          <a:bodyPr/>
          <a:lstStyle/>
          <a:p>
            <a:r>
              <a:rPr lang="en-US" dirty="0"/>
              <a:t>Technical process of developing software</a:t>
            </a:r>
          </a:p>
          <a:p>
            <a:r>
              <a:rPr lang="en-US" dirty="0"/>
              <a:t>Activities such as management of project and teams</a:t>
            </a:r>
          </a:p>
          <a:p>
            <a:r>
              <a:rPr lang="en-US" dirty="0"/>
              <a:t>Development of tools, theories, methods to support production of software</a:t>
            </a:r>
          </a:p>
        </p:txBody>
      </p:sp>
    </p:spTree>
    <p:extLst>
      <p:ext uri="{BB962C8B-B14F-4D97-AF65-F5344CB8AC3E}">
        <p14:creationId xmlns:p14="http://schemas.microsoft.com/office/powerpoint/2010/main" val="418134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Who Does Software Engineering? </a:t>
            </a:r>
            <a:endParaRPr lang="en-US" sz="2800" dirty="0"/>
          </a:p>
        </p:txBody>
      </p:sp>
      <p:sp>
        <p:nvSpPr>
          <p:cNvPr id="22531" name="Rectangle 3"/>
          <p:cNvSpPr>
            <a:spLocks noGrp="1" noChangeArrowheads="1"/>
          </p:cNvSpPr>
          <p:nvPr>
            <p:ph type="body" idx="1"/>
          </p:nvPr>
        </p:nvSpPr>
        <p:spPr>
          <a:xfrm>
            <a:off x="457200" y="2438400"/>
            <a:ext cx="8229600" cy="3886200"/>
          </a:xfrm>
        </p:spPr>
        <p:txBody>
          <a:bodyPr/>
          <a:lstStyle/>
          <a:p>
            <a:pPr eaLnBrk="1" hangingPunct="1"/>
            <a:r>
              <a:rPr lang="en-GB" dirty="0"/>
              <a:t>Participants (stakeholders) in a software development project</a:t>
            </a:r>
          </a:p>
          <a:p>
            <a:pPr eaLnBrk="1" hangingPunct="1"/>
            <a:endParaRPr lang="en-US" dirty="0"/>
          </a:p>
        </p:txBody>
      </p:sp>
      <p:pic>
        <p:nvPicPr>
          <p:cNvPr id="22532" name="Picture 8" descr="Slide7"/>
          <p:cNvPicPr>
            <a:picLocks noChangeAspect="1" noChangeArrowheads="1"/>
          </p:cNvPicPr>
          <p:nvPr/>
        </p:nvPicPr>
        <p:blipFill>
          <a:blip r:embed="rId3" cstate="print"/>
          <a:srcRect/>
          <a:stretch>
            <a:fillRect/>
          </a:stretch>
        </p:blipFill>
        <p:spPr bwMode="auto">
          <a:xfrm>
            <a:off x="2743200" y="2841625"/>
            <a:ext cx="5943600" cy="3787775"/>
          </a:xfrm>
          <a:prstGeom prst="rect">
            <a:avLst/>
          </a:prstGeom>
          <a:noFill/>
          <a:ln w="9525">
            <a:noFill/>
            <a:miter lim="800000"/>
            <a:headEnd/>
            <a:tailEnd/>
          </a:ln>
        </p:spPr>
      </p:pic>
    </p:spTree>
    <p:extLst>
      <p:ext uri="{BB962C8B-B14F-4D97-AF65-F5344CB8AC3E}">
        <p14:creationId xmlns:p14="http://schemas.microsoft.com/office/powerpoint/2010/main" val="10640525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810000"/>
            <a:ext cx="5638800" cy="400110"/>
          </a:xfrm>
          <a:prstGeom prst="rect">
            <a:avLst/>
          </a:prstGeom>
          <a:noFill/>
        </p:spPr>
        <p:txBody>
          <a:bodyPr wrap="square" rtlCol="0">
            <a:spAutoFit/>
          </a:bodyPr>
          <a:lstStyle/>
          <a:p>
            <a:pPr algn="ctr"/>
            <a:r>
              <a:rPr lang="en-US" sz="2000" dirty="0"/>
              <a:t>Report for Year 2012 to 2016 </a:t>
            </a:r>
            <a:r>
              <a:rPr lang="en-US" sz="2000" dirty="0">
                <a:solidFill>
                  <a:schemeClr val="bg1">
                    <a:lumMod val="65000"/>
                  </a:schemeClr>
                </a:solidFill>
              </a:rPr>
              <a:t>(Standish 2016)</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69821036"/>
              </p:ext>
            </p:extLst>
          </p:nvPr>
        </p:nvGraphicFramePr>
        <p:xfrm>
          <a:off x="457197" y="1219200"/>
          <a:ext cx="8160330" cy="2641600"/>
        </p:xfrm>
        <a:graphic>
          <a:graphicData uri="http://schemas.openxmlformats.org/drawingml/2006/table">
            <a:tbl>
              <a:tblPr firstRow="1" bandRow="1">
                <a:tableStyleId>{5C22544A-7EE6-4342-B048-85BDC9FD1C3A}</a:tableStyleId>
              </a:tblPr>
              <a:tblGrid>
                <a:gridCol w="1447803">
                  <a:extLst>
                    <a:ext uri="{9D8B030D-6E8A-4147-A177-3AD203B41FA5}">
                      <a16:colId xmlns:a16="http://schemas.microsoft.com/office/drawing/2014/main" val="20000"/>
                    </a:ext>
                  </a:extLst>
                </a:gridCol>
                <a:gridCol w="1272307">
                  <a:extLst>
                    <a:ext uri="{9D8B030D-6E8A-4147-A177-3AD203B41FA5}">
                      <a16:colId xmlns:a16="http://schemas.microsoft.com/office/drawing/2014/main" val="20001"/>
                    </a:ext>
                  </a:extLst>
                </a:gridCol>
                <a:gridCol w="1360055">
                  <a:extLst>
                    <a:ext uri="{9D8B030D-6E8A-4147-A177-3AD203B41FA5}">
                      <a16:colId xmlns:a16="http://schemas.microsoft.com/office/drawing/2014/main" val="20002"/>
                    </a:ext>
                  </a:extLst>
                </a:gridCol>
                <a:gridCol w="1360055">
                  <a:extLst>
                    <a:ext uri="{9D8B030D-6E8A-4147-A177-3AD203B41FA5}">
                      <a16:colId xmlns:a16="http://schemas.microsoft.com/office/drawing/2014/main" val="20003"/>
                    </a:ext>
                  </a:extLst>
                </a:gridCol>
                <a:gridCol w="1360055">
                  <a:extLst>
                    <a:ext uri="{9D8B030D-6E8A-4147-A177-3AD203B41FA5}">
                      <a16:colId xmlns:a16="http://schemas.microsoft.com/office/drawing/2014/main" val="20004"/>
                    </a:ext>
                  </a:extLst>
                </a:gridCol>
                <a:gridCol w="1360055">
                  <a:extLst>
                    <a:ext uri="{9D8B030D-6E8A-4147-A177-3AD203B41FA5}">
                      <a16:colId xmlns:a16="http://schemas.microsoft.com/office/drawing/2014/main" val="20005"/>
                    </a:ext>
                  </a:extLst>
                </a:gridCol>
              </a:tblGrid>
              <a:tr h="660400">
                <a:tc>
                  <a:txBody>
                    <a:bodyPr/>
                    <a:lstStyle/>
                    <a:p>
                      <a:pPr algn="ctr"/>
                      <a:endParaRPr lang="en-US" dirty="0"/>
                    </a:p>
                  </a:txBody>
                  <a:tcPr anchor="ctr"/>
                </a:tc>
                <a:tc>
                  <a:txBody>
                    <a:bodyPr/>
                    <a:lstStyle/>
                    <a:p>
                      <a:pPr algn="ctr"/>
                      <a:r>
                        <a:rPr lang="en-US" dirty="0"/>
                        <a:t>2012</a:t>
                      </a:r>
                    </a:p>
                  </a:txBody>
                  <a:tcPr anchor="ctr"/>
                </a:tc>
                <a:tc>
                  <a:txBody>
                    <a:bodyPr/>
                    <a:lstStyle/>
                    <a:p>
                      <a:pPr algn="ctr"/>
                      <a:r>
                        <a:rPr lang="en-US" dirty="0"/>
                        <a:t>2013</a:t>
                      </a:r>
                    </a:p>
                  </a:txBody>
                  <a:tcPr anchor="ctr"/>
                </a:tc>
                <a:tc>
                  <a:txBody>
                    <a:bodyPr/>
                    <a:lstStyle/>
                    <a:p>
                      <a:pPr algn="ctr"/>
                      <a:r>
                        <a:rPr lang="en-US" dirty="0"/>
                        <a:t>2014</a:t>
                      </a:r>
                    </a:p>
                  </a:txBody>
                  <a:tcPr anchor="ctr"/>
                </a:tc>
                <a:tc>
                  <a:txBody>
                    <a:bodyPr/>
                    <a:lstStyle/>
                    <a:p>
                      <a:pPr algn="ctr"/>
                      <a:r>
                        <a:rPr lang="en-US" dirty="0"/>
                        <a:t>2015</a:t>
                      </a:r>
                    </a:p>
                  </a:txBody>
                  <a:tcPr anchor="ctr"/>
                </a:tc>
                <a:tc>
                  <a:txBody>
                    <a:bodyPr/>
                    <a:lstStyle/>
                    <a:p>
                      <a:pPr algn="ctr"/>
                      <a:r>
                        <a:rPr lang="en-US" dirty="0"/>
                        <a:t>2016</a:t>
                      </a:r>
                    </a:p>
                  </a:txBody>
                  <a:tcPr anchor="ctr"/>
                </a:tc>
                <a:extLst>
                  <a:ext uri="{0D108BD9-81ED-4DB2-BD59-A6C34878D82A}">
                    <a16:rowId xmlns:a16="http://schemas.microsoft.com/office/drawing/2014/main" val="10000"/>
                  </a:ext>
                </a:extLst>
              </a:tr>
              <a:tr h="660400">
                <a:tc>
                  <a:txBody>
                    <a:bodyPr/>
                    <a:lstStyle/>
                    <a:p>
                      <a:pPr algn="l"/>
                      <a:r>
                        <a:rPr lang="en-US" b="1" dirty="0">
                          <a:solidFill>
                            <a:schemeClr val="bg1"/>
                          </a:solidFill>
                        </a:rPr>
                        <a:t>Successful</a:t>
                      </a:r>
                    </a:p>
                    <a:p>
                      <a:pPr algn="l"/>
                      <a:r>
                        <a:rPr lang="en-US" b="1" dirty="0">
                          <a:solidFill>
                            <a:schemeClr val="bg1"/>
                          </a:solidFill>
                        </a:rPr>
                        <a:t>Projects</a:t>
                      </a:r>
                    </a:p>
                  </a:txBody>
                  <a:tcPr anchor="ctr">
                    <a:solidFill>
                      <a:srgbClr val="00B050"/>
                    </a:solidFill>
                  </a:tcPr>
                </a:tc>
                <a:tc>
                  <a:txBody>
                    <a:bodyPr/>
                    <a:lstStyle/>
                    <a:p>
                      <a:pPr algn="ctr"/>
                      <a:r>
                        <a:rPr lang="en-US" dirty="0"/>
                        <a:t>27%</a:t>
                      </a:r>
                    </a:p>
                  </a:txBody>
                  <a:tcPr anchor="ctr"/>
                </a:tc>
                <a:tc>
                  <a:txBody>
                    <a:bodyPr/>
                    <a:lstStyle/>
                    <a:p>
                      <a:pPr algn="ctr"/>
                      <a:r>
                        <a:rPr lang="en-US" dirty="0"/>
                        <a:t>31%</a:t>
                      </a:r>
                    </a:p>
                  </a:txBody>
                  <a:tcPr anchor="ctr"/>
                </a:tc>
                <a:tc>
                  <a:txBody>
                    <a:bodyPr/>
                    <a:lstStyle/>
                    <a:p>
                      <a:pPr algn="ctr"/>
                      <a:r>
                        <a:rPr lang="en-US" dirty="0"/>
                        <a:t>28%</a:t>
                      </a:r>
                    </a:p>
                  </a:txBody>
                  <a:tcPr anchor="ctr"/>
                </a:tc>
                <a:tc>
                  <a:txBody>
                    <a:bodyPr/>
                    <a:lstStyle/>
                    <a:p>
                      <a:pPr algn="ctr"/>
                      <a:r>
                        <a:rPr lang="en-US" dirty="0"/>
                        <a:t>29%</a:t>
                      </a:r>
                    </a:p>
                  </a:txBody>
                  <a:tcPr anchor="ctr"/>
                </a:tc>
                <a:tc>
                  <a:txBody>
                    <a:bodyPr/>
                    <a:lstStyle/>
                    <a:p>
                      <a:pPr algn="ctr"/>
                      <a:r>
                        <a:rPr lang="en-US" dirty="0"/>
                        <a:t>32%</a:t>
                      </a:r>
                    </a:p>
                  </a:txBody>
                  <a:tcPr anchor="ctr"/>
                </a:tc>
                <a:extLst>
                  <a:ext uri="{0D108BD9-81ED-4DB2-BD59-A6C34878D82A}">
                    <a16:rowId xmlns:a16="http://schemas.microsoft.com/office/drawing/2014/main" val="10001"/>
                  </a:ext>
                </a:extLst>
              </a:tr>
              <a:tr h="660400">
                <a:tc>
                  <a:txBody>
                    <a:bodyPr/>
                    <a:lstStyle/>
                    <a:p>
                      <a:pPr marL="0" algn="l" defTabSz="914400" rtl="0" eaLnBrk="1" latinLnBrk="0" hangingPunct="1"/>
                      <a:r>
                        <a:rPr lang="en-US" sz="1800" b="1" kern="1200" dirty="0">
                          <a:solidFill>
                            <a:schemeClr val="bg1"/>
                          </a:solidFill>
                          <a:latin typeface="+mn-lt"/>
                          <a:ea typeface="+mn-ea"/>
                          <a:cs typeface="+mn-cs"/>
                        </a:rPr>
                        <a:t>Challenged Projects</a:t>
                      </a:r>
                    </a:p>
                  </a:txBody>
                  <a:tcPr anchor="ctr">
                    <a:solidFill>
                      <a:srgbClr val="EE8512"/>
                    </a:solidFill>
                  </a:tcPr>
                </a:tc>
                <a:tc>
                  <a:txBody>
                    <a:bodyPr/>
                    <a:lstStyle/>
                    <a:p>
                      <a:pPr marL="0" algn="ctr" defTabSz="914400" rtl="0" eaLnBrk="1" latinLnBrk="0" hangingPunct="1"/>
                      <a:r>
                        <a:rPr lang="en-US" sz="1800" kern="1200" dirty="0">
                          <a:solidFill>
                            <a:schemeClr val="dk1"/>
                          </a:solidFill>
                          <a:latin typeface="+mn-lt"/>
                          <a:ea typeface="+mn-ea"/>
                          <a:cs typeface="+mn-cs"/>
                        </a:rPr>
                        <a:t>56%</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50%</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55%</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52%</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49%</a:t>
                      </a:r>
                    </a:p>
                  </a:txBody>
                  <a:tcPr anchor="ctr"/>
                </a:tc>
                <a:extLst>
                  <a:ext uri="{0D108BD9-81ED-4DB2-BD59-A6C34878D82A}">
                    <a16:rowId xmlns:a16="http://schemas.microsoft.com/office/drawing/2014/main" val="10002"/>
                  </a:ext>
                </a:extLst>
              </a:tr>
              <a:tr h="660400">
                <a:tc>
                  <a:txBody>
                    <a:bodyPr/>
                    <a:lstStyle/>
                    <a:p>
                      <a:pPr marL="0" algn="l" defTabSz="914400" rtl="0" eaLnBrk="1" latinLnBrk="0" hangingPunct="1"/>
                      <a:r>
                        <a:rPr lang="en-US" sz="1800" b="1" kern="1200" dirty="0">
                          <a:solidFill>
                            <a:schemeClr val="bg1"/>
                          </a:solidFill>
                          <a:latin typeface="+mn-lt"/>
                          <a:ea typeface="+mn-ea"/>
                          <a:cs typeface="+mn-cs"/>
                        </a:rPr>
                        <a:t>Failed Projects</a:t>
                      </a:r>
                    </a:p>
                  </a:txBody>
                  <a:tcPr anchor="ctr">
                    <a:solidFill>
                      <a:srgbClr val="E2311E"/>
                    </a:solidFill>
                  </a:tcPr>
                </a:tc>
                <a:tc>
                  <a:txBody>
                    <a:bodyPr/>
                    <a:lstStyle/>
                    <a:p>
                      <a:pPr marL="0" algn="ctr" defTabSz="914400" rtl="0" eaLnBrk="1" latinLnBrk="0" hangingPunct="1"/>
                      <a:r>
                        <a:rPr lang="en-US" sz="1800" kern="1200" dirty="0">
                          <a:solidFill>
                            <a:schemeClr val="dk1"/>
                          </a:solidFill>
                          <a:latin typeface="+mn-lt"/>
                          <a:ea typeface="+mn-ea"/>
                          <a:cs typeface="+mn-cs"/>
                        </a:rPr>
                        <a:t>17%</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19%</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17%</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19%</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19%</a:t>
                      </a:r>
                    </a:p>
                  </a:txBody>
                  <a:tcPr anchor="ctr"/>
                </a:tc>
                <a:extLst>
                  <a:ext uri="{0D108BD9-81ED-4DB2-BD59-A6C34878D82A}">
                    <a16:rowId xmlns:a16="http://schemas.microsoft.com/office/drawing/2014/main" val="10003"/>
                  </a:ext>
                </a:extLst>
              </a:tr>
            </a:tbl>
          </a:graphicData>
        </a:graphic>
      </p:graphicFrame>
      <p:sp>
        <p:nvSpPr>
          <p:cNvPr id="8" name="Title 7"/>
          <p:cNvSpPr>
            <a:spLocks noGrp="1"/>
          </p:cNvSpPr>
          <p:nvPr>
            <p:ph type="title"/>
          </p:nvPr>
        </p:nvSpPr>
        <p:spPr>
          <a:xfrm>
            <a:off x="457200" y="76200"/>
            <a:ext cx="8229600" cy="1143000"/>
          </a:xfrm>
        </p:spPr>
        <p:txBody>
          <a:bodyPr>
            <a:normAutofit fontScale="90000"/>
          </a:bodyPr>
          <a:lstStyle/>
          <a:p>
            <a:r>
              <a:rPr lang="en-US" dirty="0"/>
              <a:t>Challenges for Software Industry</a:t>
            </a:r>
          </a:p>
        </p:txBody>
      </p:sp>
      <p:sp>
        <p:nvSpPr>
          <p:cNvPr id="11" name="Content Placeholder 2"/>
          <p:cNvSpPr>
            <a:spLocks noGrp="1"/>
          </p:cNvSpPr>
          <p:nvPr>
            <p:ph idx="1"/>
          </p:nvPr>
        </p:nvSpPr>
        <p:spPr>
          <a:xfrm>
            <a:off x="4020953" y="4265612"/>
            <a:ext cx="5123047" cy="1601788"/>
          </a:xfrm>
        </p:spPr>
        <p:txBody>
          <a:bodyPr>
            <a:normAutofit fontScale="92500" lnSpcReduction="20000"/>
          </a:bodyPr>
          <a:lstStyle/>
          <a:p>
            <a:r>
              <a:rPr lang="en-US" dirty="0"/>
              <a:t>Project Size and Complexity</a:t>
            </a:r>
          </a:p>
          <a:p>
            <a:r>
              <a:rPr lang="en-US" dirty="0"/>
              <a:t>Customer Satisfaction Level</a:t>
            </a:r>
          </a:p>
          <a:p>
            <a:r>
              <a:rPr lang="en-US" dirty="0"/>
              <a:t>Development and Budget Process</a:t>
            </a:r>
          </a:p>
          <a:p>
            <a:r>
              <a:rPr lang="en-US" dirty="0"/>
              <a:t>Skills of Developers and Managers</a:t>
            </a:r>
          </a:p>
        </p:txBody>
      </p:sp>
      <p:sp>
        <p:nvSpPr>
          <p:cNvPr id="14" name="Content Placeholder 2"/>
          <p:cNvSpPr txBox="1">
            <a:spLocks/>
          </p:cNvSpPr>
          <p:nvPr/>
        </p:nvSpPr>
        <p:spPr>
          <a:xfrm>
            <a:off x="381000" y="4195495"/>
            <a:ext cx="2286000" cy="1601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Factors Affecting Project Success Rate</a:t>
            </a:r>
          </a:p>
        </p:txBody>
      </p:sp>
      <p:cxnSp>
        <p:nvCxnSpPr>
          <p:cNvPr id="7" name="Straight Arrow Connector 6"/>
          <p:cNvCxnSpPr/>
          <p:nvPr/>
        </p:nvCxnSpPr>
        <p:spPr>
          <a:xfrm>
            <a:off x="2438400" y="4981245"/>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4576495"/>
            <a:ext cx="838200" cy="400110"/>
          </a:xfrm>
          <a:prstGeom prst="rect">
            <a:avLst/>
          </a:prstGeom>
          <a:noFill/>
        </p:spPr>
        <p:txBody>
          <a:bodyPr wrap="square" rtlCol="0">
            <a:spAutoFit/>
          </a:bodyPr>
          <a:lstStyle/>
          <a:p>
            <a:pPr algn="ctr"/>
            <a:r>
              <a:rPr lang="en-US" sz="2000" dirty="0"/>
              <a:t>are</a:t>
            </a:r>
          </a:p>
        </p:txBody>
      </p:sp>
      <p:sp>
        <p:nvSpPr>
          <p:cNvPr id="5" name="Left Brace 4"/>
          <p:cNvSpPr/>
          <p:nvPr/>
        </p:nvSpPr>
        <p:spPr>
          <a:xfrm>
            <a:off x="3886200" y="4265612"/>
            <a:ext cx="381000"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300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fade">
                                      <p:cBhvr>
                                        <p:cTn id="29" dur="500"/>
                                        <p:tgtEl>
                                          <p:spTgt spid="1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xEl>
                                              <p:pRg st="3" end="3"/>
                                            </p:txEl>
                                          </p:spTgt>
                                        </p:tgtEl>
                                        <p:attrNameLst>
                                          <p:attrName>style.visibility</p:attrName>
                                        </p:attrNameLst>
                                      </p:cBhvr>
                                      <p:to>
                                        <p:strVal val="visible"/>
                                      </p:to>
                                    </p:set>
                                    <p:animEffect transition="in" filter="fade">
                                      <p:cBhvr>
                                        <p:cTn id="34"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4" grpId="0"/>
      <p:bldP spid="10"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idx="1"/>
          </p:nvPr>
        </p:nvSpPr>
        <p:spPr>
          <a:xfrm>
            <a:off x="457200" y="2209800"/>
            <a:ext cx="8229600" cy="4114800"/>
          </a:xfrm>
        </p:spPr>
        <p:txBody>
          <a:bodyPr>
            <a:normAutofit/>
          </a:bodyPr>
          <a:lstStyle/>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Requirement analysts</a:t>
            </a:r>
            <a:r>
              <a:rPr lang="en-GB" sz="2400" dirty="0"/>
              <a:t>: work with the customers to identify and document the requirements</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Designers</a:t>
            </a:r>
            <a:r>
              <a:rPr lang="en-GB" sz="2400" dirty="0"/>
              <a:t>: generate a system-level description of what the system is supposed to do</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Programmers</a:t>
            </a:r>
            <a:r>
              <a:rPr lang="en-GB" sz="2400" dirty="0"/>
              <a:t>: write lines of code to implement the design</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Testers</a:t>
            </a:r>
            <a:r>
              <a:rPr lang="en-GB" sz="2400" dirty="0"/>
              <a:t>: catch faults</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Trainers</a:t>
            </a:r>
            <a:r>
              <a:rPr lang="en-GB" sz="2400" dirty="0"/>
              <a:t>: show users how to use the system</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Maintenance team</a:t>
            </a:r>
            <a:r>
              <a:rPr lang="en-GB" sz="2400" dirty="0"/>
              <a:t>: fix faults that show up later</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Librarians</a:t>
            </a:r>
            <a:r>
              <a:rPr lang="en-GB" sz="2400" dirty="0"/>
              <a:t>: prepare and store documents such as software requirements</a:t>
            </a:r>
          </a:p>
          <a:p>
            <a:pPr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Configuration management team</a:t>
            </a:r>
            <a:r>
              <a:rPr lang="en-GB" sz="2400" dirty="0"/>
              <a:t>: maintain correspondence among various artefacts</a:t>
            </a:r>
          </a:p>
        </p:txBody>
      </p:sp>
      <p:sp>
        <p:nvSpPr>
          <p:cNvPr id="5" name="Rectangle 2"/>
          <p:cNvSpPr>
            <a:spLocks noGrp="1" noChangeArrowheads="1"/>
          </p:cNvSpPr>
          <p:nvPr>
            <p:ph type="title"/>
          </p:nvPr>
        </p:nvSpPr>
        <p:spPr>
          <a:xfrm>
            <a:off x="457200" y="914400"/>
            <a:ext cx="8229600" cy="1143000"/>
          </a:xfrm>
        </p:spPr>
        <p:txBody>
          <a:bodyPr>
            <a:normAutofit/>
          </a:bodyPr>
          <a:lstStyle/>
          <a:p>
            <a:pPr eaLnBrk="1" hangingPunct="1"/>
            <a:r>
              <a:rPr lang="en-GB" dirty="0"/>
              <a:t>Development Team</a:t>
            </a:r>
            <a:endParaRPr lang="en-US" sz="2800" dirty="0"/>
          </a:p>
        </p:txBody>
      </p:sp>
    </p:spTree>
    <p:extLst>
      <p:ext uri="{BB962C8B-B14F-4D97-AF65-F5344CB8AC3E}">
        <p14:creationId xmlns:p14="http://schemas.microsoft.com/office/powerpoint/2010/main" val="32550501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p:txBody>
          <a:bodyPr/>
          <a:lstStyle/>
          <a:p>
            <a:pPr eaLnBrk="1" hangingPunct="1"/>
            <a:r>
              <a:rPr lang="en-GB" dirty="0"/>
              <a:t>Who Does What?</a:t>
            </a:r>
          </a:p>
          <a:p>
            <a:pPr eaLnBrk="1" hangingPunct="1"/>
            <a:endParaRPr lang="en-US" dirty="0"/>
          </a:p>
        </p:txBody>
      </p:sp>
      <p:sp>
        <p:nvSpPr>
          <p:cNvPr id="6" name="Rectangle 2"/>
          <p:cNvSpPr>
            <a:spLocks noGrp="1" noChangeArrowheads="1"/>
          </p:cNvSpPr>
          <p:nvPr>
            <p:ph type="title"/>
          </p:nvPr>
        </p:nvSpPr>
        <p:spPr>
          <a:xfrm>
            <a:off x="457200" y="914400"/>
            <a:ext cx="8229600" cy="1143000"/>
          </a:xfrm>
        </p:spPr>
        <p:txBody>
          <a:bodyPr>
            <a:normAutofit/>
          </a:bodyPr>
          <a:lstStyle/>
          <a:p>
            <a:pPr eaLnBrk="1" hangingPunct="1"/>
            <a:r>
              <a:rPr lang="en-GB" dirty="0"/>
              <a:t>Development Team (Roles)</a:t>
            </a:r>
            <a:endParaRPr lang="en-US" sz="2800" dirty="0"/>
          </a:p>
        </p:txBody>
      </p:sp>
      <p:pic>
        <p:nvPicPr>
          <p:cNvPr id="1026" name="Picture 2" descr="D:\UCP Data\UCP\Fall 2015-16\ISD\Lecture Slides\roles of dev team se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265"/>
            <a:ext cx="7162800" cy="667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2333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0" y="2903041"/>
            <a:ext cx="2819400" cy="887492"/>
          </a:xfrm>
          <a:prstGeom prst="rect">
            <a:avLst/>
          </a:prstGeom>
          <a:ln w="15875">
            <a:solidFill>
              <a:schemeClr val="accent1"/>
            </a:solidFill>
          </a:ln>
        </p:spPr>
        <p:txBody>
          <a:bodyPr>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800" dirty="0"/>
              <a:t>Software Engineering</a:t>
            </a:r>
          </a:p>
        </p:txBody>
      </p:sp>
      <p:grpSp>
        <p:nvGrpSpPr>
          <p:cNvPr id="3" name="Group 2"/>
          <p:cNvGrpSpPr/>
          <p:nvPr/>
        </p:nvGrpSpPr>
        <p:grpSpPr>
          <a:xfrm>
            <a:off x="838200" y="3063401"/>
            <a:ext cx="2209800" cy="449759"/>
            <a:chOff x="838200" y="2743200"/>
            <a:chExt cx="2209800" cy="449759"/>
          </a:xfrm>
        </p:grpSpPr>
        <p:sp>
          <p:nvSpPr>
            <p:cNvPr id="4" name="Title 1"/>
            <p:cNvSpPr txBox="1">
              <a:spLocks/>
            </p:cNvSpPr>
            <p:nvPr/>
          </p:nvSpPr>
          <p:spPr>
            <a:xfrm>
              <a:off x="838200" y="2743200"/>
              <a:ext cx="1600200" cy="449759"/>
            </a:xfrm>
            <a:prstGeom prst="rect">
              <a:avLst/>
            </a:prstGeom>
            <a:ln w="1587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Process</a:t>
              </a:r>
            </a:p>
          </p:txBody>
        </p:sp>
        <p:cxnSp>
          <p:nvCxnSpPr>
            <p:cNvPr id="5" name="Straight Connector 4"/>
            <p:cNvCxnSpPr>
              <a:stCxn id="2" idx="1"/>
              <a:endCxn id="4" idx="3"/>
            </p:cNvCxnSpPr>
            <p:nvPr/>
          </p:nvCxnSpPr>
          <p:spPr>
            <a:xfrm flipH="1" flipV="1">
              <a:off x="2438400" y="2968080"/>
              <a:ext cx="609600" cy="585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828800" y="1905000"/>
            <a:ext cx="1930874" cy="998041"/>
            <a:chOff x="2895600" y="1905000"/>
            <a:chExt cx="1930874" cy="998041"/>
          </a:xfrm>
        </p:grpSpPr>
        <p:sp>
          <p:nvSpPr>
            <p:cNvPr id="7" name="Title 1"/>
            <p:cNvSpPr txBox="1">
              <a:spLocks/>
            </p:cNvSpPr>
            <p:nvPr/>
          </p:nvSpPr>
          <p:spPr>
            <a:xfrm>
              <a:off x="2895600" y="1905000"/>
              <a:ext cx="1828800" cy="449759"/>
            </a:xfrm>
            <a:prstGeom prst="rect">
              <a:avLst/>
            </a:prstGeom>
            <a:ln w="1587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Paradigm</a:t>
              </a:r>
            </a:p>
            <a:p>
              <a:r>
                <a:rPr lang="en-US" sz="2800" dirty="0"/>
                <a:t>(Models)</a:t>
              </a:r>
            </a:p>
          </p:txBody>
        </p:sp>
        <p:cxnSp>
          <p:nvCxnSpPr>
            <p:cNvPr id="8" name="Straight Connector 7"/>
            <p:cNvCxnSpPr/>
            <p:nvPr/>
          </p:nvCxnSpPr>
          <p:spPr>
            <a:xfrm flipH="1" flipV="1">
              <a:off x="4357048" y="2354759"/>
              <a:ext cx="469426" cy="5482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257800" y="1905000"/>
            <a:ext cx="2044890" cy="998041"/>
            <a:chOff x="5257800" y="1905000"/>
            <a:chExt cx="2044890" cy="998041"/>
          </a:xfrm>
        </p:grpSpPr>
        <p:sp>
          <p:nvSpPr>
            <p:cNvPr id="10" name="Title 1"/>
            <p:cNvSpPr txBox="1">
              <a:spLocks/>
            </p:cNvSpPr>
            <p:nvPr/>
          </p:nvSpPr>
          <p:spPr>
            <a:xfrm>
              <a:off x="5397690" y="1905000"/>
              <a:ext cx="1905000" cy="449759"/>
            </a:xfrm>
            <a:prstGeom prst="rect">
              <a:avLst/>
            </a:prstGeom>
            <a:ln w="1587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Resources</a:t>
              </a:r>
            </a:p>
          </p:txBody>
        </p:sp>
        <p:cxnSp>
          <p:nvCxnSpPr>
            <p:cNvPr id="11" name="Straight Connector 10"/>
            <p:cNvCxnSpPr/>
            <p:nvPr/>
          </p:nvCxnSpPr>
          <p:spPr>
            <a:xfrm flipV="1">
              <a:off x="5257800" y="2354759"/>
              <a:ext cx="381000" cy="5482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867400" y="3061648"/>
            <a:ext cx="2209800" cy="449759"/>
            <a:chOff x="5867400" y="2823120"/>
            <a:chExt cx="2209800" cy="449759"/>
          </a:xfrm>
        </p:grpSpPr>
        <p:sp>
          <p:nvSpPr>
            <p:cNvPr id="13" name="Title 1"/>
            <p:cNvSpPr txBox="1">
              <a:spLocks/>
            </p:cNvSpPr>
            <p:nvPr/>
          </p:nvSpPr>
          <p:spPr>
            <a:xfrm>
              <a:off x="6591300" y="2823120"/>
              <a:ext cx="1485900" cy="449759"/>
            </a:xfrm>
            <a:prstGeom prst="rect">
              <a:avLst/>
            </a:prstGeom>
            <a:ln w="1587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Skillset</a:t>
              </a:r>
            </a:p>
          </p:txBody>
        </p:sp>
        <p:cxnSp>
          <p:nvCxnSpPr>
            <p:cNvPr id="14" name="Straight Connector 13"/>
            <p:cNvCxnSpPr>
              <a:stCxn id="2" idx="3"/>
              <a:endCxn id="13" idx="1"/>
            </p:cNvCxnSpPr>
            <p:nvPr/>
          </p:nvCxnSpPr>
          <p:spPr>
            <a:xfrm flipV="1">
              <a:off x="5867400" y="3048000"/>
              <a:ext cx="723900" cy="6025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838200" y="3790533"/>
            <a:ext cx="7413010" cy="2153067"/>
            <a:chOff x="838200" y="3790533"/>
            <a:chExt cx="7413010" cy="2153067"/>
          </a:xfrm>
        </p:grpSpPr>
        <p:graphicFrame>
          <p:nvGraphicFramePr>
            <p:cNvPr id="16" name="Content Placeholder 3"/>
            <p:cNvGraphicFramePr>
              <a:graphicFrameLocks/>
            </p:cNvGraphicFramePr>
            <p:nvPr/>
          </p:nvGraphicFramePr>
          <p:xfrm>
            <a:off x="838200" y="4724400"/>
            <a:ext cx="7413010" cy="518160"/>
          </p:xfrm>
          <a:graphic>
            <a:graphicData uri="http://schemas.openxmlformats.org/drawingml/2006/table">
              <a:tbl>
                <a:tblPr firstRow="1" bandRow="1">
                  <a:tableStyleId>{5C22544A-7EE6-4342-B048-85BDC9FD1C3A}</a:tableStyleId>
                </a:tblPr>
                <a:tblGrid>
                  <a:gridCol w="1578696">
                    <a:extLst>
                      <a:ext uri="{9D8B030D-6E8A-4147-A177-3AD203B41FA5}">
                        <a16:colId xmlns:a16="http://schemas.microsoft.com/office/drawing/2014/main" val="20000"/>
                      </a:ext>
                    </a:extLst>
                  </a:gridCol>
                  <a:gridCol w="830530">
                    <a:extLst>
                      <a:ext uri="{9D8B030D-6E8A-4147-A177-3AD203B41FA5}">
                        <a16:colId xmlns:a16="http://schemas.microsoft.com/office/drawing/2014/main" val="20001"/>
                      </a:ext>
                    </a:extLst>
                  </a:gridCol>
                  <a:gridCol w="1111952">
                    <a:extLst>
                      <a:ext uri="{9D8B030D-6E8A-4147-A177-3AD203B41FA5}">
                        <a16:colId xmlns:a16="http://schemas.microsoft.com/office/drawing/2014/main" val="20002"/>
                      </a:ext>
                    </a:extLst>
                  </a:gridCol>
                  <a:gridCol w="1019289">
                    <a:extLst>
                      <a:ext uri="{9D8B030D-6E8A-4147-A177-3AD203B41FA5}">
                        <a16:colId xmlns:a16="http://schemas.microsoft.com/office/drawing/2014/main" val="20003"/>
                      </a:ext>
                    </a:extLst>
                  </a:gridCol>
                  <a:gridCol w="1333994">
                    <a:extLst>
                      <a:ext uri="{9D8B030D-6E8A-4147-A177-3AD203B41FA5}">
                        <a16:colId xmlns:a16="http://schemas.microsoft.com/office/drawing/2014/main" val="20004"/>
                      </a:ext>
                    </a:extLst>
                  </a:gridCol>
                  <a:gridCol w="1538549">
                    <a:extLst>
                      <a:ext uri="{9D8B030D-6E8A-4147-A177-3AD203B41FA5}">
                        <a16:colId xmlns:a16="http://schemas.microsoft.com/office/drawing/2014/main" val="20005"/>
                      </a:ext>
                    </a:extLst>
                  </a:gridCol>
                </a:tblGrid>
                <a:tr h="457200">
                  <a:tc>
                    <a:txBody>
                      <a:bodyPr/>
                      <a:lstStyle/>
                      <a:p>
                        <a:pPr algn="ctr"/>
                        <a:r>
                          <a:rPr lang="en-US" sz="1400" dirty="0"/>
                          <a:t>Requirements Analysis</a:t>
                        </a:r>
                      </a:p>
                    </a:txBody>
                    <a:tcPr anchor="ctr"/>
                  </a:tc>
                  <a:tc>
                    <a:txBody>
                      <a:bodyPr/>
                      <a:lstStyle/>
                      <a:p>
                        <a:pPr algn="ctr"/>
                        <a:r>
                          <a:rPr lang="en-US" sz="1400" dirty="0"/>
                          <a:t>Design</a:t>
                        </a:r>
                      </a:p>
                    </a:txBody>
                    <a:tcPr/>
                  </a:tc>
                  <a:tc>
                    <a:txBody>
                      <a:bodyPr/>
                      <a:lstStyle/>
                      <a:p>
                        <a:pPr algn="ctr"/>
                        <a:r>
                          <a:rPr lang="en-US" sz="1400" dirty="0"/>
                          <a:t>Coding</a:t>
                        </a:r>
                      </a:p>
                    </a:txBody>
                    <a:tcPr/>
                  </a:tc>
                  <a:tc>
                    <a:txBody>
                      <a:bodyPr/>
                      <a:lstStyle/>
                      <a:p>
                        <a:pPr algn="ctr"/>
                        <a:r>
                          <a:rPr lang="en-US" sz="1400" dirty="0"/>
                          <a:t>Testing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Deployment</a:t>
                        </a:r>
                      </a:p>
                      <a:p>
                        <a:pPr algn="ctr"/>
                        <a:endParaRPr lang="en-US" sz="1400" dirty="0"/>
                      </a:p>
                    </a:txBody>
                    <a:tcPr/>
                  </a:tc>
                  <a:tc>
                    <a:txBody>
                      <a:bodyPr/>
                      <a:lstStyle/>
                      <a:p>
                        <a:pPr algn="ctr"/>
                        <a:r>
                          <a:rPr lang="en-US" sz="1400" dirty="0"/>
                          <a:t>Maintenance</a:t>
                        </a: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2133600" y="5574268"/>
              <a:ext cx="4572000" cy="369332"/>
            </a:xfrm>
            <a:prstGeom prst="rect">
              <a:avLst/>
            </a:prstGeom>
            <a:noFill/>
          </p:spPr>
          <p:txBody>
            <a:bodyPr wrap="square" rtlCol="0">
              <a:spAutoFit/>
            </a:bodyPr>
            <a:lstStyle/>
            <a:p>
              <a:r>
                <a:rPr lang="en-US" dirty="0"/>
                <a:t>Typical phases in lifecycle of software</a:t>
              </a:r>
              <a:endParaRPr lang="en-US" sz="1600" dirty="0">
                <a:solidFill>
                  <a:schemeClr val="bg1">
                    <a:lumMod val="65000"/>
                  </a:schemeClr>
                </a:solidFill>
              </a:endParaRPr>
            </a:p>
          </p:txBody>
        </p:sp>
        <p:grpSp>
          <p:nvGrpSpPr>
            <p:cNvPr id="18" name="Group 17"/>
            <p:cNvGrpSpPr/>
            <p:nvPr/>
          </p:nvGrpSpPr>
          <p:grpSpPr>
            <a:xfrm>
              <a:off x="3518848" y="3790533"/>
              <a:ext cx="1866900" cy="781467"/>
              <a:chOff x="533400" y="3790533"/>
              <a:chExt cx="1866900" cy="781467"/>
            </a:xfrm>
          </p:grpSpPr>
          <p:sp>
            <p:nvSpPr>
              <p:cNvPr id="19" name="Title 1"/>
              <p:cNvSpPr txBox="1">
                <a:spLocks/>
              </p:cNvSpPr>
              <p:nvPr/>
            </p:nvSpPr>
            <p:spPr>
              <a:xfrm>
                <a:off x="533400" y="4122241"/>
                <a:ext cx="1866900" cy="449759"/>
              </a:xfrm>
              <a:prstGeom prst="rect">
                <a:avLst/>
              </a:prstGeom>
              <a:ln w="1587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Lifecycle</a:t>
                </a:r>
              </a:p>
            </p:txBody>
          </p:sp>
          <p:cxnSp>
            <p:nvCxnSpPr>
              <p:cNvPr id="20" name="Straight Connector 19"/>
              <p:cNvCxnSpPr>
                <a:stCxn id="2" idx="2"/>
                <a:endCxn id="19" idx="0"/>
              </p:cNvCxnSpPr>
              <p:nvPr/>
            </p:nvCxnSpPr>
            <p:spPr>
              <a:xfrm flipH="1">
                <a:off x="1466850" y="3790533"/>
                <a:ext cx="5402" cy="33170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3311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Software Lifecycle</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lnSpc>
                <a:spcPct val="90000"/>
              </a:lnSpc>
            </a:pPr>
            <a:r>
              <a:rPr lang="en-US" dirty="0"/>
              <a:t>Phases</a:t>
            </a:r>
          </a:p>
          <a:p>
            <a:pPr lvl="1">
              <a:lnSpc>
                <a:spcPct val="90000"/>
              </a:lnSpc>
            </a:pPr>
            <a:r>
              <a:rPr lang="en-US" dirty="0"/>
              <a:t>Requirements analysis and definition</a:t>
            </a:r>
          </a:p>
          <a:p>
            <a:pPr lvl="1">
              <a:lnSpc>
                <a:spcPct val="90000"/>
              </a:lnSpc>
            </a:pPr>
            <a:r>
              <a:rPr lang="en-US" dirty="0"/>
              <a:t>System (architecture) design</a:t>
            </a:r>
          </a:p>
          <a:p>
            <a:pPr lvl="1">
              <a:lnSpc>
                <a:spcPct val="90000"/>
              </a:lnSpc>
            </a:pPr>
            <a:r>
              <a:rPr lang="en-US" dirty="0"/>
              <a:t>Program (detailed/procedural) design</a:t>
            </a:r>
          </a:p>
          <a:p>
            <a:pPr lvl="1">
              <a:lnSpc>
                <a:spcPct val="90000"/>
              </a:lnSpc>
            </a:pPr>
            <a:r>
              <a:rPr lang="en-US" dirty="0"/>
              <a:t>Writing programs (coding/implementation)</a:t>
            </a:r>
          </a:p>
          <a:p>
            <a:pPr lvl="1">
              <a:lnSpc>
                <a:spcPct val="90000"/>
              </a:lnSpc>
            </a:pPr>
            <a:r>
              <a:rPr lang="en-US" dirty="0"/>
              <a:t>Testing: unit, integration, system</a:t>
            </a:r>
          </a:p>
          <a:p>
            <a:pPr lvl="1">
              <a:lnSpc>
                <a:spcPct val="90000"/>
              </a:lnSpc>
            </a:pPr>
            <a:r>
              <a:rPr lang="en-US" dirty="0"/>
              <a:t>System delivery (deployment)</a:t>
            </a:r>
          </a:p>
          <a:p>
            <a:pPr lvl="1">
              <a:lnSpc>
                <a:spcPct val="90000"/>
              </a:lnSpc>
            </a:pPr>
            <a:endParaRPr lang="en-US" dirty="0"/>
          </a:p>
          <a:p>
            <a:pPr lvl="1">
              <a:lnSpc>
                <a:spcPct val="90000"/>
              </a:lnSpc>
            </a:pPr>
            <a:r>
              <a:rPr lang="en-US" dirty="0"/>
              <a:t>Maintenance </a:t>
            </a:r>
          </a:p>
        </p:txBody>
      </p:sp>
      <p:sp>
        <p:nvSpPr>
          <p:cNvPr id="4" name="Line 5"/>
          <p:cNvSpPr>
            <a:spLocks noChangeShapeType="1"/>
          </p:cNvSpPr>
          <p:nvPr/>
        </p:nvSpPr>
        <p:spPr bwMode="auto">
          <a:xfrm>
            <a:off x="914400" y="5562600"/>
            <a:ext cx="7467600" cy="0"/>
          </a:xfrm>
          <a:prstGeom prst="line">
            <a:avLst/>
          </a:prstGeom>
          <a:noFill/>
          <a:ln w="28575">
            <a:solidFill>
              <a:srgbClr val="FF0000"/>
            </a:solidFill>
            <a:prstDash val="dash"/>
            <a:round/>
            <a:headEnd/>
            <a:tailEnd/>
          </a:ln>
        </p:spPr>
        <p:txBody>
          <a:bodyPr/>
          <a:lstStyle/>
          <a:p>
            <a:endParaRPr lang="en-US"/>
          </a:p>
        </p:txBody>
      </p:sp>
    </p:spTree>
    <p:extLst>
      <p:ext uri="{BB962C8B-B14F-4D97-AF65-F5344CB8AC3E}">
        <p14:creationId xmlns:p14="http://schemas.microsoft.com/office/powerpoint/2010/main" val="35275169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Engineers?</a:t>
            </a:r>
          </a:p>
        </p:txBody>
      </p:sp>
      <p:sp>
        <p:nvSpPr>
          <p:cNvPr id="3" name="Content Placeholder 2"/>
          <p:cNvSpPr>
            <a:spLocks noGrp="1"/>
          </p:cNvSpPr>
          <p:nvPr>
            <p:ph idx="1"/>
          </p:nvPr>
        </p:nvSpPr>
        <p:spPr/>
        <p:txBody>
          <a:bodyPr/>
          <a:lstStyle/>
          <a:p>
            <a:r>
              <a:rPr lang="en-US" dirty="0"/>
              <a:t>Adopt a systematic and organized approach, effectively, to produce high quality software</a:t>
            </a:r>
          </a:p>
          <a:p>
            <a:r>
              <a:rPr lang="en-US" dirty="0"/>
              <a:t>May have to use Ad hoc</a:t>
            </a:r>
            <a:r>
              <a:rPr lang="en-US"/>
              <a:t>(Necessary) </a:t>
            </a:r>
            <a:r>
              <a:rPr lang="en-US" dirty="0"/>
              <a:t>approaches to develop software</a:t>
            </a:r>
          </a:p>
          <a:p>
            <a:pPr lvl="1"/>
            <a:r>
              <a:rPr lang="en-US" dirty="0"/>
              <a:t>Some real complex problems may not be solved using elegant theories of CS</a:t>
            </a:r>
          </a:p>
          <a:p>
            <a:pPr marL="0" indent="0">
              <a:buNone/>
            </a:pPr>
            <a:endParaRPr lang="en-US" dirty="0"/>
          </a:p>
        </p:txBody>
      </p:sp>
    </p:spTree>
    <p:extLst>
      <p:ext uri="{BB962C8B-B14F-4D97-AF65-F5344CB8AC3E}">
        <p14:creationId xmlns:p14="http://schemas.microsoft.com/office/powerpoint/2010/main" val="384186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Good software engineering must always include a strategy for producing quality software</a:t>
            </a:r>
          </a:p>
          <a:p>
            <a:r>
              <a:rPr lang="en-US" dirty="0"/>
              <a:t>Product Quality?</a:t>
            </a:r>
          </a:p>
          <a:p>
            <a:pPr lvl="1"/>
            <a:r>
              <a:rPr lang="en-US" dirty="0"/>
              <a:t>Multiple facets…</a:t>
            </a:r>
          </a:p>
        </p:txBody>
      </p:sp>
      <p:sp>
        <p:nvSpPr>
          <p:cNvPr id="3" name="Title 2"/>
          <p:cNvSpPr>
            <a:spLocks noGrp="1"/>
          </p:cNvSpPr>
          <p:nvPr>
            <p:ph type="title"/>
          </p:nvPr>
        </p:nvSpPr>
        <p:spPr/>
        <p:txBody>
          <a:bodyPr>
            <a:normAutofit fontScale="90000"/>
          </a:bodyPr>
          <a:lstStyle/>
          <a:p>
            <a:r>
              <a:rPr lang="en-US" dirty="0"/>
              <a:t>What is a Good Software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Users judge external characteristics (e.g., correct functionality, number of failures, type of failures)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Designers and maintainers judge internal characteristics (e.g., ease of modification)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Thus different stakeholders may have different criteria</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Need quality models</a:t>
            </a:r>
          </a:p>
          <a:p>
            <a:endParaRPr lang="en-US" dirty="0"/>
          </a:p>
        </p:txBody>
      </p:sp>
      <p:sp>
        <p:nvSpPr>
          <p:cNvPr id="3" name="Title 2"/>
          <p:cNvSpPr>
            <a:spLocks noGrp="1"/>
          </p:cNvSpPr>
          <p:nvPr>
            <p:ph type="title"/>
          </p:nvPr>
        </p:nvSpPr>
        <p:spPr/>
        <p:txBody>
          <a:bodyPr>
            <a:normAutofit fontScale="90000"/>
          </a:bodyPr>
          <a:lstStyle/>
          <a:p>
            <a:r>
              <a:rPr lang="en-US" dirty="0"/>
              <a:t>What is a Good Software Product?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81000" y="762000"/>
            <a:ext cx="8229600" cy="1143000"/>
          </a:xfrm>
        </p:spPr>
        <p:txBody>
          <a:bodyPr tIns="46038" bIns="46038"/>
          <a:lstStyle/>
          <a:p>
            <a:r>
              <a:rPr lang="en-US" dirty="0"/>
              <a:t>Text Book</a:t>
            </a:r>
          </a:p>
        </p:txBody>
      </p:sp>
      <p:sp>
        <p:nvSpPr>
          <p:cNvPr id="21507" name="Rectangle 3"/>
          <p:cNvSpPr>
            <a:spLocks noGrp="1" noChangeArrowheads="1"/>
          </p:cNvSpPr>
          <p:nvPr>
            <p:ph type="body" idx="4294967295"/>
          </p:nvPr>
        </p:nvSpPr>
        <p:spPr>
          <a:xfrm>
            <a:off x="457200" y="1752600"/>
            <a:ext cx="7848600" cy="4876800"/>
          </a:xfrm>
        </p:spPr>
        <p:txBody>
          <a:bodyPr tIns="46038" bIns="46038">
            <a:normAutofit/>
          </a:bodyPr>
          <a:lstStyle/>
          <a:p>
            <a:r>
              <a:rPr lang="en-US" dirty="0"/>
              <a:t>Roger Pressman, Software Engineering: A Practitioner’s Approach(Selected Chapters)</a:t>
            </a:r>
          </a:p>
          <a:p>
            <a:r>
              <a:rPr lang="en-US" dirty="0"/>
              <a:t>Shari Lawrence </a:t>
            </a:r>
            <a:r>
              <a:rPr lang="en-US" dirty="0" err="1"/>
              <a:t>PFleeger</a:t>
            </a:r>
            <a:r>
              <a:rPr lang="en-US" dirty="0"/>
              <a:t> and Joanne M. Atlee, Software Engineering Theory and Practice, Fourth Edition (Selected Chapters)</a:t>
            </a:r>
          </a:p>
          <a:p>
            <a:r>
              <a:rPr lang="en-US" dirty="0"/>
              <a:t>Ian </a:t>
            </a:r>
            <a:r>
              <a:rPr lang="en-US" dirty="0" err="1"/>
              <a:t>Sommerville</a:t>
            </a:r>
            <a:r>
              <a:rPr lang="en-US" dirty="0"/>
              <a:t>, Software Engineering (Selected Chapters)</a:t>
            </a:r>
          </a:p>
        </p:txBody>
      </p:sp>
    </p:spTree>
    <p:extLst>
      <p:ext uri="{BB962C8B-B14F-4D97-AF65-F5344CB8AC3E}">
        <p14:creationId xmlns:p14="http://schemas.microsoft.com/office/powerpoint/2010/main" val="2751332941"/>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10200"/>
          </a:xfrm>
        </p:spPr>
        <p:txBody>
          <a:bodyPr>
            <a:normAutofit fontScale="25000" lnSpcReduction="20000"/>
          </a:bodyPr>
          <a:lstStyle/>
          <a:p>
            <a:pPr marL="514350" indent="-514350">
              <a:buFont typeface="+mj-lt"/>
              <a:buAutoNum type="arabicPeriod"/>
            </a:pPr>
            <a:r>
              <a:rPr lang="en-US" sz="8000" b="1" dirty="0">
                <a:latin typeface="Arial" panose="020B0604020202020204" pitchFamily="34" charset="0"/>
                <a:cs typeface="Arial" panose="020B0604020202020204" pitchFamily="34" charset="0"/>
              </a:rPr>
              <a:t>Correctness</a:t>
            </a:r>
          </a:p>
          <a:p>
            <a:pPr marL="393192" lvl="1" indent="0">
              <a:buNone/>
            </a:pPr>
            <a:r>
              <a:rPr lang="en-US" sz="8000" b="0" i="0" dirty="0">
                <a:solidFill>
                  <a:srgbClr val="273239"/>
                </a:solidFill>
                <a:effectLst/>
                <a:latin typeface="Arial" panose="020B0604020202020204" pitchFamily="34" charset="0"/>
                <a:cs typeface="Arial" panose="020B0604020202020204" pitchFamily="34" charset="0"/>
              </a:rPr>
              <a:t>	The extent to which a software meets its requirements specification.(Fulfill Customer Objective).</a:t>
            </a:r>
          </a:p>
          <a:p>
            <a:pPr marL="1307592" lvl="1" indent="-914400">
              <a:buFont typeface="+mj-lt"/>
              <a:buAutoNum type="arabicPeriod"/>
            </a:pPr>
            <a:r>
              <a:rPr lang="en-US" sz="8000" b="1" dirty="0">
                <a:solidFill>
                  <a:srgbClr val="273239"/>
                </a:solidFill>
                <a:latin typeface="Arial" panose="020B0604020202020204" pitchFamily="34" charset="0"/>
                <a:cs typeface="Arial" panose="020B0604020202020204" pitchFamily="34" charset="0"/>
              </a:rPr>
              <a:t>Functional Requirements: </a:t>
            </a:r>
            <a:r>
              <a:rPr lang="en-US" sz="8000" dirty="0">
                <a:solidFill>
                  <a:srgbClr val="273239"/>
                </a:solidFill>
                <a:latin typeface="Arial" panose="020B0604020202020204" pitchFamily="34" charset="0"/>
                <a:cs typeface="Arial" panose="020B0604020202020204" pitchFamily="34" charset="0"/>
              </a:rPr>
              <a:t>Directly specify </a:t>
            </a:r>
            <a:r>
              <a:rPr lang="en-US" sz="8000" dirty="0" err="1">
                <a:solidFill>
                  <a:srgbClr val="273239"/>
                </a:solidFill>
                <a:latin typeface="Arial" panose="020B0604020202020204" pitchFamily="34" charset="0"/>
                <a:cs typeface="Arial" panose="020B0604020202020204" pitchFamily="34" charset="0"/>
              </a:rPr>
              <a:t>e.g</a:t>
            </a:r>
            <a:r>
              <a:rPr lang="en-US" sz="8000" dirty="0">
                <a:solidFill>
                  <a:srgbClr val="273239"/>
                </a:solidFill>
                <a:latin typeface="Arial" panose="020B0604020202020204" pitchFamily="34" charset="0"/>
                <a:cs typeface="Arial" panose="020B0604020202020204" pitchFamily="34" charset="0"/>
              </a:rPr>
              <a:t> Mobile application </a:t>
            </a:r>
          </a:p>
          <a:p>
            <a:pPr marL="1307592" lvl="1" indent="-914400">
              <a:buFont typeface="+mj-lt"/>
              <a:buAutoNum type="arabicPeriod"/>
            </a:pPr>
            <a:r>
              <a:rPr lang="en-US" sz="8000" b="1" i="0" dirty="0">
                <a:solidFill>
                  <a:srgbClr val="273239"/>
                </a:solidFill>
                <a:effectLst/>
                <a:latin typeface="Arial" panose="020B0604020202020204" pitchFamily="34" charset="0"/>
                <a:cs typeface="Arial" panose="020B0604020202020204" pitchFamily="34" charset="0"/>
              </a:rPr>
              <a:t>Non functional Requirements</a:t>
            </a:r>
            <a:r>
              <a:rPr lang="en-US" sz="8000" b="0" i="0" dirty="0">
                <a:solidFill>
                  <a:srgbClr val="273239"/>
                </a:solidFill>
                <a:effectLst/>
                <a:latin typeface="Arial" panose="020B0604020202020204" pitchFamily="34" charset="0"/>
                <a:cs typeface="Arial" panose="020B0604020202020204" pitchFamily="34" charset="0"/>
              </a:rPr>
              <a:t>: Loading time of application, Performance of the application</a:t>
            </a:r>
          </a:p>
          <a:p>
            <a:pPr marL="514350" indent="-514350">
              <a:buFont typeface="+mj-lt"/>
              <a:buAutoNum type="arabicPeriod"/>
            </a:pPr>
            <a:r>
              <a:rPr lang="en-US" sz="8000" b="1" i="0" dirty="0">
                <a:solidFill>
                  <a:srgbClr val="273239"/>
                </a:solidFill>
                <a:effectLst/>
                <a:latin typeface="Arial" panose="020B0604020202020204" pitchFamily="34" charset="0"/>
                <a:cs typeface="Arial" panose="020B0604020202020204" pitchFamily="34" charset="0"/>
              </a:rPr>
              <a:t>Efficiency </a:t>
            </a:r>
          </a:p>
          <a:p>
            <a:pPr marL="393192" lvl="1" indent="0">
              <a:buNone/>
            </a:pPr>
            <a:r>
              <a:rPr lang="en-US" sz="8000" b="0" i="0" dirty="0">
                <a:solidFill>
                  <a:srgbClr val="273239"/>
                </a:solidFill>
                <a:effectLst/>
                <a:latin typeface="Arial" panose="020B0604020202020204" pitchFamily="34" charset="0"/>
                <a:cs typeface="Arial" panose="020B0604020202020204" pitchFamily="34" charset="0"/>
              </a:rPr>
              <a:t>	The amount of hardware resources and code the software, needs to perform a function.</a:t>
            </a:r>
          </a:p>
          <a:p>
            <a:pPr marL="514350" indent="-514350">
              <a:buFont typeface="+mj-lt"/>
              <a:buAutoNum type="arabicPeriod"/>
            </a:pPr>
            <a:r>
              <a:rPr lang="en-US" sz="8000" b="1" i="0" dirty="0">
                <a:solidFill>
                  <a:srgbClr val="273239"/>
                </a:solidFill>
                <a:effectLst/>
                <a:latin typeface="Arial" panose="020B0604020202020204" pitchFamily="34" charset="0"/>
                <a:cs typeface="Arial" panose="020B0604020202020204" pitchFamily="34" charset="0"/>
              </a:rPr>
              <a:t>Integrity </a:t>
            </a:r>
          </a:p>
          <a:p>
            <a:pPr marL="393192" lvl="1" indent="0">
              <a:buNone/>
            </a:pPr>
            <a:r>
              <a:rPr lang="en-US" sz="8000" b="0" i="0" dirty="0">
                <a:solidFill>
                  <a:srgbClr val="273239"/>
                </a:solidFill>
                <a:effectLst/>
                <a:latin typeface="Arial" panose="020B0604020202020204" pitchFamily="34" charset="0"/>
                <a:cs typeface="Arial" panose="020B0604020202020204" pitchFamily="34" charset="0"/>
              </a:rPr>
              <a:t>	The extent to which the software can control an unauthorized person from the accessing the data or software.</a:t>
            </a:r>
          </a:p>
          <a:p>
            <a:pPr marL="514350" indent="-514350">
              <a:buFont typeface="+mj-lt"/>
              <a:buAutoNum type="arabicPeriod"/>
            </a:pPr>
            <a:r>
              <a:rPr lang="en-US" sz="8000" b="1" i="0" dirty="0">
                <a:solidFill>
                  <a:srgbClr val="273239"/>
                </a:solidFill>
                <a:effectLst/>
                <a:latin typeface="Arial" panose="020B0604020202020204" pitchFamily="34" charset="0"/>
                <a:cs typeface="Arial" panose="020B0604020202020204" pitchFamily="34" charset="0"/>
              </a:rPr>
              <a:t>Reliability </a:t>
            </a:r>
          </a:p>
          <a:p>
            <a:pPr marL="393192" lvl="1" indent="0">
              <a:buNone/>
            </a:pPr>
            <a:r>
              <a:rPr lang="en-US" sz="8000" b="0" i="0" dirty="0">
                <a:solidFill>
                  <a:srgbClr val="273239"/>
                </a:solidFill>
                <a:effectLst/>
                <a:latin typeface="Arial" panose="020B0604020202020204" pitchFamily="34" charset="0"/>
                <a:cs typeface="Arial" panose="020B0604020202020204" pitchFamily="34" charset="0"/>
              </a:rPr>
              <a:t>	The extent to which a software performs its intended functions without failure.(Not a serious error. </a:t>
            </a:r>
            <a:r>
              <a:rPr lang="en-US" sz="8000" b="0" i="0" dirty="0" err="1">
                <a:solidFill>
                  <a:srgbClr val="273239"/>
                </a:solidFill>
                <a:effectLst/>
                <a:latin typeface="Arial" panose="020B0604020202020204" pitchFamily="34" charset="0"/>
                <a:cs typeface="Arial" panose="020B0604020202020204" pitchFamily="34" charset="0"/>
              </a:rPr>
              <a:t>Therac</a:t>
            </a:r>
            <a:r>
              <a:rPr lang="en-US" sz="8000" b="0" i="0" dirty="0">
                <a:solidFill>
                  <a:srgbClr val="273239"/>
                </a:solidFill>
                <a:effectLst/>
                <a:latin typeface="Arial" panose="020B0604020202020204" pitchFamily="34" charset="0"/>
                <a:cs typeface="Arial" panose="020B0604020202020204" pitchFamily="34" charset="0"/>
              </a:rPr>
              <a:t> 25. We expect errors)</a:t>
            </a:r>
          </a:p>
          <a:p>
            <a:pPr marL="514350" indent="-514350">
              <a:buFont typeface="+mj-lt"/>
              <a:buAutoNum type="arabicPeriod"/>
            </a:pPr>
            <a:r>
              <a:rPr lang="en-US" sz="8000" b="1" i="0" dirty="0">
                <a:solidFill>
                  <a:srgbClr val="273239"/>
                </a:solidFill>
                <a:effectLst/>
                <a:latin typeface="Arial" panose="020B0604020202020204" pitchFamily="34" charset="0"/>
                <a:cs typeface="Arial" panose="020B0604020202020204" pitchFamily="34" charset="0"/>
              </a:rPr>
              <a:t>Usability </a:t>
            </a:r>
            <a:endParaRPr lang="en-US" sz="8000" dirty="0">
              <a:solidFill>
                <a:srgbClr val="273239"/>
              </a:solidFill>
              <a:latin typeface="Arial" panose="020B0604020202020204" pitchFamily="34" charset="0"/>
              <a:cs typeface="Arial" panose="020B0604020202020204" pitchFamily="34" charset="0"/>
            </a:endParaRPr>
          </a:p>
          <a:p>
            <a:pPr marL="393192" lvl="1" indent="0">
              <a:buNone/>
            </a:pPr>
            <a:r>
              <a:rPr lang="en-US" sz="8000" b="0" i="0" dirty="0">
                <a:solidFill>
                  <a:srgbClr val="273239"/>
                </a:solidFill>
                <a:effectLst/>
                <a:latin typeface="Arial" panose="020B0604020202020204" pitchFamily="34" charset="0"/>
                <a:cs typeface="Arial" panose="020B0604020202020204" pitchFamily="34" charset="0"/>
              </a:rPr>
              <a:t>	The extent of effort required to learn, operate and understand the functions of the software.</a:t>
            </a:r>
          </a:p>
          <a:p>
            <a:pPr marL="0" indent="0">
              <a:buNone/>
            </a:pPr>
            <a:br>
              <a:rPr lang="en-US" sz="8000" dirty="0">
                <a:effectLst/>
                <a:latin typeface="Arial" panose="020B0604020202020204" pitchFamily="34" charset="0"/>
                <a:cs typeface="Arial" panose="020B0604020202020204" pitchFamily="34" charset="0"/>
              </a:rPr>
            </a:br>
            <a:endParaRPr lang="en-US" sz="8000" b="0" i="0" dirty="0">
              <a:solidFill>
                <a:srgbClr val="273239"/>
              </a:solidFill>
              <a:effectLst/>
              <a:latin typeface="Arial" panose="020B0604020202020204" pitchFamily="34" charset="0"/>
              <a:cs typeface="Arial" panose="020B0604020202020204" pitchFamily="34" charset="0"/>
            </a:endParaRPr>
          </a:p>
          <a:p>
            <a:pPr marL="850392" lvl="1" indent="-457200">
              <a:buFont typeface="+mj-lt"/>
              <a:buAutoNum type="arabicPeriod"/>
            </a:pPr>
            <a:endParaRPr lang="en-US" sz="8000" b="0" i="0" dirty="0">
              <a:solidFill>
                <a:srgbClr val="273239"/>
              </a:solidFill>
              <a:effectLst/>
              <a:latin typeface="Arial" panose="020B0604020202020204" pitchFamily="34" charset="0"/>
              <a:cs typeface="Arial" panose="020B0604020202020204" pitchFamily="34" charset="0"/>
            </a:endParaRPr>
          </a:p>
          <a:p>
            <a:pPr marL="850392" lvl="1" indent="-457200">
              <a:buFont typeface="+mj-lt"/>
              <a:buAutoNum type="arabicPeriod"/>
            </a:pPr>
            <a:endParaRPr lang="en-US" b="0" i="0" dirty="0">
              <a:solidFill>
                <a:srgbClr val="273239"/>
              </a:solidFill>
              <a:effectLst/>
              <a:latin typeface="urw-din"/>
            </a:endParaRPr>
          </a:p>
          <a:p>
            <a:pPr marL="850392" lvl="1" indent="-457200">
              <a:buFont typeface="+mj-lt"/>
              <a:buAutoNum type="arabicPeriod"/>
            </a:pPr>
            <a:endParaRPr lang="en-US" b="0" i="0" dirty="0">
              <a:solidFill>
                <a:srgbClr val="273239"/>
              </a:solidFill>
              <a:effectLst/>
              <a:latin typeface="urw-din"/>
            </a:endParaRPr>
          </a:p>
          <a:p>
            <a:pPr marL="850392" lvl="1" indent="-457200">
              <a:buFont typeface="+mj-lt"/>
              <a:buAutoNum type="arabicPeriod"/>
            </a:pPr>
            <a:endParaRPr lang="en-US" b="0" i="0" dirty="0">
              <a:solidFill>
                <a:srgbClr val="273239"/>
              </a:solidFill>
              <a:effectLst/>
              <a:latin typeface="urw-din"/>
            </a:endParaRPr>
          </a:p>
          <a:p>
            <a:pPr lvl="1"/>
            <a:endParaRPr lang="en-US" b="0" i="0" dirty="0">
              <a:solidFill>
                <a:srgbClr val="273239"/>
              </a:solidFill>
              <a:effectLst/>
              <a:latin typeface="urw-din"/>
            </a:endParaRPr>
          </a:p>
          <a:p>
            <a:pPr lvl="1"/>
            <a:endParaRPr lang="en-US" dirty="0"/>
          </a:p>
        </p:txBody>
      </p:sp>
      <p:sp>
        <p:nvSpPr>
          <p:cNvPr id="3" name="Title 2"/>
          <p:cNvSpPr>
            <a:spLocks noGrp="1"/>
          </p:cNvSpPr>
          <p:nvPr>
            <p:ph type="title"/>
          </p:nvPr>
        </p:nvSpPr>
        <p:spPr>
          <a:xfrm>
            <a:off x="2667000" y="-76200"/>
            <a:ext cx="9677400" cy="1143000"/>
          </a:xfrm>
        </p:spPr>
        <p:txBody>
          <a:bodyPr>
            <a:normAutofit/>
          </a:bodyPr>
          <a:lstStyle/>
          <a:p>
            <a:r>
              <a:rPr lang="en-US" sz="2000" dirty="0"/>
              <a:t>What is a Good Software Product?</a:t>
            </a:r>
            <a:br>
              <a:rPr lang="en-US" sz="2000" dirty="0"/>
            </a:br>
            <a:r>
              <a:rPr lang="en-US" sz="2000" dirty="0"/>
              <a:t>           McCall's Quality Factors</a:t>
            </a:r>
          </a:p>
        </p:txBody>
      </p:sp>
    </p:spTree>
    <p:extLst>
      <p:ext uri="{BB962C8B-B14F-4D97-AF65-F5344CB8AC3E}">
        <p14:creationId xmlns:p14="http://schemas.microsoft.com/office/powerpoint/2010/main" val="213593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334000"/>
          </a:xfrm>
        </p:spPr>
        <p:txBody>
          <a:bodyPr>
            <a:normAutofit fontScale="25000" lnSpcReduction="20000"/>
          </a:bodyPr>
          <a:lstStyle/>
          <a:p>
            <a:pPr marL="0" indent="0">
              <a:buNone/>
            </a:pPr>
            <a:endParaRPr lang="en-US" sz="8000" b="0" i="0" dirty="0">
              <a:solidFill>
                <a:srgbClr val="273239"/>
              </a:solidFill>
              <a:effectLst/>
              <a:latin typeface="Arial" panose="020B0604020202020204" pitchFamily="34" charset="0"/>
              <a:cs typeface="Arial" panose="020B0604020202020204" pitchFamily="34" charset="0"/>
            </a:endParaRPr>
          </a:p>
          <a:p>
            <a:pPr marL="0" indent="0">
              <a:buNone/>
            </a:pPr>
            <a:r>
              <a:rPr lang="en-US" sz="8000" b="1" i="0" dirty="0">
                <a:solidFill>
                  <a:srgbClr val="273239"/>
                </a:solidFill>
                <a:effectLst/>
                <a:latin typeface="Arial" panose="020B0604020202020204" pitchFamily="34" charset="0"/>
                <a:cs typeface="Arial" panose="020B0604020202020204" pitchFamily="34" charset="0"/>
              </a:rPr>
              <a:t>6. Maintainability –</a:t>
            </a:r>
            <a:endParaRPr lang="en-US" sz="8000" dirty="0">
              <a:solidFill>
                <a:srgbClr val="273239"/>
              </a:solidFill>
              <a:latin typeface="Arial" panose="020B0604020202020204" pitchFamily="34" charset="0"/>
              <a:cs typeface="Arial" panose="020B0604020202020204" pitchFamily="34" charset="0"/>
            </a:endParaRPr>
          </a:p>
          <a:p>
            <a:pPr marL="365760" lvl="1" indent="0">
              <a:buNone/>
            </a:pPr>
            <a:r>
              <a:rPr lang="en-US" sz="8000" b="0" i="0" dirty="0">
                <a:solidFill>
                  <a:srgbClr val="273239"/>
                </a:solidFill>
                <a:effectLst/>
                <a:latin typeface="Arial" panose="020B0604020202020204" pitchFamily="34" charset="0"/>
                <a:cs typeface="Arial" panose="020B0604020202020204" pitchFamily="34" charset="0"/>
              </a:rPr>
              <a:t>		The effort required to detect and correct an error during maintenance phase. (Modification in Initial release, bug fixin</a:t>
            </a:r>
            <a:r>
              <a:rPr lang="en-US" sz="8000" dirty="0">
                <a:solidFill>
                  <a:srgbClr val="273239"/>
                </a:solidFill>
                <a:latin typeface="Arial" panose="020B0604020202020204" pitchFamily="34" charset="0"/>
                <a:cs typeface="Arial" panose="020B0604020202020204" pitchFamily="34" charset="0"/>
              </a:rPr>
              <a:t>g phase, software evolution phase, old software and reverse engineering</a:t>
            </a:r>
            <a:r>
              <a:rPr lang="en-US" sz="8000" b="0" i="0" dirty="0">
                <a:solidFill>
                  <a:srgbClr val="273239"/>
                </a:solidFill>
                <a:effectLst/>
                <a:latin typeface="Arial" panose="020B0604020202020204" pitchFamily="34" charset="0"/>
                <a:cs typeface="Arial" panose="020B0604020202020204" pitchFamily="34" charset="0"/>
              </a:rPr>
              <a:t>)</a:t>
            </a:r>
          </a:p>
          <a:p>
            <a:pPr marL="0" indent="0">
              <a:buNone/>
            </a:pPr>
            <a:r>
              <a:rPr lang="en-US" sz="8000" b="1" i="0" dirty="0">
                <a:solidFill>
                  <a:srgbClr val="273239"/>
                </a:solidFill>
                <a:effectLst/>
                <a:latin typeface="Arial" panose="020B0604020202020204" pitchFamily="34" charset="0"/>
                <a:cs typeface="Arial" panose="020B0604020202020204" pitchFamily="34" charset="0"/>
              </a:rPr>
              <a:t>7. Flexibility </a:t>
            </a:r>
            <a:br>
              <a:rPr lang="en-US" sz="8000" b="0" i="0" dirty="0">
                <a:solidFill>
                  <a:srgbClr val="273239"/>
                </a:solidFill>
                <a:effectLst/>
                <a:latin typeface="Arial" panose="020B0604020202020204" pitchFamily="34" charset="0"/>
                <a:cs typeface="Arial" panose="020B0604020202020204" pitchFamily="34" charset="0"/>
              </a:rPr>
            </a:br>
            <a:r>
              <a:rPr lang="en-US" sz="8000" b="0" i="0" dirty="0">
                <a:solidFill>
                  <a:srgbClr val="273239"/>
                </a:solidFill>
                <a:effectLst/>
                <a:latin typeface="Arial" panose="020B0604020202020204" pitchFamily="34" charset="0"/>
                <a:cs typeface="Arial" panose="020B0604020202020204" pitchFamily="34" charset="0"/>
              </a:rPr>
              <a:t>	The effort needed to improve an operational software program.</a:t>
            </a:r>
          </a:p>
          <a:p>
            <a:pPr marL="0" indent="0">
              <a:buNone/>
            </a:pPr>
            <a:r>
              <a:rPr lang="en-US" sz="8000" b="1" i="0" dirty="0">
                <a:solidFill>
                  <a:srgbClr val="273239"/>
                </a:solidFill>
                <a:effectLst/>
                <a:latin typeface="Arial" panose="020B0604020202020204" pitchFamily="34" charset="0"/>
                <a:cs typeface="Arial" panose="020B0604020202020204" pitchFamily="34" charset="0"/>
              </a:rPr>
              <a:t>8. Testability –</a:t>
            </a:r>
            <a:br>
              <a:rPr lang="en-US" sz="8000" b="0" i="0" dirty="0">
                <a:solidFill>
                  <a:srgbClr val="273239"/>
                </a:solidFill>
                <a:effectLst/>
                <a:latin typeface="Arial" panose="020B0604020202020204" pitchFamily="34" charset="0"/>
                <a:cs typeface="Arial" panose="020B0604020202020204" pitchFamily="34" charset="0"/>
              </a:rPr>
            </a:br>
            <a:r>
              <a:rPr lang="en-US" sz="8000" b="0" i="0" dirty="0">
                <a:solidFill>
                  <a:srgbClr val="273239"/>
                </a:solidFill>
                <a:effectLst/>
                <a:latin typeface="Arial" panose="020B0604020202020204" pitchFamily="34" charset="0"/>
                <a:cs typeface="Arial" panose="020B0604020202020204" pitchFamily="34" charset="0"/>
              </a:rPr>
              <a:t>	The effort required to verify a software to ensure that it meets the specified requirements.</a:t>
            </a:r>
          </a:p>
          <a:p>
            <a:pPr marL="0" indent="0">
              <a:buNone/>
            </a:pPr>
            <a:r>
              <a:rPr lang="en-US" sz="8000" b="1" i="0" dirty="0">
                <a:solidFill>
                  <a:srgbClr val="273239"/>
                </a:solidFill>
                <a:effectLst/>
                <a:latin typeface="Arial" panose="020B0604020202020204" pitchFamily="34" charset="0"/>
                <a:cs typeface="Arial" panose="020B0604020202020204" pitchFamily="34" charset="0"/>
              </a:rPr>
              <a:t>9. Portability –</a:t>
            </a:r>
            <a:br>
              <a:rPr lang="en-US" sz="8000" b="0" i="0" dirty="0">
                <a:solidFill>
                  <a:srgbClr val="273239"/>
                </a:solidFill>
                <a:effectLst/>
                <a:latin typeface="Arial" panose="020B0604020202020204" pitchFamily="34" charset="0"/>
                <a:cs typeface="Arial" panose="020B0604020202020204" pitchFamily="34" charset="0"/>
              </a:rPr>
            </a:br>
            <a:r>
              <a:rPr lang="en-US" sz="8000" b="0" i="0" dirty="0">
                <a:solidFill>
                  <a:srgbClr val="273239"/>
                </a:solidFill>
                <a:effectLst/>
                <a:latin typeface="Arial" panose="020B0604020202020204" pitchFamily="34" charset="0"/>
                <a:cs typeface="Arial" panose="020B0604020202020204" pitchFamily="34" charset="0"/>
              </a:rPr>
              <a:t>	The effort required to transfer a program from one platform to another.</a:t>
            </a:r>
          </a:p>
          <a:p>
            <a:pPr marL="0" indent="0">
              <a:buNone/>
            </a:pPr>
            <a:r>
              <a:rPr lang="en-US" sz="8000" b="1" i="0" dirty="0">
                <a:solidFill>
                  <a:srgbClr val="273239"/>
                </a:solidFill>
                <a:effectLst/>
                <a:latin typeface="Arial" panose="020B0604020202020204" pitchFamily="34" charset="0"/>
                <a:cs typeface="Arial" panose="020B0604020202020204" pitchFamily="34" charset="0"/>
              </a:rPr>
              <a:t>10. Re-usability –</a:t>
            </a:r>
            <a:br>
              <a:rPr lang="en-US" sz="8000" b="0" i="0" dirty="0">
                <a:solidFill>
                  <a:srgbClr val="273239"/>
                </a:solidFill>
                <a:effectLst/>
                <a:latin typeface="Arial" panose="020B0604020202020204" pitchFamily="34" charset="0"/>
                <a:cs typeface="Arial" panose="020B0604020202020204" pitchFamily="34" charset="0"/>
              </a:rPr>
            </a:br>
            <a:r>
              <a:rPr lang="en-US" sz="8000" b="0" i="0" dirty="0">
                <a:solidFill>
                  <a:srgbClr val="273239"/>
                </a:solidFill>
                <a:effectLst/>
                <a:latin typeface="Arial" panose="020B0604020202020204" pitchFamily="34" charset="0"/>
                <a:cs typeface="Arial" panose="020B0604020202020204" pitchFamily="34" charset="0"/>
              </a:rPr>
              <a:t>	The extent to which the program’s code can be reused in other applications. </a:t>
            </a:r>
            <a:r>
              <a:rPr lang="en-US" sz="8000" b="0" i="0" dirty="0" err="1">
                <a:solidFill>
                  <a:srgbClr val="273239"/>
                </a:solidFill>
                <a:effectLst/>
                <a:latin typeface="Arial" panose="020B0604020202020204" pitchFamily="34" charset="0"/>
                <a:cs typeface="Arial" panose="020B0604020202020204" pitchFamily="34" charset="0"/>
              </a:rPr>
              <a:t>E.g</a:t>
            </a:r>
            <a:r>
              <a:rPr lang="en-US" sz="8000" b="0" i="0" dirty="0">
                <a:solidFill>
                  <a:srgbClr val="273239"/>
                </a:solidFill>
                <a:effectLst/>
                <a:latin typeface="Arial" panose="020B0604020202020204" pitchFamily="34" charset="0"/>
                <a:cs typeface="Arial" panose="020B0604020202020204" pitchFamily="34" charset="0"/>
              </a:rPr>
              <a:t> Car</a:t>
            </a:r>
          </a:p>
          <a:p>
            <a:pPr marL="0" indent="0" algn="l" fontAlgn="base">
              <a:buNone/>
            </a:pPr>
            <a:r>
              <a:rPr lang="en-US" sz="8000" b="1" dirty="0">
                <a:effectLst/>
                <a:latin typeface="Arial" panose="020B0604020202020204" pitchFamily="34" charset="0"/>
                <a:cs typeface="Arial" panose="020B0604020202020204" pitchFamily="34" charset="0"/>
              </a:rPr>
              <a:t>11. Interoperability –</a:t>
            </a:r>
            <a:br>
              <a:rPr lang="en-US" sz="8000" dirty="0">
                <a:effectLst/>
                <a:latin typeface="Arial" panose="020B0604020202020204" pitchFamily="34" charset="0"/>
                <a:cs typeface="Arial" panose="020B0604020202020204" pitchFamily="34" charset="0"/>
              </a:rPr>
            </a:br>
            <a:r>
              <a:rPr lang="en-US" sz="8000" dirty="0">
                <a:effectLst/>
                <a:latin typeface="Arial" panose="020B0604020202020204" pitchFamily="34" charset="0"/>
                <a:cs typeface="Arial" panose="020B0604020202020204" pitchFamily="34" charset="0"/>
              </a:rPr>
              <a:t>	The effort required to integrate two systems with one another.</a:t>
            </a:r>
          </a:p>
          <a:p>
            <a:pPr marL="0" indent="0">
              <a:buNone/>
            </a:pPr>
            <a:br>
              <a:rPr lang="en-US" sz="8000" dirty="0">
                <a:effectLst/>
                <a:latin typeface="Arial" panose="020B0604020202020204" pitchFamily="34" charset="0"/>
                <a:cs typeface="Arial" panose="020B0604020202020204" pitchFamily="34" charset="0"/>
              </a:rPr>
            </a:br>
            <a:endParaRPr lang="en-US" sz="8000" b="0" i="0" dirty="0">
              <a:solidFill>
                <a:srgbClr val="273239"/>
              </a:solidFill>
              <a:effectLst/>
              <a:latin typeface="Arial" panose="020B0604020202020204" pitchFamily="34" charset="0"/>
              <a:cs typeface="Arial" panose="020B0604020202020204" pitchFamily="34" charset="0"/>
            </a:endParaRPr>
          </a:p>
          <a:p>
            <a:pPr marL="850392" lvl="1" indent="-457200">
              <a:buFont typeface="+mj-lt"/>
              <a:buAutoNum type="arabicPeriod"/>
            </a:pPr>
            <a:endParaRPr lang="en-US" sz="8000" b="0" i="0" dirty="0">
              <a:solidFill>
                <a:srgbClr val="273239"/>
              </a:solidFill>
              <a:effectLst/>
              <a:latin typeface="Arial" panose="020B0604020202020204" pitchFamily="34" charset="0"/>
              <a:cs typeface="Arial" panose="020B0604020202020204" pitchFamily="34" charset="0"/>
            </a:endParaRPr>
          </a:p>
          <a:p>
            <a:pPr marL="850392" lvl="1" indent="-457200">
              <a:buFont typeface="+mj-lt"/>
              <a:buAutoNum type="arabicPeriod"/>
            </a:pPr>
            <a:endParaRPr lang="en-US" sz="8000" b="0" i="0" dirty="0">
              <a:solidFill>
                <a:srgbClr val="273239"/>
              </a:solidFill>
              <a:effectLst/>
              <a:latin typeface="Arial" panose="020B0604020202020204" pitchFamily="34" charset="0"/>
              <a:cs typeface="Arial" panose="020B0604020202020204" pitchFamily="34" charset="0"/>
            </a:endParaRPr>
          </a:p>
          <a:p>
            <a:pPr marL="850392" lvl="1" indent="-457200">
              <a:buFont typeface="+mj-lt"/>
              <a:buAutoNum type="arabicPeriod"/>
            </a:pPr>
            <a:endParaRPr lang="en-US" sz="8000" b="0" i="0" dirty="0">
              <a:solidFill>
                <a:srgbClr val="273239"/>
              </a:solidFill>
              <a:effectLst/>
              <a:latin typeface="Arial" panose="020B0604020202020204" pitchFamily="34" charset="0"/>
              <a:cs typeface="Arial" panose="020B0604020202020204" pitchFamily="34" charset="0"/>
            </a:endParaRPr>
          </a:p>
          <a:p>
            <a:pPr marL="850392" lvl="1" indent="-457200">
              <a:buFont typeface="+mj-lt"/>
              <a:buAutoNum type="arabicPeriod"/>
            </a:pPr>
            <a:endParaRPr lang="en-US" sz="8000" b="0" i="0" dirty="0">
              <a:solidFill>
                <a:srgbClr val="273239"/>
              </a:solidFill>
              <a:effectLst/>
              <a:latin typeface="Arial" panose="020B0604020202020204" pitchFamily="34" charset="0"/>
              <a:cs typeface="Arial" panose="020B0604020202020204" pitchFamily="34" charset="0"/>
            </a:endParaRPr>
          </a:p>
          <a:p>
            <a:pPr lvl="1"/>
            <a:endParaRPr lang="en-US" sz="8000" b="0" i="0" dirty="0">
              <a:solidFill>
                <a:srgbClr val="273239"/>
              </a:solidFill>
              <a:effectLst/>
              <a:latin typeface="Arial" panose="020B0604020202020204" pitchFamily="34" charset="0"/>
              <a:cs typeface="Arial" panose="020B0604020202020204" pitchFamily="34" charset="0"/>
            </a:endParaRPr>
          </a:p>
          <a:p>
            <a:pPr lvl="1"/>
            <a:endParaRPr lang="en-US" dirty="0"/>
          </a:p>
        </p:txBody>
      </p:sp>
      <p:sp>
        <p:nvSpPr>
          <p:cNvPr id="3" name="Title 2"/>
          <p:cNvSpPr>
            <a:spLocks noGrp="1"/>
          </p:cNvSpPr>
          <p:nvPr>
            <p:ph type="title"/>
          </p:nvPr>
        </p:nvSpPr>
        <p:spPr>
          <a:xfrm>
            <a:off x="1371600" y="152400"/>
            <a:ext cx="6705600" cy="1143000"/>
          </a:xfrm>
        </p:spPr>
        <p:txBody>
          <a:bodyPr>
            <a:normAutofit/>
          </a:bodyPr>
          <a:lstStyle/>
          <a:p>
            <a:r>
              <a:rPr lang="en-US" sz="3200" dirty="0"/>
              <a:t>What is a Good Software Product?</a:t>
            </a:r>
            <a:br>
              <a:rPr lang="en-US" sz="3200" dirty="0"/>
            </a:br>
            <a:r>
              <a:rPr lang="en-US" sz="3200" dirty="0"/>
              <a:t>           McCall's Quality Factors</a:t>
            </a:r>
          </a:p>
        </p:txBody>
      </p:sp>
    </p:spTree>
    <p:extLst>
      <p:ext uri="{BB962C8B-B14F-4D97-AF65-F5344CB8AC3E}">
        <p14:creationId xmlns:p14="http://schemas.microsoft.com/office/powerpoint/2010/main" val="120152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Lehman’s Laws of Software Evolution</a:t>
            </a:r>
          </a:p>
        </p:txBody>
      </p:sp>
      <p:sp>
        <p:nvSpPr>
          <p:cNvPr id="3" name="Content Placeholder 2"/>
          <p:cNvSpPr>
            <a:spLocks noGrp="1"/>
          </p:cNvSpPr>
          <p:nvPr>
            <p:ph idx="1"/>
          </p:nvPr>
        </p:nvSpPr>
        <p:spPr/>
        <p:txBody>
          <a:bodyPr>
            <a:normAutofit fontScale="85000" lnSpcReduction="10000"/>
          </a:bodyPr>
          <a:lstStyle/>
          <a:p>
            <a:r>
              <a:rPr lang="en-US" dirty="0"/>
              <a:t>(1974) "Continuing Change" — A system must be continually adapted or it becomes progressively less satisfactory. It happens so until it becomes economical to replace it by a new or a restructured version.-Add new features </a:t>
            </a:r>
            <a:r>
              <a:rPr lang="en-US" dirty="0" err="1"/>
              <a:t>e.g</a:t>
            </a:r>
            <a:r>
              <a:rPr lang="en-US" dirty="0"/>
              <a:t> </a:t>
            </a:r>
            <a:r>
              <a:rPr lang="en-US" dirty="0" err="1"/>
              <a:t>Soneri</a:t>
            </a:r>
            <a:r>
              <a:rPr lang="en-US" dirty="0"/>
              <a:t> Bank software</a:t>
            </a:r>
          </a:p>
          <a:p>
            <a:r>
              <a:rPr lang="en-US" dirty="0"/>
              <a:t>(1974) "Increasing Complexity/Entropy" —Complexity/entropy of a system increases with time, unless work is done to maintain or reduce it-lines of code</a:t>
            </a:r>
          </a:p>
          <a:p>
            <a:r>
              <a:rPr lang="en-US" dirty="0"/>
              <a:t>(1991) "Continuing Growth" — the functional content of a system must be continually increased to maintain user satisfaction over its lifetime</a:t>
            </a:r>
          </a:p>
          <a:p>
            <a:r>
              <a:rPr lang="en-US" dirty="0"/>
              <a:t>(1996) "Declining Quality" — the quality of a system will appear to be declining unless it is rigorously maintained and adapted to operational environment changes</a:t>
            </a:r>
          </a:p>
        </p:txBody>
      </p:sp>
    </p:spTree>
    <p:extLst>
      <p:ext uri="{BB962C8B-B14F-4D97-AF65-F5344CB8AC3E}">
        <p14:creationId xmlns:p14="http://schemas.microsoft.com/office/powerpoint/2010/main" val="1488260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Disciplined, consistent, and systematic effort to construct (design + build) and maintain </a:t>
            </a:r>
            <a:r>
              <a:rPr lang="en-US"/>
              <a:t>good quality software </a:t>
            </a:r>
            <a:r>
              <a:rPr lang="en-US" dirty="0"/>
              <a:t>in timely and cost-effective manner</a:t>
            </a:r>
          </a:p>
        </p:txBody>
      </p:sp>
    </p:spTree>
    <p:extLst>
      <p:ext uri="{BB962C8B-B14F-4D97-AF65-F5344CB8AC3E}">
        <p14:creationId xmlns:p14="http://schemas.microsoft.com/office/powerpoint/2010/main" val="323444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Successful Have We Been</a:t>
            </a:r>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Perform tasks more quickly and effectively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Word processing, spreadsheets, e-mail</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Support advances in medicine, agriculture, transportation, multimedia education, and  most other industries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Many good stories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However, software is not without problems (recall the Standish report on challenged and failed projects???)</a:t>
            </a:r>
            <a:endParaRPr lang="en-US" dirty="0"/>
          </a:p>
        </p:txBody>
      </p:sp>
    </p:spTree>
    <p:extLst>
      <p:ext uri="{BB962C8B-B14F-4D97-AF65-F5344CB8AC3E}">
        <p14:creationId xmlns:p14="http://schemas.microsoft.com/office/powerpoint/2010/main" val="471660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Successful Have We Been</a:t>
            </a:r>
          </a:p>
        </p:txBody>
      </p:sp>
      <p:sp>
        <p:nvSpPr>
          <p:cNvPr id="3" name="Content Placeholder 2"/>
          <p:cNvSpPr>
            <a:spLocks noGrp="1"/>
          </p:cNvSpPr>
          <p:nvPr>
            <p:ph idx="1"/>
          </p:nvPr>
        </p:nvSpPr>
        <p:spPr/>
        <p:txBody>
          <a:bodyPr/>
          <a:lstStyle/>
          <a:p>
            <a:r>
              <a:rPr lang="en-US" sz="2400" dirty="0"/>
              <a:t>Malfunctioning in Therac-25 killed several people</a:t>
            </a:r>
          </a:p>
          <a:p>
            <a:r>
              <a:rPr lang="en-US" sz="2400" dirty="0"/>
              <a:t>Reliability constraints have caused cancellation of many </a:t>
            </a:r>
            <a:r>
              <a:rPr lang="en-US" sz="2400" i="1" dirty="0"/>
              <a:t>safety critical</a:t>
            </a:r>
            <a:r>
              <a:rPr lang="en-US" sz="2400" dirty="0"/>
              <a:t> systems</a:t>
            </a:r>
          </a:p>
          <a:p>
            <a:pPr lvl="1"/>
            <a:r>
              <a:rPr lang="en-US" sz="2000" i="1" dirty="0"/>
              <a:t>Safety-critical</a:t>
            </a:r>
            <a:r>
              <a:rPr lang="en-US" sz="2000" dirty="0"/>
              <a:t>: something whose failure poses a threat to life or health</a:t>
            </a:r>
          </a:p>
        </p:txBody>
      </p:sp>
    </p:spTree>
    <p:extLst>
      <p:ext uri="{BB962C8B-B14F-4D97-AF65-F5344CB8AC3E}">
        <p14:creationId xmlns:p14="http://schemas.microsoft.com/office/powerpoint/2010/main" val="368503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389120"/>
          </a:xfrm>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latin typeface="Arial" panose="020B0604020202020204" pitchFamily="34" charset="0"/>
                <a:cs typeface="Arial" panose="020B0604020202020204" pitchFamily="34" charset="0"/>
              </a:rPr>
              <a:t>A fault</a:t>
            </a:r>
            <a:r>
              <a:rPr lang="en-GB" sz="2000" dirty="0">
                <a:latin typeface="Arial" panose="020B0604020202020204" pitchFamily="34" charset="0"/>
                <a:cs typeface="Arial" panose="020B0604020202020204" pitchFamily="34" charset="0"/>
              </a:rPr>
              <a:t>: occurs when a human makes a mistake, called </a:t>
            </a:r>
            <a:r>
              <a:rPr lang="en-GB" sz="2000" b="1" dirty="0">
                <a:latin typeface="Arial" panose="020B0604020202020204" pitchFamily="34" charset="0"/>
                <a:cs typeface="Arial" panose="020B0604020202020204" pitchFamily="34" charset="0"/>
              </a:rPr>
              <a:t>an error</a:t>
            </a:r>
            <a:r>
              <a:rPr lang="en-GB" sz="2000" dirty="0">
                <a:latin typeface="Arial" panose="020B0604020202020204" pitchFamily="34" charset="0"/>
                <a:cs typeface="Arial" panose="020B0604020202020204" pitchFamily="34" charset="0"/>
              </a:rPr>
              <a:t>, in performing some software activities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latin typeface="Arial" panose="020B0604020202020204" pitchFamily="34" charset="0"/>
                <a:cs typeface="Arial" panose="020B0604020202020204" pitchFamily="34" charset="0"/>
              </a:rPr>
              <a:t>A failure</a:t>
            </a:r>
            <a:r>
              <a:rPr lang="en-GB" sz="2000" dirty="0">
                <a:latin typeface="Arial" panose="020B0604020202020204" pitchFamily="34" charset="0"/>
                <a:cs typeface="Arial" panose="020B0604020202020204" pitchFamily="34" charset="0"/>
              </a:rPr>
              <a:t>: is a departure from the system’s required behaviour.</a:t>
            </a:r>
            <a:r>
              <a:rPr lang="en-US" sz="2000" b="0" i="0" dirty="0">
                <a:solidFill>
                  <a:srgbClr val="000000"/>
                </a:solidFill>
                <a:effectLst/>
                <a:latin typeface="Arial" panose="020B0604020202020204" pitchFamily="34" charset="0"/>
                <a:cs typeface="Arial" panose="020B0604020202020204" pitchFamily="34" charset="0"/>
              </a:rPr>
              <a:t> A failure indicates that the system is not performing as required. Any type of failure in a system can open it up to fuzz testing. Fuss testing “is a quality assurance technique used to discover coding errors and security loopholes in software, operating systems or networks. It involves inputting massive amounts of random data, called fuzz, to the test subject in an attempt to make it crash.</a:t>
            </a:r>
            <a:endParaRPr lang="en-GB"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dirty="0"/>
              <a:t>Terminology for Describing Bugs</a:t>
            </a:r>
          </a:p>
        </p:txBody>
      </p:sp>
      <p:pic>
        <p:nvPicPr>
          <p:cNvPr id="4" name="Picture 9" descr="Slide4"/>
          <p:cNvPicPr>
            <a:picLocks noChangeAspect="1" noChangeArrowheads="1"/>
          </p:cNvPicPr>
          <p:nvPr/>
        </p:nvPicPr>
        <p:blipFill>
          <a:blip r:embed="rId3" cstate="print"/>
          <a:srcRect/>
          <a:stretch>
            <a:fillRect/>
          </a:stretch>
        </p:blipFill>
        <p:spPr bwMode="auto">
          <a:xfrm>
            <a:off x="304800" y="5105400"/>
            <a:ext cx="8610600" cy="1371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389120"/>
          </a:xfrm>
        </p:spPr>
        <p:txBody>
          <a:bodyPr>
            <a:normAutofit fontScale="85000" lnSpcReduction="20000"/>
          </a:bodyPr>
          <a:lstStyle/>
          <a:p>
            <a:pPr algn="l"/>
            <a:r>
              <a:rPr lang="en-US" sz="1500" b="1" i="0" u="sng" dirty="0">
                <a:solidFill>
                  <a:srgbClr val="000000"/>
                </a:solidFill>
                <a:effectLst/>
                <a:latin typeface="Arial" panose="020B0604020202020204" pitchFamily="34" charset="0"/>
                <a:cs typeface="Arial" panose="020B0604020202020204" pitchFamily="34" charset="0"/>
              </a:rPr>
              <a:t>Defect:</a:t>
            </a:r>
          </a:p>
          <a:p>
            <a:pPr lvl="1"/>
            <a:r>
              <a:rPr lang="en-US" sz="1500" b="1" i="0" dirty="0">
                <a:solidFill>
                  <a:srgbClr val="212529"/>
                </a:solidFill>
                <a:effectLst/>
                <a:latin typeface="Arial" panose="020B0604020202020204" pitchFamily="34" charset="0"/>
                <a:cs typeface="Arial" panose="020B0604020202020204" pitchFamily="34" charset="0"/>
              </a:rPr>
              <a:t>If the actual result of the software deviates from the one expected and anticipated by the team of testers, while testing the software, then it results into a defect</a:t>
            </a:r>
          </a:p>
          <a:p>
            <a:pPr algn="l"/>
            <a:r>
              <a:rPr lang="en-US" sz="1500" b="1" dirty="0">
                <a:solidFill>
                  <a:srgbClr val="212529"/>
                </a:solidFill>
                <a:latin typeface="Arial" panose="020B0604020202020204" pitchFamily="34" charset="0"/>
                <a:cs typeface="Arial" panose="020B0604020202020204" pitchFamily="34" charset="0"/>
              </a:rPr>
              <a:t>Examples</a:t>
            </a:r>
            <a:endParaRPr lang="en-US" sz="1500" b="1" i="0" dirty="0">
              <a:solidFill>
                <a:srgbClr val="212529"/>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An error in coding or logic that impacts the software and causes it to malfunction or perform in an inaccurate manner.</a:t>
            </a: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Any deviation from the customer requirements also leads to defects in the software.</a:t>
            </a: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Troubles and mistakes in the external </a:t>
            </a:r>
            <a:r>
              <a:rPr lang="en-US" sz="1500" b="1" i="0" dirty="0" err="1">
                <a:solidFill>
                  <a:srgbClr val="212529"/>
                </a:solidFill>
                <a:effectLst/>
                <a:latin typeface="Arial" panose="020B0604020202020204" pitchFamily="34" charset="0"/>
                <a:cs typeface="Arial" panose="020B0604020202020204" pitchFamily="34" charset="0"/>
              </a:rPr>
              <a:t>behaviour</a:t>
            </a:r>
            <a:r>
              <a:rPr lang="en-US" sz="1500" b="1" i="0" dirty="0">
                <a:solidFill>
                  <a:srgbClr val="212529"/>
                </a:solidFill>
                <a:effectLst/>
                <a:latin typeface="Arial" panose="020B0604020202020204" pitchFamily="34" charset="0"/>
                <a:cs typeface="Arial" panose="020B0604020202020204" pitchFamily="34" charset="0"/>
              </a:rPr>
              <a:t> and internal structure and design.</a:t>
            </a: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Providing wrong and inaccurate inputs</a:t>
            </a:r>
            <a:r>
              <a:rPr lang="en-US" sz="1500" b="1" dirty="0">
                <a:solidFill>
                  <a:srgbClr val="212529"/>
                </a:solidFill>
                <a:latin typeface="Arial" panose="020B0604020202020204" pitchFamily="34" charset="0"/>
                <a:cs typeface="Arial" panose="020B0604020202020204" pitchFamily="34" charset="0"/>
              </a:rPr>
              <a:t>.</a:t>
            </a:r>
          </a:p>
          <a:p>
            <a:pPr algn="l"/>
            <a:r>
              <a:rPr lang="en-US" sz="1500" b="1" i="0" dirty="0">
                <a:solidFill>
                  <a:srgbClr val="212529"/>
                </a:solidFill>
                <a:effectLst/>
                <a:latin typeface="Arial" panose="020B0604020202020204" pitchFamily="34" charset="0"/>
                <a:cs typeface="Arial" panose="020B0604020202020204" pitchFamily="34" charset="0"/>
              </a:rPr>
              <a:t>Bugs</a:t>
            </a:r>
          </a:p>
          <a:p>
            <a:pPr lvl="1"/>
            <a:r>
              <a:rPr lang="en-US" sz="1500" b="1" i="0" dirty="0">
                <a:solidFill>
                  <a:srgbClr val="212529"/>
                </a:solidFill>
                <a:effectLst/>
                <a:latin typeface="Arial" panose="020B0604020202020204" pitchFamily="34" charset="0"/>
                <a:cs typeface="Arial" panose="020B0604020202020204" pitchFamily="34" charset="0"/>
              </a:rPr>
              <a:t>Bugs are the most integral part of a software system and can be termed as the errors, flaws, and faults present in the computer program that impact the performance as well as the functionality of the software can cause it to deliver incorrect and unexpected results. These not only impact the performance of the software, but also cause it to behave in an unanticipated way.</a:t>
            </a:r>
          </a:p>
          <a:p>
            <a:pPr lvl="1"/>
            <a:r>
              <a:rPr lang="en-US" sz="1500" b="1" i="0" dirty="0">
                <a:solidFill>
                  <a:srgbClr val="212529"/>
                </a:solidFill>
                <a:effectLst/>
                <a:latin typeface="Arial" panose="020B0604020202020204" pitchFamily="34" charset="0"/>
                <a:cs typeface="Arial" panose="020B0604020202020204" pitchFamily="34" charset="0"/>
              </a:rPr>
              <a:t>Reasons for Bugs:</a:t>
            </a:r>
          </a:p>
          <a:p>
            <a:pPr lvl="1"/>
            <a:r>
              <a:rPr lang="en-US" sz="1500" b="1" i="0" dirty="0">
                <a:solidFill>
                  <a:srgbClr val="212529"/>
                </a:solidFill>
                <a:effectLst/>
                <a:latin typeface="Arial" panose="020B0604020202020204" pitchFamily="34" charset="0"/>
                <a:cs typeface="Arial" panose="020B0604020202020204" pitchFamily="34" charset="0"/>
              </a:rPr>
              <a:t>From errors and mistakes made in the source code of the software, to issues and flaws found in the software design, </a:t>
            </a:r>
            <a:endParaRPr lang="en-US" sz="1500" b="1" dirty="0">
              <a:solidFill>
                <a:srgbClr val="212529"/>
              </a:solidFill>
              <a:latin typeface="Arial" panose="020B0604020202020204" pitchFamily="34" charset="0"/>
              <a:cs typeface="Arial" panose="020B0604020202020204" pitchFamily="34" charset="0"/>
            </a:endParaRPr>
          </a:p>
          <a:p>
            <a:pPr lvl="1"/>
            <a:r>
              <a:rPr lang="en-US" sz="1500" b="1" i="0" dirty="0">
                <a:solidFill>
                  <a:srgbClr val="212529"/>
                </a:solidFill>
                <a:effectLst/>
                <a:latin typeface="Arial" panose="020B0604020202020204" pitchFamily="34" charset="0"/>
                <a:cs typeface="Arial" panose="020B0604020202020204" pitchFamily="34" charset="0"/>
              </a:rPr>
              <a:t>Error or flaw found in the development environment of the software.</a:t>
            </a: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Issue in the software or hardware that leads it to malfunction.</a:t>
            </a: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Discrepancies in the Operating System used by the program.</a:t>
            </a:r>
          </a:p>
          <a:p>
            <a:pPr lvl="1">
              <a:buFont typeface="Arial" panose="020B0604020202020204" pitchFamily="34" charset="0"/>
              <a:buChar char="•"/>
            </a:pPr>
            <a:r>
              <a:rPr lang="en-US" sz="1500" b="1" i="0" dirty="0">
                <a:solidFill>
                  <a:srgbClr val="212529"/>
                </a:solidFill>
                <a:effectLst/>
                <a:latin typeface="Arial" panose="020B0604020202020204" pitchFamily="34" charset="0"/>
                <a:cs typeface="Arial" panose="020B0604020202020204" pitchFamily="34" charset="0"/>
              </a:rPr>
              <a:t>Few bugs are even caused due to incorrect codes produced by compilers.</a:t>
            </a:r>
          </a:p>
          <a:p>
            <a:endParaRPr lang="en-GB"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dirty="0"/>
              <a:t>Terminology for Describing Bugs</a:t>
            </a:r>
          </a:p>
        </p:txBody>
      </p:sp>
    </p:spTree>
    <p:extLst>
      <p:ext uri="{BB962C8B-B14F-4D97-AF65-F5344CB8AC3E}">
        <p14:creationId xmlns:p14="http://schemas.microsoft.com/office/powerpoint/2010/main" val="3600544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idx="1"/>
          </p:nvPr>
        </p:nvSpPr>
        <p:spPr>
          <a:xfrm>
            <a:off x="485775" y="2149475"/>
            <a:ext cx="5762625" cy="4556125"/>
          </a:xfrm>
        </p:spPr>
        <p:txBody>
          <a:bodyPr>
            <a:normAutofit lnSpcReduction="10000"/>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Idea to build a house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Asking someone to build the house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Explaining requirements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Getting designs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Modifying + Approving designs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Inspecting the construction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Adding new features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Testing household components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Moving in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Getting issues fixed after moving in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
        <p:nvSpPr>
          <p:cNvPr id="6"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An Engineering Approach</a:t>
            </a:r>
            <a:endParaRPr lang="en-US" sz="2800" dirty="0"/>
          </a:p>
        </p:txBody>
      </p:sp>
      <p:sp>
        <p:nvSpPr>
          <p:cNvPr id="7" name="Rounded Rectangle 6"/>
          <p:cNvSpPr/>
          <p:nvPr/>
        </p:nvSpPr>
        <p:spPr>
          <a:xfrm>
            <a:off x="5410200" y="3505200"/>
            <a:ext cx="34290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Building a House</a:t>
            </a:r>
          </a:p>
        </p:txBody>
      </p:sp>
    </p:spTree>
    <p:extLst>
      <p:ext uri="{BB962C8B-B14F-4D97-AF65-F5344CB8AC3E}">
        <p14:creationId xmlns:p14="http://schemas.microsoft.com/office/powerpoint/2010/main" val="6744143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20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20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fade">
                                      <p:cBhvr>
                                        <p:cTn id="17" dur="20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fade">
                                      <p:cBhvr>
                                        <p:cTn id="22" dur="20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fade">
                                      <p:cBhvr>
                                        <p:cTn id="27" dur="20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fade">
                                      <p:cBhvr>
                                        <p:cTn id="32" dur="2000"/>
                                        <p:tgtEl>
                                          <p:spTgt spid="29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fade">
                                      <p:cBhvr>
                                        <p:cTn id="37" dur="2000"/>
                                        <p:tgtEl>
                                          <p:spTgt spid="296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699">
                                            <p:txEl>
                                              <p:pRg st="7" end="7"/>
                                            </p:txEl>
                                          </p:spTgt>
                                        </p:tgtEl>
                                        <p:attrNameLst>
                                          <p:attrName>style.visibility</p:attrName>
                                        </p:attrNameLst>
                                      </p:cBhvr>
                                      <p:to>
                                        <p:strVal val="visible"/>
                                      </p:to>
                                    </p:set>
                                    <p:animEffect transition="in" filter="fade">
                                      <p:cBhvr>
                                        <p:cTn id="42" dur="2000"/>
                                        <p:tgtEl>
                                          <p:spTgt spid="296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699">
                                            <p:txEl>
                                              <p:pRg st="8" end="8"/>
                                            </p:txEl>
                                          </p:spTgt>
                                        </p:tgtEl>
                                        <p:attrNameLst>
                                          <p:attrName>style.visibility</p:attrName>
                                        </p:attrNameLst>
                                      </p:cBhvr>
                                      <p:to>
                                        <p:strVal val="visible"/>
                                      </p:to>
                                    </p:set>
                                    <p:animEffect transition="in" filter="fade">
                                      <p:cBhvr>
                                        <p:cTn id="47" dur="2000"/>
                                        <p:tgtEl>
                                          <p:spTgt spid="296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699">
                                            <p:txEl>
                                              <p:pRg st="9" end="9"/>
                                            </p:txEl>
                                          </p:spTgt>
                                        </p:tgtEl>
                                        <p:attrNameLst>
                                          <p:attrName>style.visibility</p:attrName>
                                        </p:attrNameLst>
                                      </p:cBhvr>
                                      <p:to>
                                        <p:strVal val="visible"/>
                                      </p:to>
                                    </p:set>
                                    <p:animEffect transition="in" filter="fade">
                                      <p:cBhvr>
                                        <p:cTn id="52" dur="2000"/>
                                        <p:tgtEl>
                                          <p:spTgt spid="29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idx="1"/>
          </p:nvPr>
        </p:nvSpPr>
        <p:spPr>
          <a:xfrm>
            <a:off x="485775" y="2149475"/>
            <a:ext cx="5762625" cy="4556125"/>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Requirement analysis and definition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System design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Program design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Writing the programs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Unit testing</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Integration testing</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System testing</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System delivery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Maintenance</a:t>
            </a:r>
          </a:p>
        </p:txBody>
      </p:sp>
      <p:sp>
        <p:nvSpPr>
          <p:cNvPr id="6"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An Engineering Approach</a:t>
            </a:r>
            <a:endParaRPr lang="en-US" sz="2800" dirty="0"/>
          </a:p>
        </p:txBody>
      </p:sp>
      <p:sp>
        <p:nvSpPr>
          <p:cNvPr id="7" name="Rounded Rectangle 6"/>
          <p:cNvSpPr/>
          <p:nvPr/>
        </p:nvSpPr>
        <p:spPr>
          <a:xfrm>
            <a:off x="5410200" y="3505200"/>
            <a:ext cx="3429000" cy="17526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Building a System</a:t>
            </a:r>
          </a:p>
        </p:txBody>
      </p:sp>
    </p:spTree>
    <p:extLst>
      <p:ext uri="{BB962C8B-B14F-4D97-AF65-F5344CB8AC3E}">
        <p14:creationId xmlns:p14="http://schemas.microsoft.com/office/powerpoint/2010/main" val="28795894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762000"/>
            <a:ext cx="8229600" cy="1143000"/>
          </a:xfrm>
        </p:spPr>
        <p:txBody>
          <a:bodyPr tIns="46038" bIns="46038"/>
          <a:lstStyle/>
          <a:p>
            <a:r>
              <a:rPr lang="en-US" dirty="0"/>
              <a:t>Why is SE Needed?</a:t>
            </a:r>
          </a:p>
        </p:txBody>
      </p:sp>
      <p:sp>
        <p:nvSpPr>
          <p:cNvPr id="19459" name="Rectangle 3"/>
          <p:cNvSpPr>
            <a:spLocks noGrp="1" noChangeArrowheads="1"/>
          </p:cNvSpPr>
          <p:nvPr>
            <p:ph type="body" idx="4294967295"/>
          </p:nvPr>
        </p:nvSpPr>
        <p:spPr>
          <a:xfrm>
            <a:off x="457200" y="1981200"/>
            <a:ext cx="7772400" cy="3733800"/>
          </a:xfrm>
        </p:spPr>
        <p:txBody>
          <a:bodyPr tIns="46038" bIns="46038">
            <a:normAutofit fontScale="92500" lnSpcReduction="20000"/>
          </a:bodyPr>
          <a:lstStyle/>
          <a:p>
            <a:r>
              <a:rPr lang="en-US" sz="3200" dirty="0">
                <a:cs typeface="Times New Roman" pitchFamily="18" charset="0"/>
              </a:rPr>
              <a:t>Computers everywhere</a:t>
            </a:r>
          </a:p>
          <a:p>
            <a:pPr lvl="1"/>
            <a:r>
              <a:rPr lang="en-US" sz="3000" dirty="0">
                <a:cs typeface="Times New Roman" pitchFamily="18" charset="0"/>
              </a:rPr>
              <a:t>Toaster, Microwave, Temperature control of A/C, Surgical Equipment… </a:t>
            </a:r>
          </a:p>
          <a:p>
            <a:r>
              <a:rPr lang="en-US" sz="3400" dirty="0"/>
              <a:t>Computers need to be managed</a:t>
            </a:r>
          </a:p>
          <a:p>
            <a:pPr lvl="1"/>
            <a:r>
              <a:rPr lang="en-US" sz="3000" dirty="0">
                <a:cs typeface="Times New Roman" pitchFamily="18" charset="0"/>
              </a:rPr>
              <a:t>Software runs on all computers</a:t>
            </a:r>
          </a:p>
          <a:p>
            <a:pPr lvl="2"/>
            <a:r>
              <a:rPr lang="en-US" sz="2700" dirty="0">
                <a:cs typeface="Times New Roman" pitchFamily="18" charset="0"/>
              </a:rPr>
              <a:t>Make lives comfortable, efficient, effective…</a:t>
            </a:r>
          </a:p>
          <a:p>
            <a:pPr lvl="2"/>
            <a:r>
              <a:rPr lang="en-US" sz="2700" dirty="0" err="1">
                <a:cs typeface="Times New Roman" pitchFamily="18" charset="0"/>
              </a:rPr>
              <a:t>E.g</a:t>
            </a:r>
            <a:r>
              <a:rPr lang="en-US" sz="2700" dirty="0">
                <a:cs typeface="Times New Roman" pitchFamily="18" charset="0"/>
              </a:rPr>
              <a:t>  Document system. </a:t>
            </a:r>
            <a:r>
              <a:rPr lang="en-US" sz="2700" dirty="0" err="1">
                <a:cs typeface="Times New Roman" pitchFamily="18" charset="0"/>
              </a:rPr>
              <a:t>Estamping</a:t>
            </a:r>
            <a:r>
              <a:rPr lang="en-US" sz="2700" dirty="0">
                <a:cs typeface="Times New Roman" pitchFamily="18" charset="0"/>
              </a:rPr>
              <a:t> PITB</a:t>
            </a:r>
          </a:p>
          <a:p>
            <a:r>
              <a:rPr lang="en-US" sz="3200" dirty="0">
                <a:cs typeface="Times New Roman" pitchFamily="18" charset="0"/>
              </a:rPr>
              <a:t>SE practices ensure development of good software to improve our living standard</a:t>
            </a:r>
          </a:p>
          <a:p>
            <a:endParaRPr lang="en-US"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481641" y="353645"/>
            <a:ext cx="8229600" cy="1143000"/>
          </a:xfrm>
        </p:spPr>
        <p:txBody>
          <a:bodyPr>
            <a:normAutofit/>
          </a:bodyPr>
          <a:lstStyle/>
          <a:p>
            <a:pPr eaLnBrk="1" hangingPunct="1"/>
            <a:r>
              <a:rPr lang="en-GB" dirty="0"/>
              <a:t>Information Systems-Quality</a:t>
            </a:r>
            <a:endParaRPr lang="en-US" sz="2800" dirty="0"/>
          </a:p>
        </p:txBody>
      </p:sp>
      <p:pic>
        <p:nvPicPr>
          <p:cNvPr id="2" name="Picture 1"/>
          <p:cNvPicPr>
            <a:picLocks noChangeAspect="1"/>
          </p:cNvPicPr>
          <p:nvPr/>
        </p:nvPicPr>
        <p:blipFill>
          <a:blip r:embed="rId3"/>
          <a:stretch>
            <a:fillRect/>
          </a:stretch>
        </p:blipFill>
        <p:spPr>
          <a:xfrm>
            <a:off x="466987" y="1935480"/>
            <a:ext cx="7628035" cy="3976662"/>
          </a:xfrm>
          <a:prstGeom prst="rect">
            <a:avLst/>
          </a:prstGeom>
        </p:spPr>
      </p:pic>
      <p:sp>
        <p:nvSpPr>
          <p:cNvPr id="44035" name="Rectangle 1027"/>
          <p:cNvSpPr>
            <a:spLocks noGrp="1" noChangeArrowheads="1"/>
          </p:cNvSpPr>
          <p:nvPr>
            <p:ph type="body" idx="1"/>
          </p:nvPr>
        </p:nvSpPr>
        <p:spPr>
          <a:xfrm>
            <a:off x="381000" y="1676400"/>
            <a:ext cx="8229600" cy="4389120"/>
          </a:xfrm>
        </p:spPr>
        <p:txBody>
          <a:bodyPr/>
          <a:lstStyle/>
          <a:p>
            <a:pPr marL="0" indent="0" eaLnBrk="1" hangingPunct="1">
              <a:buNone/>
            </a:pPr>
            <a:endParaRPr lang="en-US" dirty="0"/>
          </a:p>
        </p:txBody>
      </p:sp>
    </p:spTree>
    <p:extLst>
      <p:ext uri="{BB962C8B-B14F-4D97-AF65-F5344CB8AC3E}">
        <p14:creationId xmlns:p14="http://schemas.microsoft.com/office/powerpoint/2010/main" val="36133481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7200" y="379412"/>
            <a:ext cx="8229600" cy="11445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Real Time Example</a:t>
            </a:r>
          </a:p>
        </p:txBody>
      </p:sp>
      <p:sp>
        <p:nvSpPr>
          <p:cNvPr id="47107" name="Rectangle 2"/>
          <p:cNvSpPr>
            <a:spLocks noGrp="1" noChangeArrowheads="1"/>
          </p:cNvSpPr>
          <p:nvPr>
            <p:ph type="body" idx="1"/>
          </p:nvPr>
        </p:nvSpPr>
        <p:spPr>
          <a:xfrm>
            <a:off x="457200" y="1447800"/>
            <a:ext cx="8229600" cy="4679950"/>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Factory system respond to a high temperature.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Mouse clicking</a:t>
            </a:r>
          </a:p>
          <a:p>
            <a:pPr eaLnBrk="1" hangingPunct="1">
              <a:buFont typeface="Lucida Sans Unicode"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pic>
        <p:nvPicPr>
          <p:cNvPr id="2" name="Picture 1"/>
          <p:cNvPicPr>
            <a:picLocks noChangeAspect="1"/>
          </p:cNvPicPr>
          <p:nvPr/>
        </p:nvPicPr>
        <p:blipFill>
          <a:blip r:embed="rId3"/>
          <a:stretch>
            <a:fillRect/>
          </a:stretch>
        </p:blipFill>
        <p:spPr>
          <a:xfrm>
            <a:off x="342900" y="3200400"/>
            <a:ext cx="8458200" cy="1904999"/>
          </a:xfrm>
          <a:prstGeom prst="rect">
            <a:avLst/>
          </a:prstGeom>
        </p:spPr>
      </p:pic>
    </p:spTree>
    <p:extLst>
      <p:ext uri="{BB962C8B-B14F-4D97-AF65-F5344CB8AC3E}">
        <p14:creationId xmlns:p14="http://schemas.microsoft.com/office/powerpoint/2010/main" val="100898692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3172"/>
            <a:ext cx="8229600" cy="1143000"/>
          </a:xfrm>
        </p:spPr>
        <p:txBody>
          <a:bodyPr>
            <a:normAutofit fontScale="90000"/>
          </a:bodyPr>
          <a:lstStyle/>
          <a:p>
            <a:r>
              <a:rPr lang="en-US" dirty="0"/>
              <a:t>Software Engineering Principles</a:t>
            </a:r>
            <a:br>
              <a:rPr lang="en-US" dirty="0"/>
            </a:br>
            <a:r>
              <a:rPr lang="en-US" dirty="0"/>
              <a:t>Successful Software Development</a:t>
            </a:r>
          </a:p>
        </p:txBody>
      </p:sp>
      <p:sp>
        <p:nvSpPr>
          <p:cNvPr id="3" name="Content Placeholder 2"/>
          <p:cNvSpPr>
            <a:spLocks noGrp="1"/>
          </p:cNvSpPr>
          <p:nvPr>
            <p:ph idx="1"/>
          </p:nvPr>
        </p:nvSpPr>
        <p:spPr>
          <a:xfrm>
            <a:off x="386862" y="1712741"/>
            <a:ext cx="8229600" cy="4389120"/>
          </a:xfrm>
        </p:spPr>
        <p:txBody>
          <a:bodyPr>
            <a:normAutofit/>
          </a:bodyPr>
          <a:lstStyle/>
          <a:p>
            <a:pPr marL="0" indent="0">
              <a:buNone/>
            </a:pPr>
            <a:r>
              <a:rPr lang="en-US" sz="1800" dirty="0"/>
              <a:t>Some principles are:</a:t>
            </a:r>
          </a:p>
          <a:p>
            <a:pPr lvl="1"/>
            <a:r>
              <a:rPr lang="en-US" sz="1800" dirty="0"/>
              <a:t>Rigor and Formality</a:t>
            </a:r>
          </a:p>
          <a:p>
            <a:pPr lvl="1"/>
            <a:r>
              <a:rPr lang="en-US" sz="1800" dirty="0"/>
              <a:t>Software Development -Creative Activity</a:t>
            </a:r>
          </a:p>
          <a:p>
            <a:pPr lvl="1"/>
            <a:r>
              <a:rPr lang="en-US" sz="1800" dirty="0"/>
              <a:t>Rigor Approach produce desirable products</a:t>
            </a:r>
          </a:p>
          <a:p>
            <a:pPr lvl="1"/>
            <a:r>
              <a:rPr lang="en-US" sz="1800" dirty="0"/>
              <a:t>Applied methods and techniques and then find the results </a:t>
            </a:r>
          </a:p>
          <a:p>
            <a:pPr lvl="1"/>
            <a:r>
              <a:rPr lang="en-US" sz="1800" dirty="0"/>
              <a:t>Not always to be formal methods-past experience but if not experience then use mathematical model</a:t>
            </a:r>
          </a:p>
          <a:p>
            <a:pPr lvl="2"/>
            <a:r>
              <a:rPr lang="en-US" sz="1800" dirty="0"/>
              <a:t>Precision and exactness</a:t>
            </a:r>
          </a:p>
          <a:p>
            <a:pPr lvl="2"/>
            <a:r>
              <a:rPr lang="en-US" sz="1800" dirty="0"/>
              <a:t>Assessment of engineering activity and the results.</a:t>
            </a:r>
          </a:p>
          <a:p>
            <a:pPr lvl="2"/>
            <a:r>
              <a:rPr lang="en-US" sz="1800" dirty="0"/>
              <a:t>Example</a:t>
            </a:r>
          </a:p>
          <a:p>
            <a:pPr lvl="1"/>
            <a:endParaRPr lang="en-US" dirty="0"/>
          </a:p>
        </p:txBody>
      </p:sp>
      <p:pic>
        <p:nvPicPr>
          <p:cNvPr id="7" name="Picture 6">
            <a:extLst>
              <a:ext uri="{FF2B5EF4-FFF2-40B4-BE49-F238E27FC236}">
                <a16:creationId xmlns:a16="http://schemas.microsoft.com/office/drawing/2014/main" id="{3DD5BA7F-BE6D-4B9A-949C-09D68F8CD74B}"/>
              </a:ext>
            </a:extLst>
          </p:cNvPr>
          <p:cNvPicPr>
            <a:picLocks noChangeAspect="1"/>
          </p:cNvPicPr>
          <p:nvPr/>
        </p:nvPicPr>
        <p:blipFill>
          <a:blip r:embed="rId2"/>
          <a:stretch>
            <a:fillRect/>
          </a:stretch>
        </p:blipFill>
        <p:spPr>
          <a:xfrm>
            <a:off x="422031" y="4951829"/>
            <a:ext cx="8686800" cy="1632240"/>
          </a:xfrm>
          <a:prstGeom prst="rect">
            <a:avLst/>
          </a:prstGeom>
        </p:spPr>
      </p:pic>
    </p:spTree>
    <p:extLst>
      <p:ext uri="{BB962C8B-B14F-4D97-AF65-F5344CB8AC3E}">
        <p14:creationId xmlns:p14="http://schemas.microsoft.com/office/powerpoint/2010/main" val="83956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3172"/>
            <a:ext cx="8229600" cy="1143000"/>
          </a:xfrm>
        </p:spPr>
        <p:txBody>
          <a:bodyPr>
            <a:normAutofit fontScale="90000"/>
          </a:bodyPr>
          <a:lstStyle/>
          <a:p>
            <a:r>
              <a:rPr lang="en-US" dirty="0"/>
              <a:t>Software Engineering Principles</a:t>
            </a:r>
            <a:br>
              <a:rPr lang="en-US" dirty="0"/>
            </a:br>
            <a:r>
              <a:rPr lang="en-US" dirty="0"/>
              <a:t>Successful Software Development</a:t>
            </a:r>
          </a:p>
        </p:txBody>
      </p:sp>
      <p:sp>
        <p:nvSpPr>
          <p:cNvPr id="3" name="Content Placeholder 2"/>
          <p:cNvSpPr>
            <a:spLocks noGrp="1"/>
          </p:cNvSpPr>
          <p:nvPr>
            <p:ph idx="1"/>
          </p:nvPr>
        </p:nvSpPr>
        <p:spPr/>
        <p:txBody>
          <a:bodyPr>
            <a:normAutofit/>
          </a:bodyPr>
          <a:lstStyle/>
          <a:p>
            <a:r>
              <a:rPr lang="en-US" dirty="0"/>
              <a:t>Separation of Concerns</a:t>
            </a:r>
          </a:p>
          <a:p>
            <a:r>
              <a:rPr lang="en-US" dirty="0"/>
              <a:t>Dealing with the problem</a:t>
            </a:r>
          </a:p>
          <a:p>
            <a:pPr lvl="1"/>
            <a:r>
              <a:rPr lang="en-US" dirty="0"/>
              <a:t>Correctness and efficiency</a:t>
            </a:r>
          </a:p>
          <a:p>
            <a:pPr lvl="1"/>
            <a:r>
              <a:rPr lang="en-US" dirty="0"/>
              <a:t>Parts of system</a:t>
            </a:r>
          </a:p>
        </p:txBody>
      </p:sp>
      <p:pic>
        <p:nvPicPr>
          <p:cNvPr id="6" name="Picture 5">
            <a:extLst>
              <a:ext uri="{FF2B5EF4-FFF2-40B4-BE49-F238E27FC236}">
                <a16:creationId xmlns:a16="http://schemas.microsoft.com/office/drawing/2014/main" id="{883E2430-58F4-4202-ABBA-C7FF8992D7D6}"/>
              </a:ext>
            </a:extLst>
          </p:cNvPr>
          <p:cNvPicPr>
            <a:picLocks noChangeAspect="1"/>
          </p:cNvPicPr>
          <p:nvPr/>
        </p:nvPicPr>
        <p:blipFill>
          <a:blip r:embed="rId2"/>
          <a:stretch>
            <a:fillRect/>
          </a:stretch>
        </p:blipFill>
        <p:spPr>
          <a:xfrm>
            <a:off x="190500" y="3733800"/>
            <a:ext cx="8763000" cy="2068748"/>
          </a:xfrm>
          <a:prstGeom prst="rect">
            <a:avLst/>
          </a:prstGeom>
        </p:spPr>
      </p:pic>
      <p:pic>
        <p:nvPicPr>
          <p:cNvPr id="8" name="Picture 7">
            <a:extLst>
              <a:ext uri="{FF2B5EF4-FFF2-40B4-BE49-F238E27FC236}">
                <a16:creationId xmlns:a16="http://schemas.microsoft.com/office/drawing/2014/main" id="{CE989FBE-17D1-4F86-9548-9C92C530BF4A}"/>
              </a:ext>
            </a:extLst>
          </p:cNvPr>
          <p:cNvPicPr>
            <a:picLocks noChangeAspect="1"/>
          </p:cNvPicPr>
          <p:nvPr/>
        </p:nvPicPr>
        <p:blipFill>
          <a:blip r:embed="rId3"/>
          <a:stretch>
            <a:fillRect/>
          </a:stretch>
        </p:blipFill>
        <p:spPr>
          <a:xfrm>
            <a:off x="334851" y="5423294"/>
            <a:ext cx="8809149" cy="817123"/>
          </a:xfrm>
          <a:prstGeom prst="rect">
            <a:avLst/>
          </a:prstGeom>
        </p:spPr>
      </p:pic>
    </p:spTree>
    <p:extLst>
      <p:ext uri="{BB962C8B-B14F-4D97-AF65-F5344CB8AC3E}">
        <p14:creationId xmlns:p14="http://schemas.microsoft.com/office/powerpoint/2010/main" val="2600852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3172"/>
            <a:ext cx="8229600" cy="1143000"/>
          </a:xfrm>
        </p:spPr>
        <p:txBody>
          <a:bodyPr>
            <a:normAutofit fontScale="90000"/>
          </a:bodyPr>
          <a:lstStyle/>
          <a:p>
            <a:r>
              <a:rPr lang="en-US" dirty="0"/>
              <a:t>Software Engineering Principles</a:t>
            </a:r>
            <a:br>
              <a:rPr lang="en-US" dirty="0"/>
            </a:br>
            <a:r>
              <a:rPr lang="en-US" dirty="0"/>
              <a:t>Successful Software Development</a:t>
            </a:r>
          </a:p>
        </p:txBody>
      </p:sp>
      <p:sp>
        <p:nvSpPr>
          <p:cNvPr id="3" name="Content Placeholder 2"/>
          <p:cNvSpPr>
            <a:spLocks noGrp="1"/>
          </p:cNvSpPr>
          <p:nvPr>
            <p:ph idx="1"/>
          </p:nvPr>
        </p:nvSpPr>
        <p:spPr/>
        <p:txBody>
          <a:bodyPr>
            <a:normAutofit/>
          </a:bodyPr>
          <a:lstStyle/>
          <a:p>
            <a:r>
              <a:rPr lang="en-US" dirty="0"/>
              <a:t>Modularity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6B23FBFA-C23B-4057-8008-ABFC2461B8E8}"/>
              </a:ext>
            </a:extLst>
          </p:cNvPr>
          <p:cNvPicPr>
            <a:picLocks noChangeAspect="1"/>
          </p:cNvPicPr>
          <p:nvPr/>
        </p:nvPicPr>
        <p:blipFill>
          <a:blip r:embed="rId2"/>
          <a:stretch>
            <a:fillRect/>
          </a:stretch>
        </p:blipFill>
        <p:spPr>
          <a:xfrm>
            <a:off x="304800" y="2440021"/>
            <a:ext cx="8268237" cy="3884579"/>
          </a:xfrm>
          <a:prstGeom prst="rect">
            <a:avLst/>
          </a:prstGeom>
        </p:spPr>
      </p:pic>
    </p:spTree>
    <p:extLst>
      <p:ext uri="{BB962C8B-B14F-4D97-AF65-F5344CB8AC3E}">
        <p14:creationId xmlns:p14="http://schemas.microsoft.com/office/powerpoint/2010/main" val="3465986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3172"/>
            <a:ext cx="8229600" cy="1143000"/>
          </a:xfrm>
        </p:spPr>
        <p:txBody>
          <a:bodyPr>
            <a:normAutofit fontScale="90000"/>
          </a:bodyPr>
          <a:lstStyle/>
          <a:p>
            <a:pPr algn="ctr"/>
            <a:r>
              <a:rPr lang="en-US" dirty="0"/>
              <a:t>Software Engineering Principles</a:t>
            </a:r>
            <a:br>
              <a:rPr lang="en-US" dirty="0"/>
            </a:br>
            <a:r>
              <a:rPr lang="en-US" dirty="0"/>
              <a:t>Successful Software Development</a:t>
            </a:r>
          </a:p>
        </p:txBody>
      </p:sp>
      <p:sp>
        <p:nvSpPr>
          <p:cNvPr id="3" name="Content Placeholder 2"/>
          <p:cNvSpPr>
            <a:spLocks noGrp="1"/>
          </p:cNvSpPr>
          <p:nvPr>
            <p:ph idx="1"/>
          </p:nvPr>
        </p:nvSpPr>
        <p:spPr/>
        <p:txBody>
          <a:bodyPr>
            <a:normAutofit/>
          </a:bodyPr>
          <a:lstStyle/>
          <a:p>
            <a:r>
              <a:rPr lang="en-US" dirty="0"/>
              <a:t>Anticipation of Change</a:t>
            </a:r>
          </a:p>
        </p:txBody>
      </p:sp>
      <p:pic>
        <p:nvPicPr>
          <p:cNvPr id="7" name="Picture 6">
            <a:extLst>
              <a:ext uri="{FF2B5EF4-FFF2-40B4-BE49-F238E27FC236}">
                <a16:creationId xmlns:a16="http://schemas.microsoft.com/office/drawing/2014/main" id="{F7A0BE4A-9B11-4248-86C0-9DCB33E2F638}"/>
              </a:ext>
            </a:extLst>
          </p:cNvPr>
          <p:cNvPicPr>
            <a:picLocks noChangeAspect="1"/>
          </p:cNvPicPr>
          <p:nvPr/>
        </p:nvPicPr>
        <p:blipFill rotWithShape="1">
          <a:blip r:embed="rId2"/>
          <a:srcRect t="3798"/>
          <a:stretch/>
        </p:blipFill>
        <p:spPr>
          <a:xfrm>
            <a:off x="152400" y="2514600"/>
            <a:ext cx="8912180" cy="3733800"/>
          </a:xfrm>
          <a:prstGeom prst="rect">
            <a:avLst/>
          </a:prstGeom>
        </p:spPr>
      </p:pic>
    </p:spTree>
    <p:extLst>
      <p:ext uri="{BB962C8B-B14F-4D97-AF65-F5344CB8AC3E}">
        <p14:creationId xmlns:p14="http://schemas.microsoft.com/office/powerpoint/2010/main" val="490833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 Systems Approach</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eaLnBrk="1" hangingPunct="1"/>
            <a:r>
              <a:rPr lang="en-GB" dirty="0"/>
              <a:t>Hardware/Software </a:t>
            </a:r>
          </a:p>
          <a:p>
            <a:pPr eaLnBrk="1" hangingPunct="1"/>
            <a:r>
              <a:rPr lang="en-GB" dirty="0"/>
              <a:t>People</a:t>
            </a:r>
          </a:p>
          <a:p>
            <a:pPr lvl="1"/>
            <a:r>
              <a:rPr lang="en-GB" dirty="0"/>
              <a:t>Interactions</a:t>
            </a:r>
          </a:p>
        </p:txBody>
      </p:sp>
    </p:spTree>
    <p:extLst>
      <p:ext uri="{BB962C8B-B14F-4D97-AF65-F5344CB8AC3E}">
        <p14:creationId xmlns:p14="http://schemas.microsoft.com/office/powerpoint/2010/main" val="5928539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 Systems Approach (Contd.)</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85000" lnSpcReduction="20000"/>
          </a:bodyPr>
          <a:lstStyle/>
          <a:p>
            <a:pPr eaLnBrk="1" hangingPunct="1"/>
            <a:r>
              <a:rPr lang="en-GB" dirty="0"/>
              <a:t>Objects</a:t>
            </a:r>
          </a:p>
          <a:p>
            <a:pPr lvl="1"/>
            <a:r>
              <a:rPr lang="en-GB" dirty="0"/>
              <a:t>i.e. things</a:t>
            </a:r>
          </a:p>
          <a:p>
            <a:pPr eaLnBrk="1" hangingPunct="1"/>
            <a:r>
              <a:rPr lang="en-GB" dirty="0"/>
              <a:t>Activities</a:t>
            </a:r>
          </a:p>
          <a:p>
            <a:pPr lvl="1"/>
            <a:r>
              <a:rPr lang="en-GB" dirty="0"/>
              <a:t>Actions taken</a:t>
            </a:r>
          </a:p>
          <a:p>
            <a:pPr lvl="1"/>
            <a:r>
              <a:rPr lang="en-GB" dirty="0"/>
              <a:t>Input / Outputs</a:t>
            </a:r>
          </a:p>
          <a:p>
            <a:pPr eaLnBrk="1" hangingPunct="1"/>
            <a:r>
              <a:rPr lang="en-GB" dirty="0"/>
              <a:t>Relationships for example:</a:t>
            </a:r>
          </a:p>
          <a:p>
            <a:pPr lvl="1"/>
            <a:r>
              <a:rPr lang="en-GB" dirty="0"/>
              <a:t>Which object performs what activities</a:t>
            </a:r>
          </a:p>
          <a:p>
            <a:pPr lvl="1"/>
            <a:r>
              <a:rPr lang="en-GB" dirty="0"/>
              <a:t>Which objects are associated with other objects</a:t>
            </a:r>
          </a:p>
          <a:p>
            <a:pPr eaLnBrk="1" hangingPunct="1"/>
            <a:r>
              <a:rPr lang="en-US" dirty="0"/>
              <a:t>System Boundary</a:t>
            </a:r>
          </a:p>
          <a:p>
            <a:pPr lvl="1"/>
            <a:r>
              <a:rPr lang="en-US" dirty="0"/>
              <a:t>Who generates input and who receives output</a:t>
            </a:r>
          </a:p>
          <a:p>
            <a:pPr lvl="1"/>
            <a:r>
              <a:rPr lang="en-US" dirty="0"/>
              <a:t>Which objects/activities are part of the system and which are not</a:t>
            </a:r>
          </a:p>
          <a:p>
            <a:pPr lvl="1"/>
            <a:r>
              <a:rPr lang="en-US" dirty="0"/>
              <a:t>Nested systems, related systems, interrelated systems</a:t>
            </a:r>
          </a:p>
        </p:txBody>
      </p:sp>
    </p:spTree>
    <p:extLst>
      <p:ext uri="{BB962C8B-B14F-4D97-AF65-F5344CB8AC3E}">
        <p14:creationId xmlns:p14="http://schemas.microsoft.com/office/powerpoint/2010/main" val="3332244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a:t>References</a:t>
            </a:r>
          </a:p>
        </p:txBody>
      </p:sp>
      <p:sp>
        <p:nvSpPr>
          <p:cNvPr id="20484" name="Rectangle 3"/>
          <p:cNvSpPr>
            <a:spLocks noGrp="1" noChangeArrowheads="1"/>
          </p:cNvSpPr>
          <p:nvPr>
            <p:ph idx="1"/>
          </p:nvPr>
        </p:nvSpPr>
        <p:spPr>
          <a:xfrm>
            <a:off x="457200" y="1935480"/>
            <a:ext cx="8229600" cy="2941320"/>
          </a:xfrm>
        </p:spPr>
        <p:txBody>
          <a:bodyPr>
            <a:normAutofit lnSpcReduction="10000"/>
          </a:bodyPr>
          <a:lstStyle/>
          <a:p>
            <a:pPr marL="514350" indent="-514350">
              <a:buFont typeface="+mj-lt"/>
              <a:buAutoNum type="arabicPeriod"/>
            </a:pPr>
            <a:r>
              <a:rPr lang="en-US" dirty="0"/>
              <a:t>Shari Lawrence </a:t>
            </a:r>
            <a:r>
              <a:rPr lang="en-US" dirty="0" err="1"/>
              <a:t>PFleeger</a:t>
            </a:r>
            <a:r>
              <a:rPr lang="en-US" dirty="0"/>
              <a:t> and Joanne M. Atlee, Software Engineering Theory and Practice, Fourth Edition</a:t>
            </a:r>
          </a:p>
          <a:p>
            <a:pPr marL="514350" indent="-514350">
              <a:buFont typeface="+mj-lt"/>
              <a:buAutoNum type="arabicPeriod"/>
            </a:pPr>
            <a:r>
              <a:rPr lang="en-US" dirty="0"/>
              <a:t>Roger Pressman, Software Engineering: A Practitioner’s Approach</a:t>
            </a:r>
          </a:p>
          <a:p>
            <a:pPr marL="514350" indent="-514350">
              <a:buFont typeface="+mj-lt"/>
              <a:buAutoNum type="arabicPeriod"/>
            </a:pPr>
            <a:r>
              <a:rPr lang="en-US" dirty="0" err="1"/>
              <a:t>Ghezzi</a:t>
            </a:r>
            <a:r>
              <a:rPr lang="en-US" dirty="0"/>
              <a:t> et al., Fundamentals of Software Engineering</a:t>
            </a:r>
          </a:p>
          <a:p>
            <a:pPr marL="514350" indent="-514350" eaLnBrk="1" hangingPunct="1">
              <a:buFont typeface="+mj-lt"/>
              <a:buAutoNum type="arabicPeriod"/>
            </a:pPr>
            <a:r>
              <a:rPr lang="en-US" dirty="0"/>
              <a:t>Book slides from UCF</a:t>
            </a:r>
          </a:p>
        </p:txBody>
      </p:sp>
      <p:sp>
        <p:nvSpPr>
          <p:cNvPr id="4" name="Rectangle 2"/>
          <p:cNvSpPr txBox="1">
            <a:spLocks noChangeArrowheads="1"/>
          </p:cNvSpPr>
          <p:nvPr/>
        </p:nvSpPr>
        <p:spPr>
          <a:xfrm>
            <a:off x="457200" y="461314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2"/>
                </a:solidFill>
                <a:effectLst/>
                <a:uLnTx/>
                <a:uFillTx/>
                <a:latin typeface="+mj-lt"/>
                <a:ea typeface="+mj-ea"/>
                <a:cs typeface="+mj-cs"/>
              </a:rPr>
              <a:t>Acknowledgement</a:t>
            </a:r>
          </a:p>
        </p:txBody>
      </p:sp>
      <p:sp>
        <p:nvSpPr>
          <p:cNvPr id="5" name="Rectangle 3"/>
          <p:cNvSpPr txBox="1">
            <a:spLocks noChangeArrowheads="1"/>
          </p:cNvSpPr>
          <p:nvPr/>
        </p:nvSpPr>
        <p:spPr>
          <a:xfrm>
            <a:off x="457200" y="5844540"/>
            <a:ext cx="8229600" cy="32766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few </a:t>
            </a:r>
            <a:r>
              <a:rPr lang="en-US" sz="2600" dirty="0"/>
              <a:t>slides have been reused from UCF </a:t>
            </a:r>
            <a:r>
              <a:rPr kumimoji="0" lang="en-US" sz="2600" b="0" i="0" u="none" strike="noStrike" kern="1200" cap="none" spc="0" normalizeH="0" baseline="0" noProof="0" dirty="0">
                <a:ln>
                  <a:noFill/>
                </a:ln>
                <a:solidFill>
                  <a:schemeClr val="tx1"/>
                </a:solidFill>
                <a:effectLst/>
                <a:uLnTx/>
                <a:uFillTx/>
                <a:latin typeface="+mn-lt"/>
                <a:ea typeface="+mn-ea"/>
                <a:cs typeface="+mn-cs"/>
              </a:rPr>
              <a:t>slides for the SE course</a:t>
            </a:r>
          </a:p>
        </p:txBody>
      </p:sp>
    </p:spTree>
    <p:extLst>
      <p:ext uri="{BB962C8B-B14F-4D97-AF65-F5344CB8AC3E}">
        <p14:creationId xmlns:p14="http://schemas.microsoft.com/office/powerpoint/2010/main" val="399410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748748"/>
            <a:ext cx="8229600" cy="1143000"/>
          </a:xfrm>
        </p:spPr>
        <p:txBody>
          <a:bodyPr tIns="46038" bIns="46038"/>
          <a:lstStyle/>
          <a:p>
            <a:r>
              <a:rPr lang="en-US" dirty="0"/>
              <a:t>Why Do We Need to Study SE?</a:t>
            </a:r>
          </a:p>
        </p:txBody>
      </p:sp>
      <p:sp>
        <p:nvSpPr>
          <p:cNvPr id="25603" name="Rectangle 3"/>
          <p:cNvSpPr>
            <a:spLocks noGrp="1" noChangeArrowheads="1"/>
          </p:cNvSpPr>
          <p:nvPr>
            <p:ph type="body" idx="4294967295"/>
          </p:nvPr>
        </p:nvSpPr>
        <p:spPr>
          <a:xfrm>
            <a:off x="533400" y="1981200"/>
            <a:ext cx="7315200" cy="3505200"/>
          </a:xfrm>
        </p:spPr>
        <p:txBody>
          <a:bodyPr tIns="46038" bIns="46038">
            <a:noAutofit/>
          </a:bodyPr>
          <a:lstStyle/>
          <a:p>
            <a:r>
              <a:rPr lang="en-US" sz="2800" dirty="0"/>
              <a:t>What could be the benefits?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pPr eaLnBrk="1" hangingPunct="1"/>
            <a:r>
              <a:rPr lang="en-GB" dirty="0"/>
              <a:t>Analysis</a:t>
            </a:r>
          </a:p>
          <a:p>
            <a:pPr eaLnBrk="1" hangingPunct="1"/>
            <a:endParaRPr lang="en-GB" dirty="0"/>
          </a:p>
          <a:p>
            <a:pPr eaLnBrk="1" hangingPunct="1"/>
            <a:endParaRPr lang="en-US" dirty="0"/>
          </a:p>
        </p:txBody>
      </p:sp>
      <p:pic>
        <p:nvPicPr>
          <p:cNvPr id="6148" name="Picture 11" descr="Slide1"/>
          <p:cNvPicPr>
            <a:picLocks noChangeAspect="1" noChangeArrowheads="1"/>
          </p:cNvPicPr>
          <p:nvPr/>
        </p:nvPicPr>
        <p:blipFill>
          <a:blip r:embed="rId3" cstate="print"/>
          <a:srcRect/>
          <a:stretch>
            <a:fillRect/>
          </a:stretch>
        </p:blipFill>
        <p:spPr bwMode="auto">
          <a:xfrm>
            <a:off x="914400" y="2492375"/>
            <a:ext cx="7315200" cy="4060825"/>
          </a:xfrm>
          <a:prstGeom prst="rect">
            <a:avLst/>
          </a:prstGeom>
          <a:noFill/>
          <a:ln w="9525">
            <a:noFill/>
            <a:miter lim="800000"/>
            <a:headEnd/>
            <a:tailEnd/>
          </a:ln>
        </p:spPr>
      </p:pic>
      <p:sp>
        <p:nvSpPr>
          <p:cNvPr id="6" name="Rectangle 2"/>
          <p:cNvSpPr txBox="1">
            <a:spLocks noChangeArrowheads="1"/>
          </p:cNvSpPr>
          <p:nvPr/>
        </p:nvSpPr>
        <p:spPr>
          <a:xfrm>
            <a:off x="457200" y="698863"/>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5000" b="0" i="0" u="none" strike="noStrike" kern="1200" cap="none" spc="0" normalizeH="0" baseline="0" noProof="0" dirty="0">
                <a:ln>
                  <a:noFill/>
                </a:ln>
                <a:solidFill>
                  <a:schemeClr val="tx2"/>
                </a:solidFill>
                <a:effectLst/>
                <a:uLnTx/>
                <a:uFillTx/>
                <a:latin typeface="+mj-lt"/>
                <a:ea typeface="+mj-ea"/>
                <a:cs typeface="+mj-cs"/>
              </a:rPr>
              <a:t>Solving Problems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4451448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GB" dirty="0"/>
              <a:t>Solving Problems (continued)</a:t>
            </a:r>
            <a:endParaRPr lang="en-US" dirty="0"/>
          </a:p>
        </p:txBody>
      </p:sp>
      <p:sp>
        <p:nvSpPr>
          <p:cNvPr id="7171" name="Rectangle 3"/>
          <p:cNvSpPr>
            <a:spLocks noGrp="1" noChangeArrowheads="1"/>
          </p:cNvSpPr>
          <p:nvPr>
            <p:ph type="body" idx="1"/>
          </p:nvPr>
        </p:nvSpPr>
        <p:spPr/>
        <p:txBody>
          <a:bodyPr/>
          <a:lstStyle/>
          <a:p>
            <a:pPr eaLnBrk="1" hangingPunct="1"/>
            <a:r>
              <a:rPr lang="en-GB" dirty="0"/>
              <a:t>Synthesis</a:t>
            </a:r>
          </a:p>
          <a:p>
            <a:pPr eaLnBrk="1" hangingPunct="1"/>
            <a:endParaRPr lang="en-GB" dirty="0"/>
          </a:p>
          <a:p>
            <a:pPr eaLnBrk="1" hangingPunct="1"/>
            <a:endParaRPr lang="en-US" dirty="0"/>
          </a:p>
        </p:txBody>
      </p:sp>
      <p:pic>
        <p:nvPicPr>
          <p:cNvPr id="7172" name="Picture 11" descr="Slide2"/>
          <p:cNvPicPr>
            <a:picLocks noChangeAspect="1" noChangeArrowheads="1"/>
          </p:cNvPicPr>
          <p:nvPr/>
        </p:nvPicPr>
        <p:blipFill>
          <a:blip r:embed="rId3" cstate="print"/>
          <a:srcRect/>
          <a:stretch>
            <a:fillRect/>
          </a:stretch>
        </p:blipFill>
        <p:spPr bwMode="auto">
          <a:xfrm>
            <a:off x="914400" y="2493962"/>
            <a:ext cx="7391400" cy="4135438"/>
          </a:xfrm>
          <a:prstGeom prst="rect">
            <a:avLst/>
          </a:prstGeom>
          <a:noFill/>
          <a:ln w="9525">
            <a:noFill/>
            <a:miter lim="800000"/>
            <a:headEnd/>
            <a:tailEnd/>
          </a:ln>
        </p:spPr>
      </p:pic>
    </p:spTree>
    <p:extLst>
      <p:ext uri="{BB962C8B-B14F-4D97-AF65-F5344CB8AC3E}">
        <p14:creationId xmlns:p14="http://schemas.microsoft.com/office/powerpoint/2010/main" val="28243259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Solving Problems</a:t>
            </a:r>
          </a:p>
          <a:p>
            <a:pPr lvl="1"/>
            <a:r>
              <a:rPr lang="en-US" dirty="0"/>
              <a:t>Computers</a:t>
            </a:r>
          </a:p>
          <a:p>
            <a:pPr lvl="1"/>
            <a:r>
              <a:rPr lang="en-US" dirty="0"/>
              <a:t>Computing</a:t>
            </a:r>
          </a:p>
        </p:txBody>
      </p:sp>
    </p:spTree>
    <p:extLst>
      <p:ext uri="{BB962C8B-B14F-4D97-AF65-F5344CB8AC3E}">
        <p14:creationId xmlns:p14="http://schemas.microsoft.com/office/powerpoint/2010/main" val="341585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p>
        </p:txBody>
      </p:sp>
      <p:sp>
        <p:nvSpPr>
          <p:cNvPr id="3" name="Content Placeholder 2"/>
          <p:cNvSpPr>
            <a:spLocks noGrp="1"/>
          </p:cNvSpPr>
          <p:nvPr>
            <p:ph idx="1"/>
          </p:nvPr>
        </p:nvSpPr>
        <p:spPr/>
        <p:txBody>
          <a:bodyPr/>
          <a:lstStyle/>
          <a:p>
            <a:r>
              <a:rPr lang="en-US" dirty="0"/>
              <a:t>Computer programs along with associated configuration data and documentation </a:t>
            </a:r>
            <a:r>
              <a:rPr lang="en-US" dirty="0" err="1"/>
              <a:t>s.t.</a:t>
            </a:r>
            <a:r>
              <a:rPr lang="en-US" dirty="0"/>
              <a:t> the programs are correctly operated</a:t>
            </a:r>
          </a:p>
          <a:p>
            <a:pPr lvl="1"/>
            <a:r>
              <a:rPr lang="en-US" dirty="0"/>
              <a:t>Configuration data helps set up the programs</a:t>
            </a:r>
          </a:p>
          <a:p>
            <a:pPr lvl="1"/>
            <a:r>
              <a:rPr lang="en-US" dirty="0"/>
              <a:t>System documentation helps understand structure of the system</a:t>
            </a:r>
          </a:p>
          <a:p>
            <a:pPr lvl="1"/>
            <a:r>
              <a:rPr lang="en-US" dirty="0"/>
              <a:t>User documentation explains how to use the system</a:t>
            </a:r>
          </a:p>
        </p:txBody>
      </p:sp>
    </p:spTree>
    <p:extLst>
      <p:ext uri="{BB962C8B-B14F-4D97-AF65-F5344CB8AC3E}">
        <p14:creationId xmlns:p14="http://schemas.microsoft.com/office/powerpoint/2010/main" val="57302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Engineering?</a:t>
            </a:r>
          </a:p>
        </p:txBody>
      </p:sp>
      <p:sp>
        <p:nvSpPr>
          <p:cNvPr id="3" name="Content Placeholder 2"/>
          <p:cNvSpPr>
            <a:spLocks noGrp="1"/>
          </p:cNvSpPr>
          <p:nvPr>
            <p:ph idx="1"/>
          </p:nvPr>
        </p:nvSpPr>
        <p:spPr/>
        <p:txBody>
          <a:bodyPr/>
          <a:lstStyle/>
          <a:p>
            <a:r>
              <a:rPr lang="en-US" dirty="0"/>
              <a:t>Engineers’ Job?</a:t>
            </a:r>
          </a:p>
          <a:p>
            <a:pPr lvl="1"/>
            <a:r>
              <a:rPr lang="en-US" dirty="0"/>
              <a:t>Make things work</a:t>
            </a:r>
          </a:p>
          <a:p>
            <a:pPr lvl="1"/>
            <a:r>
              <a:rPr lang="en-US" dirty="0"/>
              <a:t>Apply theories, methodologies, tools appropriately</a:t>
            </a:r>
          </a:p>
          <a:p>
            <a:pPr lvl="1"/>
            <a:r>
              <a:rPr lang="en-US" dirty="0"/>
              <a:t>Provide solutions in absence of applicable theories and methods</a:t>
            </a:r>
          </a:p>
          <a:p>
            <a:pPr lvl="1"/>
            <a:r>
              <a:rPr lang="en-US" dirty="0"/>
              <a:t>Realize financial and organizational constraints </a:t>
            </a:r>
          </a:p>
        </p:txBody>
      </p:sp>
    </p:spTree>
    <p:extLst>
      <p:ext uri="{BB962C8B-B14F-4D97-AF65-F5344CB8AC3E}">
        <p14:creationId xmlns:p14="http://schemas.microsoft.com/office/powerpoint/2010/main" val="2512963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36660</TotalTime>
  <Words>1801</Words>
  <Application>Microsoft Office PowerPoint</Application>
  <PresentationFormat>On-screen Show (4:3)</PresentationFormat>
  <Paragraphs>272</Paragraphs>
  <Slides>38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Constantia</vt:lpstr>
      <vt:lpstr>Lucida Sans Unicode</vt:lpstr>
      <vt:lpstr>urw-din</vt:lpstr>
      <vt:lpstr>Wingdings 2</vt:lpstr>
      <vt:lpstr>Flow</vt:lpstr>
      <vt:lpstr>Lecture 1-2</vt:lpstr>
      <vt:lpstr>Text Book</vt:lpstr>
      <vt:lpstr>Why is SE Needed?</vt:lpstr>
      <vt:lpstr>Why Do We Need to Study SE?</vt:lpstr>
      <vt:lpstr>PowerPoint Presentation</vt:lpstr>
      <vt:lpstr>Solving Problems (continued)</vt:lpstr>
      <vt:lpstr>Software Engineering</vt:lpstr>
      <vt:lpstr>Software?</vt:lpstr>
      <vt:lpstr>Engineering?</vt:lpstr>
      <vt:lpstr>Aspects of Software Production?</vt:lpstr>
      <vt:lpstr>Who Does Software Engineering? </vt:lpstr>
      <vt:lpstr>Challenges for Software Industry</vt:lpstr>
      <vt:lpstr>Development Team</vt:lpstr>
      <vt:lpstr>Development Team (Roles)</vt:lpstr>
      <vt:lpstr>PowerPoint Presentation</vt:lpstr>
      <vt:lpstr>Software Lifecycle</vt:lpstr>
      <vt:lpstr>Software Engineers?</vt:lpstr>
      <vt:lpstr>What is a Good Software Product?</vt:lpstr>
      <vt:lpstr>What is a Good Software Product?</vt:lpstr>
      <vt:lpstr>What is a Good Software Product?            McCall's Quality Factors</vt:lpstr>
      <vt:lpstr>What is a Good Software Product?            McCall's Quality Factors</vt:lpstr>
      <vt:lpstr>Lehman’s Laws of Software Evolution</vt:lpstr>
      <vt:lpstr>Software Engineering</vt:lpstr>
      <vt:lpstr>How Successful Have We Been</vt:lpstr>
      <vt:lpstr>How Successful Have We Been</vt:lpstr>
      <vt:lpstr>Terminology for Describing Bugs</vt:lpstr>
      <vt:lpstr>Terminology for Describing Bugs</vt:lpstr>
      <vt:lpstr>An Engineering Approach</vt:lpstr>
      <vt:lpstr>An Engineering Approach</vt:lpstr>
      <vt:lpstr>Information Systems-Quality</vt:lpstr>
      <vt:lpstr>Real Time Example</vt:lpstr>
      <vt:lpstr>Software Engineering Principles Successful Software Development</vt:lpstr>
      <vt:lpstr>Software Engineering Principles Successful Software Development</vt:lpstr>
      <vt:lpstr>Software Engineering Principles Successful Software Development</vt:lpstr>
      <vt:lpstr>Software Engineering Principles Successful Software Development</vt:lpstr>
      <vt:lpstr>A Systems Approach</vt:lpstr>
      <vt:lpstr>A Systems Approach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Mehwish</cp:lastModifiedBy>
  <cp:revision>297</cp:revision>
  <dcterms:created xsi:type="dcterms:W3CDTF">2011-09-06T15:43:21Z</dcterms:created>
  <dcterms:modified xsi:type="dcterms:W3CDTF">2022-02-28T03:44:40Z</dcterms:modified>
</cp:coreProperties>
</file>