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86" r:id="rId3"/>
    <p:sldId id="265" r:id="rId4"/>
    <p:sldId id="266" r:id="rId5"/>
    <p:sldId id="270" r:id="rId6"/>
    <p:sldId id="259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5" r:id="rId18"/>
    <p:sldId id="278" r:id="rId19"/>
    <p:sldId id="279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682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942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2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0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30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2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8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9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2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89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4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0"/>
            <a:ext cx="2054225" cy="611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0275" cy="611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16900" cy="46656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1112" cy="430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06588"/>
            <a:ext cx="3822700" cy="430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9863" y="565150"/>
            <a:ext cx="1947862" cy="5648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565150"/>
            <a:ext cx="5695950" cy="5648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225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47800"/>
            <a:ext cx="403225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rgbClr val="FFFFF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381000" y="6324600"/>
            <a:ext cx="54864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i="1">
                <a:solidFill>
                  <a:srgbClr val="DE0000"/>
                </a:solidFill>
                <a:latin typeface="Lucida Sans Unicode" pitchFamily="34" charset="0"/>
                <a:ea typeface="+mn-ea"/>
              </a:rPr>
              <a:t>Pfleeger and Atlee, Software Engineering: Theory and Practice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57200" y="6248400"/>
            <a:ext cx="8229600" cy="1588"/>
          </a:xfrm>
          <a:prstGeom prst="line">
            <a:avLst/>
          </a:prstGeom>
          <a:noFill/>
          <a:ln w="9360">
            <a:solidFill>
              <a:srgbClr val="DE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295400"/>
            <a:ext cx="8229600" cy="1588"/>
          </a:xfrm>
          <a:prstGeom prst="line">
            <a:avLst/>
          </a:prstGeom>
          <a:noFill/>
          <a:ln w="19080">
            <a:solidFill>
              <a:srgbClr val="DE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162800" y="63246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i="1">
                <a:solidFill>
                  <a:srgbClr val="DE0000"/>
                </a:solidFill>
                <a:latin typeface="Lucida Sans Unicode" pitchFamily="34" charset="0"/>
                <a:ea typeface="+mn-ea"/>
              </a:rPr>
              <a:t>Chapter 10.</a:t>
            </a:r>
            <a:fld id="{671E1C7E-E498-448A-BC87-9BC891D712AC}" type="slidenum">
              <a:rPr lang="en-GB" sz="1400" i="1">
                <a:solidFill>
                  <a:srgbClr val="DE0000"/>
                </a:solidFill>
                <a:latin typeface="Lucida Sans Unicode" pitchFamily="34" charset="0"/>
                <a:ea typeface="+mn-ea"/>
              </a:rPr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GB" sz="1400" i="1">
              <a:solidFill>
                <a:srgbClr val="DE0000"/>
              </a:solidFill>
              <a:latin typeface="Lucida Sans Unicode" pitchFamily="34" charset="0"/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169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169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3200" b="1">
          <a:solidFill>
            <a:srgbClr val="DE0000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30200" indent="-330200" algn="l" defTabSz="457200" rtl="0" eaLnBrk="0" fontAlgn="base" hangingPunct="0">
        <a:spcBef>
          <a:spcPts val="70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•"/>
        <a:defRPr sz="2800">
          <a:solidFill>
            <a:srgbClr val="000099"/>
          </a:solidFill>
          <a:latin typeface="+mn-lt"/>
          <a:ea typeface="Lucida Sans Unicode" pitchFamily="34" charset="0"/>
          <a:cs typeface="+mn-cs"/>
        </a:defRPr>
      </a:lvl1pPr>
      <a:lvl2pPr marL="730250" indent="-273050" algn="l" defTabSz="457200" rtl="0" eaLnBrk="0" fontAlgn="base" hangingPunct="0">
        <a:spcBef>
          <a:spcPts val="60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–"/>
        <a:defRPr sz="2400">
          <a:solidFill>
            <a:srgbClr val="000099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•"/>
        <a:defRPr sz="2200">
          <a:solidFill>
            <a:srgbClr val="0000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–"/>
        <a:defRPr sz="2000">
          <a:solidFill>
            <a:srgbClr val="000099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66CCF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91000" y="457200"/>
            <a:ext cx="41735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609600" y="5181600"/>
            <a:ext cx="2578100" cy="636588"/>
            <a:chOff x="384" y="3264"/>
            <a:chExt cx="1624" cy="401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384" y="3264"/>
              <a:ext cx="1625" cy="402"/>
            </a:xfrm>
            <a:prstGeom prst="roundRect">
              <a:avLst>
                <a:gd name="adj" fmla="val 24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grpSp>
          <p:nvGrpSpPr>
            <p:cNvPr id="2055" name="Group 4"/>
            <p:cNvGrpSpPr>
              <a:grpSpLocks/>
            </p:cNvGrpSpPr>
            <p:nvPr/>
          </p:nvGrpSpPr>
          <p:grpSpPr bwMode="auto">
            <a:xfrm>
              <a:off x="384" y="3264"/>
              <a:ext cx="1621" cy="400"/>
              <a:chOff x="384" y="3264"/>
              <a:chExt cx="1621" cy="400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1622" cy="401"/>
              </a:xfrm>
              <a:prstGeom prst="roundRect">
                <a:avLst>
                  <a:gd name="adj" fmla="val 25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grpSp>
            <p:nvGrpSpPr>
              <p:cNvPr id="2057" name="Group 6"/>
              <p:cNvGrpSpPr>
                <a:grpSpLocks/>
              </p:cNvGrpSpPr>
              <p:nvPr/>
            </p:nvGrpSpPr>
            <p:grpSpPr bwMode="auto">
              <a:xfrm>
                <a:off x="384" y="3264"/>
                <a:ext cx="1618" cy="399"/>
                <a:chOff x="384" y="3264"/>
                <a:chExt cx="1618" cy="399"/>
              </a:xfrm>
            </p:grpSpPr>
            <p:sp>
              <p:nvSpPr>
                <p:cNvPr id="4" name="AutoShape 7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1619" cy="400"/>
                </a:xfrm>
                <a:prstGeom prst="roundRect">
                  <a:avLst>
                    <a:gd name="adj" fmla="val 25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+mn-ea"/>
                    <a:cs typeface="+mn-cs"/>
                  </a:endParaRPr>
                </a:p>
              </p:txBody>
            </p:sp>
            <p:grpSp>
              <p:nvGrpSpPr>
                <p:cNvPr id="2059" name="Group 8"/>
                <p:cNvGrpSpPr>
                  <a:grpSpLocks/>
                </p:cNvGrpSpPr>
                <p:nvPr/>
              </p:nvGrpSpPr>
              <p:grpSpPr bwMode="auto">
                <a:xfrm>
                  <a:off x="384" y="3264"/>
                  <a:ext cx="1616" cy="398"/>
                  <a:chOff x="384" y="3264"/>
                  <a:chExt cx="1616" cy="398"/>
                </a:xfrm>
              </p:grpSpPr>
              <p:sp>
                <p:nvSpPr>
                  <p:cNvPr id="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64"/>
                    <a:ext cx="1617" cy="399"/>
                  </a:xfrm>
                  <a:prstGeom prst="roundRect">
                    <a:avLst>
                      <a:gd name="adj" fmla="val 25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6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384" y="3264"/>
                    <a:ext cx="1615" cy="397"/>
                    <a:chOff x="384" y="3264"/>
                    <a:chExt cx="1615" cy="397"/>
                  </a:xfrm>
                </p:grpSpPr>
                <p:sp>
                  <p:nvSpPr>
                    <p:cNvPr id="6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264"/>
                      <a:ext cx="1616" cy="398"/>
                    </a:xfrm>
                    <a:prstGeom prst="roundRect">
                      <a:avLst>
                        <a:gd name="adj" fmla="val 25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063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3264"/>
                      <a:ext cx="1615" cy="397"/>
                      <a:chOff x="384" y="3264"/>
                      <a:chExt cx="1615" cy="397"/>
                    </a:xfrm>
                  </p:grpSpPr>
                  <p:sp>
                    <p:nvSpPr>
                      <p:cNvPr id="7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4"/>
                        <a:ext cx="1616" cy="398"/>
                      </a:xfrm>
                      <a:prstGeom prst="roundRect">
                        <a:avLst>
                          <a:gd name="adj" fmla="val 25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2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4"/>
                        <a:ext cx="1616" cy="397"/>
                      </a:xfrm>
                      <a:prstGeom prst="roundRect">
                        <a:avLst>
                          <a:gd name="adj" fmla="val 25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90000" tIns="46800" rIns="90000" bIns="46800">
                        <a:spAutoFit/>
                      </a:bodyPr>
                      <a:lstStyle/>
                      <a:p>
                        <a:pPr eaLnBrk="1" hangingPunct="1">
                          <a:buClr>
                            <a:srgbClr val="000000"/>
                          </a:buClr>
                          <a:buSzPct val="100000"/>
                          <a:buFont typeface="Arial" charset="0"/>
                          <a:buNone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/>
                        </a:pPr>
                        <a:r>
                          <a:rPr lang="en-GB">
                            <a:solidFill>
                              <a:srgbClr val="DE0000"/>
                            </a:solidFill>
                            <a:latin typeface="Lucida Sans Unicode" pitchFamily="34" charset="0"/>
                            <a:ea typeface="+mn-ea"/>
                          </a:rPr>
                          <a:t>ISBN 0-13-146913-4</a:t>
                        </a:r>
                      </a:p>
                      <a:p>
                        <a:pPr eaLnBrk="1" hangingPunct="1">
                          <a:buClr>
                            <a:srgbClr val="000000"/>
                          </a:buClr>
                          <a:buSzPct val="100000"/>
                          <a:buFont typeface="Arial" charset="0"/>
                          <a:buNone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/>
                        </a:pPr>
                        <a:r>
                          <a:rPr lang="en-GB">
                            <a:solidFill>
                              <a:srgbClr val="DE0000"/>
                            </a:solidFill>
                            <a:latin typeface="Lucida Sans Unicode" pitchFamily="34" charset="0"/>
                            <a:ea typeface="+mn-ea"/>
                          </a:rPr>
                          <a:t>Prentice-Hall, 2006</a:t>
                        </a:r>
                      </a:p>
                    </p:txBody>
                  </p:sp>
                </p:grpSp>
              </p:grpSp>
            </p:grpSp>
          </p:grpSp>
        </p:grpSp>
      </p:grpSp>
      <p:sp>
        <p:nvSpPr>
          <p:cNvPr id="205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65150"/>
            <a:ext cx="775970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906588"/>
            <a:ext cx="7796212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 b="1">
          <a:solidFill>
            <a:srgbClr val="DE0000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30200" indent="-330200" algn="l" defTabSz="457200" rtl="0" eaLnBrk="0" fontAlgn="base" hangingPunct="0">
        <a:spcBef>
          <a:spcPts val="70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•"/>
        <a:defRPr sz="2800">
          <a:solidFill>
            <a:srgbClr val="000099"/>
          </a:solidFill>
          <a:latin typeface="+mn-lt"/>
          <a:ea typeface="Lucida Sans Unicode" pitchFamily="34" charset="0"/>
          <a:cs typeface="+mn-cs"/>
        </a:defRPr>
      </a:lvl1pPr>
      <a:lvl2pPr marL="730250" indent="-273050" algn="l" defTabSz="457200" rtl="0" eaLnBrk="0" fontAlgn="base" hangingPunct="0">
        <a:spcBef>
          <a:spcPts val="60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–"/>
        <a:defRPr sz="2400">
          <a:solidFill>
            <a:srgbClr val="003399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3399"/>
        </a:buClr>
        <a:buSzPct val="100000"/>
        <a:buFont typeface="Lucida Sans Unicode" pitchFamily="34" charset="0"/>
        <a:buChar char="•"/>
        <a:defRPr sz="2200">
          <a:solidFill>
            <a:srgbClr val="0033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–"/>
        <a:defRPr sz="2000">
          <a:solidFill>
            <a:srgbClr val="6B3ACE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FFFFFF"/>
            </a:gs>
            <a:gs pos="100000">
              <a:srgbClr val="66CC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565150"/>
            <a:ext cx="3429000" cy="1706563"/>
          </a:xfrm>
        </p:spPr>
        <p:txBody>
          <a:bodyPr/>
          <a:lstStyle/>
          <a:p>
            <a:pPr eaLnBrk="1" hangingPunct="1"/>
            <a:r>
              <a:rPr lang="en-US"/>
              <a:t>Chapter 10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1513" y="1906588"/>
            <a:ext cx="3443287" cy="4418012"/>
          </a:xfrm>
        </p:spPr>
        <p:txBody>
          <a:bodyPr/>
          <a:lstStyle/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r>
              <a:rPr lang="en-GB" b="1" dirty="0"/>
              <a:t>Delivering the</a:t>
            </a:r>
          </a:p>
          <a:p>
            <a:pPr eaLnBrk="1" hangingPunct="1">
              <a:buFont typeface="Lucida Sans Unicode" pitchFamily="34" charset="0"/>
              <a:buNone/>
            </a:pPr>
            <a:r>
              <a:rPr lang="en-GB" b="1" dirty="0"/>
              <a:t>System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r>
              <a:rPr lang="en-GB" sz="2400" dirty="0"/>
              <a:t>Shari L. </a:t>
            </a:r>
            <a:r>
              <a:rPr lang="en-GB" sz="2400" dirty="0" err="1"/>
              <a:t>Pfleeger</a:t>
            </a:r>
            <a:endParaRPr lang="en-GB" sz="2400" dirty="0"/>
          </a:p>
          <a:p>
            <a:pPr eaLnBrk="1" hangingPunct="1">
              <a:buFont typeface="Lucida Sans Unicode" pitchFamily="34" charset="0"/>
              <a:buNone/>
            </a:pPr>
            <a:r>
              <a:rPr lang="en-GB" sz="2400" dirty="0"/>
              <a:t>Joann M. Atlee</a:t>
            </a:r>
          </a:p>
          <a:p>
            <a:pPr eaLnBrk="1" hangingPunct="1">
              <a:buFont typeface="Lucida Sans Unicode" pitchFamily="34" charset="0"/>
              <a:buNone/>
            </a:pPr>
            <a:endParaRPr lang="en-GB" sz="2400" dirty="0"/>
          </a:p>
          <a:p>
            <a:pPr eaLnBrk="1" hangingPunct="1">
              <a:buFont typeface="Lucida Sans Unicode" pitchFamily="34" charset="0"/>
              <a:buNone/>
            </a:pPr>
            <a:endParaRPr lang="en-GB" sz="2400" dirty="0"/>
          </a:p>
          <a:p>
            <a:pPr eaLnBrk="1" hangingPunct="1">
              <a:buFont typeface="Lucida Sans Unicode" pitchFamily="34" charset="0"/>
              <a:buNone/>
            </a:pPr>
            <a:r>
              <a:rPr lang="en-GB" sz="2400" dirty="0"/>
              <a:t>4</a:t>
            </a:r>
            <a:r>
              <a:rPr lang="en-GB" sz="2400" baseline="30000" dirty="0"/>
              <a:t>th</a:t>
            </a:r>
            <a:r>
              <a:rPr lang="en-GB" sz="2400" dirty="0"/>
              <a:t> Edition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  <a:p>
            <a:pPr eaLnBrk="1" hangingPunct="1">
              <a:buFont typeface="Lucida Sans Unicode" pitchFamily="34" charset="0"/>
              <a:buNone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191000" y="457200"/>
            <a:ext cx="4191000" cy="586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25438" indent="-325438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pitchFamily="34" charset="0"/>
              <a:buNone/>
              <a:defRPr/>
            </a:pPr>
            <a:endParaRPr lang="en-US" sz="2800" kern="0" dirty="0">
              <a:solidFill>
                <a:srgbClr val="00009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Guidelines for</a:t>
            </a:r>
            <a:r>
              <a:rPr lang="en-US"/>
              <a:t> </a:t>
            </a:r>
            <a:r>
              <a:rPr lang="en-US" sz="2800"/>
              <a:t>Training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Understand the personal preferences, work styles, and organizational pressures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Need to accommodate different types of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individualized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Divide a training class or demonstration into presentation units with short, limited scope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Determines the type of training based on the location of the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Hundreds of students all over? Use web-based training</a:t>
            </a:r>
          </a:p>
          <a:p>
            <a:pPr eaLnBrk="1" hangingPunct="1">
              <a:lnSpc>
                <a:spcPct val="90000"/>
              </a:lnSpc>
              <a:buFont typeface="Lucida Sans Unicode" pitchFamily="34" charset="0"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Considering the Audiences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Need to understand the intended audience</a:t>
            </a:r>
          </a:p>
          <a:p>
            <a:pPr lvl="1" eaLnBrk="1" hangingPunct="1"/>
            <a:r>
              <a:rPr lang="en-US"/>
              <a:t>Users</a:t>
            </a:r>
          </a:p>
          <a:p>
            <a:pPr lvl="1" eaLnBrk="1" hangingPunct="1"/>
            <a:r>
              <a:rPr lang="en-US"/>
              <a:t>Operators</a:t>
            </a:r>
          </a:p>
          <a:p>
            <a:pPr lvl="1" eaLnBrk="1" hangingPunct="1"/>
            <a:r>
              <a:rPr lang="en-US"/>
              <a:t>Customer staff </a:t>
            </a:r>
          </a:p>
          <a:p>
            <a:pPr lvl="1" eaLnBrk="1" hangingPunct="1"/>
            <a:r>
              <a:rPr lang="en-US"/>
              <a:t>Other member of development team</a:t>
            </a:r>
          </a:p>
          <a:p>
            <a:pPr eaLnBrk="1" hangingPunct="1"/>
            <a:r>
              <a:rPr lang="en-US"/>
              <a:t>Design different document for different audience</a:t>
            </a:r>
          </a:p>
          <a:p>
            <a:pPr lvl="1" eaLnBrk="1" hangingPunct="1"/>
            <a:r>
              <a:rPr lang="en-US"/>
              <a:t>Include a  “gentle” introduction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Types of Documentations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User’s manual</a:t>
            </a:r>
          </a:p>
          <a:p>
            <a:pPr eaLnBrk="1" hangingPunct="1"/>
            <a:r>
              <a:rPr lang="en-US"/>
              <a:t>Operator’s manual</a:t>
            </a:r>
          </a:p>
          <a:p>
            <a:pPr eaLnBrk="1" hangingPunct="1"/>
            <a:r>
              <a:rPr lang="en-US"/>
              <a:t>General system guide</a:t>
            </a:r>
          </a:p>
          <a:p>
            <a:pPr eaLnBrk="1" hangingPunct="1"/>
            <a:r>
              <a:rPr lang="en-US"/>
              <a:t>Tutorials and automated overviews</a:t>
            </a:r>
          </a:p>
          <a:p>
            <a:pPr eaLnBrk="1" hangingPunct="1"/>
            <a:r>
              <a:rPr lang="en-US"/>
              <a:t>Other documentation: Programmer guide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User’s Manuals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Beginning with the general purpose, and progressing to detailed functional description</a:t>
            </a:r>
          </a:p>
          <a:p>
            <a:pPr lvl="1" eaLnBrk="1" hangingPunct="1"/>
            <a:r>
              <a:rPr lang="en-US"/>
              <a:t>system’s purpose or objectives</a:t>
            </a:r>
          </a:p>
          <a:p>
            <a:pPr lvl="1" eaLnBrk="1" hangingPunct="1"/>
            <a:r>
              <a:rPr lang="en-US"/>
              <a:t>system’s capabilities and functions</a:t>
            </a:r>
          </a:p>
          <a:p>
            <a:pPr lvl="1" eaLnBrk="1" hangingPunct="1"/>
            <a:r>
              <a:rPr lang="en-US"/>
              <a:t>system features, characteristics, advantages</a:t>
            </a:r>
          </a:p>
          <a:p>
            <a:pPr eaLnBrk="1" hangingPunct="1">
              <a:buFont typeface="Lucida Sans Unicode" pitchFamily="34" charset="0"/>
              <a:buNone/>
            </a:pPr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Operator’s Manuals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Hardware and software configuration</a:t>
            </a:r>
          </a:p>
          <a:p>
            <a:pPr eaLnBrk="1" hangingPunct="1"/>
            <a:r>
              <a:rPr lang="en-US"/>
              <a:t>Methods of granting and denying access to a user</a:t>
            </a:r>
          </a:p>
          <a:p>
            <a:pPr eaLnBrk="1" hangingPunct="1"/>
            <a:r>
              <a:rPr lang="en-US"/>
              <a:t>Procedures for adding and removing peripherals from system</a:t>
            </a:r>
          </a:p>
          <a:p>
            <a:pPr eaLnBrk="1" hangingPunct="1"/>
            <a:r>
              <a:rPr lang="en-US"/>
              <a:t>Techniques for duplicating or backing up files and documents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General System Guide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system details in the terms that customer can understand</a:t>
            </a:r>
          </a:p>
          <a:p>
            <a:pPr eaLnBrk="1" hangingPunct="1"/>
            <a:r>
              <a:rPr lang="en-US" dirty="0"/>
              <a:t>The system hardware and software configuration</a:t>
            </a:r>
          </a:p>
          <a:p>
            <a:pPr eaLnBrk="1" hangingPunct="1"/>
            <a:r>
              <a:rPr lang="en-US" dirty="0"/>
              <a:t>The philosophy behind the system’s construction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Tutorials and Automated System Overviews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step-by-step, automated tutorials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Other Documentation: Programmer’s Guide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overview of how the software and hardware are configured</a:t>
            </a:r>
          </a:p>
          <a:p>
            <a:pPr eaLnBrk="1" hangingPunct="1"/>
            <a:r>
              <a:rPr lang="en-US"/>
              <a:t>Software components detailed and their functions performed</a:t>
            </a:r>
          </a:p>
          <a:p>
            <a:pPr eaLnBrk="1" hangingPunct="1"/>
            <a:r>
              <a:rPr lang="en-US"/>
              <a:t>System support functions</a:t>
            </a:r>
          </a:p>
          <a:p>
            <a:pPr eaLnBrk="1" hangingPunct="1"/>
            <a:r>
              <a:rPr lang="en-US"/>
              <a:t>System enhancements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10.2 Documentation</a:t>
            </a:r>
            <a:br>
              <a:rPr lang="en-US"/>
            </a:br>
            <a:r>
              <a:rPr lang="en-US" sz="2800"/>
              <a:t>User Helps and Troubleshooting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Failure message reference guide</a:t>
            </a:r>
          </a:p>
          <a:p>
            <a:pPr eaLnBrk="1" hangingPunct="1"/>
            <a:r>
              <a:rPr lang="en-US" dirty="0"/>
              <a:t>Online help files</a:t>
            </a:r>
          </a:p>
          <a:p>
            <a:pPr eaLnBrk="1" hangingPunct="1"/>
            <a:r>
              <a:rPr lang="en-US" dirty="0"/>
              <a:t>Quick reference guide (a quick summary of primary uses, configuration)</a:t>
            </a:r>
          </a:p>
          <a:p>
            <a:pPr eaLnBrk="1" hangingPunct="1"/>
            <a:r>
              <a:rPr lang="en-US" dirty="0"/>
              <a:t>Bug Reporting Mechanism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Delivering </a:t>
            </a:r>
            <a:r>
              <a:rPr lang="en-US" dirty="0"/>
              <a:t>the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It is more than just putting the system in place</a:t>
            </a:r>
          </a:p>
          <a:p>
            <a:pPr eaLnBrk="1" hangingPunct="1"/>
            <a:r>
              <a:rPr lang="en-US"/>
              <a:t>It is also helping users to understand and feel comfortable with the system</a:t>
            </a:r>
          </a:p>
          <a:p>
            <a:pPr lvl="1" eaLnBrk="1" hangingPunct="1"/>
            <a:r>
              <a:rPr lang="en-US"/>
              <a:t>Training</a:t>
            </a:r>
          </a:p>
          <a:p>
            <a:pPr lvl="1" eaLnBrk="1" hangingPunct="1"/>
            <a:r>
              <a:rPr lang="en-US"/>
              <a:t>Documentation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Types of People Who Use a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Users: exercise the main system functions</a:t>
            </a:r>
          </a:p>
          <a:p>
            <a:pPr eaLnBrk="1" hangingPunct="1"/>
            <a:r>
              <a:rPr lang="en-US"/>
              <a:t>Operators: perform supplementary functions</a:t>
            </a:r>
          </a:p>
          <a:p>
            <a:pPr lvl="1" eaLnBrk="1" hangingPunct="1"/>
            <a:r>
              <a:rPr lang="en-US"/>
              <a:t>create back up copies of data files</a:t>
            </a:r>
          </a:p>
          <a:p>
            <a:pPr lvl="1" eaLnBrk="1" hangingPunct="1"/>
            <a:r>
              <a:rPr lang="en-US"/>
              <a:t>define who has access to the system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User and Operators Functions</a:t>
            </a:r>
          </a:p>
        </p:txBody>
      </p:sp>
      <p:graphicFrame>
        <p:nvGraphicFramePr>
          <p:cNvPr id="175174" name="Group 70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16900" cy="3291842"/>
        </p:xfrm>
        <a:graphic>
          <a:graphicData uri="http://schemas.openxmlformats.org/drawingml/2006/table">
            <a:tbl>
              <a:tblPr/>
              <a:tblGrid>
                <a:gridCol w="41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User Functions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Operator Functions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Manipulating data files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Granting user access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Simulating activities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Granting file access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Analyzing data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Performing backups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Communicating data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Installing new devices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Drawing graphs and charts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Installing new software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Recovering damage files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Types of Training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User training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Operator training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Special training needs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 car mechanic and driver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User Training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Introduces the primary functions</a:t>
            </a:r>
          </a:p>
          <a:p>
            <a:pPr lvl="1" eaLnBrk="1" hangingPunct="1"/>
            <a:r>
              <a:rPr lang="en-US" dirty="0"/>
              <a:t>Record management: record creation, deletion, retrieval, sorting</a:t>
            </a:r>
          </a:p>
          <a:p>
            <a:pPr lvl="1" eaLnBrk="1" hangingPunct="1"/>
            <a:r>
              <a:rPr lang="en-US" dirty="0"/>
              <a:t>Navigation thru the system</a:t>
            </a:r>
          </a:p>
          <a:p>
            <a:pPr lvl="1" eaLnBrk="1" hangingPunct="1"/>
            <a:r>
              <a:rPr lang="en-US" dirty="0"/>
              <a:t>No need </a:t>
            </a:r>
            <a:r>
              <a:rPr lang="en-US"/>
              <a:t>to provide internal </a:t>
            </a:r>
            <a:r>
              <a:rPr lang="en-US" dirty="0"/>
              <a:t>mechanism (e.g., sorting algorithms, data structures)</a:t>
            </a:r>
          </a:p>
          <a:p>
            <a:pPr eaLnBrk="1" hangingPunct="1"/>
            <a:r>
              <a:rPr lang="en-US" dirty="0"/>
              <a:t>Relates how the functions are performed now, how to perform later with the new system</a:t>
            </a:r>
          </a:p>
          <a:p>
            <a:pPr lvl="1" eaLnBrk="1" hangingPunct="1"/>
            <a:r>
              <a:rPr lang="en-US" dirty="0"/>
              <a:t>Need to take into account the difficulty of transition learning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Operator Training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Focuses on support functions and addresses how the system works rather than what the system does</a:t>
            </a:r>
          </a:p>
          <a:p>
            <a:pPr eaLnBrk="1" hangingPunct="1"/>
            <a:r>
              <a:rPr lang="en-US"/>
              <a:t>Runs in two levels</a:t>
            </a:r>
          </a:p>
          <a:p>
            <a:pPr lvl="1" eaLnBrk="1" hangingPunct="1"/>
            <a:r>
              <a:rPr lang="en-US"/>
              <a:t>how to bring up and run the new system</a:t>
            </a:r>
          </a:p>
          <a:p>
            <a:pPr lvl="1" eaLnBrk="1" hangingPunct="1"/>
            <a:r>
              <a:rPr lang="en-US"/>
              <a:t>how to support users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Special Training Needs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Certain functions may become forgotten</a:t>
            </a:r>
          </a:p>
          <a:p>
            <a:pPr eaLnBrk="1" hangingPunct="1"/>
            <a:r>
              <a:rPr lang="en-US" dirty="0"/>
              <a:t>New users (who have replaced trained users)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10.1 Training</a:t>
            </a:r>
            <a:br>
              <a:rPr lang="en-US"/>
            </a:br>
            <a:r>
              <a:rPr lang="en-US" sz="2800"/>
              <a:t>Training Aids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Formal documentation, manuals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small percentages of the users read them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Icons and online help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Metaphors (for objects and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Online manuals provide hypertext links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Expert users (and trained individuals)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Role models can be convincing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595</Words>
  <Application>Microsoft Office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Lucida Sans Unicode</vt:lpstr>
      <vt:lpstr>Times New Roman</vt:lpstr>
      <vt:lpstr>Default Design</vt:lpstr>
      <vt:lpstr>1_Default Design</vt:lpstr>
      <vt:lpstr>Chapter 10</vt:lpstr>
      <vt:lpstr>Delivering the System</vt:lpstr>
      <vt:lpstr>10.1 Training Types of People Who Use a System</vt:lpstr>
      <vt:lpstr>10.1 Training User and Operators Functions</vt:lpstr>
      <vt:lpstr>10.1 Training Types of Training</vt:lpstr>
      <vt:lpstr>10.1 Training User Training</vt:lpstr>
      <vt:lpstr>10.1 Training Operator Training</vt:lpstr>
      <vt:lpstr>10.1 Training Special Training Needs</vt:lpstr>
      <vt:lpstr>10.1 Training Training Aids</vt:lpstr>
      <vt:lpstr>10.1 Training Guidelines for Training</vt:lpstr>
      <vt:lpstr>10.2 Documentation Considering the Audiences</vt:lpstr>
      <vt:lpstr>10.2 Documentation Types of Documentations</vt:lpstr>
      <vt:lpstr>10.2 Documentation User’s Manuals</vt:lpstr>
      <vt:lpstr>10.2 Documentation Operator’s Manuals</vt:lpstr>
      <vt:lpstr>10.2 Documentation General System Guide</vt:lpstr>
      <vt:lpstr>10.2 Documentation Tutorials and Automated System Overviews</vt:lpstr>
      <vt:lpstr>10.2 Documentation Other Documentation: Programmer’s Guide</vt:lpstr>
      <vt:lpstr>10.2 Documentation User Helps and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HS</dc:creator>
  <cp:lastModifiedBy>Mehwish</cp:lastModifiedBy>
  <cp:revision>28</cp:revision>
  <dcterms:modified xsi:type="dcterms:W3CDTF">2022-05-23T05:16:26Z</dcterms:modified>
</cp:coreProperties>
</file>