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6" r:id="rId1"/>
    <p:sldMasterId id="2147483714" r:id="rId2"/>
  </p:sldMasterIdLst>
  <p:notesMasterIdLst>
    <p:notesMasterId r:id="rId25"/>
  </p:notesMasterIdLst>
  <p:sldIdLst>
    <p:sldId id="613" r:id="rId3"/>
    <p:sldId id="658" r:id="rId4"/>
    <p:sldId id="659" r:id="rId5"/>
    <p:sldId id="425" r:id="rId6"/>
    <p:sldId id="426" r:id="rId7"/>
    <p:sldId id="427" r:id="rId8"/>
    <p:sldId id="428" r:id="rId9"/>
    <p:sldId id="430" r:id="rId10"/>
    <p:sldId id="431" r:id="rId11"/>
    <p:sldId id="432" r:id="rId12"/>
    <p:sldId id="436" r:id="rId13"/>
    <p:sldId id="437" r:id="rId14"/>
    <p:sldId id="618" r:id="rId15"/>
    <p:sldId id="433" r:id="rId16"/>
    <p:sldId id="546" r:id="rId17"/>
    <p:sldId id="664" r:id="rId18"/>
    <p:sldId id="663" r:id="rId19"/>
    <p:sldId id="438" r:id="rId20"/>
    <p:sldId id="439" r:id="rId21"/>
    <p:sldId id="441" r:id="rId22"/>
    <p:sldId id="550" r:id="rId23"/>
    <p:sldId id="553" r:id="rId24"/>
  </p:sldIdLst>
  <p:sldSz cx="9144000" cy="6858000" type="screen4x3"/>
  <p:notesSz cx="6858000" cy="9144000"/>
  <p:defaultTextStyle>
    <a:defPPr>
      <a:defRPr lang="en-GB"/>
    </a:defPPr>
    <a:lvl1pPr algn="l" rtl="0" fontAlgn="base">
      <a:spcBef>
        <a:spcPts val="600"/>
      </a:spcBef>
      <a:spcAft>
        <a:spcPct val="0"/>
      </a:spcAft>
      <a:buClr>
        <a:srgbClr val="003399"/>
      </a:buClr>
      <a:buSzPct val="100000"/>
      <a:buFont typeface="Lucida Sans Unicode" pitchFamily="34" charset="0"/>
      <a:buChar char="–"/>
      <a:defRPr sz="2800" kern="1200">
        <a:solidFill>
          <a:srgbClr val="000099"/>
        </a:solidFill>
        <a:latin typeface="Symbol" pitchFamily="18" charset="2"/>
        <a:ea typeface="Lucida Sans Unicode" pitchFamily="34" charset="0"/>
        <a:cs typeface="Lucida Sans Unicode" pitchFamily="34" charset="0"/>
      </a:defRPr>
    </a:lvl1pPr>
    <a:lvl2pPr marL="457200" algn="l" rtl="0" fontAlgn="base">
      <a:spcBef>
        <a:spcPts val="600"/>
      </a:spcBef>
      <a:spcAft>
        <a:spcPct val="0"/>
      </a:spcAft>
      <a:buClr>
        <a:srgbClr val="003399"/>
      </a:buClr>
      <a:buSzPct val="100000"/>
      <a:buFont typeface="Lucida Sans Unicode" pitchFamily="34" charset="0"/>
      <a:buChar char="–"/>
      <a:defRPr sz="2800" kern="1200">
        <a:solidFill>
          <a:srgbClr val="000099"/>
        </a:solidFill>
        <a:latin typeface="Symbol" pitchFamily="18" charset="2"/>
        <a:ea typeface="Lucida Sans Unicode" pitchFamily="34" charset="0"/>
        <a:cs typeface="Lucida Sans Unicode" pitchFamily="34" charset="0"/>
      </a:defRPr>
    </a:lvl2pPr>
    <a:lvl3pPr marL="914400" algn="l" rtl="0" fontAlgn="base">
      <a:spcBef>
        <a:spcPts val="600"/>
      </a:spcBef>
      <a:spcAft>
        <a:spcPct val="0"/>
      </a:spcAft>
      <a:buClr>
        <a:srgbClr val="003399"/>
      </a:buClr>
      <a:buSzPct val="100000"/>
      <a:buFont typeface="Lucida Sans Unicode" pitchFamily="34" charset="0"/>
      <a:buChar char="–"/>
      <a:defRPr sz="2800" kern="1200">
        <a:solidFill>
          <a:srgbClr val="000099"/>
        </a:solidFill>
        <a:latin typeface="Symbol" pitchFamily="18" charset="2"/>
        <a:ea typeface="Lucida Sans Unicode" pitchFamily="34" charset="0"/>
        <a:cs typeface="Lucida Sans Unicode" pitchFamily="34" charset="0"/>
      </a:defRPr>
    </a:lvl3pPr>
    <a:lvl4pPr marL="1371600" algn="l" rtl="0" fontAlgn="base">
      <a:spcBef>
        <a:spcPts val="600"/>
      </a:spcBef>
      <a:spcAft>
        <a:spcPct val="0"/>
      </a:spcAft>
      <a:buClr>
        <a:srgbClr val="003399"/>
      </a:buClr>
      <a:buSzPct val="100000"/>
      <a:buFont typeface="Lucida Sans Unicode" pitchFamily="34" charset="0"/>
      <a:buChar char="–"/>
      <a:defRPr sz="2800" kern="1200">
        <a:solidFill>
          <a:srgbClr val="000099"/>
        </a:solidFill>
        <a:latin typeface="Symbol" pitchFamily="18" charset="2"/>
        <a:ea typeface="Lucida Sans Unicode" pitchFamily="34" charset="0"/>
        <a:cs typeface="Lucida Sans Unicode" pitchFamily="34" charset="0"/>
      </a:defRPr>
    </a:lvl4pPr>
    <a:lvl5pPr marL="1828800" algn="l" rtl="0" fontAlgn="base">
      <a:spcBef>
        <a:spcPts val="600"/>
      </a:spcBef>
      <a:spcAft>
        <a:spcPct val="0"/>
      </a:spcAft>
      <a:buClr>
        <a:srgbClr val="003399"/>
      </a:buClr>
      <a:buSzPct val="100000"/>
      <a:buFont typeface="Lucida Sans Unicode" pitchFamily="34" charset="0"/>
      <a:buChar char="–"/>
      <a:defRPr sz="2800" kern="1200">
        <a:solidFill>
          <a:srgbClr val="000099"/>
        </a:solidFill>
        <a:latin typeface="Symbol" pitchFamily="18" charset="2"/>
        <a:ea typeface="Lucida Sans Unicode" pitchFamily="34" charset="0"/>
        <a:cs typeface="Lucida Sans Unicode" pitchFamily="34" charset="0"/>
      </a:defRPr>
    </a:lvl5pPr>
    <a:lvl6pPr marL="2286000" algn="l" defTabSz="914400" rtl="0" eaLnBrk="1" latinLnBrk="0" hangingPunct="1">
      <a:defRPr sz="2800" kern="1200">
        <a:solidFill>
          <a:srgbClr val="000099"/>
        </a:solidFill>
        <a:latin typeface="Symbol" pitchFamily="18" charset="2"/>
        <a:ea typeface="Lucida Sans Unicode" pitchFamily="34" charset="0"/>
        <a:cs typeface="Lucida Sans Unicode" pitchFamily="34" charset="0"/>
      </a:defRPr>
    </a:lvl6pPr>
    <a:lvl7pPr marL="2743200" algn="l" defTabSz="914400" rtl="0" eaLnBrk="1" latinLnBrk="0" hangingPunct="1">
      <a:defRPr sz="2800" kern="1200">
        <a:solidFill>
          <a:srgbClr val="000099"/>
        </a:solidFill>
        <a:latin typeface="Symbol" pitchFamily="18" charset="2"/>
        <a:ea typeface="Lucida Sans Unicode" pitchFamily="34" charset="0"/>
        <a:cs typeface="Lucida Sans Unicode" pitchFamily="34" charset="0"/>
      </a:defRPr>
    </a:lvl7pPr>
    <a:lvl8pPr marL="3200400" algn="l" defTabSz="914400" rtl="0" eaLnBrk="1" latinLnBrk="0" hangingPunct="1">
      <a:defRPr sz="2800" kern="1200">
        <a:solidFill>
          <a:srgbClr val="000099"/>
        </a:solidFill>
        <a:latin typeface="Symbol" pitchFamily="18" charset="2"/>
        <a:ea typeface="Lucida Sans Unicode" pitchFamily="34" charset="0"/>
        <a:cs typeface="Lucida Sans Unicode" pitchFamily="34" charset="0"/>
      </a:defRPr>
    </a:lvl8pPr>
    <a:lvl9pPr marL="3657600" algn="l" defTabSz="914400" rtl="0" eaLnBrk="1" latinLnBrk="0" hangingPunct="1">
      <a:defRPr sz="2800" kern="1200">
        <a:solidFill>
          <a:srgbClr val="000099"/>
        </a:solidFill>
        <a:latin typeface="Symbol" pitchFamily="18" charset="2"/>
        <a:ea typeface="Lucida Sans Unicode" pitchFamily="34" charset="0"/>
        <a:cs typeface="Lucida Sans Unicode"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515" autoAdjust="0"/>
    <p:restoredTop sz="94612" autoAdjust="0"/>
  </p:normalViewPr>
  <p:slideViewPr>
    <p:cSldViewPr>
      <p:cViewPr varScale="1">
        <p:scale>
          <a:sx n="107" d="100"/>
          <a:sy n="107" d="100"/>
        </p:scale>
        <p:origin x="1332" y="10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360">
            <a:noFill/>
            <a:round/>
            <a:headEnd/>
            <a:tailEnd/>
          </a:ln>
        </p:spPr>
        <p:txBody>
          <a:bodyPr wrap="none" anchor="ctr"/>
          <a:lstStyle/>
          <a:p>
            <a:pPr>
              <a:defRPr/>
            </a:pPr>
            <a:endParaRPr lang="en-US"/>
          </a:p>
        </p:txBody>
      </p:sp>
      <p:sp>
        <p:nvSpPr>
          <p:cNvPr id="3074"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p>
        </p:txBody>
      </p:sp>
      <p:sp>
        <p:nvSpPr>
          <p:cNvPr id="3075" name="AutoShape 3"/>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p>
        </p:txBody>
      </p:sp>
      <p:sp>
        <p:nvSpPr>
          <p:cNvPr id="3076" name="AutoShape 4"/>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p>
        </p:txBody>
      </p:sp>
      <p:sp>
        <p:nvSpPr>
          <p:cNvPr id="3077" name="AutoShape 5"/>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p>
        </p:txBody>
      </p:sp>
      <p:sp>
        <p:nvSpPr>
          <p:cNvPr id="3078" name="AutoShape 6"/>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p>
        </p:txBody>
      </p:sp>
      <p:sp>
        <p:nvSpPr>
          <p:cNvPr id="3079" name="AutoShape 7"/>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p>
        </p:txBody>
      </p:sp>
      <p:sp>
        <p:nvSpPr>
          <p:cNvPr id="3080" name="AutoShape 8"/>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p>
        </p:txBody>
      </p:sp>
      <p:sp>
        <p:nvSpPr>
          <p:cNvPr id="114698" name="Rectangle 9"/>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w="9525">
            <a:solidFill>
              <a:srgbClr val="000000"/>
            </a:solidFill>
            <a:miter lim="800000"/>
            <a:headEnd/>
            <a:tailEnd/>
          </a:ln>
        </p:spPr>
      </p:sp>
      <p:sp>
        <p:nvSpPr>
          <p:cNvPr id="3082" name="Rectangle 10"/>
          <p:cNvSpPr txBox="1">
            <a:spLocks noGrp="1" noChangeArrowheads="1"/>
          </p:cNvSpPr>
          <p:nvPr>
            <p:ph type="body" idx="1"/>
          </p:nvPr>
        </p:nvSpPr>
        <p:spPr bwMode="auto">
          <a:xfrm>
            <a:off x="685800" y="4343400"/>
            <a:ext cx="5486400" cy="4114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noProof="0"/>
          </a:p>
        </p:txBody>
      </p:sp>
    </p:spTree>
    <p:extLst>
      <p:ext uri="{BB962C8B-B14F-4D97-AF65-F5344CB8AC3E}">
        <p14:creationId xmlns:p14="http://schemas.microsoft.com/office/powerpoint/2010/main" val="71654166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1"/>
          <p:cNvSpPr>
            <a:spLocks noGrp="1" noRot="1" noChangeAspect="1" noChangeArrowheads="1" noTextEdit="1"/>
          </p:cNvSpPr>
          <p:nvPr>
            <p:ph type="sldImg"/>
          </p:nvPr>
        </p:nvSpPr>
        <p:spPr>
          <a:ln/>
        </p:spPr>
      </p:sp>
      <p:sp>
        <p:nvSpPr>
          <p:cNvPr id="118787"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2068594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Rectangle 1"/>
          <p:cNvSpPr>
            <a:spLocks noGrp="1" noRot="1" noChangeAspect="1" noChangeArrowheads="1" noTextEdit="1"/>
          </p:cNvSpPr>
          <p:nvPr>
            <p:ph type="sldImg"/>
          </p:nvPr>
        </p:nvSpPr>
        <p:spPr>
          <a:ln/>
        </p:spPr>
      </p:sp>
      <p:sp>
        <p:nvSpPr>
          <p:cNvPr id="129027" name="Rectangle 2"/>
          <p:cNvSpPr txBox="1">
            <a:spLocks noGrp="1" noChangeArrowheads="1"/>
          </p:cNvSpPr>
          <p:nvPr>
            <p:ph type="body" idx="1"/>
          </p:nvPr>
        </p:nvSpPr>
        <p:spPr>
          <a:noFill/>
          <a:ln/>
        </p:spPr>
        <p:txBody>
          <a:bodyPr wrap="none" anchor="ctr"/>
          <a:lstStyle/>
          <a:p>
            <a:endParaRPr lang="en-US" dirty="0"/>
          </a:p>
        </p:txBody>
      </p:sp>
    </p:spTree>
    <p:extLst>
      <p:ext uri="{BB962C8B-B14F-4D97-AF65-F5344CB8AC3E}">
        <p14:creationId xmlns:p14="http://schemas.microsoft.com/office/powerpoint/2010/main" val="3844635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1"/>
          <p:cNvSpPr>
            <a:spLocks noGrp="1" noRot="1" noChangeAspect="1" noChangeArrowheads="1" noTextEdit="1"/>
          </p:cNvSpPr>
          <p:nvPr>
            <p:ph type="sldImg"/>
          </p:nvPr>
        </p:nvSpPr>
        <p:spPr>
          <a:ln/>
        </p:spPr>
      </p:sp>
      <p:sp>
        <p:nvSpPr>
          <p:cNvPr id="130051"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3541310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1"/>
          <p:cNvSpPr>
            <a:spLocks noGrp="1" noRot="1" noChangeAspect="1" noChangeArrowheads="1" noTextEdit="1"/>
          </p:cNvSpPr>
          <p:nvPr>
            <p:ph type="sldImg"/>
          </p:nvPr>
        </p:nvSpPr>
        <p:spPr>
          <a:ln/>
        </p:spPr>
      </p:sp>
      <p:sp>
        <p:nvSpPr>
          <p:cNvPr id="125955"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2896656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1"/>
          <p:cNvSpPr>
            <a:spLocks noGrp="1" noRot="1" noChangeAspect="1" noChangeArrowheads="1" noTextEdit="1"/>
          </p:cNvSpPr>
          <p:nvPr>
            <p:ph type="sldImg"/>
          </p:nvPr>
        </p:nvSpPr>
        <p:spPr>
          <a:ln/>
        </p:spPr>
      </p:sp>
      <p:sp>
        <p:nvSpPr>
          <p:cNvPr id="131075"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1093246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
          <p:cNvSpPr>
            <a:spLocks noGrp="1" noRot="1" noChangeAspect="1" noChangeArrowheads="1" noTextEdit="1"/>
          </p:cNvSpPr>
          <p:nvPr>
            <p:ph type="sldImg"/>
          </p:nvPr>
        </p:nvSpPr>
        <p:spPr>
          <a:ln/>
        </p:spPr>
      </p:sp>
      <p:sp>
        <p:nvSpPr>
          <p:cNvPr id="133123"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779211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
          <p:cNvSpPr>
            <a:spLocks noGrp="1" noRot="1" noChangeAspect="1" noChangeArrowheads="1" noTextEdit="1"/>
          </p:cNvSpPr>
          <p:nvPr>
            <p:ph type="sldImg"/>
          </p:nvPr>
        </p:nvSpPr>
        <p:spPr>
          <a:ln/>
        </p:spPr>
      </p:sp>
      <p:sp>
        <p:nvSpPr>
          <p:cNvPr id="134147"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1212413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
          <p:cNvSpPr>
            <a:spLocks noGrp="1" noRot="1" noChangeAspect="1" noChangeArrowheads="1" noTextEdit="1"/>
          </p:cNvSpPr>
          <p:nvPr>
            <p:ph type="sldImg"/>
          </p:nvPr>
        </p:nvSpPr>
        <p:spPr>
          <a:ln/>
        </p:spPr>
      </p:sp>
      <p:sp>
        <p:nvSpPr>
          <p:cNvPr id="133123"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606501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
          <p:cNvSpPr>
            <a:spLocks noGrp="1" noRot="1" noChangeAspect="1" noChangeArrowheads="1" noTextEdit="1"/>
          </p:cNvSpPr>
          <p:nvPr>
            <p:ph type="sldImg"/>
          </p:nvPr>
        </p:nvSpPr>
        <p:spPr>
          <a:ln/>
        </p:spPr>
      </p:sp>
      <p:sp>
        <p:nvSpPr>
          <p:cNvPr id="134147"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700720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1"/>
          <p:cNvSpPr>
            <a:spLocks noGrp="1" noRot="1" noChangeAspect="1" noChangeArrowheads="1" noTextEdit="1"/>
          </p:cNvSpPr>
          <p:nvPr>
            <p:ph type="sldImg"/>
          </p:nvPr>
        </p:nvSpPr>
        <p:spPr>
          <a:ln/>
        </p:spPr>
      </p:sp>
      <p:sp>
        <p:nvSpPr>
          <p:cNvPr id="135171"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3827928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1"/>
          <p:cNvSpPr>
            <a:spLocks noGrp="1" noRot="1" noChangeAspect="1" noChangeArrowheads="1" noTextEdit="1"/>
          </p:cNvSpPr>
          <p:nvPr>
            <p:ph type="sldImg"/>
          </p:nvPr>
        </p:nvSpPr>
        <p:spPr>
          <a:ln/>
        </p:spPr>
      </p:sp>
      <p:sp>
        <p:nvSpPr>
          <p:cNvPr id="137219"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2783264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1"/>
          <p:cNvSpPr>
            <a:spLocks noGrp="1" noRot="1" noChangeAspect="1" noChangeArrowheads="1" noTextEdit="1"/>
          </p:cNvSpPr>
          <p:nvPr>
            <p:ph type="sldImg"/>
          </p:nvPr>
        </p:nvSpPr>
        <p:spPr>
          <a:ln/>
        </p:spPr>
      </p:sp>
      <p:sp>
        <p:nvSpPr>
          <p:cNvPr id="119811"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1292348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
          <p:cNvSpPr>
            <a:spLocks noGrp="1" noRot="1" noChangeAspect="1" noChangeArrowheads="1" noTextEdit="1"/>
          </p:cNvSpPr>
          <p:nvPr>
            <p:ph type="sldImg"/>
          </p:nvPr>
        </p:nvSpPr>
        <p:spPr>
          <a:ln/>
        </p:spPr>
      </p:sp>
      <p:sp>
        <p:nvSpPr>
          <p:cNvPr id="101379"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37030253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1"/>
          <p:cNvSpPr>
            <a:spLocks noGrp="1" noRot="1" noChangeAspect="1" noChangeArrowheads="1" noTextEdit="1"/>
          </p:cNvSpPr>
          <p:nvPr>
            <p:ph type="sldImg"/>
          </p:nvPr>
        </p:nvSpPr>
        <p:spPr>
          <a:ln/>
        </p:spPr>
      </p:sp>
      <p:sp>
        <p:nvSpPr>
          <p:cNvPr id="104451"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4242799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1"/>
          <p:cNvSpPr>
            <a:spLocks noGrp="1" noRot="1" noChangeAspect="1" noChangeArrowheads="1" noTextEdit="1"/>
          </p:cNvSpPr>
          <p:nvPr>
            <p:ph type="sldImg"/>
          </p:nvPr>
        </p:nvSpPr>
        <p:spPr>
          <a:ln/>
        </p:spPr>
      </p:sp>
      <p:sp>
        <p:nvSpPr>
          <p:cNvPr id="120835"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1833368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1"/>
          <p:cNvSpPr>
            <a:spLocks noGrp="1" noRot="1" noChangeAspect="1" noChangeArrowheads="1" noTextEdit="1"/>
          </p:cNvSpPr>
          <p:nvPr>
            <p:ph type="sldImg"/>
          </p:nvPr>
        </p:nvSpPr>
        <p:spPr>
          <a:ln/>
        </p:spPr>
      </p:sp>
      <p:sp>
        <p:nvSpPr>
          <p:cNvPr id="122883"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4023039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1"/>
          <p:cNvSpPr>
            <a:spLocks noGrp="1" noRot="1" noChangeAspect="1" noChangeArrowheads="1" noTextEdit="1"/>
          </p:cNvSpPr>
          <p:nvPr>
            <p:ph type="sldImg"/>
          </p:nvPr>
        </p:nvSpPr>
        <p:spPr>
          <a:ln/>
        </p:spPr>
      </p:sp>
      <p:sp>
        <p:nvSpPr>
          <p:cNvPr id="123907"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2475309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1"/>
          <p:cNvSpPr>
            <a:spLocks noGrp="1" noRot="1" noChangeAspect="1" noChangeArrowheads="1" noTextEdit="1"/>
          </p:cNvSpPr>
          <p:nvPr>
            <p:ph type="sldImg"/>
          </p:nvPr>
        </p:nvSpPr>
        <p:spPr>
          <a:ln/>
        </p:spPr>
      </p:sp>
      <p:sp>
        <p:nvSpPr>
          <p:cNvPr id="124931"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217951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1"/>
          <p:cNvSpPr>
            <a:spLocks noGrp="1" noRot="1" noChangeAspect="1" noChangeArrowheads="1" noTextEdit="1"/>
          </p:cNvSpPr>
          <p:nvPr>
            <p:ph type="sldImg"/>
          </p:nvPr>
        </p:nvSpPr>
        <p:spPr>
          <a:ln/>
        </p:spPr>
      </p:sp>
      <p:sp>
        <p:nvSpPr>
          <p:cNvPr id="125955"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1906341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1"/>
          <p:cNvSpPr>
            <a:spLocks noGrp="1" noRot="1" noChangeAspect="1" noChangeArrowheads="1" noTextEdit="1"/>
          </p:cNvSpPr>
          <p:nvPr>
            <p:ph type="sldImg"/>
          </p:nvPr>
        </p:nvSpPr>
        <p:spPr>
          <a:ln/>
        </p:spPr>
      </p:sp>
      <p:sp>
        <p:nvSpPr>
          <p:cNvPr id="126979"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876091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1"/>
          <p:cNvSpPr>
            <a:spLocks noGrp="1" noRot="1" noChangeAspect="1" noChangeArrowheads="1" noTextEdit="1"/>
          </p:cNvSpPr>
          <p:nvPr>
            <p:ph type="sldImg"/>
          </p:nvPr>
        </p:nvSpPr>
        <p:spPr>
          <a:ln/>
        </p:spPr>
      </p:sp>
      <p:sp>
        <p:nvSpPr>
          <p:cNvPr id="128003"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3433936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CA7747A-A49D-46A3-82EF-42D58572800D}" type="datetimeFigureOut">
              <a:rPr lang="en-US"/>
              <a:pPr>
                <a:defRPr/>
              </a:pPr>
              <a:t>5/18/2022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69175F5-9776-46E7-B758-761FA230661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3F7B2B7-D387-4522-A026-40D199D96AA4}" type="datetimeFigureOut">
              <a:rPr lang="en-US"/>
              <a:pPr>
                <a:defRPr/>
              </a:pPr>
              <a:t>5/18/2022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716EDB5-304C-45CC-8C3A-9E54F92C7B5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53A2CD9-C9A1-4DAA-A9E6-86C78D60063D}" type="datetimeFigureOut">
              <a:rPr lang="en-US"/>
              <a:pPr>
                <a:defRPr/>
              </a:pPr>
              <a:t>5/18/2022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B5BFFF2-4C14-4869-A77F-D4236737883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47C9B81F-C347-4BEF-BFDF-29C42F48304A}" type="datetimeFigureOut">
              <a:rPr lang="en-US" smtClean="0"/>
              <a:pPr/>
              <a:t>5/18/2022</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5/18/2022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5/18/2022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5/18/2022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5/18/2022</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7C9B81F-C347-4BEF-BFDF-29C42F48304A}" type="datetimeFigureOut">
              <a:rPr lang="en-US" smtClean="0"/>
              <a:pPr/>
              <a:t>5/18/2022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5/18/2022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5/18/2022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6D4703D-C24B-48B5-8AD0-E743BAB0DCB7}" type="datetimeFigureOut">
              <a:rPr lang="en-US"/>
              <a:pPr>
                <a:defRPr/>
              </a:pPr>
              <a:t>5/18/2022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3DD8D56-18CE-4EEC-90AC-F4B51B729A84}"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5/18/2022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5/18/2022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5/18/2022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CDAA625-25A3-4E22-92FA-5D065BB0AAC7}" type="datetimeFigureOut">
              <a:rPr lang="en-US"/>
              <a:pPr>
                <a:defRPr/>
              </a:pPr>
              <a:t>5/18/2022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469251-2C9E-4321-A707-EEEBCAF926A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1F80A27-AA93-42B4-9886-1A0D1A840CA3}" type="datetimeFigureOut">
              <a:rPr lang="en-US"/>
              <a:pPr>
                <a:defRPr/>
              </a:pPr>
              <a:t>5/18/2022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4998DFA-4CF8-4DCC-BC12-D88AA84AA64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347F5DEF-802E-4F4A-9EC7-EF0C2C06F3E4}" type="datetimeFigureOut">
              <a:rPr lang="en-US"/>
              <a:pPr>
                <a:defRPr/>
              </a:pPr>
              <a:t>5/18/2022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221EAE4-E128-426A-ABF3-CE96398E858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CADCC77-DE15-40A7-A396-8E5A17BF362C}" type="datetimeFigureOut">
              <a:rPr lang="en-US"/>
              <a:pPr>
                <a:defRPr/>
              </a:pPr>
              <a:t>5/18/2022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886187B-9793-4397-B7FE-D3383FE449D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5A0728B-B3EB-4EFC-B693-89AAF9FE9C2E}" type="datetimeFigureOut">
              <a:rPr lang="en-US"/>
              <a:pPr>
                <a:defRPr/>
              </a:pPr>
              <a:t>5/18/2022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7EE6A67-7A62-4646-9FA1-4952FCA7451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543165F-8468-4226-848A-AE368C5F8926}" type="datetimeFigureOut">
              <a:rPr lang="en-US"/>
              <a:pPr>
                <a:defRPr/>
              </a:pPr>
              <a:t>5/18/2022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E392E16-6CBC-4068-93C4-1D8E94164CE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CA7221C-88C6-4530-B300-671C7FDDA77D}" type="datetimeFigureOut">
              <a:rPr lang="en-US"/>
              <a:pPr>
                <a:defRPr/>
              </a:pPr>
              <a:t>5/18/2022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A4708A1-4355-46BD-A24B-2CAD762E26A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mn-ea"/>
              </a:defRPr>
            </a:lvl1pPr>
          </a:lstStyle>
          <a:p>
            <a:pPr>
              <a:defRPr/>
            </a:pPr>
            <a:fld id="{E710346E-C106-4F52-AD92-0F73874512F0}" type="datetimeFigureOut">
              <a:rPr lang="en-US"/>
              <a:pPr>
                <a:defRPr/>
              </a:pPr>
              <a:t>5/18/2022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mn-ea"/>
              </a:defRPr>
            </a:lvl1pPr>
          </a:lstStyle>
          <a:p>
            <a:pPr>
              <a:defRPr/>
            </a:pPr>
            <a:fld id="{EA8D2D71-B143-405D-B3CB-2E22400FACD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5/18/2022</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7"/>
          <p:cNvSpPr>
            <a:spLocks noGrp="1" noChangeArrowheads="1"/>
          </p:cNvSpPr>
          <p:nvPr>
            <p:ph type="subTitle" idx="1"/>
          </p:nvPr>
        </p:nvSpPr>
        <p:spPr>
          <a:xfrm>
            <a:off x="2743200" y="2895600"/>
            <a:ext cx="5105400" cy="1524000"/>
          </a:xfrm>
        </p:spPr>
        <p:txBody>
          <a:bodyPr/>
          <a:lstStyle/>
          <a:p>
            <a:pPr>
              <a:lnSpc>
                <a:spcPct val="90000"/>
              </a:lnSpc>
            </a:pPr>
            <a:r>
              <a:rPr lang="en-US" sz="2800" b="1" dirty="0"/>
              <a:t>DESIGN</a:t>
            </a:r>
            <a:r>
              <a:rPr lang="en-US" sz="2800" b="1" dirty="0">
                <a:solidFill>
                  <a:schemeClr val="tx1"/>
                </a:solidFill>
              </a:rPr>
              <a:t>ING the MODULES </a:t>
            </a:r>
            <a:endParaRPr lang="en-US" sz="2800" dirty="0">
              <a:solidFill>
                <a:schemeClr val="tx1"/>
              </a:solidFill>
            </a:endParaRPr>
          </a:p>
          <a:p>
            <a:pPr algn="ctr">
              <a:lnSpc>
                <a:spcPct val="90000"/>
              </a:lnSpc>
            </a:pPr>
            <a:endParaRPr lang="en-US" sz="2800" dirty="0">
              <a:solidFill>
                <a:schemeClr val="tx1"/>
              </a:solidFill>
            </a:endParaRPr>
          </a:p>
        </p:txBody>
      </p:sp>
      <p:sp>
        <p:nvSpPr>
          <p:cNvPr id="4" name="Rectangle 3"/>
          <p:cNvSpPr/>
          <p:nvPr/>
        </p:nvSpPr>
        <p:spPr>
          <a:xfrm>
            <a:off x="5791200" y="3927756"/>
            <a:ext cx="2984343" cy="523220"/>
          </a:xfrm>
          <a:prstGeom prst="rect">
            <a:avLst/>
          </a:prstGeom>
        </p:spPr>
        <p:txBody>
          <a:bodyPr wrap="none">
            <a:spAutoFit/>
          </a:bodyPr>
          <a:lstStyle/>
          <a:p>
            <a:pPr>
              <a:buNone/>
            </a:pPr>
            <a:r>
              <a:rPr lang="en-US" dirty="0">
                <a:solidFill>
                  <a:schemeClr val="tx1"/>
                </a:solidFill>
                <a:latin typeface="+mn-lt"/>
              </a:rPr>
              <a:t>Mehwish Mumtaz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idx="1"/>
          </p:nvPr>
        </p:nvSpPr>
        <p:spPr>
          <a:xfrm>
            <a:off x="457200" y="1447800"/>
            <a:ext cx="2971800" cy="4660900"/>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400" dirty="0">
                <a:solidFill>
                  <a:schemeClr val="accent6">
                    <a:lumMod val="75000"/>
                  </a:schemeClr>
                </a:solidFill>
                <a:latin typeface="+mn-lt"/>
              </a:rPr>
              <a:t>Dependency due to common data. Which component is responsible to set a particular value for the common variable?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a:t>Tracing back to all components that access those data to evaluate the effect of the change</a:t>
            </a:r>
          </a:p>
        </p:txBody>
      </p:sp>
      <p:pic>
        <p:nvPicPr>
          <p:cNvPr id="16388" name="Picture 5"/>
          <p:cNvPicPr>
            <a:picLocks noChangeAspect="1" noChangeArrowheads="1"/>
          </p:cNvPicPr>
          <p:nvPr/>
        </p:nvPicPr>
        <p:blipFill>
          <a:blip r:embed="rId3" cstate="print"/>
          <a:srcRect/>
          <a:stretch>
            <a:fillRect/>
          </a:stretch>
        </p:blipFill>
        <p:spPr bwMode="auto">
          <a:xfrm>
            <a:off x="3352800" y="2600325"/>
            <a:ext cx="5334000" cy="3589338"/>
          </a:xfrm>
          <a:prstGeom prst="rect">
            <a:avLst/>
          </a:prstGeom>
          <a:noFill/>
          <a:ln w="9525">
            <a:noFill/>
            <a:miter lim="800000"/>
            <a:headEnd/>
            <a:tailEnd/>
          </a:ln>
        </p:spPr>
      </p:pic>
      <p:sp>
        <p:nvSpPr>
          <p:cNvPr id="6" name="Rectangle 1"/>
          <p:cNvSpPr>
            <a:spLocks noGrp="1" noChangeArrowheads="1"/>
          </p:cNvSpPr>
          <p:nvPr>
            <p:ph type="title"/>
          </p:nvPr>
        </p:nvSpPr>
        <p:spPr>
          <a:xfrm>
            <a:off x="457200" y="388937"/>
            <a:ext cx="8220075" cy="1135063"/>
          </a:xfrm>
        </p:spPr>
        <p:txBody>
          <a:bodyPr>
            <a:normAutofit/>
          </a:bodyPr>
          <a:lstStyle/>
          <a:p>
            <a:pPr eaLnBrk="1" hangingPunct="1"/>
            <a:r>
              <a:rPr lang="en-US" dirty="0"/>
              <a:t>Modularity: </a:t>
            </a:r>
            <a:r>
              <a:rPr lang="en-US" sz="2800" dirty="0"/>
              <a:t>Coupling: Common Coupling</a:t>
            </a:r>
            <a:endParaRPr lang="en-US"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idx="1"/>
          </p:nvPr>
        </p:nvSpPr>
        <p:spPr>
          <a:xfrm>
            <a:off x="457200" y="1447800"/>
            <a:ext cx="8212138" cy="4660900"/>
          </a:xfrm>
        </p:spPr>
        <p:txBody>
          <a:bodyPr/>
          <a:lstStyle/>
          <a:p>
            <a:pPr lvl="1">
              <a:defRPr/>
            </a:pPr>
            <a:r>
              <a:rPr lang="en-US" dirty="0"/>
              <a:t>One component passes parameters to control the activity of another component </a:t>
            </a:r>
          </a:p>
          <a:p>
            <a:pPr lvl="1">
              <a:defRPr/>
            </a:pPr>
            <a:r>
              <a:rPr lang="en-US" dirty="0"/>
              <a:t>The controlled component cannot function without direction from the controlling component</a:t>
            </a:r>
          </a:p>
          <a:p>
            <a:pPr lvl="1">
              <a:defRPr/>
            </a:pPr>
            <a:r>
              <a:rPr lang="en-US" dirty="0"/>
              <a:t>Make each component perform only one function</a:t>
            </a:r>
            <a:endParaRPr lang="en-GB" dirty="0"/>
          </a:p>
        </p:txBody>
      </p:sp>
      <p:sp>
        <p:nvSpPr>
          <p:cNvPr id="5" name="Rectangle 1"/>
          <p:cNvSpPr>
            <a:spLocks noGrp="1" noChangeArrowheads="1"/>
          </p:cNvSpPr>
          <p:nvPr>
            <p:ph type="title"/>
          </p:nvPr>
        </p:nvSpPr>
        <p:spPr>
          <a:xfrm>
            <a:off x="457200" y="388937"/>
            <a:ext cx="8220075" cy="1135063"/>
          </a:xfrm>
        </p:spPr>
        <p:txBody>
          <a:bodyPr>
            <a:normAutofit/>
          </a:bodyPr>
          <a:lstStyle/>
          <a:p>
            <a:pPr eaLnBrk="1" hangingPunct="1"/>
            <a:r>
              <a:rPr lang="en-US" dirty="0"/>
              <a:t>Modularity: </a:t>
            </a:r>
            <a:r>
              <a:rPr lang="en-US" sz="2800" dirty="0"/>
              <a:t>Coupling: Control Coupling</a:t>
            </a:r>
            <a:endParaRPr lang="en-US" dirty="0"/>
          </a:p>
        </p:txBody>
      </p:sp>
      <p:pic>
        <p:nvPicPr>
          <p:cNvPr id="4" name="Picture 3"/>
          <p:cNvPicPr/>
          <p:nvPr/>
        </p:nvPicPr>
        <p:blipFill rotWithShape="1">
          <a:blip r:embed="rId3"/>
          <a:srcRect l="20247" t="31107" r="29284" b="9158"/>
          <a:stretch/>
        </p:blipFill>
        <p:spPr bwMode="auto">
          <a:xfrm>
            <a:off x="1447800" y="3535763"/>
            <a:ext cx="5682615" cy="2468224"/>
          </a:xfrm>
          <a:prstGeom prst="rect">
            <a:avLst/>
          </a:prstGeom>
          <a:ln>
            <a:noFill/>
          </a:ln>
          <a:extLst>
            <a:ext uri="{53640926-AAD7-44D8-BBD7-CCE9431645EC}">
              <a14:shadowObscured xmlns:a14="http://schemas.microsoft.com/office/drawing/2010/main"/>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idx="1"/>
          </p:nvPr>
        </p:nvSpPr>
        <p:spPr>
          <a:xfrm>
            <a:off x="381000" y="1828800"/>
            <a:ext cx="8212138" cy="3962400"/>
          </a:xfrm>
        </p:spPr>
        <p:txBody>
          <a:bodyPr>
            <a:normAutofit fontScale="92500" lnSpcReduction="20000"/>
          </a:bodyPr>
          <a:lstStyle/>
          <a:p>
            <a:r>
              <a:rPr lang="en-US" sz="2400" b="1" i="0" dirty="0">
                <a:solidFill>
                  <a:srgbClr val="313135"/>
                </a:solidFill>
                <a:effectLst/>
                <a:latin typeface="inherit"/>
              </a:rPr>
              <a:t>Stamp Coupling</a:t>
            </a:r>
            <a:r>
              <a:rPr lang="en-US" sz="2400" b="0" i="0" dirty="0">
                <a:solidFill>
                  <a:srgbClr val="313135"/>
                </a:solidFill>
                <a:effectLst/>
                <a:latin typeface="proxima-nova"/>
              </a:rPr>
              <a:t>: Stamp coupling, or data structure coupling, occurs when modules share a composite data structure and use only a part of it, possibly different parts. </a:t>
            </a:r>
          </a:p>
          <a:p>
            <a:r>
              <a:rPr lang="en-US" sz="2400" b="1" dirty="0"/>
              <a:t>Stamp coupling </a:t>
            </a:r>
            <a:r>
              <a:rPr lang="en-US" sz="2400" dirty="0"/>
              <a:t>occurs when complex data structures are passed between modules</a:t>
            </a:r>
          </a:p>
          <a:p>
            <a:pPr lvl="1"/>
            <a:r>
              <a:rPr lang="en-US" sz="1800" dirty="0"/>
              <a:t>Stamp coupling represents a more complex interface between modules, because the modules have to agree on the data’s format and organization</a:t>
            </a:r>
          </a:p>
          <a:p>
            <a:r>
              <a:rPr lang="en-US" sz="2400" b="1" dirty="0"/>
              <a:t>Data coupling</a:t>
            </a:r>
          </a:p>
          <a:p>
            <a:r>
              <a:rPr lang="en-US" sz="1600" b="1" i="0" dirty="0">
                <a:solidFill>
                  <a:srgbClr val="313135"/>
                </a:solidFill>
                <a:effectLst/>
                <a:latin typeface="inherit"/>
              </a:rPr>
              <a:t>Data Coupling</a:t>
            </a:r>
            <a:r>
              <a:rPr lang="en-US" sz="1600" b="0" i="0" dirty="0">
                <a:solidFill>
                  <a:srgbClr val="313135"/>
                </a:solidFill>
                <a:effectLst/>
                <a:latin typeface="proxima-nova"/>
              </a:rPr>
              <a:t>: Data coupling occurs when methods share data, regularly through parameters. Data coupling is better than stamp coupling, because the module takes exactly what it needs, without the need of it knowing the structure of a particular data structure.</a:t>
            </a:r>
            <a:endParaRPr lang="en-US" sz="2400" b="1" dirty="0"/>
          </a:p>
          <a:p>
            <a:pPr lvl="1"/>
            <a:r>
              <a:rPr lang="en-US" sz="1800" dirty="0"/>
              <a:t>Data coupling is simpler and less likely to be affected by changes in data representation</a:t>
            </a:r>
          </a:p>
          <a:p>
            <a:pPr lvl="1"/>
            <a:r>
              <a:rPr lang="en-US" sz="1800" dirty="0"/>
              <a:t>Only data value is passed from one component to another</a:t>
            </a:r>
          </a:p>
          <a:p>
            <a:pPr lvl="1">
              <a:defRPr/>
            </a:pPr>
            <a:r>
              <a:rPr lang="en-US" sz="1800" dirty="0"/>
              <a:t>Easiest to trace data and make changes </a:t>
            </a:r>
          </a:p>
          <a:p>
            <a:pPr lvl="1"/>
            <a:endParaRPr lang="en-GB" sz="4800" dirty="0"/>
          </a:p>
        </p:txBody>
      </p:sp>
      <p:sp>
        <p:nvSpPr>
          <p:cNvPr id="5" name="Rectangle 1"/>
          <p:cNvSpPr>
            <a:spLocks noGrp="1" noChangeArrowheads="1"/>
          </p:cNvSpPr>
          <p:nvPr>
            <p:ph type="title"/>
          </p:nvPr>
        </p:nvSpPr>
        <p:spPr>
          <a:xfrm>
            <a:off x="457200" y="388937"/>
            <a:ext cx="8220075" cy="1135063"/>
          </a:xfrm>
        </p:spPr>
        <p:txBody>
          <a:bodyPr>
            <a:normAutofit fontScale="90000"/>
          </a:bodyPr>
          <a:lstStyle/>
          <a:p>
            <a:pPr eaLnBrk="1" hangingPunct="1"/>
            <a:r>
              <a:rPr lang="en-US" dirty="0"/>
              <a:t>Modularity: </a:t>
            </a:r>
            <a:r>
              <a:rPr lang="en-US" sz="2800" dirty="0"/>
              <a:t>Coupling: Stamp and Data Coupling</a:t>
            </a:r>
            <a:endParaRPr lang="en-US"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Grp="1" noChangeAspect="1" noChangeArrowheads="1"/>
          </p:cNvPicPr>
          <p:nvPr>
            <p:ph idx="1"/>
          </p:nvPr>
        </p:nvPicPr>
        <p:blipFill>
          <a:blip r:embed="rId3" cstate="print"/>
          <a:stretch>
            <a:fillRect/>
          </a:stretch>
        </p:blipFill>
        <p:spPr>
          <a:xfrm>
            <a:off x="4162425" y="1905000"/>
            <a:ext cx="3914775" cy="3629025"/>
          </a:xfrm>
          <a:noFill/>
        </p:spPr>
      </p:pic>
      <p:sp>
        <p:nvSpPr>
          <p:cNvPr id="14339" name="Rectangle 2"/>
          <p:cNvSpPr>
            <a:spLocks noGrp="1" noChangeArrowheads="1"/>
          </p:cNvSpPr>
          <p:nvPr>
            <p:ph type="body" idx="4294967295"/>
          </p:nvPr>
        </p:nvSpPr>
        <p:spPr>
          <a:xfrm>
            <a:off x="550862" y="1981200"/>
            <a:ext cx="8212138" cy="3505200"/>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t>Content coupling</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t>Common coupling</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t>Control coupling</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t>Stamp coupling</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t>Data coupling</a:t>
            </a:r>
          </a:p>
        </p:txBody>
      </p:sp>
      <p:sp>
        <p:nvSpPr>
          <p:cNvPr id="10" name="TextBox 9"/>
          <p:cNvSpPr txBox="1"/>
          <p:nvPr/>
        </p:nvSpPr>
        <p:spPr>
          <a:xfrm>
            <a:off x="3733800" y="5638800"/>
            <a:ext cx="4800600" cy="523220"/>
          </a:xfrm>
          <a:prstGeom prst="rect">
            <a:avLst/>
          </a:prstGeom>
          <a:noFill/>
        </p:spPr>
        <p:txBody>
          <a:bodyPr wrap="square">
            <a:spAutoFit/>
          </a:bodyPr>
          <a:lstStyle/>
          <a:p>
            <a:pPr algn="ctr">
              <a:buNone/>
              <a:defRPr/>
            </a:pPr>
            <a:r>
              <a:rPr lang="en-US" dirty="0">
                <a:solidFill>
                  <a:schemeClr val="accent6">
                    <a:lumMod val="75000"/>
                  </a:schemeClr>
                </a:solidFill>
                <a:latin typeface="+mn-lt"/>
              </a:rPr>
              <a:t>High coupling </a:t>
            </a:r>
            <a:r>
              <a:rPr lang="en-US">
                <a:solidFill>
                  <a:schemeClr val="accent6">
                    <a:lumMod val="75000"/>
                  </a:schemeClr>
                </a:solidFill>
                <a:latin typeface="+mn-lt"/>
              </a:rPr>
              <a:t>is </a:t>
            </a:r>
            <a:r>
              <a:rPr lang="en-US">
                <a:solidFill>
                  <a:srgbClr val="FF0000"/>
                </a:solidFill>
                <a:latin typeface="+mn-lt"/>
              </a:rPr>
              <a:t>NOT</a:t>
            </a:r>
            <a:r>
              <a:rPr lang="en-US">
                <a:solidFill>
                  <a:schemeClr val="accent6">
                    <a:lumMod val="75000"/>
                  </a:schemeClr>
                </a:solidFill>
                <a:latin typeface="+mn-lt"/>
              </a:rPr>
              <a:t> </a:t>
            </a:r>
            <a:r>
              <a:rPr lang="en-US" dirty="0">
                <a:solidFill>
                  <a:schemeClr val="accent6">
                    <a:lumMod val="75000"/>
                  </a:schemeClr>
                </a:solidFill>
                <a:latin typeface="+mn-lt"/>
              </a:rPr>
              <a:t>desired</a:t>
            </a:r>
          </a:p>
        </p:txBody>
      </p:sp>
      <p:sp>
        <p:nvSpPr>
          <p:cNvPr id="7" name="Rectangle 1"/>
          <p:cNvSpPr>
            <a:spLocks noGrp="1" noChangeArrowheads="1"/>
          </p:cNvSpPr>
          <p:nvPr>
            <p:ph type="title"/>
          </p:nvPr>
        </p:nvSpPr>
        <p:spPr>
          <a:xfrm>
            <a:off x="457200" y="388937"/>
            <a:ext cx="8220075" cy="1135063"/>
          </a:xfrm>
        </p:spPr>
        <p:txBody>
          <a:bodyPr>
            <a:normAutofit/>
          </a:bodyPr>
          <a:lstStyle/>
          <a:p>
            <a:pPr eaLnBrk="1" hangingPunct="1"/>
            <a:r>
              <a:rPr lang="en-US" dirty="0"/>
              <a:t>Modularity: </a:t>
            </a:r>
            <a:r>
              <a:rPr lang="en-US" sz="2800" dirty="0"/>
              <a:t>Coupling: Types of Coupling</a:t>
            </a:r>
            <a:endParaRPr lang="en-US" dirty="0"/>
          </a:p>
        </p:txBody>
      </p:sp>
      <p:sp>
        <p:nvSpPr>
          <p:cNvPr id="2" name="Oval 1"/>
          <p:cNvSpPr/>
          <p:nvPr/>
        </p:nvSpPr>
        <p:spPr>
          <a:xfrm>
            <a:off x="5562600" y="3810000"/>
            <a:ext cx="1219200" cy="990600"/>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562600" y="2418497"/>
            <a:ext cx="1219200" cy="990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638800" y="3324652"/>
            <a:ext cx="1066800" cy="589697"/>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150272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Grp="1" noChangeAspect="1" noChangeArrowheads="1"/>
          </p:cNvPicPr>
          <p:nvPr>
            <p:ph idx="1"/>
          </p:nvPr>
        </p:nvPicPr>
        <p:blipFill>
          <a:blip r:embed="rId3" cstate="print"/>
          <a:srcRect/>
          <a:stretch>
            <a:fillRect/>
          </a:stretch>
        </p:blipFill>
        <p:spPr>
          <a:xfrm>
            <a:off x="2532063" y="2659062"/>
            <a:ext cx="3868737" cy="3208338"/>
          </a:xfrm>
          <a:noFill/>
        </p:spPr>
      </p:pic>
      <p:sp>
        <p:nvSpPr>
          <p:cNvPr id="19459" name="Rectangle 2"/>
          <p:cNvSpPr>
            <a:spLocks noGrp="1" noChangeArrowheads="1"/>
          </p:cNvSpPr>
          <p:nvPr>
            <p:ph type="body" idx="4294967295"/>
          </p:nvPr>
        </p:nvSpPr>
        <p:spPr>
          <a:xfrm>
            <a:off x="550862" y="1663700"/>
            <a:ext cx="8212138" cy="4660900"/>
          </a:xfrm>
        </p:spPr>
        <p:txBody>
          <a:bodyPr/>
          <a:lstStyle/>
          <a:p>
            <a:r>
              <a:rPr lang="en-US" sz="2400" b="1" dirty="0"/>
              <a:t>Cohesion</a:t>
            </a:r>
            <a:r>
              <a:rPr lang="en-US" sz="2400" dirty="0"/>
              <a:t> refers to the dependence within and among a module’s internal elements (e.g., data, functions, internal modules)</a:t>
            </a:r>
          </a:p>
          <a:p>
            <a:endParaRPr lang="en-GB" sz="2400" dirty="0"/>
          </a:p>
        </p:txBody>
      </p:sp>
      <p:sp>
        <p:nvSpPr>
          <p:cNvPr id="9" name="TextBox 8"/>
          <p:cNvSpPr txBox="1"/>
          <p:nvPr/>
        </p:nvSpPr>
        <p:spPr>
          <a:xfrm>
            <a:off x="1524000" y="5877580"/>
            <a:ext cx="6172200" cy="523220"/>
          </a:xfrm>
          <a:prstGeom prst="rect">
            <a:avLst/>
          </a:prstGeom>
          <a:noFill/>
        </p:spPr>
        <p:txBody>
          <a:bodyPr>
            <a:spAutoFit/>
          </a:bodyPr>
          <a:lstStyle/>
          <a:p>
            <a:pPr algn="ctr">
              <a:buNone/>
              <a:defRPr/>
            </a:pPr>
            <a:r>
              <a:rPr lang="en-US" dirty="0">
                <a:solidFill>
                  <a:schemeClr val="accent6">
                    <a:lumMod val="75000"/>
                  </a:schemeClr>
                </a:solidFill>
                <a:latin typeface="+mn-lt"/>
              </a:rPr>
              <a:t>Low cohesion is not desired</a:t>
            </a:r>
          </a:p>
        </p:txBody>
      </p:sp>
      <p:sp>
        <p:nvSpPr>
          <p:cNvPr id="7" name="Rectangle 1"/>
          <p:cNvSpPr>
            <a:spLocks noGrp="1" noChangeArrowheads="1"/>
          </p:cNvSpPr>
          <p:nvPr>
            <p:ph type="title"/>
          </p:nvPr>
        </p:nvSpPr>
        <p:spPr>
          <a:xfrm>
            <a:off x="457200" y="388937"/>
            <a:ext cx="8220075" cy="1135063"/>
          </a:xfrm>
        </p:spPr>
        <p:txBody>
          <a:bodyPr>
            <a:normAutofit/>
          </a:bodyPr>
          <a:lstStyle/>
          <a:p>
            <a:pPr eaLnBrk="1" hangingPunct="1"/>
            <a:r>
              <a:rPr lang="en-US" dirty="0"/>
              <a:t>Modularity: </a:t>
            </a:r>
            <a:r>
              <a:rPr lang="en-US" sz="2800" dirty="0"/>
              <a:t>Cohesion: Types of Cohesion</a:t>
            </a:r>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76200" y="1295399"/>
            <a:ext cx="9144000" cy="5478463"/>
          </a:xfrm>
          <a:prstGeom prst="rect">
            <a:avLst/>
          </a:prstGeom>
          <a:noFill/>
          <a:ln w="9525">
            <a:noFill/>
            <a:miter lim="800000"/>
            <a:headEnd/>
            <a:tailEnd/>
          </a:ln>
        </p:spPr>
      </p:pic>
      <p:sp>
        <p:nvSpPr>
          <p:cNvPr id="6" name="Rectangle 1"/>
          <p:cNvSpPr>
            <a:spLocks noGrp="1" noChangeArrowheads="1"/>
          </p:cNvSpPr>
          <p:nvPr>
            <p:ph type="title"/>
          </p:nvPr>
        </p:nvSpPr>
        <p:spPr>
          <a:xfrm>
            <a:off x="457200" y="84137"/>
            <a:ext cx="8220075" cy="1135063"/>
          </a:xfrm>
        </p:spPr>
        <p:txBody>
          <a:bodyPr>
            <a:normAutofit/>
          </a:bodyPr>
          <a:lstStyle/>
          <a:p>
            <a:pPr eaLnBrk="1" hangingPunct="1"/>
            <a:r>
              <a:rPr lang="en-US" sz="3600" dirty="0"/>
              <a:t>Modularity: </a:t>
            </a:r>
            <a:r>
              <a:rPr lang="en-US" sz="1600" dirty="0"/>
              <a:t>Cohesion: Types of Cohesion</a:t>
            </a:r>
            <a:endParaRPr lang="en-US" sz="3600"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idx="1"/>
          </p:nvPr>
        </p:nvSpPr>
        <p:spPr>
          <a:xfrm>
            <a:off x="457200" y="1524000"/>
            <a:ext cx="8212138" cy="4114800"/>
          </a:xfrm>
        </p:spPr>
        <p:txBody>
          <a:bodyPr>
            <a:normAutofit fontScale="25000" lnSpcReduction="20000"/>
          </a:bodyPr>
          <a:lstStyle/>
          <a:p>
            <a:pPr marL="0" indent="0">
              <a:buNone/>
            </a:pPr>
            <a:r>
              <a:rPr lang="en-US" sz="7200" b="1" dirty="0">
                <a:latin typeface="Arial" panose="020B0604020202020204" pitchFamily="34" charset="0"/>
                <a:cs typeface="Arial" panose="020B0604020202020204" pitchFamily="34" charset="0"/>
              </a:rPr>
              <a:t>      Coincidental Cohesion</a:t>
            </a:r>
          </a:p>
          <a:p>
            <a:pPr lvl="1"/>
            <a:r>
              <a:rPr lang="en-US" sz="7200" b="1" i="0" dirty="0" err="1">
                <a:solidFill>
                  <a:srgbClr val="434040"/>
                </a:solidFill>
                <a:effectLst/>
                <a:latin typeface="Arial" panose="020B0604020202020204" pitchFamily="34" charset="0"/>
                <a:cs typeface="Arial" panose="020B0604020202020204" pitchFamily="34" charset="0"/>
              </a:rPr>
              <a:t>E.g</a:t>
            </a:r>
            <a:r>
              <a:rPr lang="en-US" sz="7200" b="1" i="0" dirty="0">
                <a:solidFill>
                  <a:srgbClr val="434040"/>
                </a:solidFill>
                <a:effectLst/>
                <a:latin typeface="Arial" panose="020B0604020202020204" pitchFamily="34" charset="0"/>
                <a:cs typeface="Arial" panose="020B0604020202020204" pitchFamily="34" charset="0"/>
              </a:rPr>
              <a:t>: Transaction Processing System: In a transaction processing system (TPS), the get-input, print-error, and summarize-members functions are grouped into one module</a:t>
            </a:r>
          </a:p>
          <a:p>
            <a:pPr marL="393192" lvl="1" indent="0">
              <a:buNone/>
            </a:pPr>
            <a:r>
              <a:rPr lang="en-US" sz="7200" b="1" i="0" dirty="0">
                <a:solidFill>
                  <a:srgbClr val="434040"/>
                </a:solidFill>
                <a:effectLst/>
                <a:latin typeface="Arial" panose="020B0604020202020204" pitchFamily="34" charset="0"/>
                <a:cs typeface="Arial" panose="020B0604020202020204" pitchFamily="34" charset="0"/>
              </a:rPr>
              <a:t>Logical Cohesion:</a:t>
            </a:r>
          </a:p>
          <a:p>
            <a:pPr lvl="1"/>
            <a:r>
              <a:rPr lang="en-US" sz="7200" b="1" i="0" dirty="0">
                <a:solidFill>
                  <a:srgbClr val="434040"/>
                </a:solidFill>
                <a:effectLst/>
                <a:latin typeface="Arial" panose="020B0604020202020204" pitchFamily="34" charset="0"/>
                <a:cs typeface="Arial" panose="020B0604020202020204" pitchFamily="34" charset="0"/>
              </a:rPr>
              <a:t>Logical cohesion is when parts of a module are grouped because they are logically categorized to do the same thing. </a:t>
            </a:r>
          </a:p>
          <a:p>
            <a:pPr lvl="1"/>
            <a:r>
              <a:rPr lang="en-US" sz="7200" b="1" i="0" dirty="0">
                <a:solidFill>
                  <a:srgbClr val="434040"/>
                </a:solidFill>
                <a:effectLst/>
                <a:latin typeface="Arial" panose="020B0604020202020204" pitchFamily="34" charset="0"/>
                <a:cs typeface="Arial" panose="020B0604020202020204" pitchFamily="34" charset="0"/>
              </a:rPr>
              <a:t>Print Functions: An example of logical cohesion is the case where a set of print functions generating different output reports are arranged into a single module.</a:t>
            </a:r>
          </a:p>
          <a:p>
            <a:pPr marL="393192" lvl="1" indent="0">
              <a:buNone/>
            </a:pPr>
            <a:r>
              <a:rPr lang="en-US" sz="7200" b="1" dirty="0">
                <a:solidFill>
                  <a:srgbClr val="434040"/>
                </a:solidFill>
                <a:latin typeface="Arial" panose="020B0604020202020204" pitchFamily="34" charset="0"/>
                <a:cs typeface="Arial" panose="020B0604020202020204" pitchFamily="34" charset="0"/>
              </a:rPr>
              <a:t>Temporal Cohesion:</a:t>
            </a:r>
            <a:endParaRPr lang="en-US" sz="7200" b="1" i="0" dirty="0">
              <a:solidFill>
                <a:srgbClr val="434040"/>
              </a:solidFill>
              <a:effectLst/>
              <a:latin typeface="Arial" panose="020B0604020202020204" pitchFamily="34" charset="0"/>
              <a:cs typeface="Arial" panose="020B0604020202020204" pitchFamily="34" charset="0"/>
            </a:endParaRPr>
          </a:p>
          <a:p>
            <a:pPr marL="640080" lvl="2" indent="0">
              <a:buNone/>
            </a:pPr>
            <a:r>
              <a:rPr lang="en-US" sz="7200" b="1" i="0" dirty="0">
                <a:solidFill>
                  <a:srgbClr val="434040"/>
                </a:solidFill>
                <a:effectLst/>
                <a:latin typeface="Arial" panose="020B0604020202020204" pitchFamily="34" charset="0"/>
                <a:cs typeface="Arial" panose="020B0604020202020204" pitchFamily="34" charset="0"/>
              </a:rPr>
              <a:t>The set of functions responsible for initialization, start-up, shutdown of some process, etc. exhibit temporal cohesion.</a:t>
            </a:r>
          </a:p>
          <a:p>
            <a:pPr marL="365760" lvl="1" indent="0">
              <a:buNone/>
            </a:pPr>
            <a:r>
              <a:rPr lang="en-US" sz="7000" b="1" dirty="0">
                <a:solidFill>
                  <a:srgbClr val="434040"/>
                </a:solidFill>
                <a:latin typeface="Arial" panose="020B0604020202020204" pitchFamily="34" charset="0"/>
                <a:cs typeface="Arial" panose="020B0604020202020204" pitchFamily="34" charset="0"/>
              </a:rPr>
              <a:t>Communicational Cohesion </a:t>
            </a:r>
          </a:p>
          <a:p>
            <a:pPr marL="365760" lvl="1" indent="0">
              <a:buNone/>
            </a:pPr>
            <a:r>
              <a:rPr lang="en-US" sz="7000" b="1" i="0" dirty="0">
                <a:solidFill>
                  <a:srgbClr val="434040"/>
                </a:solidFill>
                <a:effectLst/>
                <a:latin typeface="Arial" panose="020B0604020202020204" pitchFamily="34" charset="0"/>
                <a:cs typeface="Arial" panose="020B0604020202020204" pitchFamily="34" charset="0"/>
              </a:rPr>
              <a:t>    Example: </a:t>
            </a:r>
            <a:r>
              <a:rPr lang="en-US" sz="7000" b="1" i="0" dirty="0">
                <a:solidFill>
                  <a:srgbClr val="273239"/>
                </a:solidFill>
                <a:effectLst/>
                <a:latin typeface="Arial" panose="020B0604020202020204" pitchFamily="34" charset="0"/>
                <a:cs typeface="Arial" panose="020B0604020202020204" pitchFamily="34" charset="0"/>
              </a:rPr>
              <a:t>update record in the database and send it to the printe</a:t>
            </a:r>
            <a:r>
              <a:rPr lang="en-US" sz="7000" b="0" i="0" dirty="0">
                <a:solidFill>
                  <a:srgbClr val="273239"/>
                </a:solidFill>
                <a:effectLst/>
                <a:latin typeface="Arial" panose="020B0604020202020204" pitchFamily="34" charset="0"/>
                <a:cs typeface="Arial" panose="020B0604020202020204" pitchFamily="34" charset="0"/>
              </a:rPr>
              <a:t>r.</a:t>
            </a:r>
            <a:endParaRPr lang="en-PK" sz="7000" dirty="0">
              <a:latin typeface="Arial" panose="020B0604020202020204" pitchFamily="34" charset="0"/>
              <a:cs typeface="Arial" panose="020B0604020202020204" pitchFamily="34" charset="0"/>
            </a:endParaRPr>
          </a:p>
          <a:p>
            <a:pPr marL="365760" lvl="1" indent="0">
              <a:buNone/>
            </a:pPr>
            <a:r>
              <a:rPr lang="en-US" sz="7000" b="1" i="0" dirty="0">
                <a:solidFill>
                  <a:srgbClr val="434040"/>
                </a:solidFill>
                <a:effectLst/>
                <a:latin typeface="Arial" panose="020B0604020202020204" pitchFamily="34" charset="0"/>
                <a:cs typeface="Arial" panose="020B0604020202020204" pitchFamily="34" charset="0"/>
              </a:rPr>
              <a:t> </a:t>
            </a:r>
            <a:r>
              <a:rPr lang="en-US" sz="7000" b="1" dirty="0">
                <a:solidFill>
                  <a:srgbClr val="434040"/>
                </a:solidFill>
                <a:latin typeface="Arial" panose="020B0604020202020204" pitchFamily="34" charset="0"/>
                <a:cs typeface="Arial" panose="020B0604020202020204" pitchFamily="34" charset="0"/>
              </a:rPr>
              <a:t>Sequential Cohesion:</a:t>
            </a:r>
          </a:p>
          <a:p>
            <a:pPr marL="667512" lvl="2" indent="0">
              <a:buNone/>
            </a:pPr>
            <a:r>
              <a:rPr lang="en-US" sz="6700" b="1" i="0" dirty="0">
                <a:solidFill>
                  <a:srgbClr val="434040"/>
                </a:solidFill>
                <a:effectLst/>
                <a:latin typeface="Arial" panose="020B0604020202020204" pitchFamily="34" charset="0"/>
                <a:cs typeface="Arial" panose="020B0604020202020204" pitchFamily="34" charset="0"/>
              </a:rPr>
              <a:t>  e.g. a function which reads data from a file and processes the data).</a:t>
            </a:r>
            <a:endParaRPr lang="en-US" sz="6700" b="1" dirty="0">
              <a:latin typeface="Arial" panose="020B0604020202020204" pitchFamily="34" charset="0"/>
              <a:cs typeface="Arial" panose="020B0604020202020204" pitchFamily="34" charset="0"/>
            </a:endParaRPr>
          </a:p>
          <a:p>
            <a:pPr marL="365760" lvl="1" indent="0">
              <a:buNone/>
            </a:pPr>
            <a:r>
              <a:rPr lang="en-US" sz="7000" b="1" dirty="0">
                <a:latin typeface="Arial" panose="020B0604020202020204" pitchFamily="34" charset="0"/>
                <a:cs typeface="Arial" panose="020B0604020202020204" pitchFamily="34" charset="0"/>
              </a:rPr>
              <a:t>Functional Cohesion.</a:t>
            </a:r>
          </a:p>
          <a:p>
            <a:pPr marL="640080" lvl="2" indent="0">
              <a:buNone/>
            </a:pPr>
            <a:r>
              <a:rPr lang="en-US" sz="6700" b="1" dirty="0">
                <a:solidFill>
                  <a:schemeClr val="tx1"/>
                </a:solidFill>
                <a:latin typeface="Arial" panose="020B0604020202020204" pitchFamily="34" charset="0"/>
                <a:cs typeface="Arial" panose="020B0604020202020204" pitchFamily="34" charset="0"/>
              </a:rPr>
              <a:t>Assign Seat to passenger</a:t>
            </a:r>
            <a:endParaRPr lang="en-PK" sz="6700" b="1" dirty="0">
              <a:solidFill>
                <a:schemeClr val="tx1"/>
              </a:solidFill>
              <a:latin typeface="Arial" panose="020B0604020202020204" pitchFamily="34" charset="0"/>
              <a:cs typeface="Arial" panose="020B0604020202020204" pitchFamily="34" charset="0"/>
            </a:endParaRPr>
          </a:p>
          <a:p>
            <a:pPr algn="l"/>
            <a:endParaRPr lang="en-PK" sz="7200" b="1" dirty="0">
              <a:latin typeface="Arial" panose="020B0604020202020204" pitchFamily="34" charset="0"/>
              <a:cs typeface="Arial" panose="020B0604020202020204" pitchFamily="34" charset="0"/>
            </a:endParaRPr>
          </a:p>
          <a:p>
            <a:pPr marL="393192" lvl="1" indent="0">
              <a:buNone/>
            </a:pPr>
            <a:endParaRPr lang="en-US" sz="7200" i="0" dirty="0">
              <a:solidFill>
                <a:srgbClr val="434040"/>
              </a:solidFill>
              <a:effectLst/>
              <a:latin typeface="Arial" panose="020B0604020202020204" pitchFamily="34" charset="0"/>
              <a:cs typeface="Arial" panose="020B0604020202020204" pitchFamily="34" charset="0"/>
            </a:endParaRPr>
          </a:p>
          <a:p>
            <a:pPr lvl="1"/>
            <a:endParaRPr lang="en-US" sz="2200" dirty="0"/>
          </a:p>
        </p:txBody>
      </p:sp>
      <p:sp>
        <p:nvSpPr>
          <p:cNvPr id="5" name="Rectangle 1"/>
          <p:cNvSpPr>
            <a:spLocks noGrp="1" noChangeArrowheads="1"/>
          </p:cNvSpPr>
          <p:nvPr>
            <p:ph type="title"/>
          </p:nvPr>
        </p:nvSpPr>
        <p:spPr>
          <a:xfrm>
            <a:off x="457200" y="388937"/>
            <a:ext cx="8220075" cy="1135063"/>
          </a:xfrm>
        </p:spPr>
        <p:txBody>
          <a:bodyPr>
            <a:normAutofit/>
          </a:bodyPr>
          <a:lstStyle/>
          <a:p>
            <a:pPr eaLnBrk="1" hangingPunct="1"/>
            <a:r>
              <a:rPr lang="en-US" dirty="0"/>
              <a:t>Types of cohesion</a:t>
            </a:r>
          </a:p>
        </p:txBody>
      </p:sp>
    </p:spTree>
    <p:extLst>
      <p:ext uri="{BB962C8B-B14F-4D97-AF65-F5344CB8AC3E}">
        <p14:creationId xmlns:p14="http://schemas.microsoft.com/office/powerpoint/2010/main" val="138640194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Grp="1" noChangeArrowheads="1"/>
          </p:cNvSpPr>
          <p:nvPr>
            <p:ph type="title"/>
          </p:nvPr>
        </p:nvSpPr>
        <p:spPr>
          <a:xfrm>
            <a:off x="457200" y="388937"/>
            <a:ext cx="8220075" cy="1135063"/>
          </a:xfrm>
        </p:spPr>
        <p:txBody>
          <a:bodyPr>
            <a:normAutofit/>
          </a:bodyPr>
          <a:lstStyle/>
          <a:p>
            <a:pPr eaLnBrk="1" hangingPunct="1"/>
            <a:r>
              <a:rPr lang="en-US" dirty="0"/>
              <a:t>Modularity: </a:t>
            </a:r>
            <a:r>
              <a:rPr lang="en-US" sz="2800" dirty="0"/>
              <a:t>Cohesion: Types of Cohesion</a:t>
            </a:r>
            <a:endParaRPr lang="en-US" dirty="0"/>
          </a:p>
        </p:txBody>
      </p:sp>
      <p:sp>
        <p:nvSpPr>
          <p:cNvPr id="8" name="TextBox 7">
            <a:extLst>
              <a:ext uri="{FF2B5EF4-FFF2-40B4-BE49-F238E27FC236}">
                <a16:creationId xmlns:a16="http://schemas.microsoft.com/office/drawing/2014/main" id="{6E2554AD-0A1B-5554-39D0-245CA665821B}"/>
              </a:ext>
            </a:extLst>
          </p:cNvPr>
          <p:cNvSpPr txBox="1"/>
          <p:nvPr/>
        </p:nvSpPr>
        <p:spPr>
          <a:xfrm>
            <a:off x="457200" y="1550894"/>
            <a:ext cx="8372476" cy="4924425"/>
          </a:xfrm>
          <a:prstGeom prst="rect">
            <a:avLst/>
          </a:prstGeom>
          <a:noFill/>
        </p:spPr>
        <p:txBody>
          <a:bodyPr wrap="square">
            <a:spAutoFit/>
          </a:bodyPr>
          <a:lstStyle/>
          <a:p>
            <a:pPr algn="l" fontAlgn="base"/>
            <a:r>
              <a:rPr lang="en-US" sz="1900" b="1" i="0" dirty="0">
                <a:solidFill>
                  <a:srgbClr val="232629"/>
                </a:solidFill>
                <a:effectLst/>
                <a:latin typeface="Arial" panose="020B0604020202020204" pitchFamily="34" charset="0"/>
                <a:cs typeface="Arial" panose="020B0604020202020204" pitchFamily="34" charset="0"/>
              </a:rPr>
              <a:t>In Sequential cohesion</a:t>
            </a:r>
            <a:r>
              <a:rPr lang="en-US" sz="1900" b="0" i="0" dirty="0">
                <a:solidFill>
                  <a:srgbClr val="232629"/>
                </a:solidFill>
                <a:effectLst/>
                <a:latin typeface="Arial" panose="020B0604020202020204" pitchFamily="34" charset="0"/>
                <a:cs typeface="Arial" panose="020B0604020202020204" pitchFamily="34" charset="0"/>
              </a:rPr>
              <a:t>, activities are related and output for current activities is input for next activity but in procedural cohesion activities are unrelated.</a:t>
            </a:r>
          </a:p>
          <a:p>
            <a:pPr algn="l" fontAlgn="base"/>
            <a:r>
              <a:rPr lang="en-US" sz="1900" b="1" i="0" dirty="0">
                <a:solidFill>
                  <a:srgbClr val="232629"/>
                </a:solidFill>
                <a:effectLst/>
                <a:latin typeface="Arial" panose="020B0604020202020204" pitchFamily="34" charset="0"/>
                <a:cs typeface="Arial" panose="020B0604020202020204" pitchFamily="34" charset="0"/>
              </a:rPr>
              <a:t>Example for Sequential Cohesion </a:t>
            </a:r>
            <a:r>
              <a:rPr lang="en-US" sz="1900" b="0" i="0" dirty="0">
                <a:solidFill>
                  <a:srgbClr val="232629"/>
                </a:solidFill>
                <a:effectLst/>
                <a:latin typeface="Arial" panose="020B0604020202020204" pitchFamily="34" charset="0"/>
                <a:cs typeface="Arial" panose="020B0604020202020204" pitchFamily="34" charset="0"/>
              </a:rPr>
              <a:t>: Let us take an example of getting data from database. Below will be steps for this task.</a:t>
            </a:r>
            <a:br>
              <a:rPr lang="en-US" sz="1900" b="0" i="0" dirty="0">
                <a:solidFill>
                  <a:srgbClr val="232629"/>
                </a:solidFill>
                <a:effectLst/>
                <a:latin typeface="Arial" panose="020B0604020202020204" pitchFamily="34" charset="0"/>
                <a:cs typeface="Arial" panose="020B0604020202020204" pitchFamily="34" charset="0"/>
              </a:rPr>
            </a:br>
            <a:r>
              <a:rPr lang="en-US" sz="1900" b="0" i="0" dirty="0">
                <a:solidFill>
                  <a:srgbClr val="232629"/>
                </a:solidFill>
                <a:effectLst/>
                <a:latin typeface="Arial" panose="020B0604020202020204" pitchFamily="34" charset="0"/>
                <a:cs typeface="Arial" panose="020B0604020202020204" pitchFamily="34" charset="0"/>
              </a:rPr>
              <a:t>1. Get result set from </a:t>
            </a:r>
            <a:r>
              <a:rPr lang="en-US" sz="1900" b="0" i="0" dirty="0" err="1">
                <a:solidFill>
                  <a:srgbClr val="232629"/>
                </a:solidFill>
                <a:effectLst/>
                <a:latin typeface="Arial" panose="020B0604020202020204" pitchFamily="34" charset="0"/>
                <a:cs typeface="Arial" panose="020B0604020202020204" pitchFamily="34" charset="0"/>
              </a:rPr>
              <a:t>sql</a:t>
            </a:r>
            <a:r>
              <a:rPr lang="en-US" sz="1900" b="0" i="0" dirty="0">
                <a:solidFill>
                  <a:srgbClr val="232629"/>
                </a:solidFill>
                <a:effectLst/>
                <a:latin typeface="Arial" panose="020B0604020202020204" pitchFamily="34" charset="0"/>
                <a:cs typeface="Arial" panose="020B0604020202020204" pitchFamily="34" charset="0"/>
              </a:rPr>
              <a:t> command</a:t>
            </a:r>
            <a:br>
              <a:rPr lang="en-US" sz="1900" b="0" i="0" dirty="0">
                <a:solidFill>
                  <a:srgbClr val="232629"/>
                </a:solidFill>
                <a:effectLst/>
                <a:latin typeface="Arial" panose="020B0604020202020204" pitchFamily="34" charset="0"/>
                <a:cs typeface="Arial" panose="020B0604020202020204" pitchFamily="34" charset="0"/>
              </a:rPr>
            </a:br>
            <a:r>
              <a:rPr lang="en-US" sz="1900" b="0" i="0" dirty="0">
                <a:solidFill>
                  <a:srgbClr val="232629"/>
                </a:solidFill>
                <a:effectLst/>
                <a:latin typeface="Arial" panose="020B0604020202020204" pitchFamily="34" charset="0"/>
                <a:cs typeface="Arial" panose="020B0604020202020204" pitchFamily="34" charset="0"/>
              </a:rPr>
              <a:t>2. prepare result set</a:t>
            </a:r>
            <a:br>
              <a:rPr lang="en-US" sz="1900" b="0" i="0" dirty="0">
                <a:solidFill>
                  <a:srgbClr val="232629"/>
                </a:solidFill>
                <a:effectLst/>
                <a:latin typeface="Arial" panose="020B0604020202020204" pitchFamily="34" charset="0"/>
                <a:cs typeface="Arial" panose="020B0604020202020204" pitchFamily="34" charset="0"/>
              </a:rPr>
            </a:br>
            <a:r>
              <a:rPr lang="en-US" sz="1900" b="0" i="0" dirty="0">
                <a:solidFill>
                  <a:srgbClr val="232629"/>
                </a:solidFill>
                <a:effectLst/>
                <a:latin typeface="Arial" panose="020B0604020202020204" pitchFamily="34" charset="0"/>
                <a:cs typeface="Arial" panose="020B0604020202020204" pitchFamily="34" charset="0"/>
              </a:rPr>
              <a:t>3. return result set</a:t>
            </a:r>
            <a:br>
              <a:rPr lang="en-US" sz="1900" b="0" i="0" dirty="0">
                <a:solidFill>
                  <a:srgbClr val="232629"/>
                </a:solidFill>
                <a:effectLst/>
                <a:latin typeface="Arial" panose="020B0604020202020204" pitchFamily="34" charset="0"/>
                <a:cs typeface="Arial" panose="020B0604020202020204" pitchFamily="34" charset="0"/>
              </a:rPr>
            </a:br>
            <a:r>
              <a:rPr lang="en-US" sz="1900" b="0" i="0" dirty="0">
                <a:solidFill>
                  <a:srgbClr val="232629"/>
                </a:solidFill>
                <a:effectLst/>
                <a:latin typeface="Arial" panose="020B0604020202020204" pitchFamily="34" charset="0"/>
                <a:cs typeface="Arial" panose="020B0604020202020204" pitchFamily="34" charset="0"/>
              </a:rPr>
              <a:t>In this example sequence is followed and each activity's result is input for next activity. If any of the activity is not executed successfully then next activity will not executed.</a:t>
            </a:r>
          </a:p>
          <a:p>
            <a:pPr algn="l" fontAlgn="base"/>
            <a:r>
              <a:rPr lang="en-US" sz="1900" b="0" i="0" dirty="0">
                <a:solidFill>
                  <a:srgbClr val="232629"/>
                </a:solidFill>
                <a:effectLst/>
                <a:latin typeface="Arial" panose="020B0604020202020204" pitchFamily="34" charset="0"/>
                <a:cs typeface="Arial" panose="020B0604020202020204" pitchFamily="34" charset="0"/>
              </a:rPr>
              <a:t>Example for </a:t>
            </a:r>
            <a:r>
              <a:rPr lang="en-US" sz="1900" b="1" i="0" dirty="0">
                <a:solidFill>
                  <a:srgbClr val="232629"/>
                </a:solidFill>
                <a:effectLst/>
                <a:latin typeface="Arial" panose="020B0604020202020204" pitchFamily="34" charset="0"/>
                <a:cs typeface="Arial" panose="020B0604020202020204" pitchFamily="34" charset="0"/>
              </a:rPr>
              <a:t>Procedure Cohesion </a:t>
            </a:r>
            <a:r>
              <a:rPr lang="en-US" sz="1900" b="0" i="0" dirty="0">
                <a:solidFill>
                  <a:srgbClr val="232629"/>
                </a:solidFill>
                <a:effectLst/>
                <a:latin typeface="Arial" panose="020B0604020202020204" pitchFamily="34" charset="0"/>
                <a:cs typeface="Arial" panose="020B0604020202020204" pitchFamily="34" charset="0"/>
              </a:rPr>
              <a:t>: Let us take example of above module.</a:t>
            </a:r>
            <a:br>
              <a:rPr lang="en-US" sz="1900" b="0" i="0" dirty="0">
                <a:solidFill>
                  <a:srgbClr val="232629"/>
                </a:solidFill>
                <a:effectLst/>
                <a:latin typeface="Arial" panose="020B0604020202020204" pitchFamily="34" charset="0"/>
                <a:cs typeface="Arial" panose="020B0604020202020204" pitchFamily="34" charset="0"/>
              </a:rPr>
            </a:br>
            <a:r>
              <a:rPr lang="en-US" sz="1900" b="0" i="0" dirty="0">
                <a:solidFill>
                  <a:srgbClr val="232629"/>
                </a:solidFill>
                <a:effectLst/>
                <a:latin typeface="Arial" panose="020B0604020202020204" pitchFamily="34" charset="0"/>
                <a:cs typeface="Arial" panose="020B0604020202020204" pitchFamily="34" charset="0"/>
              </a:rPr>
              <a:t>1. create connection string</a:t>
            </a:r>
            <a:br>
              <a:rPr lang="en-US" sz="1900" b="0" i="0" dirty="0">
                <a:solidFill>
                  <a:srgbClr val="232629"/>
                </a:solidFill>
                <a:effectLst/>
                <a:latin typeface="Arial" panose="020B0604020202020204" pitchFamily="34" charset="0"/>
                <a:cs typeface="Arial" panose="020B0604020202020204" pitchFamily="34" charset="0"/>
              </a:rPr>
            </a:br>
            <a:r>
              <a:rPr lang="en-US" sz="1900" b="0" i="0" dirty="0">
                <a:solidFill>
                  <a:srgbClr val="232629"/>
                </a:solidFill>
                <a:effectLst/>
                <a:latin typeface="Arial" panose="020B0604020202020204" pitchFamily="34" charset="0"/>
                <a:cs typeface="Arial" panose="020B0604020202020204" pitchFamily="34" charset="0"/>
              </a:rPr>
              <a:t>2. Open connection using </a:t>
            </a:r>
            <a:r>
              <a:rPr lang="en-US" sz="1900" b="0" i="0" dirty="0" err="1">
                <a:solidFill>
                  <a:srgbClr val="232629"/>
                </a:solidFill>
                <a:effectLst/>
                <a:latin typeface="Arial" panose="020B0604020202020204" pitchFamily="34" charset="0"/>
                <a:cs typeface="Arial" panose="020B0604020202020204" pitchFamily="34" charset="0"/>
              </a:rPr>
              <a:t>SqlConnection</a:t>
            </a:r>
            <a:r>
              <a:rPr lang="en-US" sz="1900" b="0" i="0" dirty="0">
                <a:solidFill>
                  <a:srgbClr val="232629"/>
                </a:solidFill>
                <a:effectLst/>
                <a:latin typeface="Arial" panose="020B0604020202020204" pitchFamily="34" charset="0"/>
                <a:cs typeface="Arial" panose="020B0604020202020204" pitchFamily="34" charset="0"/>
              </a:rPr>
              <a:t> class</a:t>
            </a:r>
            <a:br>
              <a:rPr lang="en-US" sz="1900" b="0" i="0" dirty="0">
                <a:solidFill>
                  <a:srgbClr val="232629"/>
                </a:solidFill>
                <a:effectLst/>
                <a:latin typeface="Arial" panose="020B0604020202020204" pitchFamily="34" charset="0"/>
                <a:cs typeface="Arial" panose="020B0604020202020204" pitchFamily="34" charset="0"/>
              </a:rPr>
            </a:br>
            <a:r>
              <a:rPr lang="en-US" sz="1900" b="0" i="0" dirty="0">
                <a:solidFill>
                  <a:srgbClr val="232629"/>
                </a:solidFill>
                <a:effectLst/>
                <a:latin typeface="Arial" panose="020B0604020202020204" pitchFamily="34" charset="0"/>
                <a:cs typeface="Arial" panose="020B0604020202020204" pitchFamily="34" charset="0"/>
              </a:rPr>
              <a:t>3. Execute </a:t>
            </a:r>
            <a:r>
              <a:rPr lang="en-US" sz="1900" b="0" i="0" dirty="0" err="1">
                <a:solidFill>
                  <a:srgbClr val="232629"/>
                </a:solidFill>
                <a:effectLst/>
                <a:latin typeface="Arial" panose="020B0604020202020204" pitchFamily="34" charset="0"/>
                <a:cs typeface="Arial" panose="020B0604020202020204" pitchFamily="34" charset="0"/>
              </a:rPr>
              <a:t>sql</a:t>
            </a:r>
            <a:r>
              <a:rPr lang="en-US" sz="1900" b="0" i="0" dirty="0">
                <a:solidFill>
                  <a:srgbClr val="232629"/>
                </a:solidFill>
                <a:effectLst/>
                <a:latin typeface="Arial" panose="020B0604020202020204" pitchFamily="34" charset="0"/>
                <a:cs typeface="Arial" panose="020B0604020202020204" pitchFamily="34" charset="0"/>
              </a:rPr>
              <a:t> command suing </a:t>
            </a:r>
            <a:r>
              <a:rPr lang="en-US" sz="1900" b="0" i="0" dirty="0" err="1">
                <a:solidFill>
                  <a:srgbClr val="232629"/>
                </a:solidFill>
                <a:effectLst/>
                <a:latin typeface="Arial" panose="020B0604020202020204" pitchFamily="34" charset="0"/>
                <a:cs typeface="Arial" panose="020B0604020202020204" pitchFamily="34" charset="0"/>
              </a:rPr>
              <a:t>SqlCommand</a:t>
            </a:r>
            <a:br>
              <a:rPr lang="en-US" sz="1900" b="0" i="0" dirty="0">
                <a:solidFill>
                  <a:srgbClr val="232629"/>
                </a:solidFill>
                <a:effectLst/>
                <a:latin typeface="Arial" panose="020B0604020202020204" pitchFamily="34" charset="0"/>
                <a:cs typeface="Arial" panose="020B0604020202020204" pitchFamily="34" charset="0"/>
              </a:rPr>
            </a:br>
            <a:r>
              <a:rPr lang="en-US" sz="1900" b="0" i="0" dirty="0">
                <a:solidFill>
                  <a:srgbClr val="232629"/>
                </a:solidFill>
                <a:effectLst/>
                <a:latin typeface="Arial" panose="020B0604020202020204" pitchFamily="34" charset="0"/>
                <a:cs typeface="Arial" panose="020B0604020202020204" pitchFamily="34" charset="0"/>
              </a:rPr>
              <a:t>4. Get </a:t>
            </a:r>
            <a:r>
              <a:rPr lang="en-US" sz="1900" b="0" i="0" dirty="0" err="1">
                <a:solidFill>
                  <a:srgbClr val="232629"/>
                </a:solidFill>
                <a:effectLst/>
                <a:latin typeface="Arial" panose="020B0604020202020204" pitchFamily="34" charset="0"/>
                <a:cs typeface="Arial" panose="020B0604020202020204" pitchFamily="34" charset="0"/>
              </a:rPr>
              <a:t>resultset</a:t>
            </a:r>
            <a:r>
              <a:rPr lang="en-US" sz="1900" b="0" i="0" dirty="0">
                <a:solidFill>
                  <a:srgbClr val="232629"/>
                </a:solidFill>
                <a:effectLst/>
                <a:latin typeface="Arial" panose="020B0604020202020204" pitchFamily="34" charset="0"/>
                <a:cs typeface="Arial" panose="020B0604020202020204" pitchFamily="34" charset="0"/>
              </a:rPr>
              <a:t> using </a:t>
            </a:r>
            <a:r>
              <a:rPr lang="en-US" sz="1900" b="0" i="0" dirty="0" err="1">
                <a:solidFill>
                  <a:srgbClr val="232629"/>
                </a:solidFill>
                <a:effectLst/>
                <a:latin typeface="Arial" panose="020B0604020202020204" pitchFamily="34" charset="0"/>
                <a:cs typeface="Arial" panose="020B0604020202020204" pitchFamily="34" charset="0"/>
              </a:rPr>
              <a:t>SqlDataReader</a:t>
            </a:r>
            <a:endParaRPr lang="en-US" sz="1900" b="0" i="0" dirty="0">
              <a:solidFill>
                <a:srgbClr val="232629"/>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598155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idx="1"/>
          </p:nvPr>
        </p:nvSpPr>
        <p:spPr>
          <a:xfrm>
            <a:off x="457200" y="1752600"/>
            <a:ext cx="8212138" cy="4114800"/>
          </a:xfrm>
        </p:spPr>
        <p:txBody>
          <a:bodyPr/>
          <a:lstStyle/>
          <a:p>
            <a:r>
              <a:rPr lang="en-US" sz="2400" dirty="0"/>
              <a:t>An </a:t>
            </a:r>
            <a:r>
              <a:rPr lang="en-US" sz="2400" b="1" dirty="0"/>
              <a:t>interface </a:t>
            </a:r>
            <a:r>
              <a:rPr lang="en-US" sz="2400" dirty="0"/>
              <a:t>defines what services the software unit provides to the rest of the system, and how other units can access those services</a:t>
            </a:r>
          </a:p>
        </p:txBody>
      </p:sp>
      <p:sp>
        <p:nvSpPr>
          <p:cNvPr id="5" name="Rectangle 1"/>
          <p:cNvSpPr>
            <a:spLocks noGrp="1" noChangeArrowheads="1"/>
          </p:cNvSpPr>
          <p:nvPr>
            <p:ph type="title"/>
          </p:nvPr>
        </p:nvSpPr>
        <p:spPr>
          <a:xfrm>
            <a:off x="457200" y="388937"/>
            <a:ext cx="8220075" cy="1135063"/>
          </a:xfrm>
        </p:spPr>
        <p:txBody>
          <a:bodyPr>
            <a:normAutofit/>
          </a:bodyPr>
          <a:lstStyle/>
          <a:p>
            <a:pPr eaLnBrk="1" hangingPunct="1"/>
            <a:r>
              <a:rPr lang="en-US" dirty="0"/>
              <a:t>Interfaces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idx="1"/>
          </p:nvPr>
        </p:nvSpPr>
        <p:spPr>
          <a:xfrm>
            <a:off x="457200" y="1587500"/>
            <a:ext cx="8212138" cy="4660900"/>
          </a:xfrm>
        </p:spPr>
        <p:txBody>
          <a:bodyPr/>
          <a:lstStyle/>
          <a:p>
            <a:r>
              <a:rPr lang="en-US" sz="2400" dirty="0"/>
              <a:t>A software unit may have several interfaces that make different demands on its environment or that offer different levels of service</a:t>
            </a:r>
            <a:endParaRPr lang="en-GB" sz="2400" dirty="0"/>
          </a:p>
          <a:p>
            <a:endParaRPr lang="en-US" sz="2400" dirty="0"/>
          </a:p>
        </p:txBody>
      </p:sp>
      <p:sp>
        <p:nvSpPr>
          <p:cNvPr id="23556" name="Rectangle 16"/>
          <p:cNvSpPr>
            <a:spLocks/>
          </p:cNvSpPr>
          <p:nvPr/>
        </p:nvSpPr>
        <p:spPr bwMode="auto">
          <a:xfrm>
            <a:off x="533400" y="2971800"/>
            <a:ext cx="8001000" cy="3429000"/>
          </a:xfrm>
          <a:prstGeom prst="rect">
            <a:avLst/>
          </a:prstGeom>
          <a:noFill/>
          <a:ln w="25400">
            <a:solidFill>
              <a:schemeClr val="tx1"/>
            </a:solidFill>
            <a:miter lim="800000"/>
            <a:headEnd/>
            <a:tailEnd/>
          </a:ln>
        </p:spPr>
        <p:txBody>
          <a:bodyPr lIns="0" tIns="0" rIns="0" bIns="0"/>
          <a:lstStyle/>
          <a:p>
            <a:endParaRPr lang="en-US"/>
          </a:p>
        </p:txBody>
      </p:sp>
      <p:sp>
        <p:nvSpPr>
          <p:cNvPr id="23557" name="Rectangle 17"/>
          <p:cNvSpPr>
            <a:spLocks/>
          </p:cNvSpPr>
          <p:nvPr/>
        </p:nvSpPr>
        <p:spPr bwMode="auto">
          <a:xfrm>
            <a:off x="762000" y="2960688"/>
            <a:ext cx="6489700" cy="2754312"/>
          </a:xfrm>
          <a:prstGeom prst="rect">
            <a:avLst/>
          </a:prstGeom>
          <a:noFill/>
          <a:ln w="12700">
            <a:solidFill>
              <a:schemeClr val="tx1"/>
            </a:solidFill>
            <a:miter lim="800000"/>
            <a:headEnd/>
            <a:tailEnd/>
          </a:ln>
        </p:spPr>
        <p:txBody>
          <a:bodyPr lIns="88900" tIns="88900" rIns="88900" bIns="88900" anchor="ctr"/>
          <a:lstStyle/>
          <a:p>
            <a:pPr>
              <a:lnSpc>
                <a:spcPct val="140000"/>
              </a:lnSpc>
            </a:pPr>
            <a:r>
              <a:rPr lang="en-US" sz="1300">
                <a:latin typeface="Comic Sans MS" pitchFamily="66" charset="0"/>
                <a:sym typeface="Comic Sans MS" pitchFamily="66" charset="0"/>
              </a:rPr>
              <a:t>Data				</a:t>
            </a:r>
          </a:p>
          <a:p>
            <a:pPr>
              <a:lnSpc>
                <a:spcPct val="40000"/>
              </a:lnSpc>
              <a:buFont typeface="Lucida Sans Unicode" pitchFamily="34" charset="0"/>
              <a:buNone/>
            </a:pPr>
            <a:r>
              <a:rPr lang="en-US" sz="1300">
                <a:latin typeface="Comic Sans MS" pitchFamily="66" charset="0"/>
                <a:sym typeface="Comic Sans MS" pitchFamily="66" charset="0"/>
              </a:rPr>
              <a:t>________________			</a:t>
            </a:r>
          </a:p>
          <a:p>
            <a:pPr>
              <a:lnSpc>
                <a:spcPct val="40000"/>
              </a:lnSpc>
              <a:buFont typeface="Lucida Sans Unicode" pitchFamily="34" charset="0"/>
              <a:buNone/>
            </a:pPr>
            <a:r>
              <a:rPr lang="en-US" sz="1300">
                <a:latin typeface="Comic Sans MS" pitchFamily="66" charset="0"/>
                <a:sym typeface="Comic Sans MS" pitchFamily="66" charset="0"/>
              </a:rPr>
              <a:t>_________________			 						</a:t>
            </a:r>
          </a:p>
          <a:p>
            <a:pPr>
              <a:lnSpc>
                <a:spcPct val="40000"/>
              </a:lnSpc>
              <a:buFont typeface="Lucida Sans Unicode" pitchFamily="34" charset="0"/>
              <a:buNone/>
            </a:pPr>
            <a:r>
              <a:rPr lang="en-US" sz="1300">
                <a:latin typeface="Comic Sans MS" pitchFamily="66" charset="0"/>
                <a:sym typeface="Comic Sans MS" pitchFamily="66" charset="0"/>
              </a:rPr>
              <a:t>_________________</a:t>
            </a:r>
          </a:p>
          <a:p>
            <a:pPr>
              <a:lnSpc>
                <a:spcPct val="140000"/>
              </a:lnSpc>
            </a:pPr>
            <a:r>
              <a:rPr lang="en-US" sz="1300">
                <a:latin typeface="Comic Sans MS" pitchFamily="66" charset="0"/>
                <a:sym typeface="Comic Sans MS" pitchFamily="66" charset="0"/>
              </a:rPr>
              <a:t>Operation 1 </a:t>
            </a:r>
          </a:p>
          <a:p>
            <a:pPr>
              <a:lnSpc>
                <a:spcPct val="40000"/>
              </a:lnSpc>
              <a:buFont typeface="Lucida Sans Unicode" pitchFamily="34" charset="0"/>
              <a:buNone/>
            </a:pPr>
            <a:r>
              <a:rPr lang="en-US" sz="1300">
                <a:latin typeface="Comic Sans MS" pitchFamily="66" charset="0"/>
                <a:sym typeface="Comic Sans MS" pitchFamily="66" charset="0"/>
              </a:rPr>
              <a:t>_________________</a:t>
            </a:r>
          </a:p>
          <a:p>
            <a:pPr>
              <a:lnSpc>
                <a:spcPct val="40000"/>
              </a:lnSpc>
              <a:buFont typeface="Lucida Sans Unicode" pitchFamily="34" charset="0"/>
              <a:buNone/>
            </a:pPr>
            <a:r>
              <a:rPr lang="en-US" sz="1300">
                <a:latin typeface="Comic Sans MS" pitchFamily="66" charset="0"/>
                <a:sym typeface="Comic Sans MS" pitchFamily="66" charset="0"/>
              </a:rPr>
              <a:t>_________________</a:t>
            </a:r>
          </a:p>
          <a:p>
            <a:pPr>
              <a:lnSpc>
                <a:spcPct val="40000"/>
              </a:lnSpc>
              <a:buFont typeface="Lucida Sans Unicode" pitchFamily="34" charset="0"/>
              <a:buNone/>
            </a:pPr>
            <a:r>
              <a:rPr lang="en-US" sz="1300">
                <a:latin typeface="Comic Sans MS" pitchFamily="66" charset="0"/>
                <a:sym typeface="Comic Sans MS" pitchFamily="66" charset="0"/>
              </a:rPr>
              <a:t>_________________</a:t>
            </a:r>
          </a:p>
          <a:p>
            <a:pPr>
              <a:lnSpc>
                <a:spcPct val="40000"/>
              </a:lnSpc>
              <a:buFont typeface="Lucida Sans Unicode" pitchFamily="34" charset="0"/>
              <a:buNone/>
            </a:pPr>
            <a:r>
              <a:rPr lang="en-US" sz="1300">
                <a:latin typeface="Comic Sans MS" pitchFamily="66" charset="0"/>
                <a:sym typeface="Comic Sans MS" pitchFamily="66" charset="0"/>
              </a:rPr>
              <a:t>_________________</a:t>
            </a:r>
          </a:p>
          <a:p>
            <a:pPr>
              <a:lnSpc>
                <a:spcPct val="130000"/>
              </a:lnSpc>
            </a:pPr>
            <a:r>
              <a:rPr lang="en-US" sz="1300">
                <a:latin typeface="Comic Sans MS" pitchFamily="66" charset="0"/>
                <a:sym typeface="Comic Sans MS" pitchFamily="66" charset="0"/>
              </a:rPr>
              <a:t>Operation 2</a:t>
            </a:r>
          </a:p>
          <a:p>
            <a:pPr>
              <a:lnSpc>
                <a:spcPct val="40000"/>
              </a:lnSpc>
              <a:buFont typeface="Lucida Sans Unicode" pitchFamily="34" charset="0"/>
              <a:buNone/>
            </a:pPr>
            <a:r>
              <a:rPr lang="en-US" sz="1300">
                <a:latin typeface="Comic Sans MS" pitchFamily="66" charset="0"/>
                <a:sym typeface="Comic Sans MS" pitchFamily="66" charset="0"/>
              </a:rPr>
              <a:t>_________________</a:t>
            </a:r>
          </a:p>
          <a:p>
            <a:pPr>
              <a:lnSpc>
                <a:spcPct val="40000"/>
              </a:lnSpc>
              <a:buFont typeface="Lucida Sans Unicode" pitchFamily="34" charset="0"/>
              <a:buNone/>
            </a:pPr>
            <a:r>
              <a:rPr lang="en-US" sz="1300">
                <a:latin typeface="Comic Sans MS" pitchFamily="66" charset="0"/>
                <a:sym typeface="Comic Sans MS" pitchFamily="66" charset="0"/>
              </a:rPr>
              <a:t>_________________ </a:t>
            </a:r>
          </a:p>
          <a:p>
            <a:pPr>
              <a:lnSpc>
                <a:spcPct val="40000"/>
              </a:lnSpc>
              <a:buFont typeface="Lucida Sans Unicode" pitchFamily="34" charset="0"/>
              <a:buNone/>
            </a:pPr>
            <a:r>
              <a:rPr lang="en-US" sz="1300">
                <a:latin typeface="Comic Sans MS" pitchFamily="66" charset="0"/>
                <a:sym typeface="Comic Sans MS" pitchFamily="66" charset="0"/>
              </a:rPr>
              <a:t>_________________</a:t>
            </a:r>
          </a:p>
          <a:p>
            <a:pPr>
              <a:lnSpc>
                <a:spcPct val="40000"/>
              </a:lnSpc>
              <a:buFont typeface="Lucida Sans Unicode" pitchFamily="34" charset="0"/>
              <a:buNone/>
            </a:pPr>
            <a:r>
              <a:rPr lang="en-US" sz="1300">
                <a:latin typeface="Comic Sans MS" pitchFamily="66" charset="0"/>
                <a:sym typeface="Comic Sans MS" pitchFamily="66" charset="0"/>
              </a:rPr>
              <a:t>_________________</a:t>
            </a:r>
          </a:p>
        </p:txBody>
      </p:sp>
      <p:sp>
        <p:nvSpPr>
          <p:cNvPr id="23558" name="Rectangle 18"/>
          <p:cNvSpPr>
            <a:spLocks/>
          </p:cNvSpPr>
          <p:nvPr/>
        </p:nvSpPr>
        <p:spPr bwMode="auto">
          <a:xfrm>
            <a:off x="1365250" y="2809875"/>
            <a:ext cx="1263650" cy="314325"/>
          </a:xfrm>
          <a:prstGeom prst="rect">
            <a:avLst/>
          </a:prstGeom>
          <a:solidFill>
            <a:srgbClr val="FFFFFF"/>
          </a:solidFill>
          <a:ln w="12700">
            <a:noFill/>
            <a:miter lim="800000"/>
            <a:headEnd/>
            <a:tailEnd/>
          </a:ln>
        </p:spPr>
        <p:txBody>
          <a:bodyPr lIns="0" tIns="0" rIns="0" bIns="0" anchor="ctr">
            <a:spAutoFit/>
          </a:bodyPr>
          <a:lstStyle/>
          <a:p>
            <a:pPr algn="ctr"/>
            <a:r>
              <a:rPr lang="en-US" sz="2000" dirty="0">
                <a:latin typeface="Comic Sans MS" pitchFamily="66" charset="0"/>
                <a:sym typeface="Comic Sans MS" pitchFamily="66" charset="0"/>
              </a:rPr>
              <a:t>Module</a:t>
            </a:r>
          </a:p>
        </p:txBody>
      </p:sp>
      <p:grpSp>
        <p:nvGrpSpPr>
          <p:cNvPr id="23559" name="Group 19"/>
          <p:cNvGrpSpPr>
            <a:grpSpLocks/>
          </p:cNvGrpSpPr>
          <p:nvPr/>
        </p:nvGrpSpPr>
        <p:grpSpPr bwMode="auto">
          <a:xfrm>
            <a:off x="6083300" y="3028950"/>
            <a:ext cx="2303463" cy="1130300"/>
            <a:chOff x="0" y="20"/>
            <a:chExt cx="973" cy="696"/>
          </a:xfrm>
        </p:grpSpPr>
        <p:sp>
          <p:nvSpPr>
            <p:cNvPr id="23565" name="Rectangle 20"/>
            <p:cNvSpPr>
              <a:spLocks/>
            </p:cNvSpPr>
            <p:nvPr/>
          </p:nvSpPr>
          <p:spPr bwMode="auto">
            <a:xfrm>
              <a:off x="0" y="20"/>
              <a:ext cx="807" cy="696"/>
            </a:xfrm>
            <a:prstGeom prst="rect">
              <a:avLst/>
            </a:prstGeom>
            <a:solidFill>
              <a:srgbClr val="FFFFFF"/>
            </a:solidFill>
            <a:ln w="12700">
              <a:solidFill>
                <a:schemeClr val="tx1"/>
              </a:solidFill>
              <a:miter lim="800000"/>
              <a:headEnd/>
              <a:tailEnd/>
            </a:ln>
          </p:spPr>
          <p:txBody>
            <a:bodyPr wrap="none" lIns="88900" tIns="88900" rIns="88900" bIns="88900" anchor="ctr">
              <a:spAutoFit/>
            </a:bodyPr>
            <a:lstStyle/>
            <a:p>
              <a:pPr>
                <a:lnSpc>
                  <a:spcPct val="140000"/>
                </a:lnSpc>
              </a:pPr>
              <a:r>
                <a:rPr lang="en-US" sz="1300">
                  <a:latin typeface="Comic Sans MS" pitchFamily="66" charset="0"/>
                  <a:sym typeface="Comic Sans MS" pitchFamily="66" charset="0"/>
                </a:rPr>
                <a:t>Interface A</a:t>
              </a:r>
            </a:p>
            <a:p>
              <a:pPr>
                <a:lnSpc>
                  <a:spcPct val="140000"/>
                </a:lnSpc>
              </a:pPr>
              <a:r>
                <a:rPr lang="en-US" sz="1300">
                  <a:latin typeface="Comic Sans MS" pitchFamily="66" charset="0"/>
                  <a:sym typeface="Comic Sans MS" pitchFamily="66" charset="0"/>
                </a:rPr>
                <a:t>Operation 1 ()</a:t>
              </a:r>
            </a:p>
            <a:p>
              <a:pPr>
                <a:lnSpc>
                  <a:spcPct val="90000"/>
                </a:lnSpc>
              </a:pPr>
              <a:r>
                <a:rPr lang="en-US" sz="1300">
                  <a:latin typeface="Comic Sans MS" pitchFamily="66" charset="0"/>
                  <a:sym typeface="Comic Sans MS" pitchFamily="66" charset="0"/>
                </a:rPr>
                <a:t>Operation 2 ()</a:t>
              </a:r>
            </a:p>
            <a:p>
              <a:pPr>
                <a:lnSpc>
                  <a:spcPct val="90000"/>
                </a:lnSpc>
              </a:pPr>
              <a:r>
                <a:rPr lang="en-US" sz="1300">
                  <a:latin typeface="Comic Sans MS" pitchFamily="66" charset="0"/>
                  <a:sym typeface="Comic Sans MS" pitchFamily="66" charset="0"/>
                </a:rPr>
                <a:t>Operation 4 ()</a:t>
              </a:r>
            </a:p>
          </p:txBody>
        </p:sp>
        <p:sp>
          <p:nvSpPr>
            <p:cNvPr id="23566" name="Rectangle 21"/>
            <p:cNvSpPr>
              <a:spLocks/>
            </p:cNvSpPr>
            <p:nvPr/>
          </p:nvSpPr>
          <p:spPr bwMode="auto">
            <a:xfrm>
              <a:off x="797" y="312"/>
              <a:ext cx="176" cy="72"/>
            </a:xfrm>
            <a:prstGeom prst="rect">
              <a:avLst/>
            </a:prstGeom>
            <a:solidFill>
              <a:srgbClr val="81A7FF"/>
            </a:solidFill>
            <a:ln w="12700">
              <a:solidFill>
                <a:schemeClr val="tx1"/>
              </a:solidFill>
              <a:miter lim="800000"/>
              <a:headEnd/>
              <a:tailEnd/>
            </a:ln>
          </p:spPr>
          <p:txBody>
            <a:bodyPr lIns="0" tIns="0" rIns="0" bIns="0"/>
            <a:lstStyle/>
            <a:p>
              <a:endParaRPr lang="en-US"/>
            </a:p>
          </p:txBody>
        </p:sp>
        <p:sp>
          <p:nvSpPr>
            <p:cNvPr id="23567" name="Rectangle 22"/>
            <p:cNvSpPr>
              <a:spLocks/>
            </p:cNvSpPr>
            <p:nvPr/>
          </p:nvSpPr>
          <p:spPr bwMode="auto">
            <a:xfrm>
              <a:off x="797" y="432"/>
              <a:ext cx="176" cy="72"/>
            </a:xfrm>
            <a:prstGeom prst="rect">
              <a:avLst/>
            </a:prstGeom>
            <a:solidFill>
              <a:srgbClr val="81A7FF"/>
            </a:solidFill>
            <a:ln w="12700">
              <a:solidFill>
                <a:schemeClr val="tx1"/>
              </a:solidFill>
              <a:miter lim="800000"/>
              <a:headEnd/>
              <a:tailEnd/>
            </a:ln>
          </p:spPr>
          <p:txBody>
            <a:bodyPr lIns="0" tIns="0" rIns="0" bIns="0"/>
            <a:lstStyle/>
            <a:p>
              <a:endParaRPr lang="en-US"/>
            </a:p>
          </p:txBody>
        </p:sp>
        <p:sp>
          <p:nvSpPr>
            <p:cNvPr id="23568" name="Rectangle 23"/>
            <p:cNvSpPr>
              <a:spLocks/>
            </p:cNvSpPr>
            <p:nvPr/>
          </p:nvSpPr>
          <p:spPr bwMode="auto">
            <a:xfrm>
              <a:off x="797" y="560"/>
              <a:ext cx="176" cy="72"/>
            </a:xfrm>
            <a:prstGeom prst="rect">
              <a:avLst/>
            </a:prstGeom>
            <a:solidFill>
              <a:srgbClr val="81A7FF"/>
            </a:solidFill>
            <a:ln w="12700">
              <a:solidFill>
                <a:schemeClr val="tx1"/>
              </a:solidFill>
              <a:miter lim="800000"/>
              <a:headEnd/>
              <a:tailEnd/>
            </a:ln>
          </p:spPr>
          <p:txBody>
            <a:bodyPr lIns="0" tIns="0" rIns="0" bIns="0"/>
            <a:lstStyle/>
            <a:p>
              <a:endParaRPr lang="en-US"/>
            </a:p>
          </p:txBody>
        </p:sp>
      </p:grpSp>
      <p:grpSp>
        <p:nvGrpSpPr>
          <p:cNvPr id="23560" name="Group 24"/>
          <p:cNvGrpSpPr>
            <a:grpSpLocks/>
          </p:cNvGrpSpPr>
          <p:nvPr/>
        </p:nvGrpSpPr>
        <p:grpSpPr bwMode="auto">
          <a:xfrm>
            <a:off x="6083300" y="4316413"/>
            <a:ext cx="2303463" cy="1047750"/>
            <a:chOff x="0" y="-18"/>
            <a:chExt cx="973" cy="645"/>
          </a:xfrm>
        </p:grpSpPr>
        <p:sp>
          <p:nvSpPr>
            <p:cNvPr id="23562" name="Rectangle 25"/>
            <p:cNvSpPr>
              <a:spLocks/>
            </p:cNvSpPr>
            <p:nvPr/>
          </p:nvSpPr>
          <p:spPr bwMode="auto">
            <a:xfrm>
              <a:off x="0" y="-18"/>
              <a:ext cx="807" cy="645"/>
            </a:xfrm>
            <a:prstGeom prst="rect">
              <a:avLst/>
            </a:prstGeom>
            <a:solidFill>
              <a:srgbClr val="FFFFFF"/>
            </a:solidFill>
            <a:ln w="12700">
              <a:solidFill>
                <a:schemeClr val="tx1"/>
              </a:solidFill>
              <a:miter lim="800000"/>
              <a:headEnd/>
              <a:tailEnd/>
            </a:ln>
          </p:spPr>
          <p:txBody>
            <a:bodyPr wrap="none" lIns="88900" tIns="88900" rIns="88900" bIns="88900" anchor="ctr">
              <a:spAutoFit/>
            </a:bodyPr>
            <a:lstStyle/>
            <a:p>
              <a:pPr>
                <a:lnSpc>
                  <a:spcPct val="140000"/>
                </a:lnSpc>
              </a:pPr>
              <a:r>
                <a:rPr lang="en-US" sz="1300">
                  <a:latin typeface="Comic Sans MS" pitchFamily="66" charset="0"/>
                  <a:sym typeface="Comic Sans MS" pitchFamily="66" charset="0"/>
                </a:rPr>
                <a:t>Interface B</a:t>
              </a:r>
            </a:p>
            <a:p>
              <a:pPr>
                <a:lnSpc>
                  <a:spcPct val="140000"/>
                </a:lnSpc>
              </a:pPr>
              <a:r>
                <a:rPr lang="en-US" sz="1300">
                  <a:latin typeface="Comic Sans MS" pitchFamily="66" charset="0"/>
                  <a:sym typeface="Comic Sans MS" pitchFamily="66" charset="0"/>
                </a:rPr>
                <a:t>Operation 2 ()</a:t>
              </a:r>
            </a:p>
            <a:p>
              <a:pPr>
                <a:lnSpc>
                  <a:spcPct val="140000"/>
                </a:lnSpc>
              </a:pPr>
              <a:r>
                <a:rPr lang="en-US" sz="1300">
                  <a:latin typeface="Comic Sans MS" pitchFamily="66" charset="0"/>
                  <a:sym typeface="Comic Sans MS" pitchFamily="66" charset="0"/>
                </a:rPr>
                <a:t>Operation 3 ()</a:t>
              </a:r>
            </a:p>
          </p:txBody>
        </p:sp>
        <p:sp>
          <p:nvSpPr>
            <p:cNvPr id="23563" name="Rectangle 26"/>
            <p:cNvSpPr>
              <a:spLocks/>
            </p:cNvSpPr>
            <p:nvPr/>
          </p:nvSpPr>
          <p:spPr bwMode="auto">
            <a:xfrm>
              <a:off x="797" y="304"/>
              <a:ext cx="176" cy="72"/>
            </a:xfrm>
            <a:prstGeom prst="rect">
              <a:avLst/>
            </a:prstGeom>
            <a:solidFill>
              <a:srgbClr val="81A7FF"/>
            </a:solidFill>
            <a:ln w="12700">
              <a:solidFill>
                <a:schemeClr val="tx1"/>
              </a:solidFill>
              <a:miter lim="800000"/>
              <a:headEnd/>
              <a:tailEnd/>
            </a:ln>
          </p:spPr>
          <p:txBody>
            <a:bodyPr lIns="0" tIns="0" rIns="0" bIns="0"/>
            <a:lstStyle/>
            <a:p>
              <a:endParaRPr lang="en-US"/>
            </a:p>
          </p:txBody>
        </p:sp>
        <p:sp>
          <p:nvSpPr>
            <p:cNvPr id="23564" name="Rectangle 27"/>
            <p:cNvSpPr>
              <a:spLocks/>
            </p:cNvSpPr>
            <p:nvPr/>
          </p:nvSpPr>
          <p:spPr bwMode="auto">
            <a:xfrm>
              <a:off x="797" y="424"/>
              <a:ext cx="176" cy="72"/>
            </a:xfrm>
            <a:prstGeom prst="rect">
              <a:avLst/>
            </a:prstGeom>
            <a:solidFill>
              <a:srgbClr val="81A7FF"/>
            </a:solidFill>
            <a:ln w="12700">
              <a:solidFill>
                <a:schemeClr val="tx1"/>
              </a:solidFill>
              <a:miter lim="800000"/>
              <a:headEnd/>
              <a:tailEnd/>
            </a:ln>
          </p:spPr>
          <p:txBody>
            <a:bodyPr lIns="0" tIns="0" rIns="0" bIns="0"/>
            <a:lstStyle/>
            <a:p>
              <a:endParaRPr lang="en-US"/>
            </a:p>
          </p:txBody>
        </p:sp>
      </p:grpSp>
      <p:sp>
        <p:nvSpPr>
          <p:cNvPr id="23561" name="Rectangle 28"/>
          <p:cNvSpPr>
            <a:spLocks/>
          </p:cNvSpPr>
          <p:nvPr/>
        </p:nvSpPr>
        <p:spPr bwMode="auto">
          <a:xfrm>
            <a:off x="3124200" y="3470275"/>
            <a:ext cx="3159125" cy="1673225"/>
          </a:xfrm>
          <a:prstGeom prst="rect">
            <a:avLst/>
          </a:prstGeom>
          <a:noFill/>
          <a:ln w="12700">
            <a:noFill/>
            <a:miter lim="800000"/>
            <a:headEnd/>
            <a:tailEnd/>
          </a:ln>
        </p:spPr>
        <p:txBody>
          <a:bodyPr lIns="0" tIns="0" rIns="0" bIns="0" anchor="ctr">
            <a:spAutoFit/>
          </a:bodyPr>
          <a:lstStyle/>
          <a:p>
            <a:pPr>
              <a:lnSpc>
                <a:spcPct val="40000"/>
              </a:lnSpc>
            </a:pPr>
            <a:r>
              <a:rPr lang="en-US" sz="1300">
                <a:latin typeface="Comic Sans MS" pitchFamily="66" charset="0"/>
                <a:sym typeface="Comic Sans MS" pitchFamily="66" charset="0"/>
              </a:rPr>
              <a:t>Operation 3</a:t>
            </a:r>
          </a:p>
          <a:p>
            <a:pPr>
              <a:lnSpc>
                <a:spcPct val="40000"/>
              </a:lnSpc>
              <a:buFont typeface="Lucida Sans Unicode" pitchFamily="34" charset="0"/>
              <a:buNone/>
            </a:pPr>
            <a:r>
              <a:rPr lang="en-US" sz="1300">
                <a:latin typeface="Comic Sans MS" pitchFamily="66" charset="0"/>
                <a:sym typeface="Comic Sans MS" pitchFamily="66" charset="0"/>
              </a:rPr>
              <a:t>_________________</a:t>
            </a:r>
          </a:p>
          <a:p>
            <a:pPr>
              <a:lnSpc>
                <a:spcPct val="40000"/>
              </a:lnSpc>
              <a:buFont typeface="Lucida Sans Unicode" pitchFamily="34" charset="0"/>
              <a:buNone/>
            </a:pPr>
            <a:r>
              <a:rPr lang="en-US" sz="1300">
                <a:latin typeface="Comic Sans MS" pitchFamily="66" charset="0"/>
                <a:sym typeface="Comic Sans MS" pitchFamily="66" charset="0"/>
              </a:rPr>
              <a:t>_________________</a:t>
            </a:r>
          </a:p>
          <a:p>
            <a:pPr>
              <a:lnSpc>
                <a:spcPct val="40000"/>
              </a:lnSpc>
              <a:buFont typeface="Lucida Sans Unicode" pitchFamily="34" charset="0"/>
              <a:buNone/>
            </a:pPr>
            <a:r>
              <a:rPr lang="en-US" sz="1300">
                <a:latin typeface="Comic Sans MS" pitchFamily="66" charset="0"/>
                <a:sym typeface="Comic Sans MS" pitchFamily="66" charset="0"/>
              </a:rPr>
              <a:t>_________________</a:t>
            </a:r>
          </a:p>
          <a:p>
            <a:pPr>
              <a:lnSpc>
                <a:spcPct val="40000"/>
              </a:lnSpc>
              <a:buFont typeface="Lucida Sans Unicode" pitchFamily="34" charset="0"/>
              <a:buNone/>
            </a:pPr>
            <a:r>
              <a:rPr lang="en-US" sz="1300">
                <a:latin typeface="Comic Sans MS" pitchFamily="66" charset="0"/>
                <a:sym typeface="Comic Sans MS" pitchFamily="66" charset="0"/>
              </a:rPr>
              <a:t>_________________</a:t>
            </a:r>
          </a:p>
          <a:p>
            <a:pPr>
              <a:lnSpc>
                <a:spcPct val="130000"/>
              </a:lnSpc>
            </a:pPr>
            <a:r>
              <a:rPr lang="en-US" sz="1300">
                <a:latin typeface="Comic Sans MS" pitchFamily="66" charset="0"/>
                <a:sym typeface="Comic Sans MS" pitchFamily="66" charset="0"/>
              </a:rPr>
              <a:t>Operation 4</a:t>
            </a:r>
          </a:p>
          <a:p>
            <a:pPr>
              <a:lnSpc>
                <a:spcPct val="40000"/>
              </a:lnSpc>
              <a:buFont typeface="Lucida Sans Unicode" pitchFamily="34" charset="0"/>
              <a:buNone/>
            </a:pPr>
            <a:r>
              <a:rPr lang="en-US" sz="1300">
                <a:latin typeface="Comic Sans MS" pitchFamily="66" charset="0"/>
                <a:sym typeface="Comic Sans MS" pitchFamily="66" charset="0"/>
              </a:rPr>
              <a:t>_________________</a:t>
            </a:r>
          </a:p>
          <a:p>
            <a:pPr>
              <a:lnSpc>
                <a:spcPct val="40000"/>
              </a:lnSpc>
              <a:buFont typeface="Lucida Sans Unicode" pitchFamily="34" charset="0"/>
              <a:buNone/>
            </a:pPr>
            <a:r>
              <a:rPr lang="en-US" sz="1300">
                <a:latin typeface="Comic Sans MS" pitchFamily="66" charset="0"/>
                <a:sym typeface="Comic Sans MS" pitchFamily="66" charset="0"/>
              </a:rPr>
              <a:t>_________________</a:t>
            </a:r>
          </a:p>
          <a:p>
            <a:pPr>
              <a:lnSpc>
                <a:spcPct val="40000"/>
              </a:lnSpc>
              <a:buFont typeface="Lucida Sans Unicode" pitchFamily="34" charset="0"/>
              <a:buNone/>
            </a:pPr>
            <a:r>
              <a:rPr lang="en-US" sz="1300">
                <a:latin typeface="Comic Sans MS" pitchFamily="66" charset="0"/>
                <a:sym typeface="Comic Sans MS" pitchFamily="66" charset="0"/>
              </a:rPr>
              <a:t>_________________</a:t>
            </a:r>
          </a:p>
          <a:p>
            <a:pPr>
              <a:lnSpc>
                <a:spcPct val="40000"/>
              </a:lnSpc>
              <a:buFont typeface="Lucida Sans Unicode" pitchFamily="34" charset="0"/>
              <a:buNone/>
            </a:pPr>
            <a:r>
              <a:rPr lang="en-US" sz="1300">
                <a:latin typeface="Comic Sans MS" pitchFamily="66" charset="0"/>
                <a:sym typeface="Comic Sans MS" pitchFamily="66" charset="0"/>
              </a:rPr>
              <a:t>_________________</a:t>
            </a:r>
          </a:p>
        </p:txBody>
      </p:sp>
      <p:sp>
        <p:nvSpPr>
          <p:cNvPr id="18" name="Rectangle 1"/>
          <p:cNvSpPr>
            <a:spLocks noGrp="1" noChangeArrowheads="1"/>
          </p:cNvSpPr>
          <p:nvPr>
            <p:ph type="title"/>
          </p:nvPr>
        </p:nvSpPr>
        <p:spPr>
          <a:xfrm>
            <a:off x="457200" y="388937"/>
            <a:ext cx="8220075" cy="1135063"/>
          </a:xfrm>
        </p:spPr>
        <p:txBody>
          <a:bodyPr>
            <a:normAutofit/>
          </a:bodyPr>
          <a:lstStyle/>
          <a:p>
            <a:pPr eaLnBrk="1" hangingPunct="1"/>
            <a:r>
              <a:rPr lang="en-US" dirty="0"/>
              <a:t>Interfaces (Contd.)</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457200" y="388937"/>
            <a:ext cx="8220075" cy="1135063"/>
          </a:xfrm>
        </p:spPr>
        <p:txBody>
          <a:bodyPr/>
          <a:lstStyle/>
          <a:p>
            <a:pPr eaLnBrk="1" hangingPunct="1"/>
            <a:r>
              <a:rPr lang="en-US" dirty="0"/>
              <a:t>Design Methodology</a:t>
            </a:r>
          </a:p>
        </p:txBody>
      </p:sp>
      <p:sp>
        <p:nvSpPr>
          <p:cNvPr id="7171" name="Rectangle 2"/>
          <p:cNvSpPr>
            <a:spLocks noGrp="1" noChangeArrowheads="1"/>
          </p:cNvSpPr>
          <p:nvPr>
            <p:ph idx="1"/>
          </p:nvPr>
        </p:nvSpPr>
        <p:spPr>
          <a:xfrm>
            <a:off x="457200" y="1884362"/>
            <a:ext cx="8220075" cy="4135438"/>
          </a:xfrm>
        </p:spPr>
        <p:txBody>
          <a:bodyPr/>
          <a:lstStyle/>
          <a:p>
            <a:r>
              <a:rPr lang="en-US" sz="2400" dirty="0"/>
              <a:t>We have an abstract description of a solution to our customer’s problem, a software architectural design, a plan for decomposing the design into software units and allocating the system’s functional requirements to them</a:t>
            </a:r>
          </a:p>
          <a:p>
            <a:r>
              <a:rPr lang="en-US" sz="2400" dirty="0"/>
              <a:t>No distinct boundary between the end of the architecture-design phase and the start of the module-design phase</a:t>
            </a:r>
          </a:p>
          <a:p>
            <a:r>
              <a:rPr lang="en-US" sz="2400" dirty="0"/>
              <a:t>No comparable design recipes for progressing from a software unit’s specification to its modular design</a:t>
            </a:r>
          </a:p>
        </p:txBody>
      </p:sp>
    </p:spTree>
    <p:extLst>
      <p:ext uri="{BB962C8B-B14F-4D97-AF65-F5344CB8AC3E}">
        <p14:creationId xmlns:p14="http://schemas.microsoft.com/office/powerpoint/2010/main" val="71644017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idx="1"/>
          </p:nvPr>
        </p:nvSpPr>
        <p:spPr>
          <a:xfrm>
            <a:off x="457200" y="1587500"/>
            <a:ext cx="8212138" cy="4660900"/>
          </a:xfrm>
        </p:spPr>
        <p:txBody>
          <a:bodyPr/>
          <a:lstStyle/>
          <a:p>
            <a:r>
              <a:rPr lang="en-US" sz="2400" b="1" dirty="0"/>
              <a:t>Information hiding  </a:t>
            </a:r>
            <a:r>
              <a:rPr lang="en-US" sz="2400" dirty="0"/>
              <a:t>is distinguished by its guidance for decomposing a system: </a:t>
            </a:r>
          </a:p>
          <a:p>
            <a:pPr lvl="1"/>
            <a:r>
              <a:rPr lang="en-US" sz="1800" dirty="0"/>
              <a:t>Each software unit encapsulates a separate design decision that could be changed in the future  </a:t>
            </a:r>
          </a:p>
          <a:p>
            <a:pPr lvl="1"/>
            <a:r>
              <a:rPr lang="en-US" sz="1800" dirty="0"/>
              <a:t>Then the interfaces and interface specifications are used to describe each software unit in terms of its externally visible properties</a:t>
            </a:r>
          </a:p>
          <a:p>
            <a:pPr lvl="1"/>
            <a:endParaRPr lang="en-US" sz="1800" dirty="0"/>
          </a:p>
          <a:p>
            <a:pPr lvl="1"/>
            <a:endParaRPr lang="en-US" sz="1800" dirty="0"/>
          </a:p>
        </p:txBody>
      </p:sp>
      <p:sp>
        <p:nvSpPr>
          <p:cNvPr id="5" name="Rectangle 1"/>
          <p:cNvSpPr>
            <a:spLocks noGrp="1" noChangeArrowheads="1"/>
          </p:cNvSpPr>
          <p:nvPr>
            <p:ph type="title"/>
          </p:nvPr>
        </p:nvSpPr>
        <p:spPr>
          <a:xfrm>
            <a:off x="457200" y="388937"/>
            <a:ext cx="8220075" cy="1135063"/>
          </a:xfrm>
        </p:spPr>
        <p:txBody>
          <a:bodyPr>
            <a:normAutofit/>
          </a:bodyPr>
          <a:lstStyle/>
          <a:p>
            <a:pPr eaLnBrk="1" hangingPunct="1"/>
            <a:r>
              <a:rPr lang="en-US" dirty="0"/>
              <a:t>Information Hiding</a:t>
            </a:r>
          </a:p>
        </p:txBody>
      </p:sp>
      <p:pic>
        <p:nvPicPr>
          <p:cNvPr id="3" name="Picture 2">
            <a:extLst>
              <a:ext uri="{FF2B5EF4-FFF2-40B4-BE49-F238E27FC236}">
                <a16:creationId xmlns:a16="http://schemas.microsoft.com/office/drawing/2014/main" id="{EE6DAE3A-D50D-DFE7-566E-732D5F312D3C}"/>
              </a:ext>
            </a:extLst>
          </p:cNvPr>
          <p:cNvPicPr>
            <a:picLocks noChangeAspect="1"/>
          </p:cNvPicPr>
          <p:nvPr/>
        </p:nvPicPr>
        <p:blipFill>
          <a:blip r:embed="rId3"/>
          <a:stretch>
            <a:fillRect/>
          </a:stretch>
        </p:blipFill>
        <p:spPr>
          <a:xfrm>
            <a:off x="351877" y="3810000"/>
            <a:ext cx="8422783" cy="2114145"/>
          </a:xfrm>
          <a:prstGeom prst="rect">
            <a:avLst/>
          </a:prstGeom>
        </p:spPr>
      </p:pic>
      <p:pic>
        <p:nvPicPr>
          <p:cNvPr id="6" name="Picture 5">
            <a:extLst>
              <a:ext uri="{FF2B5EF4-FFF2-40B4-BE49-F238E27FC236}">
                <a16:creationId xmlns:a16="http://schemas.microsoft.com/office/drawing/2014/main" id="{A1FBCF51-66A1-280F-BED4-3C5F3C5D9F9F}"/>
              </a:ext>
            </a:extLst>
          </p:cNvPr>
          <p:cNvPicPr>
            <a:picLocks noChangeAspect="1"/>
          </p:cNvPicPr>
          <p:nvPr/>
        </p:nvPicPr>
        <p:blipFill>
          <a:blip r:embed="rId4"/>
          <a:stretch>
            <a:fillRect/>
          </a:stretch>
        </p:blipFill>
        <p:spPr>
          <a:xfrm>
            <a:off x="685582" y="5749046"/>
            <a:ext cx="8036417" cy="661481"/>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idx="1"/>
          </p:nvPr>
        </p:nvSpPr>
        <p:spPr>
          <a:xfrm>
            <a:off x="457200" y="1663700"/>
            <a:ext cx="8212138" cy="4660900"/>
          </a:xfrm>
        </p:spPr>
        <p:txBody>
          <a:bodyPr/>
          <a:lstStyle/>
          <a:p>
            <a:r>
              <a:rPr lang="en-US" dirty="0"/>
              <a:t>An </a:t>
            </a:r>
            <a:r>
              <a:rPr lang="en-US" b="1" dirty="0"/>
              <a:t>abstraction </a:t>
            </a:r>
            <a:r>
              <a:rPr lang="en-US" dirty="0"/>
              <a:t>is a model or representation that omits some details so that it can focus on other details </a:t>
            </a:r>
          </a:p>
          <a:p>
            <a:r>
              <a:rPr lang="en-US" dirty="0"/>
              <a:t>The definition is vague about which details are left out of a model, because different abstractions, built for different purposes, omit different kinds of details</a:t>
            </a:r>
          </a:p>
        </p:txBody>
      </p:sp>
      <p:sp>
        <p:nvSpPr>
          <p:cNvPr id="5" name="Rectangle 1"/>
          <p:cNvSpPr>
            <a:spLocks noGrp="1" noChangeArrowheads="1"/>
          </p:cNvSpPr>
          <p:nvPr>
            <p:ph type="title"/>
          </p:nvPr>
        </p:nvSpPr>
        <p:spPr>
          <a:xfrm>
            <a:off x="457200" y="388937"/>
            <a:ext cx="8220075" cy="1135063"/>
          </a:xfrm>
        </p:spPr>
        <p:txBody>
          <a:bodyPr>
            <a:normAutofit/>
          </a:bodyPr>
          <a:lstStyle/>
          <a:p>
            <a:pPr eaLnBrk="1" hangingPunct="1"/>
            <a:r>
              <a:rPr lang="en-US" dirty="0"/>
              <a:t>Abstraction</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idx="1"/>
          </p:nvPr>
        </p:nvSpPr>
        <p:spPr>
          <a:xfrm>
            <a:off x="457200" y="1663700"/>
            <a:ext cx="8212138" cy="4660900"/>
          </a:xfrm>
        </p:spPr>
        <p:txBody>
          <a:bodyPr/>
          <a:lstStyle/>
          <a:p>
            <a:r>
              <a:rPr lang="en-US" b="1" dirty="0"/>
              <a:t>Generality </a:t>
            </a:r>
            <a:r>
              <a:rPr lang="en-US" dirty="0"/>
              <a:t>is the design principle that makes a software unit as universally applicable as possible, to increase the chance that it will be useful in some future system</a:t>
            </a:r>
          </a:p>
          <a:p>
            <a:r>
              <a:rPr lang="en-US" dirty="0"/>
              <a:t>We make a unit more general by increasing the number of contexts in which it can be used</a:t>
            </a:r>
            <a:r>
              <a:rPr lang="en-US"/>
              <a:t>. </a:t>
            </a:r>
            <a:endParaRPr lang="en-US" dirty="0"/>
          </a:p>
        </p:txBody>
      </p:sp>
      <p:sp>
        <p:nvSpPr>
          <p:cNvPr id="5" name="Rectangle 1"/>
          <p:cNvSpPr>
            <a:spLocks noGrp="1" noChangeArrowheads="1"/>
          </p:cNvSpPr>
          <p:nvPr>
            <p:ph type="title"/>
          </p:nvPr>
        </p:nvSpPr>
        <p:spPr>
          <a:xfrm>
            <a:off x="457200" y="388937"/>
            <a:ext cx="8220075" cy="1135063"/>
          </a:xfrm>
        </p:spPr>
        <p:txBody>
          <a:bodyPr>
            <a:normAutofit/>
          </a:bodyPr>
          <a:lstStyle/>
          <a:p>
            <a:pPr eaLnBrk="1" hangingPunct="1"/>
            <a:r>
              <a:rPr lang="en-US" dirty="0"/>
              <a:t>Generality</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457200" y="394648"/>
            <a:ext cx="8220075" cy="1135063"/>
          </a:xfrm>
        </p:spPr>
        <p:txBody>
          <a:bodyPr>
            <a:normAutofit/>
          </a:bodyPr>
          <a:lstStyle/>
          <a:p>
            <a:pPr eaLnBrk="1" hangingPunct="1"/>
            <a:r>
              <a:rPr lang="en-US" dirty="0"/>
              <a:t>Design Methodology</a:t>
            </a:r>
            <a:endParaRPr lang="en-US" sz="3200" dirty="0"/>
          </a:p>
        </p:txBody>
      </p:sp>
      <p:sp>
        <p:nvSpPr>
          <p:cNvPr id="8195" name="Rectangle 2"/>
          <p:cNvSpPr>
            <a:spLocks noGrp="1" noChangeArrowheads="1"/>
          </p:cNvSpPr>
          <p:nvPr>
            <p:ph idx="1"/>
          </p:nvPr>
        </p:nvSpPr>
        <p:spPr>
          <a:xfrm>
            <a:off x="457200" y="2189162"/>
            <a:ext cx="8220075" cy="4668838"/>
          </a:xfrm>
        </p:spPr>
        <p:txBody>
          <a:bodyPr/>
          <a:lstStyle/>
          <a:p>
            <a:r>
              <a:rPr lang="en-US" dirty="0"/>
              <a:t>Design decisions are periodically revisited and revised</a:t>
            </a:r>
          </a:p>
          <a:p>
            <a:r>
              <a:rPr lang="en-US" dirty="0"/>
              <a:t>Refactoring</a:t>
            </a:r>
          </a:p>
          <a:p>
            <a:pPr lvl="1"/>
            <a:r>
              <a:rPr lang="en-US" dirty="0"/>
              <a:t>to simplify complicated solutions or to optimize the design</a:t>
            </a:r>
          </a:p>
        </p:txBody>
      </p:sp>
    </p:spTree>
    <p:extLst>
      <p:ext uri="{BB962C8B-B14F-4D97-AF65-F5344CB8AC3E}">
        <p14:creationId xmlns:p14="http://schemas.microsoft.com/office/powerpoint/2010/main" val="295871455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457200" y="388937"/>
            <a:ext cx="8220075" cy="1135063"/>
          </a:xfrm>
        </p:spPr>
        <p:txBody>
          <a:bodyPr/>
          <a:lstStyle/>
          <a:p>
            <a:pPr eaLnBrk="1" hangingPunct="1"/>
            <a:r>
              <a:rPr lang="en-US" dirty="0"/>
              <a:t>Design Principles</a:t>
            </a:r>
          </a:p>
        </p:txBody>
      </p:sp>
      <p:sp>
        <p:nvSpPr>
          <p:cNvPr id="9219" name="Rectangle 2"/>
          <p:cNvSpPr>
            <a:spLocks noGrp="1" noChangeArrowheads="1"/>
          </p:cNvSpPr>
          <p:nvPr>
            <p:ph idx="1"/>
          </p:nvPr>
        </p:nvSpPr>
        <p:spPr>
          <a:xfrm>
            <a:off x="457200" y="1884362"/>
            <a:ext cx="8220075" cy="4668838"/>
          </a:xfrm>
        </p:spPr>
        <p:txBody>
          <a:bodyPr/>
          <a:lstStyle/>
          <a:p>
            <a:r>
              <a:rPr lang="en-US" sz="2400" b="1" dirty="0"/>
              <a:t>Design principles </a:t>
            </a:r>
            <a:r>
              <a:rPr lang="en-US" sz="2400" dirty="0"/>
              <a:t>are guidelines for decomposing a system’s required functionality and behavior into modules</a:t>
            </a:r>
          </a:p>
          <a:p>
            <a:r>
              <a:rPr lang="en-US" sz="2400" dirty="0"/>
              <a:t>The principles identify the criteria</a:t>
            </a:r>
          </a:p>
          <a:p>
            <a:pPr lvl="1"/>
            <a:r>
              <a:rPr lang="en-US" sz="1800" dirty="0"/>
              <a:t>for decomposing a system </a:t>
            </a:r>
          </a:p>
          <a:p>
            <a:pPr lvl="1"/>
            <a:r>
              <a:rPr lang="en-US" sz="1800" dirty="0"/>
              <a:t>deciding what information to provide (and what to conceal) in the resulting modules</a:t>
            </a:r>
          </a:p>
          <a:p>
            <a:r>
              <a:rPr lang="en-US" sz="2400" dirty="0"/>
              <a:t> Dominant principles (general):</a:t>
            </a:r>
          </a:p>
          <a:p>
            <a:pPr lvl="1"/>
            <a:r>
              <a:rPr lang="en-US" sz="1800" dirty="0"/>
              <a:t>Modularity</a:t>
            </a:r>
          </a:p>
          <a:p>
            <a:pPr lvl="1"/>
            <a:r>
              <a:rPr lang="en-US" sz="1800" dirty="0"/>
              <a:t>Interfaces</a:t>
            </a:r>
          </a:p>
          <a:p>
            <a:pPr lvl="1"/>
            <a:r>
              <a:rPr lang="en-US" sz="1800" dirty="0"/>
              <a:t>Information hiding</a:t>
            </a:r>
          </a:p>
          <a:p>
            <a:pPr lvl="1"/>
            <a:r>
              <a:rPr lang="en-US" sz="1800" dirty="0"/>
              <a:t>Abstraction</a:t>
            </a:r>
          </a:p>
          <a:p>
            <a:pPr lvl="1"/>
            <a:r>
              <a:rPr lang="en-US" sz="1800" dirty="0"/>
              <a:t>Generality</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457200" y="388937"/>
            <a:ext cx="8220075" cy="1135063"/>
          </a:xfrm>
        </p:spPr>
        <p:txBody>
          <a:bodyPr>
            <a:normAutofit/>
          </a:bodyPr>
          <a:lstStyle/>
          <a:p>
            <a:pPr eaLnBrk="1" hangingPunct="1"/>
            <a:r>
              <a:rPr lang="en-US" dirty="0"/>
              <a:t>Modularity</a:t>
            </a:r>
          </a:p>
        </p:txBody>
      </p:sp>
      <p:sp>
        <p:nvSpPr>
          <p:cNvPr id="11267" name="Rectangle 2"/>
          <p:cNvSpPr>
            <a:spLocks noGrp="1" noChangeArrowheads="1"/>
          </p:cNvSpPr>
          <p:nvPr>
            <p:ph idx="1"/>
          </p:nvPr>
        </p:nvSpPr>
        <p:spPr>
          <a:xfrm>
            <a:off x="457200" y="1752600"/>
            <a:ext cx="8220075" cy="4267200"/>
          </a:xfrm>
        </p:spPr>
        <p:txBody>
          <a:bodyPr>
            <a:normAutofit/>
          </a:bodyPr>
          <a:lstStyle/>
          <a:p>
            <a:r>
              <a:rPr lang="en-US" sz="2000" b="1" dirty="0"/>
              <a:t>Modularity </a:t>
            </a:r>
            <a:r>
              <a:rPr lang="en-US" sz="2000" dirty="0"/>
              <a:t>is the principle of keeping the unrelated aspects of a system separate from each other, </a:t>
            </a:r>
          </a:p>
          <a:p>
            <a:pPr lvl="1"/>
            <a:r>
              <a:rPr lang="en-US" sz="1800" dirty="0"/>
              <a:t>each aspect can be studied in isolation (also called separation of concerns)</a:t>
            </a:r>
          </a:p>
          <a:p>
            <a:r>
              <a:rPr lang="en-US" sz="2000" dirty="0"/>
              <a:t>If the principle is applied well, each resulting module will have a single purpose and will be relatively independent of the others</a:t>
            </a:r>
          </a:p>
          <a:p>
            <a:pPr lvl="1"/>
            <a:r>
              <a:rPr lang="en-US" sz="2000" dirty="0"/>
              <a:t>each module will be easy to understand and develop</a:t>
            </a:r>
          </a:p>
          <a:p>
            <a:pPr lvl="1"/>
            <a:r>
              <a:rPr lang="en-US" sz="2000" dirty="0"/>
              <a:t>easier to locate faults </a:t>
            </a:r>
          </a:p>
          <a:p>
            <a:pPr lvl="2"/>
            <a:r>
              <a:rPr lang="en-US" sz="1700" dirty="0"/>
              <a:t>because there are fewer suspect modules per fault</a:t>
            </a:r>
          </a:p>
          <a:p>
            <a:pPr lvl="1"/>
            <a:r>
              <a:rPr lang="en-US" sz="2000" dirty="0"/>
              <a:t>Easier to change the system </a:t>
            </a:r>
          </a:p>
          <a:p>
            <a:pPr lvl="2"/>
            <a:r>
              <a:rPr lang="en-US" sz="1700" dirty="0"/>
              <a:t>because a change to one module affects relatively few other modules</a:t>
            </a:r>
          </a:p>
          <a:p>
            <a:r>
              <a:rPr lang="en-US" sz="2000" dirty="0"/>
              <a:t>To determine how well a design separates concerns, we use two concepts that measure module independence: coupling and cohesion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457200" y="388937"/>
            <a:ext cx="8220075" cy="1135063"/>
          </a:xfrm>
        </p:spPr>
        <p:txBody>
          <a:bodyPr>
            <a:normAutofit/>
          </a:bodyPr>
          <a:lstStyle/>
          <a:p>
            <a:pPr eaLnBrk="1" hangingPunct="1"/>
            <a:r>
              <a:rPr lang="en-US" dirty="0"/>
              <a:t>Modularity: </a:t>
            </a:r>
            <a:r>
              <a:rPr lang="en-US" sz="2800" dirty="0"/>
              <a:t>Coupling</a:t>
            </a:r>
            <a:endParaRPr lang="en-US" dirty="0"/>
          </a:p>
        </p:txBody>
      </p:sp>
      <p:sp>
        <p:nvSpPr>
          <p:cNvPr id="12291" name="Rectangle 2"/>
          <p:cNvSpPr>
            <a:spLocks noGrp="1" noChangeArrowheads="1"/>
          </p:cNvSpPr>
          <p:nvPr>
            <p:ph idx="1"/>
          </p:nvPr>
        </p:nvSpPr>
        <p:spPr>
          <a:xfrm>
            <a:off x="457200" y="1655762"/>
            <a:ext cx="8220075" cy="4668838"/>
          </a:xfrm>
        </p:spPr>
        <p:txBody>
          <a:bodyPr/>
          <a:lstStyle/>
          <a:p>
            <a:r>
              <a:rPr lang="en-US" sz="2400" dirty="0"/>
              <a:t>Two modules are </a:t>
            </a:r>
            <a:r>
              <a:rPr lang="en-US" sz="2400" b="1" dirty="0"/>
              <a:t>tightly coupled </a:t>
            </a:r>
            <a:r>
              <a:rPr lang="en-US" sz="2400" dirty="0"/>
              <a:t>when they depend a great deal on each other</a:t>
            </a:r>
          </a:p>
          <a:p>
            <a:r>
              <a:rPr lang="en-US" sz="2400" b="1" dirty="0"/>
              <a:t>Loosely coupled </a:t>
            </a:r>
            <a:r>
              <a:rPr lang="en-US" sz="2400" dirty="0"/>
              <a:t>modules have some dependence, but their interconnections are weak</a:t>
            </a:r>
          </a:p>
          <a:p>
            <a:r>
              <a:rPr lang="en-US" sz="2400" b="1" dirty="0"/>
              <a:t>Uncoupled</a:t>
            </a:r>
            <a:r>
              <a:rPr lang="en-US" sz="2400" dirty="0"/>
              <a:t> modules have no interconnections at all; they are completely unrelated</a:t>
            </a:r>
          </a:p>
        </p:txBody>
      </p:sp>
      <p:sp>
        <p:nvSpPr>
          <p:cNvPr id="12292" name="Rectangle 5"/>
          <p:cNvSpPr>
            <a:spLocks/>
          </p:cNvSpPr>
          <p:nvPr/>
        </p:nvSpPr>
        <p:spPr bwMode="auto">
          <a:xfrm>
            <a:off x="6400800" y="4338637"/>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12293" name="Rectangle 6"/>
          <p:cNvSpPr>
            <a:spLocks/>
          </p:cNvSpPr>
          <p:nvPr/>
        </p:nvSpPr>
        <p:spPr bwMode="auto">
          <a:xfrm>
            <a:off x="7734300" y="4338637"/>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12294" name="Rectangle 7"/>
          <p:cNvSpPr>
            <a:spLocks/>
          </p:cNvSpPr>
          <p:nvPr/>
        </p:nvSpPr>
        <p:spPr bwMode="auto">
          <a:xfrm>
            <a:off x="7734300" y="5202237"/>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12295" name="Rectangle 8"/>
          <p:cNvSpPr>
            <a:spLocks/>
          </p:cNvSpPr>
          <p:nvPr/>
        </p:nvSpPr>
        <p:spPr bwMode="auto">
          <a:xfrm>
            <a:off x="6400800" y="5202237"/>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12296" name="Line 9"/>
          <p:cNvSpPr>
            <a:spLocks noChangeShapeType="1"/>
          </p:cNvSpPr>
          <p:nvPr/>
        </p:nvSpPr>
        <p:spPr bwMode="auto">
          <a:xfrm flipH="1">
            <a:off x="7277100" y="4529137"/>
            <a:ext cx="469900" cy="0"/>
          </a:xfrm>
          <a:prstGeom prst="line">
            <a:avLst/>
          </a:prstGeom>
          <a:noFill/>
          <a:ln w="25400">
            <a:solidFill>
              <a:schemeClr val="tx1"/>
            </a:solidFill>
            <a:round/>
            <a:headEnd type="stealth" w="med" len="med"/>
            <a:tailEnd/>
          </a:ln>
        </p:spPr>
        <p:txBody>
          <a:bodyPr/>
          <a:lstStyle/>
          <a:p>
            <a:endParaRPr lang="en-US"/>
          </a:p>
        </p:txBody>
      </p:sp>
      <p:sp>
        <p:nvSpPr>
          <p:cNvPr id="12297" name="Line 10"/>
          <p:cNvSpPr>
            <a:spLocks noChangeShapeType="1"/>
          </p:cNvSpPr>
          <p:nvPr/>
        </p:nvSpPr>
        <p:spPr bwMode="auto">
          <a:xfrm flipH="1">
            <a:off x="7277100" y="4745037"/>
            <a:ext cx="469900" cy="0"/>
          </a:xfrm>
          <a:prstGeom prst="line">
            <a:avLst/>
          </a:prstGeom>
          <a:noFill/>
          <a:ln w="25400">
            <a:solidFill>
              <a:schemeClr val="tx1"/>
            </a:solidFill>
            <a:round/>
            <a:headEnd type="stealth" w="med" len="med"/>
            <a:tailEnd/>
          </a:ln>
        </p:spPr>
        <p:txBody>
          <a:bodyPr/>
          <a:lstStyle/>
          <a:p>
            <a:endParaRPr lang="en-US"/>
          </a:p>
        </p:txBody>
      </p:sp>
      <p:sp>
        <p:nvSpPr>
          <p:cNvPr id="12298" name="Line 11"/>
          <p:cNvSpPr>
            <a:spLocks noChangeShapeType="1"/>
          </p:cNvSpPr>
          <p:nvPr/>
        </p:nvSpPr>
        <p:spPr bwMode="auto">
          <a:xfrm>
            <a:off x="7264400" y="4618037"/>
            <a:ext cx="469900" cy="0"/>
          </a:xfrm>
          <a:prstGeom prst="line">
            <a:avLst/>
          </a:prstGeom>
          <a:noFill/>
          <a:ln w="25400">
            <a:solidFill>
              <a:schemeClr val="tx1"/>
            </a:solidFill>
            <a:round/>
            <a:headEnd type="stealth" w="med" len="med"/>
            <a:tailEnd/>
          </a:ln>
        </p:spPr>
        <p:txBody>
          <a:bodyPr/>
          <a:lstStyle/>
          <a:p>
            <a:endParaRPr lang="en-US"/>
          </a:p>
        </p:txBody>
      </p:sp>
      <p:sp>
        <p:nvSpPr>
          <p:cNvPr id="12299" name="Line 12"/>
          <p:cNvSpPr>
            <a:spLocks noChangeShapeType="1"/>
          </p:cNvSpPr>
          <p:nvPr/>
        </p:nvSpPr>
        <p:spPr bwMode="auto">
          <a:xfrm flipH="1">
            <a:off x="7277100" y="5430837"/>
            <a:ext cx="469900" cy="0"/>
          </a:xfrm>
          <a:prstGeom prst="line">
            <a:avLst/>
          </a:prstGeom>
          <a:noFill/>
          <a:ln w="25400">
            <a:solidFill>
              <a:schemeClr val="tx1"/>
            </a:solidFill>
            <a:round/>
            <a:headEnd type="stealth" w="med" len="med"/>
            <a:tailEnd/>
          </a:ln>
        </p:spPr>
        <p:txBody>
          <a:bodyPr/>
          <a:lstStyle/>
          <a:p>
            <a:endParaRPr lang="en-US"/>
          </a:p>
        </p:txBody>
      </p:sp>
      <p:sp>
        <p:nvSpPr>
          <p:cNvPr id="12300" name="Line 13"/>
          <p:cNvSpPr>
            <a:spLocks noChangeShapeType="1"/>
          </p:cNvSpPr>
          <p:nvPr/>
        </p:nvSpPr>
        <p:spPr bwMode="auto">
          <a:xfrm>
            <a:off x="7277100" y="5621337"/>
            <a:ext cx="469900" cy="0"/>
          </a:xfrm>
          <a:prstGeom prst="line">
            <a:avLst/>
          </a:prstGeom>
          <a:noFill/>
          <a:ln w="25400">
            <a:solidFill>
              <a:schemeClr val="tx1"/>
            </a:solidFill>
            <a:round/>
            <a:headEnd type="stealth" w="med" len="med"/>
            <a:tailEnd/>
          </a:ln>
        </p:spPr>
        <p:txBody>
          <a:bodyPr/>
          <a:lstStyle/>
          <a:p>
            <a:endParaRPr lang="en-US"/>
          </a:p>
        </p:txBody>
      </p:sp>
      <p:sp>
        <p:nvSpPr>
          <p:cNvPr id="12301" name="Line 14"/>
          <p:cNvSpPr>
            <a:spLocks noChangeShapeType="1"/>
          </p:cNvSpPr>
          <p:nvPr/>
        </p:nvSpPr>
        <p:spPr bwMode="auto">
          <a:xfrm flipH="1">
            <a:off x="7277100" y="5519737"/>
            <a:ext cx="469900" cy="0"/>
          </a:xfrm>
          <a:prstGeom prst="line">
            <a:avLst/>
          </a:prstGeom>
          <a:noFill/>
          <a:ln w="25400">
            <a:solidFill>
              <a:schemeClr val="tx1"/>
            </a:solidFill>
            <a:round/>
            <a:headEnd type="stealth" w="med" len="med"/>
            <a:tailEnd/>
          </a:ln>
        </p:spPr>
        <p:txBody>
          <a:bodyPr/>
          <a:lstStyle/>
          <a:p>
            <a:endParaRPr lang="en-US"/>
          </a:p>
        </p:txBody>
      </p:sp>
      <p:sp>
        <p:nvSpPr>
          <p:cNvPr id="12302" name="Line 15"/>
          <p:cNvSpPr>
            <a:spLocks noChangeShapeType="1"/>
          </p:cNvSpPr>
          <p:nvPr/>
        </p:nvSpPr>
        <p:spPr bwMode="auto">
          <a:xfrm flipH="1">
            <a:off x="7124700" y="4821237"/>
            <a:ext cx="622300" cy="381000"/>
          </a:xfrm>
          <a:prstGeom prst="line">
            <a:avLst/>
          </a:prstGeom>
          <a:noFill/>
          <a:ln w="25400">
            <a:solidFill>
              <a:schemeClr val="tx1"/>
            </a:solidFill>
            <a:round/>
            <a:headEnd type="stealth" w="med" len="med"/>
            <a:tailEnd/>
          </a:ln>
        </p:spPr>
        <p:txBody>
          <a:bodyPr/>
          <a:lstStyle/>
          <a:p>
            <a:endParaRPr lang="en-US"/>
          </a:p>
        </p:txBody>
      </p:sp>
      <p:sp>
        <p:nvSpPr>
          <p:cNvPr id="12303" name="Line 16"/>
          <p:cNvSpPr>
            <a:spLocks noChangeShapeType="1"/>
          </p:cNvSpPr>
          <p:nvPr/>
        </p:nvSpPr>
        <p:spPr bwMode="auto">
          <a:xfrm flipH="1">
            <a:off x="7261225" y="4859337"/>
            <a:ext cx="574675" cy="350838"/>
          </a:xfrm>
          <a:prstGeom prst="line">
            <a:avLst/>
          </a:prstGeom>
          <a:noFill/>
          <a:ln w="25400">
            <a:solidFill>
              <a:schemeClr val="tx1"/>
            </a:solidFill>
            <a:round/>
            <a:headEnd type="stealth" w="med" len="med"/>
            <a:tailEnd/>
          </a:ln>
        </p:spPr>
        <p:txBody>
          <a:bodyPr/>
          <a:lstStyle/>
          <a:p>
            <a:endParaRPr lang="en-US"/>
          </a:p>
        </p:txBody>
      </p:sp>
      <p:sp>
        <p:nvSpPr>
          <p:cNvPr id="12304" name="Line 17"/>
          <p:cNvSpPr>
            <a:spLocks noChangeShapeType="1"/>
          </p:cNvSpPr>
          <p:nvPr/>
        </p:nvSpPr>
        <p:spPr bwMode="auto">
          <a:xfrm rot="10800000" flipH="1">
            <a:off x="7264400" y="4872037"/>
            <a:ext cx="711200" cy="431800"/>
          </a:xfrm>
          <a:prstGeom prst="line">
            <a:avLst/>
          </a:prstGeom>
          <a:noFill/>
          <a:ln w="25400">
            <a:solidFill>
              <a:schemeClr val="tx1"/>
            </a:solidFill>
            <a:round/>
            <a:headEnd type="stealth" w="med" len="med"/>
            <a:tailEnd/>
          </a:ln>
        </p:spPr>
        <p:txBody>
          <a:bodyPr/>
          <a:lstStyle/>
          <a:p>
            <a:endParaRPr lang="en-US"/>
          </a:p>
        </p:txBody>
      </p:sp>
      <p:sp>
        <p:nvSpPr>
          <p:cNvPr id="12305" name="Line 18"/>
          <p:cNvSpPr>
            <a:spLocks noChangeShapeType="1"/>
          </p:cNvSpPr>
          <p:nvPr/>
        </p:nvSpPr>
        <p:spPr bwMode="auto">
          <a:xfrm>
            <a:off x="8140700" y="4872037"/>
            <a:ext cx="0" cy="330200"/>
          </a:xfrm>
          <a:prstGeom prst="line">
            <a:avLst/>
          </a:prstGeom>
          <a:noFill/>
          <a:ln w="25400">
            <a:solidFill>
              <a:schemeClr val="tx1"/>
            </a:solidFill>
            <a:round/>
            <a:headEnd type="stealth" w="med" len="med"/>
            <a:tailEnd/>
          </a:ln>
        </p:spPr>
        <p:txBody>
          <a:bodyPr/>
          <a:lstStyle/>
          <a:p>
            <a:endParaRPr lang="en-US"/>
          </a:p>
        </p:txBody>
      </p:sp>
      <p:sp>
        <p:nvSpPr>
          <p:cNvPr id="12306" name="Line 19"/>
          <p:cNvSpPr>
            <a:spLocks noChangeShapeType="1"/>
          </p:cNvSpPr>
          <p:nvPr/>
        </p:nvSpPr>
        <p:spPr bwMode="auto">
          <a:xfrm>
            <a:off x="8267700" y="4872037"/>
            <a:ext cx="0" cy="330200"/>
          </a:xfrm>
          <a:prstGeom prst="line">
            <a:avLst/>
          </a:prstGeom>
          <a:noFill/>
          <a:ln w="25400">
            <a:solidFill>
              <a:schemeClr val="tx1"/>
            </a:solidFill>
            <a:round/>
            <a:headEnd type="stealth" w="med" len="med"/>
            <a:tailEnd/>
          </a:ln>
        </p:spPr>
        <p:txBody>
          <a:bodyPr/>
          <a:lstStyle/>
          <a:p>
            <a:endParaRPr lang="en-US"/>
          </a:p>
        </p:txBody>
      </p:sp>
      <p:sp>
        <p:nvSpPr>
          <p:cNvPr id="12307" name="Line 20"/>
          <p:cNvSpPr>
            <a:spLocks noChangeShapeType="1"/>
          </p:cNvSpPr>
          <p:nvPr/>
        </p:nvSpPr>
        <p:spPr bwMode="auto">
          <a:xfrm rot="10800000" flipH="1">
            <a:off x="8407400" y="4872037"/>
            <a:ext cx="0" cy="330200"/>
          </a:xfrm>
          <a:prstGeom prst="line">
            <a:avLst/>
          </a:prstGeom>
          <a:noFill/>
          <a:ln w="25400">
            <a:solidFill>
              <a:schemeClr val="tx1"/>
            </a:solidFill>
            <a:round/>
            <a:headEnd type="stealth" w="med" len="med"/>
            <a:tailEnd/>
          </a:ln>
        </p:spPr>
        <p:txBody>
          <a:bodyPr/>
          <a:lstStyle/>
          <a:p>
            <a:endParaRPr lang="en-US"/>
          </a:p>
        </p:txBody>
      </p:sp>
      <p:sp>
        <p:nvSpPr>
          <p:cNvPr id="12308" name="Line 21"/>
          <p:cNvSpPr>
            <a:spLocks noChangeShapeType="1"/>
          </p:cNvSpPr>
          <p:nvPr/>
        </p:nvSpPr>
        <p:spPr bwMode="auto">
          <a:xfrm rot="10800000" flipH="1">
            <a:off x="8534400" y="4872037"/>
            <a:ext cx="0" cy="330200"/>
          </a:xfrm>
          <a:prstGeom prst="line">
            <a:avLst/>
          </a:prstGeom>
          <a:noFill/>
          <a:ln w="25400">
            <a:solidFill>
              <a:schemeClr val="tx1"/>
            </a:solidFill>
            <a:round/>
            <a:headEnd type="stealth" w="med" len="med"/>
            <a:tailEnd/>
          </a:ln>
        </p:spPr>
        <p:txBody>
          <a:bodyPr/>
          <a:lstStyle/>
          <a:p>
            <a:endParaRPr lang="en-US"/>
          </a:p>
        </p:txBody>
      </p:sp>
      <p:sp>
        <p:nvSpPr>
          <p:cNvPr id="12309" name="Line 22"/>
          <p:cNvSpPr>
            <a:spLocks noChangeShapeType="1"/>
          </p:cNvSpPr>
          <p:nvPr/>
        </p:nvSpPr>
        <p:spPr bwMode="auto">
          <a:xfrm>
            <a:off x="6527800" y="4872037"/>
            <a:ext cx="0" cy="330200"/>
          </a:xfrm>
          <a:prstGeom prst="line">
            <a:avLst/>
          </a:prstGeom>
          <a:noFill/>
          <a:ln w="25400">
            <a:solidFill>
              <a:schemeClr val="tx1"/>
            </a:solidFill>
            <a:round/>
            <a:headEnd type="stealth" w="med" len="med"/>
            <a:tailEnd/>
          </a:ln>
        </p:spPr>
        <p:txBody>
          <a:bodyPr/>
          <a:lstStyle/>
          <a:p>
            <a:endParaRPr lang="en-US"/>
          </a:p>
        </p:txBody>
      </p:sp>
      <p:sp>
        <p:nvSpPr>
          <p:cNvPr id="12310" name="Line 23"/>
          <p:cNvSpPr>
            <a:spLocks noChangeShapeType="1"/>
          </p:cNvSpPr>
          <p:nvPr/>
        </p:nvSpPr>
        <p:spPr bwMode="auto">
          <a:xfrm>
            <a:off x="6654800" y="4872037"/>
            <a:ext cx="0" cy="330200"/>
          </a:xfrm>
          <a:prstGeom prst="line">
            <a:avLst/>
          </a:prstGeom>
          <a:noFill/>
          <a:ln w="25400">
            <a:solidFill>
              <a:schemeClr val="tx1"/>
            </a:solidFill>
            <a:round/>
            <a:headEnd type="stealth" w="med" len="med"/>
            <a:tailEnd/>
          </a:ln>
        </p:spPr>
        <p:txBody>
          <a:bodyPr/>
          <a:lstStyle/>
          <a:p>
            <a:endParaRPr lang="en-US"/>
          </a:p>
        </p:txBody>
      </p:sp>
      <p:sp>
        <p:nvSpPr>
          <p:cNvPr id="12311" name="Line 24"/>
          <p:cNvSpPr>
            <a:spLocks noChangeShapeType="1"/>
          </p:cNvSpPr>
          <p:nvPr/>
        </p:nvSpPr>
        <p:spPr bwMode="auto">
          <a:xfrm>
            <a:off x="6794500" y="4872037"/>
            <a:ext cx="0" cy="330200"/>
          </a:xfrm>
          <a:prstGeom prst="line">
            <a:avLst/>
          </a:prstGeom>
          <a:noFill/>
          <a:ln w="25400">
            <a:solidFill>
              <a:schemeClr val="tx1"/>
            </a:solidFill>
            <a:round/>
            <a:headEnd type="stealth" w="med" len="med"/>
            <a:tailEnd/>
          </a:ln>
        </p:spPr>
        <p:txBody>
          <a:bodyPr/>
          <a:lstStyle/>
          <a:p>
            <a:endParaRPr lang="en-US"/>
          </a:p>
        </p:txBody>
      </p:sp>
      <p:sp>
        <p:nvSpPr>
          <p:cNvPr id="12312" name="Line 25"/>
          <p:cNvSpPr>
            <a:spLocks noChangeShapeType="1"/>
          </p:cNvSpPr>
          <p:nvPr/>
        </p:nvSpPr>
        <p:spPr bwMode="auto">
          <a:xfrm rot="10800000" flipH="1">
            <a:off x="6959600" y="4872037"/>
            <a:ext cx="0" cy="330200"/>
          </a:xfrm>
          <a:prstGeom prst="line">
            <a:avLst/>
          </a:prstGeom>
          <a:noFill/>
          <a:ln w="25400">
            <a:solidFill>
              <a:schemeClr val="tx1"/>
            </a:solidFill>
            <a:round/>
            <a:headEnd type="stealth" w="med" len="med"/>
            <a:tailEnd/>
          </a:ln>
        </p:spPr>
        <p:txBody>
          <a:bodyPr/>
          <a:lstStyle/>
          <a:p>
            <a:endParaRPr lang="en-US"/>
          </a:p>
        </p:txBody>
      </p:sp>
      <p:sp>
        <p:nvSpPr>
          <p:cNvPr id="12313" name="Rectangle 41"/>
          <p:cNvSpPr>
            <a:spLocks/>
          </p:cNvSpPr>
          <p:nvPr/>
        </p:nvSpPr>
        <p:spPr bwMode="auto">
          <a:xfrm>
            <a:off x="6826250" y="5959475"/>
            <a:ext cx="1350963" cy="365125"/>
          </a:xfrm>
          <a:prstGeom prst="rect">
            <a:avLst/>
          </a:prstGeom>
          <a:noFill/>
          <a:ln w="12700">
            <a:noFill/>
            <a:miter lim="800000"/>
            <a:headEnd/>
            <a:tailEnd/>
          </a:ln>
        </p:spPr>
        <p:txBody>
          <a:bodyPr wrap="none" lIns="0" tIns="0" rIns="0" bIns="0" anchor="ctr">
            <a:spAutoFit/>
          </a:bodyPr>
          <a:lstStyle/>
          <a:p>
            <a:pPr algn="ctr"/>
            <a:r>
              <a:rPr lang="en-US" sz="1200">
                <a:latin typeface="Comic Sans MS" pitchFamily="66" charset="0"/>
                <a:sym typeface="Comic Sans MS" pitchFamily="66" charset="0"/>
              </a:rPr>
              <a:t>Tightly coupled -</a:t>
            </a:r>
          </a:p>
          <a:p>
            <a:pPr algn="ctr"/>
            <a:r>
              <a:rPr lang="en-US" sz="1200">
                <a:latin typeface="Comic Sans MS" pitchFamily="66" charset="0"/>
                <a:sym typeface="Comic Sans MS" pitchFamily="66" charset="0"/>
              </a:rPr>
              <a:t>many dependencies</a:t>
            </a:r>
          </a:p>
        </p:txBody>
      </p:sp>
      <p:sp>
        <p:nvSpPr>
          <p:cNvPr id="12314" name="Rectangle 26"/>
          <p:cNvSpPr>
            <a:spLocks/>
          </p:cNvSpPr>
          <p:nvPr/>
        </p:nvSpPr>
        <p:spPr bwMode="auto">
          <a:xfrm>
            <a:off x="3771900" y="4313237"/>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12315" name="Rectangle 27"/>
          <p:cNvSpPr>
            <a:spLocks/>
          </p:cNvSpPr>
          <p:nvPr/>
        </p:nvSpPr>
        <p:spPr bwMode="auto">
          <a:xfrm>
            <a:off x="5105400" y="4313237"/>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12316" name="Rectangle 28"/>
          <p:cNvSpPr>
            <a:spLocks/>
          </p:cNvSpPr>
          <p:nvPr/>
        </p:nvSpPr>
        <p:spPr bwMode="auto">
          <a:xfrm>
            <a:off x="5105400" y="5176837"/>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12317" name="Rectangle 29"/>
          <p:cNvSpPr>
            <a:spLocks/>
          </p:cNvSpPr>
          <p:nvPr/>
        </p:nvSpPr>
        <p:spPr bwMode="auto">
          <a:xfrm>
            <a:off x="3771900" y="5176837"/>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12318" name="Line 30"/>
          <p:cNvSpPr>
            <a:spLocks noChangeShapeType="1"/>
          </p:cNvSpPr>
          <p:nvPr/>
        </p:nvSpPr>
        <p:spPr bwMode="auto">
          <a:xfrm flipH="1">
            <a:off x="4648200" y="4503737"/>
            <a:ext cx="469900" cy="0"/>
          </a:xfrm>
          <a:prstGeom prst="line">
            <a:avLst/>
          </a:prstGeom>
          <a:noFill/>
          <a:ln w="25400">
            <a:solidFill>
              <a:schemeClr val="tx1"/>
            </a:solidFill>
            <a:round/>
            <a:headEnd type="stealth" w="med" len="med"/>
            <a:tailEnd/>
          </a:ln>
        </p:spPr>
        <p:txBody>
          <a:bodyPr/>
          <a:lstStyle/>
          <a:p>
            <a:endParaRPr lang="en-US"/>
          </a:p>
        </p:txBody>
      </p:sp>
      <p:sp>
        <p:nvSpPr>
          <p:cNvPr id="12319" name="Line 31"/>
          <p:cNvSpPr>
            <a:spLocks noChangeShapeType="1"/>
          </p:cNvSpPr>
          <p:nvPr/>
        </p:nvSpPr>
        <p:spPr bwMode="auto">
          <a:xfrm>
            <a:off x="4648200" y="5494337"/>
            <a:ext cx="469900" cy="0"/>
          </a:xfrm>
          <a:prstGeom prst="line">
            <a:avLst/>
          </a:prstGeom>
          <a:noFill/>
          <a:ln w="25400">
            <a:solidFill>
              <a:schemeClr val="tx1"/>
            </a:solidFill>
            <a:round/>
            <a:headEnd type="stealth" w="med" len="med"/>
            <a:tailEnd/>
          </a:ln>
        </p:spPr>
        <p:txBody>
          <a:bodyPr/>
          <a:lstStyle/>
          <a:p>
            <a:endParaRPr lang="en-US"/>
          </a:p>
        </p:txBody>
      </p:sp>
      <p:sp>
        <p:nvSpPr>
          <p:cNvPr id="12320" name="Line 32"/>
          <p:cNvSpPr>
            <a:spLocks noChangeShapeType="1"/>
          </p:cNvSpPr>
          <p:nvPr/>
        </p:nvSpPr>
        <p:spPr bwMode="auto">
          <a:xfrm>
            <a:off x="5384800" y="4846637"/>
            <a:ext cx="0" cy="330200"/>
          </a:xfrm>
          <a:prstGeom prst="line">
            <a:avLst/>
          </a:prstGeom>
          <a:noFill/>
          <a:ln w="25400">
            <a:solidFill>
              <a:schemeClr val="tx1"/>
            </a:solidFill>
            <a:round/>
            <a:headEnd type="stealth" w="med" len="med"/>
            <a:tailEnd/>
          </a:ln>
        </p:spPr>
        <p:txBody>
          <a:bodyPr/>
          <a:lstStyle/>
          <a:p>
            <a:endParaRPr lang="en-US"/>
          </a:p>
        </p:txBody>
      </p:sp>
      <p:sp>
        <p:nvSpPr>
          <p:cNvPr id="12321" name="Line 33"/>
          <p:cNvSpPr>
            <a:spLocks noChangeShapeType="1"/>
          </p:cNvSpPr>
          <p:nvPr/>
        </p:nvSpPr>
        <p:spPr bwMode="auto">
          <a:xfrm rot="10800000" flipH="1">
            <a:off x="5778500" y="4846637"/>
            <a:ext cx="0" cy="330200"/>
          </a:xfrm>
          <a:prstGeom prst="line">
            <a:avLst/>
          </a:prstGeom>
          <a:noFill/>
          <a:ln w="25400">
            <a:solidFill>
              <a:schemeClr val="tx1"/>
            </a:solidFill>
            <a:round/>
            <a:headEnd type="stealth" w="med" len="med"/>
            <a:tailEnd/>
          </a:ln>
        </p:spPr>
        <p:txBody>
          <a:bodyPr/>
          <a:lstStyle/>
          <a:p>
            <a:endParaRPr lang="en-US"/>
          </a:p>
        </p:txBody>
      </p:sp>
      <p:sp>
        <p:nvSpPr>
          <p:cNvPr id="12322" name="Line 34"/>
          <p:cNvSpPr>
            <a:spLocks noChangeShapeType="1"/>
          </p:cNvSpPr>
          <p:nvPr/>
        </p:nvSpPr>
        <p:spPr bwMode="auto">
          <a:xfrm>
            <a:off x="3949700" y="4846637"/>
            <a:ext cx="0" cy="330200"/>
          </a:xfrm>
          <a:prstGeom prst="line">
            <a:avLst/>
          </a:prstGeom>
          <a:noFill/>
          <a:ln w="25400">
            <a:solidFill>
              <a:schemeClr val="tx1"/>
            </a:solidFill>
            <a:round/>
            <a:headEnd type="stealth" w="med" len="med"/>
            <a:tailEnd/>
          </a:ln>
        </p:spPr>
        <p:txBody>
          <a:bodyPr/>
          <a:lstStyle/>
          <a:p>
            <a:endParaRPr lang="en-US"/>
          </a:p>
        </p:txBody>
      </p:sp>
      <p:sp>
        <p:nvSpPr>
          <p:cNvPr id="12323" name="Line 35"/>
          <p:cNvSpPr>
            <a:spLocks noChangeShapeType="1"/>
          </p:cNvSpPr>
          <p:nvPr/>
        </p:nvSpPr>
        <p:spPr bwMode="auto">
          <a:xfrm rot="10800000" flipH="1">
            <a:off x="4381500" y="4846637"/>
            <a:ext cx="0" cy="330200"/>
          </a:xfrm>
          <a:prstGeom prst="line">
            <a:avLst/>
          </a:prstGeom>
          <a:noFill/>
          <a:ln w="25400">
            <a:solidFill>
              <a:schemeClr val="tx1"/>
            </a:solidFill>
            <a:round/>
            <a:headEnd type="stealth" w="med" len="med"/>
            <a:tailEnd/>
          </a:ln>
        </p:spPr>
        <p:txBody>
          <a:bodyPr/>
          <a:lstStyle/>
          <a:p>
            <a:endParaRPr lang="en-US"/>
          </a:p>
        </p:txBody>
      </p:sp>
      <p:sp>
        <p:nvSpPr>
          <p:cNvPr id="12324" name="Rectangle 42"/>
          <p:cNvSpPr>
            <a:spLocks/>
          </p:cNvSpPr>
          <p:nvPr/>
        </p:nvSpPr>
        <p:spPr bwMode="auto">
          <a:xfrm>
            <a:off x="4210050" y="5934075"/>
            <a:ext cx="1350963" cy="365125"/>
          </a:xfrm>
          <a:prstGeom prst="rect">
            <a:avLst/>
          </a:prstGeom>
          <a:noFill/>
          <a:ln w="12700">
            <a:noFill/>
            <a:miter lim="800000"/>
            <a:headEnd/>
            <a:tailEnd/>
          </a:ln>
        </p:spPr>
        <p:txBody>
          <a:bodyPr wrap="none" lIns="0" tIns="0" rIns="0" bIns="0" anchor="ctr">
            <a:spAutoFit/>
          </a:bodyPr>
          <a:lstStyle/>
          <a:p>
            <a:pPr algn="ctr"/>
            <a:r>
              <a:rPr lang="en-US" sz="1200">
                <a:latin typeface="Comic Sans MS" pitchFamily="66" charset="0"/>
                <a:sym typeface="Comic Sans MS" pitchFamily="66" charset="0"/>
              </a:rPr>
              <a:t>Loosely coupled -</a:t>
            </a:r>
          </a:p>
          <a:p>
            <a:pPr algn="ctr"/>
            <a:r>
              <a:rPr lang="en-US" sz="1200">
                <a:latin typeface="Comic Sans MS" pitchFamily="66" charset="0"/>
                <a:sym typeface="Comic Sans MS" pitchFamily="66" charset="0"/>
              </a:rPr>
              <a:t>some dependencies</a:t>
            </a:r>
          </a:p>
        </p:txBody>
      </p:sp>
      <p:sp>
        <p:nvSpPr>
          <p:cNvPr id="12325" name="Rectangle 36"/>
          <p:cNvSpPr>
            <a:spLocks/>
          </p:cNvSpPr>
          <p:nvPr/>
        </p:nvSpPr>
        <p:spPr bwMode="auto">
          <a:xfrm>
            <a:off x="1066800" y="4325937"/>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12326" name="Rectangle 37"/>
          <p:cNvSpPr>
            <a:spLocks/>
          </p:cNvSpPr>
          <p:nvPr/>
        </p:nvSpPr>
        <p:spPr bwMode="auto">
          <a:xfrm>
            <a:off x="2349500" y="4325937"/>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12327" name="Rectangle 38"/>
          <p:cNvSpPr>
            <a:spLocks/>
          </p:cNvSpPr>
          <p:nvPr/>
        </p:nvSpPr>
        <p:spPr bwMode="auto">
          <a:xfrm>
            <a:off x="2349500" y="5100637"/>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12328" name="Rectangle 39"/>
          <p:cNvSpPr>
            <a:spLocks/>
          </p:cNvSpPr>
          <p:nvPr/>
        </p:nvSpPr>
        <p:spPr bwMode="auto">
          <a:xfrm>
            <a:off x="1066800" y="5100637"/>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12329" name="Rectangle 40"/>
          <p:cNvSpPr>
            <a:spLocks/>
          </p:cNvSpPr>
          <p:nvPr/>
        </p:nvSpPr>
        <p:spPr bwMode="auto">
          <a:xfrm>
            <a:off x="1600200" y="5862637"/>
            <a:ext cx="1154113" cy="365125"/>
          </a:xfrm>
          <a:prstGeom prst="rect">
            <a:avLst/>
          </a:prstGeom>
          <a:noFill/>
          <a:ln w="12700">
            <a:noFill/>
            <a:miter lim="800000"/>
            <a:headEnd/>
            <a:tailEnd/>
          </a:ln>
        </p:spPr>
        <p:txBody>
          <a:bodyPr wrap="none" lIns="0" tIns="0" rIns="0" bIns="0" anchor="ctr">
            <a:spAutoFit/>
          </a:bodyPr>
          <a:lstStyle/>
          <a:p>
            <a:pPr algn="ctr"/>
            <a:r>
              <a:rPr lang="en-US" sz="1200">
                <a:latin typeface="Comic Sans MS" pitchFamily="66" charset="0"/>
                <a:sym typeface="Comic Sans MS" pitchFamily="66" charset="0"/>
              </a:rPr>
              <a:t>Uncoupled -</a:t>
            </a:r>
          </a:p>
          <a:p>
            <a:pPr algn="ctr"/>
            <a:r>
              <a:rPr lang="en-US" sz="1200">
                <a:latin typeface="Comic Sans MS" pitchFamily="66" charset="0"/>
                <a:sym typeface="Comic Sans MS" pitchFamily="66" charset="0"/>
              </a:rPr>
              <a:t>no dependencies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13"/>
                                        </p:tgtEl>
                                        <p:attrNameLst>
                                          <p:attrName>style.visibility</p:attrName>
                                        </p:attrNameLst>
                                      </p:cBhvr>
                                      <p:to>
                                        <p:strVal val="visible"/>
                                      </p:to>
                                    </p:set>
                                    <p:animEffect transition="in" filter="fade">
                                      <p:cBhvr>
                                        <p:cTn id="7" dur="2000"/>
                                        <p:tgtEl>
                                          <p:spTgt spid="123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24"/>
                                        </p:tgtEl>
                                        <p:attrNameLst>
                                          <p:attrName>style.visibility</p:attrName>
                                        </p:attrNameLst>
                                      </p:cBhvr>
                                      <p:to>
                                        <p:strVal val="visible"/>
                                      </p:to>
                                    </p:set>
                                    <p:animEffect transition="in" filter="fade">
                                      <p:cBhvr>
                                        <p:cTn id="10" dur="2000"/>
                                        <p:tgtEl>
                                          <p:spTgt spid="123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29"/>
                                        </p:tgtEl>
                                        <p:attrNameLst>
                                          <p:attrName>style.visibility</p:attrName>
                                        </p:attrNameLst>
                                      </p:cBhvr>
                                      <p:to>
                                        <p:strVal val="visible"/>
                                      </p:to>
                                    </p:set>
                                    <p:animEffect transition="in" filter="fade">
                                      <p:cBhvr>
                                        <p:cTn id="13" dur="2000"/>
                                        <p:tgtEl>
                                          <p:spTgt spid="12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3" grpId="0"/>
      <p:bldP spid="12324" grpId="0"/>
      <p:bldP spid="123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idx="1"/>
          </p:nvPr>
        </p:nvSpPr>
        <p:spPr>
          <a:xfrm>
            <a:off x="457200" y="1731962"/>
            <a:ext cx="8220075" cy="3068638"/>
          </a:xfrm>
        </p:spPr>
        <p:txBody>
          <a:bodyPr/>
          <a:lstStyle/>
          <a:p>
            <a:r>
              <a:rPr lang="en-US" dirty="0"/>
              <a:t>There are many ways that modules can depend on each other:</a:t>
            </a:r>
          </a:p>
          <a:p>
            <a:pPr lvl="1"/>
            <a:r>
              <a:rPr lang="en-US" sz="1800" dirty="0"/>
              <a:t>The references made from one module to another</a:t>
            </a:r>
          </a:p>
          <a:p>
            <a:pPr lvl="1"/>
            <a:r>
              <a:rPr lang="en-US" sz="1800" dirty="0"/>
              <a:t>The amount of data passed from one module to another</a:t>
            </a:r>
          </a:p>
          <a:p>
            <a:pPr lvl="1"/>
            <a:r>
              <a:rPr lang="en-US" sz="1800" dirty="0"/>
              <a:t>The amount of control that one module has over the other</a:t>
            </a:r>
          </a:p>
          <a:p>
            <a:pPr marL="0" indent="0">
              <a:buNone/>
            </a:pPr>
            <a:endParaRPr lang="en-US" dirty="0"/>
          </a:p>
          <a:p>
            <a:pPr>
              <a:buFont typeface="Lucida Sans Unicode" pitchFamily="34" charset="0"/>
              <a:buNone/>
            </a:pPr>
            <a:endParaRPr lang="en-US" sz="2400" dirty="0"/>
          </a:p>
        </p:txBody>
      </p:sp>
      <p:sp>
        <p:nvSpPr>
          <p:cNvPr id="5" name="Rectangle 1"/>
          <p:cNvSpPr txBox="1">
            <a:spLocks noChangeArrowheads="1"/>
          </p:cNvSpPr>
          <p:nvPr/>
        </p:nvSpPr>
        <p:spPr>
          <a:xfrm>
            <a:off x="457200" y="388937"/>
            <a:ext cx="8220075" cy="1135063"/>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a:ln>
                  <a:noFill/>
                </a:ln>
                <a:solidFill>
                  <a:schemeClr val="tx2"/>
                </a:solidFill>
                <a:effectLst/>
                <a:uLnTx/>
                <a:uFillTx/>
                <a:latin typeface="+mj-lt"/>
                <a:ea typeface="+mj-ea"/>
                <a:cs typeface="+mj-cs"/>
              </a:rPr>
              <a:t>Modularity: </a:t>
            </a:r>
            <a:r>
              <a:rPr kumimoji="0" lang="en-US" sz="2800" b="0" i="0" u="none" strike="noStrike" kern="1200" cap="none" spc="0" normalizeH="0" baseline="0" noProof="0" dirty="0">
                <a:ln>
                  <a:noFill/>
                </a:ln>
                <a:solidFill>
                  <a:schemeClr val="tx2"/>
                </a:solidFill>
                <a:effectLst/>
                <a:uLnTx/>
                <a:uFillTx/>
                <a:latin typeface="+mj-lt"/>
                <a:ea typeface="+mj-ea"/>
                <a:cs typeface="+mj-cs"/>
              </a:rPr>
              <a:t>Coupling</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Grp="1" noChangeAspect="1" noChangeArrowheads="1"/>
          </p:cNvPicPr>
          <p:nvPr>
            <p:ph idx="1"/>
          </p:nvPr>
        </p:nvPicPr>
        <p:blipFill>
          <a:blip r:embed="rId3" cstate="print"/>
          <a:stretch>
            <a:fillRect/>
          </a:stretch>
        </p:blipFill>
        <p:spPr>
          <a:xfrm>
            <a:off x="4162425" y="1905000"/>
            <a:ext cx="3914775" cy="3629025"/>
          </a:xfrm>
          <a:noFill/>
        </p:spPr>
      </p:pic>
      <p:sp>
        <p:nvSpPr>
          <p:cNvPr id="14339" name="Rectangle 2"/>
          <p:cNvSpPr>
            <a:spLocks noGrp="1" noChangeArrowheads="1"/>
          </p:cNvSpPr>
          <p:nvPr>
            <p:ph type="body" idx="4294967295"/>
          </p:nvPr>
        </p:nvSpPr>
        <p:spPr>
          <a:xfrm>
            <a:off x="550862" y="1981200"/>
            <a:ext cx="8212138" cy="3505200"/>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t>Content coupling</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t>Common coupling</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t>Control -coupling</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t>Stamp coupling</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t>Data coupling</a:t>
            </a:r>
          </a:p>
        </p:txBody>
      </p:sp>
      <p:sp>
        <p:nvSpPr>
          <p:cNvPr id="10" name="TextBox 9"/>
          <p:cNvSpPr txBox="1"/>
          <p:nvPr/>
        </p:nvSpPr>
        <p:spPr>
          <a:xfrm>
            <a:off x="3733800" y="5638800"/>
            <a:ext cx="4800600" cy="523220"/>
          </a:xfrm>
          <a:prstGeom prst="rect">
            <a:avLst/>
          </a:prstGeom>
          <a:noFill/>
        </p:spPr>
        <p:txBody>
          <a:bodyPr wrap="square">
            <a:spAutoFit/>
          </a:bodyPr>
          <a:lstStyle/>
          <a:p>
            <a:pPr algn="ctr">
              <a:buNone/>
              <a:defRPr/>
            </a:pPr>
            <a:r>
              <a:rPr lang="en-US" dirty="0">
                <a:solidFill>
                  <a:schemeClr val="accent6">
                    <a:lumMod val="75000"/>
                  </a:schemeClr>
                </a:solidFill>
                <a:latin typeface="+mn-lt"/>
              </a:rPr>
              <a:t>High coupling is not desired</a:t>
            </a:r>
          </a:p>
        </p:txBody>
      </p:sp>
      <p:sp>
        <p:nvSpPr>
          <p:cNvPr id="7" name="Rectangle 1"/>
          <p:cNvSpPr>
            <a:spLocks noGrp="1" noChangeArrowheads="1"/>
          </p:cNvSpPr>
          <p:nvPr>
            <p:ph type="title"/>
          </p:nvPr>
        </p:nvSpPr>
        <p:spPr>
          <a:xfrm>
            <a:off x="457200" y="388937"/>
            <a:ext cx="8220075" cy="1135063"/>
          </a:xfrm>
        </p:spPr>
        <p:txBody>
          <a:bodyPr>
            <a:normAutofit/>
          </a:bodyPr>
          <a:lstStyle/>
          <a:p>
            <a:pPr eaLnBrk="1" hangingPunct="1"/>
            <a:r>
              <a:rPr lang="en-US" dirty="0"/>
              <a:t>Modularity: </a:t>
            </a:r>
            <a:r>
              <a:rPr lang="en-US" sz="2800" dirty="0"/>
              <a:t>Coupling: Types of Coupling</a:t>
            </a:r>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idx="1"/>
          </p:nvPr>
        </p:nvSpPr>
        <p:spPr>
          <a:xfrm>
            <a:off x="457200" y="1663700"/>
            <a:ext cx="8212138" cy="4660900"/>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400" dirty="0">
                <a:solidFill>
                  <a:schemeClr val="accent6">
                    <a:lumMod val="75000"/>
                  </a:schemeClr>
                </a:solidFill>
                <a:latin typeface="+mn-lt"/>
              </a:rPr>
              <a:t>One component modifies an internal data item of another component, a component (e.g. B) branches into another component (e.g. D)</a:t>
            </a:r>
            <a:endParaRPr lang="en-GB" sz="2400" dirty="0"/>
          </a:p>
        </p:txBody>
      </p:sp>
      <p:pic>
        <p:nvPicPr>
          <p:cNvPr id="15364" name="Picture 5"/>
          <p:cNvPicPr>
            <a:picLocks noChangeAspect="1" noChangeArrowheads="1"/>
          </p:cNvPicPr>
          <p:nvPr/>
        </p:nvPicPr>
        <p:blipFill>
          <a:blip r:embed="rId3" cstate="print"/>
          <a:srcRect/>
          <a:stretch>
            <a:fillRect/>
          </a:stretch>
        </p:blipFill>
        <p:spPr bwMode="auto">
          <a:xfrm>
            <a:off x="685800" y="3505200"/>
            <a:ext cx="2514600" cy="1830388"/>
          </a:xfrm>
          <a:prstGeom prst="rect">
            <a:avLst/>
          </a:prstGeom>
          <a:noFill/>
          <a:ln w="9525">
            <a:noFill/>
            <a:miter lim="800000"/>
            <a:headEnd/>
            <a:tailEnd/>
          </a:ln>
        </p:spPr>
      </p:pic>
      <p:sp>
        <p:nvSpPr>
          <p:cNvPr id="15365" name="Rectangle 3"/>
          <p:cNvSpPr>
            <a:spLocks/>
          </p:cNvSpPr>
          <p:nvPr/>
        </p:nvSpPr>
        <p:spPr bwMode="auto">
          <a:xfrm>
            <a:off x="3505200" y="2819400"/>
            <a:ext cx="2438400" cy="3194050"/>
          </a:xfrm>
          <a:prstGeom prst="rect">
            <a:avLst/>
          </a:prstGeom>
          <a:noFill/>
          <a:ln w="12700">
            <a:solidFill>
              <a:schemeClr val="tx1"/>
            </a:solidFill>
            <a:miter lim="800000"/>
            <a:headEnd/>
            <a:tailEnd/>
          </a:ln>
        </p:spPr>
        <p:txBody>
          <a:bodyPr lIns="88900" tIns="88900" rIns="88900" bIns="88900" anchor="ctr">
            <a:spAutoFit/>
          </a:bodyPr>
          <a:lstStyle/>
          <a:p>
            <a:pPr>
              <a:lnSpc>
                <a:spcPct val="60000"/>
              </a:lnSpc>
              <a:buFont typeface="Lucida Sans Unicode" pitchFamily="34" charset="0"/>
              <a:buNone/>
            </a:pPr>
            <a:r>
              <a:rPr lang="en-US" sz="1300" dirty="0">
                <a:latin typeface="Comic Sans MS" pitchFamily="66" charset="0"/>
                <a:sym typeface="Comic Sans MS" pitchFamily="66" charset="0"/>
              </a:rPr>
              <a:t>Module B</a:t>
            </a:r>
          </a:p>
          <a:p>
            <a:pPr>
              <a:lnSpc>
                <a:spcPct val="60000"/>
              </a:lnSpc>
              <a:buFont typeface="Lucida Sans Unicode" pitchFamily="34" charset="0"/>
              <a:buNone/>
            </a:pPr>
            <a:r>
              <a:rPr lang="en-US" sz="1300" dirty="0">
                <a:latin typeface="Comic Sans MS" pitchFamily="66" charset="0"/>
                <a:sym typeface="Comic Sans MS" pitchFamily="66" charset="0"/>
              </a:rPr>
              <a:t>_________________</a:t>
            </a:r>
          </a:p>
          <a:p>
            <a:pPr>
              <a:lnSpc>
                <a:spcPct val="60000"/>
              </a:lnSpc>
              <a:buFont typeface="Lucida Sans Unicode" pitchFamily="34" charset="0"/>
              <a:buNone/>
            </a:pPr>
            <a:r>
              <a:rPr lang="en-US" sz="1300" dirty="0">
                <a:latin typeface="Comic Sans MS" pitchFamily="66" charset="0"/>
                <a:sym typeface="Comic Sans MS" pitchFamily="66" charset="0"/>
              </a:rPr>
              <a:t>_________________ </a:t>
            </a:r>
          </a:p>
          <a:p>
            <a:pPr>
              <a:lnSpc>
                <a:spcPct val="60000"/>
              </a:lnSpc>
              <a:buFont typeface="Lucida Sans Unicode" pitchFamily="34" charset="0"/>
              <a:buNone/>
            </a:pPr>
            <a:r>
              <a:rPr lang="en-US" sz="1300" dirty="0">
                <a:latin typeface="Comic Sans MS" pitchFamily="66" charset="0"/>
                <a:sym typeface="Comic Sans MS" pitchFamily="66" charset="0"/>
              </a:rPr>
              <a:t>_________________</a:t>
            </a:r>
          </a:p>
          <a:p>
            <a:pPr>
              <a:lnSpc>
                <a:spcPct val="40000"/>
              </a:lnSpc>
              <a:buFont typeface="Lucida Sans Unicode" pitchFamily="34" charset="0"/>
              <a:buNone/>
            </a:pPr>
            <a:r>
              <a:rPr lang="en-US" sz="1300" dirty="0">
                <a:latin typeface="Comic Sans MS" pitchFamily="66" charset="0"/>
                <a:sym typeface="Comic Sans MS" pitchFamily="66" charset="0"/>
              </a:rPr>
              <a:t>_________________</a:t>
            </a:r>
          </a:p>
          <a:p>
            <a:r>
              <a:rPr lang="en-US" sz="1300" dirty="0" err="1">
                <a:latin typeface="Comic Sans MS" pitchFamily="66" charset="0"/>
                <a:sym typeface="Comic Sans MS" pitchFamily="66" charset="0"/>
              </a:rPr>
              <a:t>Goto</a:t>
            </a:r>
            <a:r>
              <a:rPr lang="en-US" sz="1300" dirty="0">
                <a:latin typeface="Comic Sans MS" pitchFamily="66" charset="0"/>
                <a:sym typeface="Comic Sans MS" pitchFamily="66" charset="0"/>
              </a:rPr>
              <a:t> D1</a:t>
            </a:r>
          </a:p>
          <a:p>
            <a:pPr>
              <a:buFont typeface="Lucida Sans Unicode" pitchFamily="34" charset="0"/>
              <a:buNone/>
            </a:pPr>
            <a:endParaRPr lang="en-US" sz="1300" dirty="0">
              <a:latin typeface="Comic Sans MS" pitchFamily="66" charset="0"/>
              <a:sym typeface="Comic Sans MS" pitchFamily="66" charset="0"/>
            </a:endParaRPr>
          </a:p>
          <a:p>
            <a:pPr>
              <a:lnSpc>
                <a:spcPct val="50000"/>
              </a:lnSpc>
              <a:buFont typeface="Lucida Sans Unicode" pitchFamily="34" charset="0"/>
              <a:buNone/>
            </a:pPr>
            <a:r>
              <a:rPr lang="en-US" sz="1300" dirty="0">
                <a:latin typeface="Comic Sans MS" pitchFamily="66" charset="0"/>
                <a:sym typeface="Comic Sans MS" pitchFamily="66" charset="0"/>
              </a:rPr>
              <a:t>_________________</a:t>
            </a:r>
          </a:p>
          <a:p>
            <a:pPr>
              <a:lnSpc>
                <a:spcPct val="50000"/>
              </a:lnSpc>
              <a:buFont typeface="Lucida Sans Unicode" pitchFamily="34" charset="0"/>
              <a:buNone/>
            </a:pPr>
            <a:r>
              <a:rPr lang="en-US" sz="1300" dirty="0">
                <a:latin typeface="Comic Sans MS" pitchFamily="66" charset="0"/>
                <a:sym typeface="Comic Sans MS" pitchFamily="66" charset="0"/>
              </a:rPr>
              <a:t>_________________</a:t>
            </a:r>
          </a:p>
          <a:p>
            <a:pPr>
              <a:lnSpc>
                <a:spcPct val="50000"/>
              </a:lnSpc>
              <a:buFont typeface="Lucida Sans Unicode" pitchFamily="34" charset="0"/>
              <a:buNone/>
            </a:pPr>
            <a:r>
              <a:rPr lang="en-US" sz="1300" dirty="0">
                <a:latin typeface="Comic Sans MS" pitchFamily="66" charset="0"/>
                <a:sym typeface="Comic Sans MS" pitchFamily="66" charset="0"/>
              </a:rPr>
              <a:t>_________________ </a:t>
            </a:r>
          </a:p>
          <a:p>
            <a:pPr>
              <a:lnSpc>
                <a:spcPct val="50000"/>
              </a:lnSpc>
              <a:buFont typeface="Lucida Sans Unicode" pitchFamily="34" charset="0"/>
              <a:buNone/>
            </a:pPr>
            <a:r>
              <a:rPr lang="en-US" sz="1300" dirty="0">
                <a:latin typeface="Comic Sans MS" pitchFamily="66" charset="0"/>
                <a:sym typeface="Comic Sans MS" pitchFamily="66" charset="0"/>
              </a:rPr>
              <a:t>_________________</a:t>
            </a:r>
          </a:p>
          <a:p>
            <a:pPr>
              <a:lnSpc>
                <a:spcPct val="50000"/>
              </a:lnSpc>
              <a:buFont typeface="Lucida Sans Unicode" pitchFamily="34" charset="0"/>
              <a:buNone/>
            </a:pPr>
            <a:r>
              <a:rPr lang="en-US" sz="1300" dirty="0">
                <a:latin typeface="Comic Sans MS" pitchFamily="66" charset="0"/>
                <a:sym typeface="Comic Sans MS" pitchFamily="66" charset="0"/>
              </a:rPr>
              <a:t>_________________</a:t>
            </a:r>
          </a:p>
          <a:p>
            <a:pPr>
              <a:lnSpc>
                <a:spcPct val="50000"/>
              </a:lnSpc>
              <a:buFont typeface="Lucida Sans Unicode" pitchFamily="34" charset="0"/>
              <a:buNone/>
            </a:pPr>
            <a:r>
              <a:rPr lang="en-US" sz="1300" dirty="0">
                <a:latin typeface="Comic Sans MS" pitchFamily="66" charset="0"/>
                <a:sym typeface="Comic Sans MS" pitchFamily="66" charset="0"/>
              </a:rPr>
              <a:t>_________________</a:t>
            </a:r>
          </a:p>
          <a:p>
            <a:pPr>
              <a:lnSpc>
                <a:spcPct val="50000"/>
              </a:lnSpc>
              <a:buFont typeface="Lucida Sans Unicode" pitchFamily="34" charset="0"/>
              <a:buNone/>
            </a:pPr>
            <a:r>
              <a:rPr lang="en-US" sz="1300" dirty="0">
                <a:latin typeface="Comic Sans MS" pitchFamily="66" charset="0"/>
                <a:sym typeface="Comic Sans MS" pitchFamily="66" charset="0"/>
              </a:rPr>
              <a:t>_________________ </a:t>
            </a:r>
          </a:p>
          <a:p>
            <a:pPr>
              <a:lnSpc>
                <a:spcPct val="50000"/>
              </a:lnSpc>
              <a:buFont typeface="Lucida Sans Unicode" pitchFamily="34" charset="0"/>
              <a:buNone/>
            </a:pPr>
            <a:r>
              <a:rPr lang="en-US" sz="1300" dirty="0">
                <a:latin typeface="Comic Sans MS" pitchFamily="66" charset="0"/>
                <a:sym typeface="Comic Sans MS" pitchFamily="66" charset="0"/>
              </a:rPr>
              <a:t>_________________</a:t>
            </a:r>
          </a:p>
          <a:p>
            <a:pPr>
              <a:lnSpc>
                <a:spcPct val="50000"/>
              </a:lnSpc>
              <a:buFont typeface="Lucida Sans Unicode" pitchFamily="34" charset="0"/>
              <a:buNone/>
            </a:pPr>
            <a:endParaRPr lang="en-US" sz="1300" dirty="0">
              <a:latin typeface="Comic Sans MS" pitchFamily="66" charset="0"/>
              <a:sym typeface="Comic Sans MS" pitchFamily="66" charset="0"/>
            </a:endParaRPr>
          </a:p>
        </p:txBody>
      </p:sp>
      <p:sp>
        <p:nvSpPr>
          <p:cNvPr id="15366" name="Rectangle 4"/>
          <p:cNvSpPr>
            <a:spLocks/>
          </p:cNvSpPr>
          <p:nvPr/>
        </p:nvSpPr>
        <p:spPr bwMode="auto">
          <a:xfrm>
            <a:off x="6629400" y="3254009"/>
            <a:ext cx="2057400" cy="2623282"/>
          </a:xfrm>
          <a:prstGeom prst="rect">
            <a:avLst/>
          </a:prstGeom>
          <a:noFill/>
          <a:ln w="12700">
            <a:solidFill>
              <a:srgbClr val="0F2F4B"/>
            </a:solidFill>
            <a:miter lim="800000"/>
            <a:headEnd/>
            <a:tailEnd/>
          </a:ln>
        </p:spPr>
        <p:txBody>
          <a:bodyPr lIns="88900" tIns="88900" rIns="88900" bIns="88900" anchor="ctr">
            <a:spAutoFit/>
          </a:bodyPr>
          <a:lstStyle/>
          <a:p>
            <a:pPr>
              <a:lnSpc>
                <a:spcPct val="60000"/>
              </a:lnSpc>
              <a:buFont typeface="Lucida Sans Unicode" pitchFamily="34" charset="0"/>
              <a:buNone/>
            </a:pPr>
            <a:r>
              <a:rPr lang="en-US" sz="1300" dirty="0">
                <a:latin typeface="Comic Sans MS" pitchFamily="66" charset="0"/>
                <a:sym typeface="Comic Sans MS" pitchFamily="66" charset="0"/>
              </a:rPr>
              <a:t>Module D</a:t>
            </a:r>
          </a:p>
          <a:p>
            <a:pPr>
              <a:lnSpc>
                <a:spcPct val="60000"/>
              </a:lnSpc>
              <a:buFont typeface="Lucida Sans Unicode" pitchFamily="34" charset="0"/>
              <a:buNone/>
            </a:pPr>
            <a:r>
              <a:rPr lang="en-US" sz="1300" dirty="0">
                <a:latin typeface="Comic Sans MS" pitchFamily="66" charset="0"/>
                <a:sym typeface="Comic Sans MS" pitchFamily="66" charset="0"/>
              </a:rPr>
              <a:t>_________________</a:t>
            </a:r>
          </a:p>
          <a:p>
            <a:pPr>
              <a:lnSpc>
                <a:spcPct val="60000"/>
              </a:lnSpc>
              <a:buFont typeface="Lucida Sans Unicode" pitchFamily="34" charset="0"/>
              <a:buNone/>
            </a:pPr>
            <a:r>
              <a:rPr lang="en-US" sz="1300" dirty="0">
                <a:latin typeface="Comic Sans MS" pitchFamily="66" charset="0"/>
                <a:sym typeface="Comic Sans MS" pitchFamily="66" charset="0"/>
              </a:rPr>
              <a:t>_________________ </a:t>
            </a:r>
          </a:p>
          <a:p>
            <a:pPr>
              <a:lnSpc>
                <a:spcPct val="60000"/>
              </a:lnSpc>
              <a:buFont typeface="Lucida Sans Unicode" pitchFamily="34" charset="0"/>
              <a:buNone/>
            </a:pPr>
            <a:r>
              <a:rPr lang="en-US" sz="1300" dirty="0">
                <a:latin typeface="Comic Sans MS" pitchFamily="66" charset="0"/>
                <a:sym typeface="Comic Sans MS" pitchFamily="66" charset="0"/>
              </a:rPr>
              <a:t>_________________</a:t>
            </a:r>
          </a:p>
          <a:p>
            <a:pPr>
              <a:lnSpc>
                <a:spcPct val="60000"/>
              </a:lnSpc>
              <a:buFont typeface="Lucida Sans Unicode" pitchFamily="34" charset="0"/>
              <a:buNone/>
            </a:pPr>
            <a:r>
              <a:rPr lang="en-US" sz="1300" dirty="0">
                <a:latin typeface="Comic Sans MS" pitchFamily="66" charset="0"/>
                <a:sym typeface="Comic Sans MS" pitchFamily="66" charset="0"/>
              </a:rPr>
              <a:t>_________________</a:t>
            </a:r>
          </a:p>
          <a:p>
            <a:pPr>
              <a:lnSpc>
                <a:spcPct val="60000"/>
              </a:lnSpc>
              <a:buFont typeface="Lucida Sans Unicode" pitchFamily="34" charset="0"/>
              <a:buNone/>
            </a:pPr>
            <a:r>
              <a:rPr lang="en-US" sz="1300" dirty="0">
                <a:latin typeface="Comic Sans MS" pitchFamily="66" charset="0"/>
                <a:sym typeface="Comic Sans MS" pitchFamily="66" charset="0"/>
              </a:rPr>
              <a:t>_________________</a:t>
            </a:r>
          </a:p>
          <a:p>
            <a:pPr>
              <a:lnSpc>
                <a:spcPct val="60000"/>
              </a:lnSpc>
              <a:buFont typeface="Lucida Sans Unicode" pitchFamily="34" charset="0"/>
              <a:buNone/>
            </a:pPr>
            <a:r>
              <a:rPr lang="en-US" sz="1300" dirty="0">
                <a:latin typeface="Comic Sans MS" pitchFamily="66" charset="0"/>
                <a:sym typeface="Comic Sans MS" pitchFamily="66" charset="0"/>
              </a:rPr>
              <a:t>_________________</a:t>
            </a:r>
          </a:p>
          <a:p>
            <a:pPr>
              <a:lnSpc>
                <a:spcPct val="60000"/>
              </a:lnSpc>
              <a:buFont typeface="Lucida Sans Unicode" pitchFamily="34" charset="0"/>
              <a:buNone/>
            </a:pPr>
            <a:r>
              <a:rPr lang="en-US" sz="1300" dirty="0">
                <a:latin typeface="Comic Sans MS" pitchFamily="66" charset="0"/>
                <a:sym typeface="Comic Sans MS" pitchFamily="66" charset="0"/>
              </a:rPr>
              <a:t>D1:</a:t>
            </a:r>
          </a:p>
          <a:p>
            <a:pPr>
              <a:lnSpc>
                <a:spcPct val="60000"/>
              </a:lnSpc>
              <a:buFont typeface="Lucida Sans Unicode" pitchFamily="34" charset="0"/>
              <a:buNone/>
            </a:pPr>
            <a:r>
              <a:rPr lang="en-US" sz="1300" dirty="0">
                <a:latin typeface="Comic Sans MS" pitchFamily="66" charset="0"/>
                <a:sym typeface="Comic Sans MS" pitchFamily="66" charset="0"/>
              </a:rPr>
              <a:t>_______________ </a:t>
            </a:r>
          </a:p>
          <a:p>
            <a:pPr>
              <a:lnSpc>
                <a:spcPct val="60000"/>
              </a:lnSpc>
              <a:buFont typeface="Lucida Sans Unicode" pitchFamily="34" charset="0"/>
              <a:buNone/>
            </a:pPr>
            <a:r>
              <a:rPr lang="en-US" sz="1300" dirty="0">
                <a:latin typeface="Comic Sans MS" pitchFamily="66" charset="0"/>
                <a:sym typeface="Comic Sans MS" pitchFamily="66" charset="0"/>
              </a:rPr>
              <a:t>_________________</a:t>
            </a:r>
          </a:p>
          <a:p>
            <a:pPr>
              <a:lnSpc>
                <a:spcPct val="60000"/>
              </a:lnSpc>
              <a:buFont typeface="Lucida Sans Unicode" pitchFamily="34" charset="0"/>
              <a:buNone/>
            </a:pPr>
            <a:r>
              <a:rPr lang="en-US" sz="1300" dirty="0">
                <a:latin typeface="Comic Sans MS" pitchFamily="66" charset="0"/>
                <a:sym typeface="Comic Sans MS" pitchFamily="66" charset="0"/>
              </a:rPr>
              <a:t>_________________</a:t>
            </a:r>
          </a:p>
          <a:p>
            <a:pPr>
              <a:lnSpc>
                <a:spcPct val="60000"/>
              </a:lnSpc>
              <a:buFont typeface="Lucida Sans Unicode" pitchFamily="34" charset="0"/>
              <a:buNone/>
            </a:pPr>
            <a:r>
              <a:rPr lang="en-US" sz="1300" dirty="0">
                <a:latin typeface="Comic Sans MS" pitchFamily="66" charset="0"/>
                <a:sym typeface="Comic Sans MS" pitchFamily="66" charset="0"/>
              </a:rPr>
              <a:t>_________________</a:t>
            </a:r>
          </a:p>
          <a:p>
            <a:pPr>
              <a:lnSpc>
                <a:spcPct val="40000"/>
              </a:lnSpc>
              <a:buFont typeface="Lucida Sans Unicode" pitchFamily="34" charset="0"/>
              <a:buNone/>
            </a:pPr>
            <a:endParaRPr lang="en-US" sz="1300" dirty="0">
              <a:latin typeface="Comic Sans MS" pitchFamily="66" charset="0"/>
              <a:sym typeface="Comic Sans MS" pitchFamily="66" charset="0"/>
            </a:endParaRPr>
          </a:p>
        </p:txBody>
      </p:sp>
      <p:sp>
        <p:nvSpPr>
          <p:cNvPr id="15367" name="Line 5"/>
          <p:cNvSpPr>
            <a:spLocks noChangeShapeType="1"/>
          </p:cNvSpPr>
          <p:nvPr/>
        </p:nvSpPr>
        <p:spPr bwMode="auto">
          <a:xfrm flipH="1">
            <a:off x="4200525" y="4903788"/>
            <a:ext cx="2451100" cy="0"/>
          </a:xfrm>
          <a:prstGeom prst="line">
            <a:avLst/>
          </a:prstGeom>
          <a:noFill/>
          <a:ln w="38100">
            <a:solidFill>
              <a:srgbClr val="0F2F4B"/>
            </a:solidFill>
            <a:round/>
            <a:headEnd type="stealth" w="med" len="med"/>
            <a:tailEnd/>
          </a:ln>
        </p:spPr>
        <p:txBody>
          <a:bodyPr/>
          <a:lstStyle/>
          <a:p>
            <a:endParaRPr lang="en-US"/>
          </a:p>
        </p:txBody>
      </p:sp>
      <p:sp>
        <p:nvSpPr>
          <p:cNvPr id="15368" name="Line 6"/>
          <p:cNvSpPr>
            <a:spLocks noChangeShapeType="1"/>
          </p:cNvSpPr>
          <p:nvPr/>
        </p:nvSpPr>
        <p:spPr bwMode="auto">
          <a:xfrm flipH="1">
            <a:off x="4606925" y="4675188"/>
            <a:ext cx="2032000" cy="0"/>
          </a:xfrm>
          <a:prstGeom prst="line">
            <a:avLst/>
          </a:prstGeom>
          <a:noFill/>
          <a:ln w="38100">
            <a:solidFill>
              <a:srgbClr val="0F2F4B"/>
            </a:solidFill>
            <a:prstDash val="dash"/>
            <a:round/>
            <a:headEnd type="stealth" w="med" len="med"/>
            <a:tailEnd/>
          </a:ln>
        </p:spPr>
        <p:txBody>
          <a:bodyPr/>
          <a:lstStyle/>
          <a:p>
            <a:endParaRPr lang="en-US"/>
          </a:p>
        </p:txBody>
      </p:sp>
      <p:sp>
        <p:nvSpPr>
          <p:cNvPr id="10" name="Rectangle 1"/>
          <p:cNvSpPr>
            <a:spLocks noGrp="1" noChangeArrowheads="1"/>
          </p:cNvSpPr>
          <p:nvPr>
            <p:ph type="title"/>
          </p:nvPr>
        </p:nvSpPr>
        <p:spPr>
          <a:xfrm>
            <a:off x="457200" y="388937"/>
            <a:ext cx="8220075" cy="1135063"/>
          </a:xfrm>
        </p:spPr>
        <p:txBody>
          <a:bodyPr>
            <a:normAutofit/>
          </a:bodyPr>
          <a:lstStyle/>
          <a:p>
            <a:pPr eaLnBrk="1" hangingPunct="1"/>
            <a:r>
              <a:rPr lang="en-US" dirty="0"/>
              <a:t>Modularity: </a:t>
            </a:r>
            <a:r>
              <a:rPr lang="en-US" sz="2800" dirty="0"/>
              <a:t>Coupling: Content Coupling</a:t>
            </a:r>
            <a:endParaRPr lang="en-US" dirty="0"/>
          </a:p>
        </p:txBody>
      </p:sp>
    </p:spTree>
  </p:cSld>
  <p:clrMapOvr>
    <a:masterClrMapping/>
  </p:clrMapOvr>
  <p:transition spd="med"/>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42142</TotalTime>
  <Words>1311</Words>
  <Application>Microsoft Office PowerPoint</Application>
  <PresentationFormat>On-screen Show (4:3)</PresentationFormat>
  <Paragraphs>174</Paragraphs>
  <Slides>22</Slides>
  <Notes>21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22</vt:i4>
      </vt:variant>
    </vt:vector>
  </HeadingPairs>
  <TitlesOfParts>
    <vt:vector size="34" baseType="lpstr">
      <vt:lpstr>Arial</vt:lpstr>
      <vt:lpstr>Calibri</vt:lpstr>
      <vt:lpstr>Comic Sans MS</vt:lpstr>
      <vt:lpstr>Constantia</vt:lpstr>
      <vt:lpstr>inherit</vt:lpstr>
      <vt:lpstr>Lucida Sans Unicode</vt:lpstr>
      <vt:lpstr>proxima-nova</vt:lpstr>
      <vt:lpstr>Symbol</vt:lpstr>
      <vt:lpstr>Times New Roman</vt:lpstr>
      <vt:lpstr>Wingdings 2</vt:lpstr>
      <vt:lpstr>Custom Design</vt:lpstr>
      <vt:lpstr>Flow</vt:lpstr>
      <vt:lpstr>PowerPoint Presentation</vt:lpstr>
      <vt:lpstr>Design Methodology</vt:lpstr>
      <vt:lpstr>Design Methodology</vt:lpstr>
      <vt:lpstr>Design Principles</vt:lpstr>
      <vt:lpstr>Modularity</vt:lpstr>
      <vt:lpstr>Modularity: Coupling</vt:lpstr>
      <vt:lpstr>PowerPoint Presentation</vt:lpstr>
      <vt:lpstr>Modularity: Coupling: Types of Coupling</vt:lpstr>
      <vt:lpstr>Modularity: Coupling: Content Coupling</vt:lpstr>
      <vt:lpstr>Modularity: Coupling: Common Coupling</vt:lpstr>
      <vt:lpstr>Modularity: Coupling: Control Coupling</vt:lpstr>
      <vt:lpstr>Modularity: Coupling: Stamp and Data Coupling</vt:lpstr>
      <vt:lpstr>Modularity: Coupling: Types of Coupling</vt:lpstr>
      <vt:lpstr>Modularity: Cohesion: Types of Cohesion</vt:lpstr>
      <vt:lpstr>Modularity: Cohesion: Types of Cohesion</vt:lpstr>
      <vt:lpstr>Types of cohesion</vt:lpstr>
      <vt:lpstr>Modularity: Cohesion: Types of Cohesion</vt:lpstr>
      <vt:lpstr>Interfaces</vt:lpstr>
      <vt:lpstr>Interfaces (Contd.)</vt:lpstr>
      <vt:lpstr>Information Hiding</vt:lpstr>
      <vt:lpstr>Abstraction</vt:lpstr>
      <vt:lpstr>Generality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HS</dc:creator>
  <cp:lastModifiedBy>Mehwish</cp:lastModifiedBy>
  <cp:revision>249</cp:revision>
  <dcterms:modified xsi:type="dcterms:W3CDTF">2022-05-18T06:49:22Z</dcterms:modified>
</cp:coreProperties>
</file>