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  <p:sldMasterId id="2147483714" r:id="rId2"/>
  </p:sldMasterIdLst>
  <p:notesMasterIdLst>
    <p:notesMasterId r:id="rId22"/>
  </p:notesMasterIdLst>
  <p:sldIdLst>
    <p:sldId id="637" r:id="rId3"/>
    <p:sldId id="638" r:id="rId4"/>
    <p:sldId id="639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647" r:id="rId13"/>
    <p:sldId id="648" r:id="rId14"/>
    <p:sldId id="649" r:id="rId15"/>
    <p:sldId id="650" r:id="rId16"/>
    <p:sldId id="651" r:id="rId17"/>
    <p:sldId id="652" r:id="rId18"/>
    <p:sldId id="654" r:id="rId19"/>
    <p:sldId id="655" r:id="rId20"/>
    <p:sldId id="614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ts val="600"/>
      </a:spcBef>
      <a:spcAft>
        <a:spcPct val="0"/>
      </a:spcAft>
      <a:buClr>
        <a:srgbClr val="003399"/>
      </a:buClr>
      <a:buSzPct val="100000"/>
      <a:buFont typeface="Lucida Sans Unicode" pitchFamily="34" charset="0"/>
      <a:buChar char="–"/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1pPr>
    <a:lvl2pPr marL="457200" algn="l" rtl="0" fontAlgn="base">
      <a:spcBef>
        <a:spcPts val="600"/>
      </a:spcBef>
      <a:spcAft>
        <a:spcPct val="0"/>
      </a:spcAft>
      <a:buClr>
        <a:srgbClr val="003399"/>
      </a:buClr>
      <a:buSzPct val="100000"/>
      <a:buFont typeface="Lucida Sans Unicode" pitchFamily="34" charset="0"/>
      <a:buChar char="–"/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2pPr>
    <a:lvl3pPr marL="914400" algn="l" rtl="0" fontAlgn="base">
      <a:spcBef>
        <a:spcPts val="600"/>
      </a:spcBef>
      <a:spcAft>
        <a:spcPct val="0"/>
      </a:spcAft>
      <a:buClr>
        <a:srgbClr val="003399"/>
      </a:buClr>
      <a:buSzPct val="100000"/>
      <a:buFont typeface="Lucida Sans Unicode" pitchFamily="34" charset="0"/>
      <a:buChar char="–"/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3pPr>
    <a:lvl4pPr marL="1371600" algn="l" rtl="0" fontAlgn="base">
      <a:spcBef>
        <a:spcPts val="600"/>
      </a:spcBef>
      <a:spcAft>
        <a:spcPct val="0"/>
      </a:spcAft>
      <a:buClr>
        <a:srgbClr val="003399"/>
      </a:buClr>
      <a:buSzPct val="100000"/>
      <a:buFont typeface="Lucida Sans Unicode" pitchFamily="34" charset="0"/>
      <a:buChar char="–"/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4pPr>
    <a:lvl5pPr marL="1828800" algn="l" rtl="0" fontAlgn="base">
      <a:spcBef>
        <a:spcPts val="600"/>
      </a:spcBef>
      <a:spcAft>
        <a:spcPct val="0"/>
      </a:spcAft>
      <a:buClr>
        <a:srgbClr val="003399"/>
      </a:buClr>
      <a:buSzPct val="100000"/>
      <a:buFont typeface="Lucida Sans Unicode" pitchFamily="34" charset="0"/>
      <a:buChar char="–"/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5" autoAdjust="0"/>
    <p:restoredTop sz="94612" autoAdjust="0"/>
  </p:normalViewPr>
  <p:slideViewPr>
    <p:cSldViewPr>
      <p:cViewPr varScale="1">
        <p:scale>
          <a:sx n="104" d="100"/>
          <a:sy n="104" d="100"/>
        </p:scale>
        <p:origin x="1422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4698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2" name="Rectangle 10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16541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7747A-A49D-46A3-82EF-42D58572800D}" type="datetimeFigureOut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175F5-9776-46E7-B758-761FA2306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7B2B7-D387-4522-A026-40D199D96AA4}" type="datetimeFigureOut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6EDB5-304C-45CC-8C3A-9E54F92C7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A2CD9-C9A1-4DAA-A9E6-86C78D60063D}" type="datetimeFigureOut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BFFF2-4C14-4869-A77F-D42367378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4703D-C24B-48B5-8AD0-E743BAB0DCB7}" type="datetimeFigureOut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D8D56-18CE-4EEC-90AC-F4B51B729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A625-25A3-4E22-92FA-5D065BB0AAC7}" type="datetimeFigureOut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69251-2C9E-4321-A707-EEEBCAF92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0A27-AA93-42B4-9886-1A0D1A840CA3}" type="datetimeFigureOut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98DFA-4CF8-4DCC-BC12-D88AA84AA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F5DEF-802E-4F4A-9EC7-EF0C2C06F3E4}" type="datetimeFigureOut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EAE4-E128-426A-ABF3-CE96398E8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DCC77-DE15-40A7-A396-8E5A17BF362C}" type="datetimeFigureOut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6187B-9793-4397-B7FE-D3383FE44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0728B-B3EB-4EFC-B693-89AAF9FE9C2E}" type="datetimeFigureOut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E6A67-7A62-4646-9FA1-4952FCA74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3165F-8468-4226-848A-AE368C5F8926}" type="datetimeFigureOut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92E16-6CBC-4068-93C4-1D8E94164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7221C-88C6-4530-B300-671C7FDDA77D}" type="datetimeFigureOut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708A1-4355-46BD-A24B-2CAD762E2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fld id="{E710346E-C106-4F52-AD92-0F73874512F0}" type="datetimeFigureOut">
              <a:rPr lang="en-US"/>
              <a:pPr>
                <a:defRPr/>
              </a:pPr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fld id="{EA8D2D71-B143-405D-B3CB-2E22400FA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5/18/2022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horstream.com/Presentation/umr17-1645231-pressman-ch-12-user-interface-design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22" name="Picture 2" descr="https://encrypted-tbn0.gstatic.com/images?q=tbn:ANd9GcT5657rX5zKLasZR1mSYbdRv6_TsCdOb9lASk2FTJAxju3eMHDGw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524000"/>
            <a:ext cx="3764603" cy="4114800"/>
          </a:xfrm>
          <a:prstGeom prst="rect">
            <a:avLst/>
          </a:prstGeom>
          <a:noFill/>
        </p:spPr>
      </p:pic>
      <p:pic>
        <p:nvPicPr>
          <p:cNvPr id="81924" name="Picture 4" descr="https://encrypted-tbn1.gstatic.com/images?q=tbn:ANd9GcR7Q9cdP8fxvUKktpO0B6xGS9JXWuTWkXz-DTaGm2Tic3kMPTzcM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4376791" cy="2743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600" y="4669280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Without doors, windows!!!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834" y="5559637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Utility connections!!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3630" y="5362188"/>
            <a:ext cx="594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Similarly, a software without any interfaces is of no use!!</a:t>
            </a:r>
          </a:p>
        </p:txBody>
      </p:sp>
    </p:spTree>
    <p:extLst>
      <p:ext uri="{BB962C8B-B14F-4D97-AF65-F5344CB8AC3E}">
        <p14:creationId xmlns:p14="http://schemas.microsoft.com/office/powerpoint/2010/main" val="342005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the </a:t>
            </a:r>
            <a:r>
              <a:rPr lang="en-US"/>
              <a:t>interface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design rules for all screens</a:t>
            </a:r>
          </a:p>
          <a:p>
            <a:r>
              <a:rPr lang="en-US" dirty="0"/>
              <a:t>Design principles:</a:t>
            </a:r>
          </a:p>
          <a:p>
            <a:pPr lvl="1"/>
            <a:r>
              <a:rPr lang="en-US" dirty="0"/>
              <a:t>Allow user to put current task into a meaningful context: graphical icons</a:t>
            </a:r>
          </a:p>
          <a:p>
            <a:pPr lvl="1"/>
            <a:r>
              <a:rPr lang="en-US" dirty="0"/>
              <a:t>Maintain consistency across a complete product line: CNTRL+C</a:t>
            </a:r>
          </a:p>
          <a:p>
            <a:pPr lvl="1"/>
            <a:r>
              <a:rPr lang="en-US" dirty="0"/>
              <a:t>Avoid violating de facto standards</a:t>
            </a:r>
          </a:p>
        </p:txBody>
      </p:sp>
    </p:spTree>
    <p:extLst>
      <p:ext uri="{BB962C8B-B14F-4D97-AF65-F5344CB8AC3E}">
        <p14:creationId xmlns:p14="http://schemas.microsoft.com/office/powerpoint/2010/main" val="159477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124824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44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Analysis</a:t>
            </a:r>
          </a:p>
          <a:p>
            <a:pPr lvl="1"/>
            <a:r>
              <a:rPr lang="en-US" dirty="0"/>
              <a:t>User Model</a:t>
            </a:r>
          </a:p>
          <a:p>
            <a:pPr lvl="2"/>
            <a:r>
              <a:rPr lang="en-US" dirty="0"/>
              <a:t>Profile of end user</a:t>
            </a:r>
          </a:p>
          <a:p>
            <a:pPr lvl="3"/>
            <a:r>
              <a:rPr lang="en-US" dirty="0"/>
              <a:t>Age, gender, education, physical abilities, cultural/ethnic background etc.</a:t>
            </a:r>
          </a:p>
          <a:p>
            <a:pPr lvl="2"/>
            <a:r>
              <a:rPr lang="en-US" dirty="0"/>
              <a:t>Novice, Knowledgeable, Knowledgeable frequent users</a:t>
            </a:r>
          </a:p>
          <a:p>
            <a:pPr lvl="1"/>
            <a:r>
              <a:rPr lang="en-US" dirty="0"/>
              <a:t>Design Model</a:t>
            </a:r>
          </a:p>
          <a:p>
            <a:pPr lvl="1"/>
            <a:r>
              <a:rPr lang="en-US" dirty="0"/>
              <a:t>Mental Model</a:t>
            </a:r>
          </a:p>
          <a:p>
            <a:pPr lvl="2"/>
            <a:r>
              <a:rPr lang="en-US" dirty="0"/>
              <a:t>User’s perception of the system</a:t>
            </a:r>
          </a:p>
          <a:p>
            <a:pPr lvl="1"/>
            <a:r>
              <a:rPr lang="en-US" dirty="0"/>
              <a:t>Implementation Model</a:t>
            </a:r>
          </a:p>
        </p:txBody>
      </p:sp>
    </p:spTree>
    <p:extLst>
      <p:ext uri="{BB962C8B-B14F-4D97-AF65-F5344CB8AC3E}">
        <p14:creationId xmlns:p14="http://schemas.microsoft.com/office/powerpoint/2010/main" val="348052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Design</a:t>
            </a:r>
          </a:p>
          <a:p>
            <a:pPr lvl="1"/>
            <a:r>
              <a:rPr lang="en-US" dirty="0"/>
              <a:t>Define interface objects and actions</a:t>
            </a:r>
          </a:p>
          <a:p>
            <a:r>
              <a:rPr lang="en-US" dirty="0"/>
              <a:t>Interface Construction</a:t>
            </a:r>
          </a:p>
          <a:p>
            <a:pPr lvl="1"/>
            <a:r>
              <a:rPr lang="en-US" dirty="0"/>
              <a:t>Creation of prototypes to evaluate usage scenarios</a:t>
            </a:r>
          </a:p>
          <a:p>
            <a:r>
              <a:rPr lang="en-US" dirty="0"/>
              <a:t>Interface Validation</a:t>
            </a:r>
          </a:p>
          <a:p>
            <a:pPr lvl="1"/>
            <a:r>
              <a:rPr lang="en-US" dirty="0"/>
              <a:t>Ability to implement every user task correctly</a:t>
            </a:r>
          </a:p>
          <a:p>
            <a:pPr lvl="1"/>
            <a:r>
              <a:rPr lang="en-US" dirty="0"/>
              <a:t>Degree to which interface is easy to use</a:t>
            </a:r>
          </a:p>
          <a:p>
            <a:pPr lvl="1"/>
            <a:r>
              <a:rPr lang="en-US" dirty="0"/>
              <a:t>User’s acceptance to user interface as useful</a:t>
            </a:r>
          </a:p>
        </p:txBody>
      </p:sp>
    </p:spTree>
    <p:extLst>
      <p:ext uri="{BB962C8B-B14F-4D97-AF65-F5344CB8AC3E}">
        <p14:creationId xmlns:p14="http://schemas.microsoft.com/office/powerpoint/2010/main" val="96967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Analysis</a:t>
            </a:r>
          </a:p>
          <a:p>
            <a:pPr lvl="1"/>
            <a:r>
              <a:rPr lang="en-US" dirty="0"/>
              <a:t>Trained professionals? Technicians? Clerks? Etc.</a:t>
            </a:r>
          </a:p>
          <a:p>
            <a:pPr lvl="1"/>
            <a:r>
              <a:rPr lang="en-US" dirty="0"/>
              <a:t>Average level of formal education?</a:t>
            </a:r>
          </a:p>
          <a:p>
            <a:pPr lvl="1"/>
            <a:r>
              <a:rPr lang="en-US" dirty="0"/>
              <a:t>User capability to learn from written material/training?</a:t>
            </a:r>
          </a:p>
          <a:p>
            <a:pPr lvl="1"/>
            <a:r>
              <a:rPr lang="en-US" dirty="0"/>
              <a:t>Expert typists? Do no like keyboard?</a:t>
            </a:r>
          </a:p>
          <a:p>
            <a:pPr lvl="1"/>
            <a:r>
              <a:rPr lang="en-US" dirty="0"/>
              <a:t>Age range?</a:t>
            </a:r>
          </a:p>
          <a:p>
            <a:pPr lvl="1"/>
            <a:r>
              <a:rPr lang="en-US" dirty="0"/>
              <a:t>Users represented predominantly by one gender?</a:t>
            </a:r>
          </a:p>
          <a:p>
            <a:pPr lvl="1"/>
            <a:r>
              <a:rPr lang="en-US" dirty="0"/>
              <a:t>Routine of work? Regular? Overtime?</a:t>
            </a:r>
          </a:p>
          <a:p>
            <a:pPr lvl="1"/>
            <a:r>
              <a:rPr lang="en-US" dirty="0"/>
              <a:t>Frequency of usage?</a:t>
            </a:r>
          </a:p>
          <a:p>
            <a:pPr lvl="1"/>
            <a:r>
              <a:rPr lang="en-US" dirty="0"/>
              <a:t>Primary spoken language of users?</a:t>
            </a:r>
          </a:p>
          <a:p>
            <a:pPr lvl="1"/>
            <a:r>
              <a:rPr lang="en-US" dirty="0"/>
              <a:t>Subject matter experts?</a:t>
            </a:r>
          </a:p>
          <a:p>
            <a:pPr lvl="1"/>
            <a:r>
              <a:rPr lang="en-US" dirty="0"/>
              <a:t>Desire to know underlying technology</a:t>
            </a:r>
          </a:p>
        </p:txBody>
      </p:sp>
    </p:spTree>
    <p:extLst>
      <p:ext uri="{BB962C8B-B14F-4D97-AF65-F5344CB8AC3E}">
        <p14:creationId xmlns:p14="http://schemas.microsoft.com/office/powerpoint/2010/main" val="12940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Task Analysis</a:t>
            </a:r>
          </a:p>
          <a:p>
            <a:pPr lvl="1"/>
            <a:r>
              <a:rPr lang="en-US" dirty="0"/>
              <a:t>Work performed by user in particular circumstances</a:t>
            </a:r>
          </a:p>
          <a:p>
            <a:pPr lvl="1"/>
            <a:r>
              <a:rPr lang="en-US" dirty="0"/>
              <a:t>Tasks/subtasks performed by the user during the work being performed</a:t>
            </a:r>
          </a:p>
          <a:p>
            <a:pPr lvl="1"/>
            <a:r>
              <a:rPr lang="en-US" dirty="0"/>
              <a:t>Problem domain objects manipulated by users</a:t>
            </a:r>
          </a:p>
          <a:p>
            <a:pPr lvl="1"/>
            <a:r>
              <a:rPr lang="en-US" dirty="0"/>
              <a:t>Sequence of work tasks? Flow of actions? The workflow?</a:t>
            </a:r>
          </a:p>
          <a:p>
            <a:pPr lvl="1"/>
            <a:r>
              <a:rPr lang="en-US" dirty="0"/>
              <a:t>Hierarchy of tasks</a:t>
            </a:r>
          </a:p>
          <a:p>
            <a:endParaRPr lang="en-US" dirty="0"/>
          </a:p>
          <a:p>
            <a:pPr lvl="1"/>
            <a:r>
              <a:rPr lang="en-US" dirty="0"/>
              <a:t>Techniques used to support task analysis</a:t>
            </a:r>
          </a:p>
          <a:p>
            <a:pPr lvl="2"/>
            <a:r>
              <a:rPr lang="en-US" dirty="0" err="1"/>
              <a:t>Usecases</a:t>
            </a:r>
            <a:endParaRPr lang="en-US" dirty="0"/>
          </a:p>
          <a:p>
            <a:pPr lvl="2"/>
            <a:r>
              <a:rPr lang="en-US" dirty="0"/>
              <a:t>Task Elaboration(Functional decomposition)</a:t>
            </a:r>
          </a:p>
          <a:p>
            <a:pPr lvl="2"/>
            <a:r>
              <a:rPr lang="en-US" dirty="0"/>
              <a:t>Object Elaboration(Classes and attributes)</a:t>
            </a:r>
          </a:p>
          <a:p>
            <a:pPr lvl="2"/>
            <a:r>
              <a:rPr lang="en-US" dirty="0"/>
              <a:t>Workflow Analysis</a:t>
            </a:r>
          </a:p>
        </p:txBody>
      </p:sp>
    </p:spTree>
    <p:extLst>
      <p:ext uri="{BB962C8B-B14F-4D97-AF65-F5344CB8AC3E}">
        <p14:creationId xmlns:p14="http://schemas.microsoft.com/office/powerpoint/2010/main" val="141276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and display content	</a:t>
            </a:r>
          </a:p>
          <a:p>
            <a:pPr lvl="1"/>
            <a:r>
              <a:rPr lang="en-US" dirty="0"/>
              <a:t>Partitioning of large objects (e.g. reports) for better understanding</a:t>
            </a:r>
          </a:p>
          <a:p>
            <a:pPr lvl="1"/>
            <a:r>
              <a:rPr lang="en-US" dirty="0"/>
              <a:t>Use of colors to improve understanding</a:t>
            </a:r>
          </a:p>
          <a:p>
            <a:pPr lvl="1"/>
            <a:r>
              <a:rPr lang="en-US" dirty="0"/>
              <a:t>Content of error messages?</a:t>
            </a:r>
          </a:p>
        </p:txBody>
      </p:sp>
    </p:spTree>
    <p:extLst>
      <p:ext uri="{BB962C8B-B14F-4D97-AF65-F5344CB8AC3E}">
        <p14:creationId xmlns:p14="http://schemas.microsoft.com/office/powerpoint/2010/main" val="30149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User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6563112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7594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time</a:t>
            </a:r>
          </a:p>
          <a:p>
            <a:r>
              <a:rPr lang="en-US" dirty="0"/>
              <a:t>Help</a:t>
            </a:r>
          </a:p>
          <a:p>
            <a:pPr lvl="1"/>
            <a:r>
              <a:rPr lang="en-US" dirty="0"/>
              <a:t>Help without leaving the interface?</a:t>
            </a:r>
          </a:p>
          <a:p>
            <a:r>
              <a:rPr lang="en-US" dirty="0"/>
              <a:t>Error information handling</a:t>
            </a:r>
          </a:p>
        </p:txBody>
      </p:sp>
    </p:spTree>
    <p:extLst>
      <p:ext uri="{BB962C8B-B14F-4D97-AF65-F5344CB8AC3E}">
        <p14:creationId xmlns:p14="http://schemas.microsoft.com/office/powerpoint/2010/main" val="245573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79832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err="1"/>
              <a:t>Pfleeger</a:t>
            </a:r>
            <a:r>
              <a:rPr lang="en-US" dirty="0"/>
              <a:t> Book slides from UCF</a:t>
            </a:r>
          </a:p>
          <a:p>
            <a:pPr eaLnBrk="1" hangingPunct="1"/>
            <a:r>
              <a:rPr lang="en-US" dirty="0" err="1"/>
              <a:t>Bruegge</a:t>
            </a:r>
            <a:r>
              <a:rPr lang="en-US" dirty="0"/>
              <a:t> et al. OOSE book </a:t>
            </a:r>
          </a:p>
          <a:p>
            <a:r>
              <a:rPr lang="en-US" dirty="0"/>
              <a:t>Book and slides from Pressman</a:t>
            </a:r>
          </a:p>
          <a:p>
            <a:r>
              <a:rPr lang="en-US" dirty="0">
                <a:hlinkClick r:id="rId2"/>
              </a:rPr>
              <a:t>http://www.authorstream.com/Presentation/umr17-1645231-pressman-ch-12-user-interface-design/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662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Acknowledgement!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297680"/>
            <a:ext cx="8229600" cy="141732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slides have been reused from UCF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course, specially for UI design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Majorly, flow of UCF slides has been modified and a few examples have been added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Between Components</a:t>
            </a:r>
          </a:p>
          <a:p>
            <a:pPr lvl="1"/>
            <a:r>
              <a:rPr lang="en-US" dirty="0"/>
              <a:t>E.g. A gas pipe from kitchen to living room</a:t>
            </a:r>
          </a:p>
          <a:p>
            <a:pPr lvl="1"/>
            <a:r>
              <a:rPr lang="en-US" dirty="0"/>
              <a:t>E.g. A class calling method of another class</a:t>
            </a:r>
          </a:p>
          <a:p>
            <a:r>
              <a:rPr lang="en-US" dirty="0"/>
              <a:t>Between Self and External Entities</a:t>
            </a:r>
          </a:p>
          <a:p>
            <a:pPr lvl="1"/>
            <a:r>
              <a:rPr lang="en-US" dirty="0"/>
              <a:t>E.g. Gas connection from SNGPL/SSGPL, water connection from WASA</a:t>
            </a:r>
          </a:p>
          <a:p>
            <a:pPr lvl="1"/>
            <a:r>
              <a:rPr lang="en-US" dirty="0"/>
              <a:t>E.g. Our software interacting with bank, NADRA</a:t>
            </a:r>
          </a:p>
          <a:p>
            <a:r>
              <a:rPr lang="en-US" dirty="0"/>
              <a:t>Between Self and Human</a:t>
            </a:r>
          </a:p>
          <a:p>
            <a:pPr lvl="1"/>
            <a:r>
              <a:rPr lang="en-US" dirty="0"/>
              <a:t>E.g. Door bell, button to switch on a tube light/fan</a:t>
            </a:r>
          </a:p>
          <a:p>
            <a:pPr lvl="1"/>
            <a:r>
              <a:rPr lang="en-US" dirty="0"/>
              <a:t>E.g. A User clicking on print button, login button, post button on screen</a:t>
            </a:r>
          </a:p>
        </p:txBody>
      </p:sp>
    </p:spTree>
    <p:extLst>
      <p:ext uri="{BB962C8B-B14F-4D97-AF65-F5344CB8AC3E}">
        <p14:creationId xmlns:p14="http://schemas.microsoft.com/office/powerpoint/2010/main" val="125088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Between Components (Software Components)</a:t>
            </a:r>
          </a:p>
          <a:p>
            <a:pPr lvl="1"/>
            <a:r>
              <a:rPr lang="en-US" dirty="0"/>
              <a:t>E.g. A gas pipe from kitchen to living room</a:t>
            </a:r>
          </a:p>
          <a:p>
            <a:pPr lvl="1"/>
            <a:r>
              <a:rPr lang="en-US" dirty="0"/>
              <a:t>E.g. E.g. A class calling method of another class</a:t>
            </a:r>
          </a:p>
          <a:p>
            <a:r>
              <a:rPr lang="en-US" dirty="0"/>
              <a:t>Between Self and External Entities (Software and nonhuman producer/consumer of info)</a:t>
            </a:r>
          </a:p>
          <a:p>
            <a:pPr lvl="1"/>
            <a:r>
              <a:rPr lang="en-US" dirty="0"/>
              <a:t>E.g. Gas connection from SNGPL/SSGPL, water connection from WASA, sewerage</a:t>
            </a:r>
          </a:p>
          <a:p>
            <a:pPr lvl="1"/>
            <a:r>
              <a:rPr lang="en-US" dirty="0"/>
              <a:t>E.g. Our software interacting with bank, NADRA</a:t>
            </a:r>
          </a:p>
          <a:p>
            <a:r>
              <a:rPr lang="en-US" dirty="0"/>
              <a:t>Between Self and Human (Software and Human, User Interface)</a:t>
            </a:r>
          </a:p>
          <a:p>
            <a:pPr lvl="1"/>
            <a:r>
              <a:rPr lang="en-US" dirty="0"/>
              <a:t>E.g. Door bell, button to switch on a tube light/fan</a:t>
            </a:r>
          </a:p>
          <a:p>
            <a:pPr lvl="1"/>
            <a:r>
              <a:rPr lang="en-US" dirty="0"/>
              <a:t>E.g. A User clicking on print button, login button, post button on screen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3048000" y="2362200"/>
            <a:ext cx="5334000" cy="2209800"/>
          </a:xfrm>
          <a:prstGeom prst="foldedCorner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A User Interface can be: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Command Line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Graphical</a:t>
            </a:r>
          </a:p>
        </p:txBody>
      </p:sp>
    </p:spTree>
    <p:extLst>
      <p:ext uri="{BB962C8B-B14F-4D97-AF65-F5344CB8AC3E}">
        <p14:creationId xmlns:p14="http://schemas.microsoft.com/office/powerpoint/2010/main" val="188532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many interfacing problems</a:t>
            </a:r>
          </a:p>
          <a:p>
            <a:r>
              <a:rPr lang="en-US" dirty="0"/>
              <a:t>Found to be difficult to learn, hard to use, confusing in some cases?</a:t>
            </a:r>
          </a:p>
          <a:p>
            <a:pPr lvl="1"/>
            <a:r>
              <a:rPr lang="en-US" dirty="0"/>
              <a:t>Any experiences?</a:t>
            </a:r>
          </a:p>
          <a:p>
            <a:r>
              <a:rPr lang="en-US" dirty="0"/>
              <a:t>UIs should be easy to:</a:t>
            </a:r>
          </a:p>
          <a:p>
            <a:pPr lvl="1"/>
            <a:r>
              <a:rPr lang="en-US" dirty="0"/>
              <a:t>Learn</a:t>
            </a:r>
          </a:p>
          <a:p>
            <a:pPr lvl="1"/>
            <a:r>
              <a:rPr lang="en-US" dirty="0"/>
              <a:t>Use</a:t>
            </a:r>
          </a:p>
          <a:p>
            <a:pPr lvl="1"/>
            <a:r>
              <a:rPr lang="en-US" dirty="0"/>
              <a:t>Understand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5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effective communication medium between a human and a computer</a:t>
            </a:r>
          </a:p>
          <a:p>
            <a:r>
              <a:rPr lang="en-US" dirty="0"/>
              <a:t>Creation of a screen layout</a:t>
            </a:r>
          </a:p>
          <a:p>
            <a:r>
              <a:rPr lang="en-US" dirty="0"/>
              <a:t>Study of people and how they relate to technology by answering questions like:</a:t>
            </a:r>
          </a:p>
          <a:p>
            <a:pPr lvl="1"/>
            <a:r>
              <a:rPr lang="en-US" dirty="0"/>
              <a:t>Who is the user?</a:t>
            </a:r>
          </a:p>
          <a:p>
            <a:pPr lvl="1"/>
            <a:r>
              <a:rPr lang="en-US" dirty="0"/>
              <a:t>How does the user learn to interact with the system?</a:t>
            </a:r>
          </a:p>
          <a:p>
            <a:pPr lvl="1"/>
            <a:r>
              <a:rPr lang="en-US" dirty="0"/>
              <a:t>How does the user interpret info produced by the system?</a:t>
            </a:r>
          </a:p>
          <a:p>
            <a:pPr lvl="1"/>
            <a:r>
              <a:rPr lang="en-US" dirty="0"/>
              <a:t>What will the user expect  of the system?</a:t>
            </a:r>
          </a:p>
        </p:txBody>
      </p:sp>
    </p:spTree>
    <p:extLst>
      <p:ext uri="{BB962C8B-B14F-4D97-AF65-F5344CB8AC3E}">
        <p14:creationId xmlns:p14="http://schemas.microsoft.com/office/powerpoint/2010/main" val="157172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the User in Control</a:t>
            </a:r>
          </a:p>
          <a:p>
            <a:r>
              <a:rPr lang="en-US" dirty="0"/>
              <a:t>Reduce User’s Memory Load</a:t>
            </a:r>
          </a:p>
          <a:p>
            <a:r>
              <a:rPr lang="en-US" dirty="0"/>
              <a:t>Make the </a:t>
            </a:r>
            <a:r>
              <a:rPr lang="en-US"/>
              <a:t>Interface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3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the user 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should react to user needs</a:t>
            </a:r>
          </a:p>
          <a:p>
            <a:r>
              <a:rPr lang="en-US" dirty="0"/>
              <a:t>System should help the user complete tasks</a:t>
            </a:r>
          </a:p>
          <a:p>
            <a:r>
              <a:rPr lang="en-US" dirty="0"/>
              <a:t>User should not feel that the system is controlling the user</a:t>
            </a:r>
          </a:p>
          <a:p>
            <a:r>
              <a:rPr lang="en-US" dirty="0"/>
              <a:t> </a:t>
            </a:r>
            <a:r>
              <a:rPr lang="en-US" dirty="0" err="1"/>
              <a:t>e.g</a:t>
            </a:r>
            <a:r>
              <a:rPr lang="en-US" dirty="0"/>
              <a:t> OS commands</a:t>
            </a:r>
          </a:p>
        </p:txBody>
      </p:sp>
    </p:spTree>
    <p:extLst>
      <p:ext uri="{BB962C8B-B14F-4D97-AF65-F5344CB8AC3E}">
        <p14:creationId xmlns:p14="http://schemas.microsoft.com/office/powerpoint/2010/main" val="133204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the user 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Design Principles:</a:t>
            </a:r>
          </a:p>
          <a:p>
            <a:pPr lvl="1"/>
            <a:r>
              <a:rPr lang="en-US" dirty="0"/>
              <a:t>Define interactions </a:t>
            </a:r>
            <a:r>
              <a:rPr lang="en-US" dirty="0" err="1"/>
              <a:t>s.t.</a:t>
            </a:r>
            <a:r>
              <a:rPr lang="en-US" dirty="0"/>
              <a:t> a user is not forced into unnecessary/undesired actions/modes</a:t>
            </a:r>
          </a:p>
          <a:p>
            <a:pPr lvl="1"/>
            <a:r>
              <a:rPr lang="en-US" dirty="0"/>
              <a:t>Provide flexible interaction</a:t>
            </a:r>
          </a:p>
          <a:p>
            <a:pPr lvl="1"/>
            <a:r>
              <a:rPr lang="en-US" dirty="0"/>
              <a:t>User should not feel that the system is controlling the user</a:t>
            </a:r>
          </a:p>
          <a:p>
            <a:pPr lvl="1"/>
            <a:r>
              <a:rPr lang="en-US" dirty="0"/>
              <a:t>Allow interruptible and undoable user interactions</a:t>
            </a:r>
          </a:p>
          <a:p>
            <a:pPr lvl="1"/>
            <a:r>
              <a:rPr lang="en-US" dirty="0"/>
              <a:t>Streamline interactions based on skill level, allow interactions to be customized</a:t>
            </a:r>
          </a:p>
          <a:p>
            <a:pPr lvl="1"/>
            <a:r>
              <a:rPr lang="en-US" dirty="0"/>
              <a:t>Hide technical internals from casual user</a:t>
            </a:r>
          </a:p>
          <a:p>
            <a:pPr lvl="1"/>
            <a:r>
              <a:rPr lang="en-US" dirty="0"/>
              <a:t>Provide mechanism for direct interaction with objects on screen</a:t>
            </a:r>
          </a:p>
        </p:txBody>
      </p:sp>
    </p:spTree>
    <p:extLst>
      <p:ext uri="{BB962C8B-B14F-4D97-AF65-F5344CB8AC3E}">
        <p14:creationId xmlns:p14="http://schemas.microsoft.com/office/powerpoint/2010/main" val="129417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user’s memory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more a user has to remember, the more error-prone the interaction</a:t>
            </a:r>
          </a:p>
          <a:p>
            <a:r>
              <a:rPr lang="en-US" dirty="0"/>
              <a:t>Design principles:</a:t>
            </a:r>
          </a:p>
          <a:p>
            <a:pPr lvl="1"/>
            <a:r>
              <a:rPr lang="en-US" dirty="0"/>
              <a:t>Reduce demand on short term memory</a:t>
            </a:r>
          </a:p>
          <a:p>
            <a:pPr lvl="1"/>
            <a:r>
              <a:rPr lang="en-US" dirty="0"/>
              <a:t>Establish meaningful defaults example reset</a:t>
            </a:r>
          </a:p>
          <a:p>
            <a:pPr lvl="1"/>
            <a:r>
              <a:rPr lang="en-US" dirty="0"/>
              <a:t>Define shortcuts that are intuitive: </a:t>
            </a:r>
            <a:r>
              <a:rPr lang="en-US" dirty="0" err="1"/>
              <a:t>Alt:P</a:t>
            </a:r>
            <a:endParaRPr lang="en-US" dirty="0"/>
          </a:p>
          <a:p>
            <a:pPr lvl="1"/>
            <a:r>
              <a:rPr lang="en-US" dirty="0"/>
              <a:t>Disclose information in a progressive manner. Example </a:t>
            </a:r>
          </a:p>
          <a:p>
            <a:pPr marL="393192" lvl="1" indent="0">
              <a:buNone/>
            </a:pPr>
            <a:r>
              <a:rPr lang="en-US" dirty="0"/>
              <a:t>Select text and show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36280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42003</TotalTime>
  <Words>910</Words>
  <Application>Microsoft Office PowerPoint</Application>
  <PresentationFormat>On-screen Show (4:3)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Constantia</vt:lpstr>
      <vt:lpstr>Lucida Sans Unicode</vt:lpstr>
      <vt:lpstr>Symbol</vt:lpstr>
      <vt:lpstr>Times New Roman</vt:lpstr>
      <vt:lpstr>Wingdings 2</vt:lpstr>
      <vt:lpstr>Custom Design</vt:lpstr>
      <vt:lpstr>Flow</vt:lpstr>
      <vt:lpstr>A House</vt:lpstr>
      <vt:lpstr>Interfaces</vt:lpstr>
      <vt:lpstr>Interfaces</vt:lpstr>
      <vt:lpstr>GUIs</vt:lpstr>
      <vt:lpstr>Designing User Interface</vt:lpstr>
      <vt:lpstr>Golden Rules</vt:lpstr>
      <vt:lpstr>Place the user in control</vt:lpstr>
      <vt:lpstr>Place the user in control</vt:lpstr>
      <vt:lpstr>Reduce the user’s memory load</vt:lpstr>
      <vt:lpstr>Make the interface consistent</vt:lpstr>
      <vt:lpstr>UID Process</vt:lpstr>
      <vt:lpstr>UID Process</vt:lpstr>
      <vt:lpstr>UID Process</vt:lpstr>
      <vt:lpstr>Interface Analysis</vt:lpstr>
      <vt:lpstr>Interface Analysis</vt:lpstr>
      <vt:lpstr>Interface Analysis</vt:lpstr>
      <vt:lpstr>Mapping User Objectives</vt:lpstr>
      <vt:lpstr>Design Issues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HS</dc:creator>
  <cp:lastModifiedBy>Mehwish</cp:lastModifiedBy>
  <cp:revision>225</cp:revision>
  <dcterms:modified xsi:type="dcterms:W3CDTF">2022-05-18T05:39:59Z</dcterms:modified>
</cp:coreProperties>
</file>