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17" r:id="rId1"/>
  </p:sldMasterIdLst>
  <p:notesMasterIdLst>
    <p:notesMasterId r:id="rId47"/>
  </p:notesMasterIdLst>
  <p:sldIdLst>
    <p:sldId id="330" r:id="rId2"/>
    <p:sldId id="259" r:id="rId3"/>
    <p:sldId id="315" r:id="rId4"/>
    <p:sldId id="324" r:id="rId5"/>
    <p:sldId id="314" r:id="rId6"/>
    <p:sldId id="355" r:id="rId7"/>
    <p:sldId id="280" r:id="rId8"/>
    <p:sldId id="281" r:id="rId9"/>
    <p:sldId id="361" r:id="rId10"/>
    <p:sldId id="328" r:id="rId11"/>
    <p:sldId id="362" r:id="rId12"/>
    <p:sldId id="278" r:id="rId13"/>
    <p:sldId id="318" r:id="rId14"/>
    <p:sldId id="286" r:id="rId15"/>
    <p:sldId id="267" r:id="rId16"/>
    <p:sldId id="291" r:id="rId17"/>
    <p:sldId id="292" r:id="rId18"/>
    <p:sldId id="357" r:id="rId19"/>
    <p:sldId id="358" r:id="rId20"/>
    <p:sldId id="359" r:id="rId21"/>
    <p:sldId id="360" r:id="rId22"/>
    <p:sldId id="270" r:id="rId23"/>
    <p:sldId id="296" r:id="rId24"/>
    <p:sldId id="299" r:id="rId25"/>
    <p:sldId id="297" r:id="rId26"/>
    <p:sldId id="295" r:id="rId27"/>
    <p:sldId id="301" r:id="rId28"/>
    <p:sldId id="331" r:id="rId29"/>
    <p:sldId id="332" r:id="rId30"/>
    <p:sldId id="336" r:id="rId31"/>
    <p:sldId id="337" r:id="rId32"/>
    <p:sldId id="338" r:id="rId33"/>
    <p:sldId id="339" r:id="rId34"/>
    <p:sldId id="327" r:id="rId35"/>
    <p:sldId id="316" r:id="rId36"/>
    <p:sldId id="272" r:id="rId37"/>
    <p:sldId id="309" r:id="rId38"/>
    <p:sldId id="310" r:id="rId39"/>
    <p:sldId id="341" r:id="rId40"/>
    <p:sldId id="342" r:id="rId41"/>
    <p:sldId id="343" r:id="rId42"/>
    <p:sldId id="344" r:id="rId43"/>
    <p:sldId id="349" r:id="rId44"/>
    <p:sldId id="350" r:id="rId45"/>
    <p:sldId id="329" r:id="rId46"/>
  </p:sldIdLst>
  <p:sldSz cx="9144000" cy="6858000" type="screen4x3"/>
  <p:notesSz cx="6858000" cy="9144000"/>
  <p:defaultTextStyle>
    <a:defPPr>
      <a:defRPr lang="en-GB"/>
    </a:defPPr>
    <a:lvl1pPr algn="l" rtl="0" eaLnBrk="0" fontAlgn="base" hangingPunct="0">
      <a:spcBef>
        <a:spcPct val="0"/>
      </a:spcBef>
      <a:spcAft>
        <a:spcPct val="0"/>
      </a:spcAft>
      <a:defRPr kern="1200">
        <a:solidFill>
          <a:schemeClr val="bg1"/>
        </a:solidFill>
        <a:latin typeface="Times New Roman" pitchFamily="18" charset="0"/>
        <a:ea typeface="Lucida Sans Unicode" pitchFamily="34" charset="0"/>
        <a:cs typeface="Lucida Sans Unicode" pitchFamily="34" charset="0"/>
      </a:defRPr>
    </a:lvl1pPr>
    <a:lvl2pPr marL="457200" algn="l" rtl="0" eaLnBrk="0" fontAlgn="base" hangingPunct="0">
      <a:spcBef>
        <a:spcPct val="0"/>
      </a:spcBef>
      <a:spcAft>
        <a:spcPct val="0"/>
      </a:spcAft>
      <a:defRPr kern="1200">
        <a:solidFill>
          <a:schemeClr val="bg1"/>
        </a:solidFill>
        <a:latin typeface="Times New Roman" pitchFamily="18" charset="0"/>
        <a:ea typeface="Lucida Sans Unicode" pitchFamily="34" charset="0"/>
        <a:cs typeface="Lucida Sans Unicode" pitchFamily="34" charset="0"/>
      </a:defRPr>
    </a:lvl2pPr>
    <a:lvl3pPr marL="914400" algn="l" rtl="0" eaLnBrk="0" fontAlgn="base" hangingPunct="0">
      <a:spcBef>
        <a:spcPct val="0"/>
      </a:spcBef>
      <a:spcAft>
        <a:spcPct val="0"/>
      </a:spcAft>
      <a:defRPr kern="1200">
        <a:solidFill>
          <a:schemeClr val="bg1"/>
        </a:solidFill>
        <a:latin typeface="Times New Roman" pitchFamily="18" charset="0"/>
        <a:ea typeface="Lucida Sans Unicode" pitchFamily="34" charset="0"/>
        <a:cs typeface="Lucida Sans Unicode" pitchFamily="34" charset="0"/>
      </a:defRPr>
    </a:lvl3pPr>
    <a:lvl4pPr marL="1371600" algn="l" rtl="0" eaLnBrk="0" fontAlgn="base" hangingPunct="0">
      <a:spcBef>
        <a:spcPct val="0"/>
      </a:spcBef>
      <a:spcAft>
        <a:spcPct val="0"/>
      </a:spcAft>
      <a:defRPr kern="1200">
        <a:solidFill>
          <a:schemeClr val="bg1"/>
        </a:solidFill>
        <a:latin typeface="Times New Roman" pitchFamily="18" charset="0"/>
        <a:ea typeface="Lucida Sans Unicode" pitchFamily="34" charset="0"/>
        <a:cs typeface="Lucida Sans Unicode" pitchFamily="34" charset="0"/>
      </a:defRPr>
    </a:lvl4pPr>
    <a:lvl5pPr marL="1828800" algn="l" rtl="0" eaLnBrk="0" fontAlgn="base" hangingPunct="0">
      <a:spcBef>
        <a:spcPct val="0"/>
      </a:spcBef>
      <a:spcAft>
        <a:spcPct val="0"/>
      </a:spcAft>
      <a:defRPr kern="1200">
        <a:solidFill>
          <a:schemeClr val="bg1"/>
        </a:solidFill>
        <a:latin typeface="Times New Roman" pitchFamily="18" charset="0"/>
        <a:ea typeface="Lucida Sans Unicode" pitchFamily="34" charset="0"/>
        <a:cs typeface="Lucida Sans Unicode" pitchFamily="34" charset="0"/>
      </a:defRPr>
    </a:lvl5pPr>
    <a:lvl6pPr marL="2286000" algn="l" defTabSz="914400" rtl="0" eaLnBrk="1" latinLnBrk="0" hangingPunct="1">
      <a:defRPr kern="1200">
        <a:solidFill>
          <a:schemeClr val="bg1"/>
        </a:solidFill>
        <a:latin typeface="Times New Roman" pitchFamily="18" charset="0"/>
        <a:ea typeface="Lucida Sans Unicode" pitchFamily="34" charset="0"/>
        <a:cs typeface="Lucida Sans Unicode" pitchFamily="34" charset="0"/>
      </a:defRPr>
    </a:lvl6pPr>
    <a:lvl7pPr marL="2743200" algn="l" defTabSz="914400" rtl="0" eaLnBrk="1" latinLnBrk="0" hangingPunct="1">
      <a:defRPr kern="1200">
        <a:solidFill>
          <a:schemeClr val="bg1"/>
        </a:solidFill>
        <a:latin typeface="Times New Roman" pitchFamily="18" charset="0"/>
        <a:ea typeface="Lucida Sans Unicode" pitchFamily="34" charset="0"/>
        <a:cs typeface="Lucida Sans Unicode" pitchFamily="34" charset="0"/>
      </a:defRPr>
    </a:lvl7pPr>
    <a:lvl8pPr marL="3200400" algn="l" defTabSz="914400" rtl="0" eaLnBrk="1" latinLnBrk="0" hangingPunct="1">
      <a:defRPr kern="1200">
        <a:solidFill>
          <a:schemeClr val="bg1"/>
        </a:solidFill>
        <a:latin typeface="Times New Roman" pitchFamily="18" charset="0"/>
        <a:ea typeface="Lucida Sans Unicode" pitchFamily="34" charset="0"/>
        <a:cs typeface="Lucida Sans Unicode" pitchFamily="34" charset="0"/>
      </a:defRPr>
    </a:lvl8pPr>
    <a:lvl9pPr marL="3657600" algn="l" defTabSz="914400" rtl="0" eaLnBrk="1" latinLnBrk="0" hangingPunct="1">
      <a:defRPr kern="1200">
        <a:solidFill>
          <a:schemeClr val="bg1"/>
        </a:solidFill>
        <a:latin typeface="Times New Roman" pitchFamily="18" charset="0"/>
        <a:ea typeface="Lucida Sans Unicode" pitchFamily="34" charset="0"/>
        <a:cs typeface="Lucida Sans Unicode"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8" autoAdjust="0"/>
    <p:restoredTop sz="94598" autoAdjust="0"/>
  </p:normalViewPr>
  <p:slideViewPr>
    <p:cSldViewPr>
      <p:cViewPr>
        <p:scale>
          <a:sx n="122" d="100"/>
          <a:sy n="122" d="100"/>
        </p:scale>
        <p:origin x="1284" y="96"/>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6858000" cy="9144000"/>
          </a:xfrm>
          <a:prstGeom prst="roundRect">
            <a:avLst>
              <a:gd name="adj" fmla="val 23"/>
            </a:avLst>
          </a:prstGeom>
          <a:solidFill>
            <a:srgbClr val="FFFFFF"/>
          </a:solidFill>
          <a:ln w="9360">
            <a:noFill/>
            <a:round/>
            <a:headEnd/>
            <a:tailEnd/>
          </a:ln>
        </p:spPr>
        <p:txBody>
          <a:bodyPr wrap="none" anchor="ctr"/>
          <a:lstStyle/>
          <a:p>
            <a:pPr>
              <a:defRPr/>
            </a:pPr>
            <a:endParaRPr lang="en-US">
              <a:ea typeface="+mn-ea"/>
              <a:cs typeface="+mn-cs"/>
            </a:endParaRPr>
          </a:p>
        </p:txBody>
      </p:sp>
      <p:sp>
        <p:nvSpPr>
          <p:cNvPr id="3074" name="AutoShape 2"/>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pPr>
              <a:defRPr/>
            </a:pPr>
            <a:endParaRPr lang="en-US">
              <a:ea typeface="+mn-ea"/>
              <a:cs typeface="+mn-cs"/>
            </a:endParaRPr>
          </a:p>
        </p:txBody>
      </p:sp>
      <p:sp>
        <p:nvSpPr>
          <p:cNvPr id="3075" name="AutoShape 3"/>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pPr>
              <a:defRPr/>
            </a:pPr>
            <a:endParaRPr lang="en-US">
              <a:ea typeface="+mn-ea"/>
              <a:cs typeface="+mn-cs"/>
            </a:endParaRPr>
          </a:p>
        </p:txBody>
      </p:sp>
      <p:sp>
        <p:nvSpPr>
          <p:cNvPr id="3076" name="AutoShape 4"/>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pPr>
              <a:defRPr/>
            </a:pPr>
            <a:endParaRPr lang="en-US">
              <a:ea typeface="+mn-ea"/>
              <a:cs typeface="+mn-cs"/>
            </a:endParaRPr>
          </a:p>
        </p:txBody>
      </p:sp>
      <p:sp>
        <p:nvSpPr>
          <p:cNvPr id="3077" name="AutoShape 5"/>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pPr>
              <a:defRPr/>
            </a:pPr>
            <a:endParaRPr lang="en-US">
              <a:ea typeface="+mn-ea"/>
              <a:cs typeface="+mn-cs"/>
            </a:endParaRPr>
          </a:p>
        </p:txBody>
      </p:sp>
      <p:sp>
        <p:nvSpPr>
          <p:cNvPr id="3078" name="AutoShape 6"/>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pPr>
              <a:defRPr/>
            </a:pPr>
            <a:endParaRPr lang="en-US">
              <a:ea typeface="+mn-ea"/>
              <a:cs typeface="+mn-cs"/>
            </a:endParaRPr>
          </a:p>
        </p:txBody>
      </p:sp>
      <p:sp>
        <p:nvSpPr>
          <p:cNvPr id="3079" name="AutoShape 7"/>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pPr>
              <a:defRPr/>
            </a:pPr>
            <a:endParaRPr lang="en-US">
              <a:ea typeface="+mn-ea"/>
              <a:cs typeface="+mn-cs"/>
            </a:endParaRPr>
          </a:p>
        </p:txBody>
      </p:sp>
      <p:sp>
        <p:nvSpPr>
          <p:cNvPr id="3080" name="AutoShape 8"/>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pPr>
              <a:defRPr/>
            </a:pPr>
            <a:endParaRPr lang="en-US">
              <a:ea typeface="+mn-ea"/>
              <a:cs typeface="+mn-cs"/>
            </a:endParaRPr>
          </a:p>
        </p:txBody>
      </p:sp>
      <p:sp>
        <p:nvSpPr>
          <p:cNvPr id="48138" name="Rectangle 9"/>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w="9525">
            <a:solidFill>
              <a:srgbClr val="000000"/>
            </a:solidFill>
            <a:miter lim="800000"/>
            <a:headEnd/>
            <a:tailEnd/>
          </a:ln>
        </p:spPr>
      </p:sp>
      <p:sp>
        <p:nvSpPr>
          <p:cNvPr id="3082" name="Rectangle 10"/>
          <p:cNvSpPr txBox="1">
            <a:spLocks noGrp="1" noChangeArrowheads="1"/>
          </p:cNvSpPr>
          <p:nvPr>
            <p:ph type="body" idx="1"/>
          </p:nvPr>
        </p:nvSpPr>
        <p:spPr bwMode="auto">
          <a:xfrm>
            <a:off x="685800" y="4343400"/>
            <a:ext cx="5486400" cy="41148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endParaRPr lang="en-US" noProof="0"/>
          </a:p>
        </p:txBody>
      </p:sp>
    </p:spTree>
    <p:extLst>
      <p:ext uri="{BB962C8B-B14F-4D97-AF65-F5344CB8AC3E}">
        <p14:creationId xmlns:p14="http://schemas.microsoft.com/office/powerpoint/2010/main" val="2200024406"/>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1"/>
          <p:cNvSpPr>
            <a:spLocks noGrp="1" noRot="1" noChangeAspect="1" noChangeArrowheads="1" noTextEdit="1"/>
          </p:cNvSpPr>
          <p:nvPr>
            <p:ph type="sldImg"/>
          </p:nvPr>
        </p:nvSpPr>
        <p:spPr>
          <a:ln/>
        </p:spPr>
      </p:sp>
      <p:sp>
        <p:nvSpPr>
          <p:cNvPr id="52227" name="Rectangle 2"/>
          <p:cNvSpPr txBox="1">
            <a:spLocks noGrp="1" noChangeArrowheads="1"/>
          </p:cNvSpPr>
          <p:nvPr>
            <p:ph type="body" idx="1"/>
          </p:nvPr>
        </p:nvSpPr>
        <p:spPr>
          <a:noFill/>
          <a:ln/>
        </p:spPr>
        <p:txBody>
          <a:bodyPr wrap="none" anchor="ctr"/>
          <a:lstStyle/>
          <a:p>
            <a:endParaRPr lang="en-US"/>
          </a:p>
        </p:txBody>
      </p:sp>
    </p:spTree>
    <p:extLst>
      <p:ext uri="{BB962C8B-B14F-4D97-AF65-F5344CB8AC3E}">
        <p14:creationId xmlns:p14="http://schemas.microsoft.com/office/powerpoint/2010/main" val="26441682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noFill/>
          <a:ln/>
        </p:spPr>
      </p:sp>
      <p:sp>
        <p:nvSpPr>
          <p:cNvPr id="64515" name="Rectangle 3"/>
          <p:cNvSpPr txBox="1">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5783715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noFill/>
          <a:ln/>
        </p:spPr>
      </p:sp>
      <p:sp>
        <p:nvSpPr>
          <p:cNvPr id="65539" name="Rectangle 3"/>
          <p:cNvSpPr txBox="1">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3183435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noFill/>
          <a:ln/>
        </p:spPr>
      </p:sp>
      <p:sp>
        <p:nvSpPr>
          <p:cNvPr id="66563" name="Rectangle 3"/>
          <p:cNvSpPr txBox="1">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4213540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noFill/>
          <a:ln/>
        </p:spPr>
      </p:sp>
      <p:sp>
        <p:nvSpPr>
          <p:cNvPr id="70659" name="Rectangle 3"/>
          <p:cNvSpPr txBox="1">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8531315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noFill/>
          <a:ln/>
        </p:spPr>
      </p:sp>
      <p:sp>
        <p:nvSpPr>
          <p:cNvPr id="72707" name="Rectangle 3"/>
          <p:cNvSpPr txBox="1">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8857199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noFill/>
          <a:ln/>
        </p:spPr>
      </p:sp>
      <p:sp>
        <p:nvSpPr>
          <p:cNvPr id="73731" name="Rectangle 3"/>
          <p:cNvSpPr txBox="1">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6876972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noFill/>
          <a:ln/>
        </p:spPr>
      </p:sp>
      <p:sp>
        <p:nvSpPr>
          <p:cNvPr id="74755" name="Rectangle 3"/>
          <p:cNvSpPr txBox="1">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677039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noFill/>
          <a:ln/>
        </p:spPr>
      </p:sp>
      <p:sp>
        <p:nvSpPr>
          <p:cNvPr id="75779" name="Rectangle 3"/>
          <p:cNvSpPr txBox="1">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2990332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noFill/>
          <a:ln/>
        </p:spPr>
      </p:sp>
      <p:sp>
        <p:nvSpPr>
          <p:cNvPr id="76803" name="Rectangle 3"/>
          <p:cNvSpPr txBox="1">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6628781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62467" name="Rectangle 3"/>
          <p:cNvSpPr>
            <a:spLocks noGrp="1" noChangeArrowheads="1"/>
          </p:cNvSpPr>
          <p:nvPr>
            <p:ph type="body" idx="1"/>
          </p:nvPr>
        </p:nvSpPr>
        <p:spPr bwMode="auto">
          <a:xfrm>
            <a:off x="685800" y="4343361"/>
            <a:ext cx="5486400" cy="4115511"/>
          </a:xfrm>
          <a:prstGeom prst="rect">
            <a:avLst/>
          </a:prstGeom>
          <a:noFill/>
          <a:ln>
            <a:miter lim="800000"/>
            <a:headEnd/>
            <a:tailEnd/>
          </a:ln>
        </p:spPr>
        <p:txBody>
          <a:bodyPr/>
          <a:lstStyle/>
          <a:p>
            <a:endParaRPr lang="en-US"/>
          </a:p>
        </p:txBody>
      </p:sp>
    </p:spTree>
    <p:extLst>
      <p:ext uri="{BB962C8B-B14F-4D97-AF65-F5344CB8AC3E}">
        <p14:creationId xmlns:p14="http://schemas.microsoft.com/office/powerpoint/2010/main" val="4043081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25221441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361"/>
            <a:ext cx="5486400" cy="4115511"/>
          </a:xfrm>
          <a:prstGeom prst="rect">
            <a:avLst/>
          </a:prstGeom>
          <a:noFill/>
          <a:ln>
            <a:miter lim="800000"/>
            <a:headEnd/>
            <a:tailEnd/>
          </a:ln>
        </p:spPr>
        <p:txBody>
          <a:bodyPr/>
          <a:lstStyle/>
          <a:p>
            <a:endParaRPr lang="en-US"/>
          </a:p>
        </p:txBody>
      </p:sp>
    </p:spTree>
    <p:extLst>
      <p:ext uri="{BB962C8B-B14F-4D97-AF65-F5344CB8AC3E}">
        <p14:creationId xmlns:p14="http://schemas.microsoft.com/office/powerpoint/2010/main" val="22389861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64515" name="Rectangle 3"/>
          <p:cNvSpPr>
            <a:spLocks noGrp="1" noChangeArrowheads="1"/>
          </p:cNvSpPr>
          <p:nvPr>
            <p:ph type="body" idx="1"/>
          </p:nvPr>
        </p:nvSpPr>
        <p:spPr bwMode="auto">
          <a:xfrm>
            <a:off x="685800" y="4343361"/>
            <a:ext cx="5486400" cy="4115511"/>
          </a:xfrm>
          <a:prstGeom prst="rect">
            <a:avLst/>
          </a:prstGeom>
          <a:noFill/>
          <a:ln>
            <a:miter lim="800000"/>
            <a:headEnd/>
            <a:tailEnd/>
          </a:ln>
        </p:spPr>
        <p:txBody>
          <a:bodyPr/>
          <a:lstStyle/>
          <a:p>
            <a:endParaRPr lang="en-US"/>
          </a:p>
        </p:txBody>
      </p:sp>
    </p:spTree>
    <p:extLst>
      <p:ext uri="{BB962C8B-B14F-4D97-AF65-F5344CB8AC3E}">
        <p14:creationId xmlns:p14="http://schemas.microsoft.com/office/powerpoint/2010/main" val="18292434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65539" name="Rectangle 3"/>
          <p:cNvSpPr>
            <a:spLocks noGrp="1" noChangeArrowheads="1"/>
          </p:cNvSpPr>
          <p:nvPr>
            <p:ph type="body" idx="1"/>
          </p:nvPr>
        </p:nvSpPr>
        <p:spPr bwMode="auto">
          <a:xfrm>
            <a:off x="685800" y="4343361"/>
            <a:ext cx="5486400" cy="4115511"/>
          </a:xfrm>
          <a:prstGeom prst="rect">
            <a:avLst/>
          </a:prstGeom>
          <a:noFill/>
          <a:ln>
            <a:miter lim="800000"/>
            <a:headEnd/>
            <a:tailEnd/>
          </a:ln>
        </p:spPr>
        <p:txBody>
          <a:bodyPr/>
          <a:lstStyle/>
          <a:p>
            <a:endParaRPr lang="en-US"/>
          </a:p>
        </p:txBody>
      </p:sp>
    </p:spTree>
    <p:extLst>
      <p:ext uri="{BB962C8B-B14F-4D97-AF65-F5344CB8AC3E}">
        <p14:creationId xmlns:p14="http://schemas.microsoft.com/office/powerpoint/2010/main" val="23923870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noFill/>
          <a:ln/>
        </p:spPr>
      </p:sp>
      <p:sp>
        <p:nvSpPr>
          <p:cNvPr id="83971" name="Rectangle 3"/>
          <p:cNvSpPr txBox="1">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999033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noFill/>
          <a:ln/>
        </p:spPr>
      </p:sp>
      <p:sp>
        <p:nvSpPr>
          <p:cNvPr id="78851" name="Rectangle 3"/>
          <p:cNvSpPr txBox="1">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41598313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noFill/>
          <a:ln/>
        </p:spPr>
      </p:sp>
      <p:sp>
        <p:nvSpPr>
          <p:cNvPr id="79875" name="Rectangle 3"/>
          <p:cNvSpPr txBox="1">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9344966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noFill/>
          <a:ln/>
        </p:spPr>
      </p:sp>
      <p:sp>
        <p:nvSpPr>
          <p:cNvPr id="80899" name="Rectangle 3"/>
          <p:cNvSpPr txBox="1">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7198394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68611" name="Rectangle 3"/>
          <p:cNvSpPr>
            <a:spLocks noGrp="1" noChangeArrowheads="1"/>
          </p:cNvSpPr>
          <p:nvPr>
            <p:ph type="body" idx="1"/>
          </p:nvPr>
        </p:nvSpPr>
        <p:spPr bwMode="auto">
          <a:xfrm>
            <a:off x="685800" y="4343361"/>
            <a:ext cx="5486400" cy="4115511"/>
          </a:xfrm>
          <a:prstGeom prst="rect">
            <a:avLst/>
          </a:prstGeom>
          <a:noFill/>
          <a:ln>
            <a:miter lim="800000"/>
            <a:headEnd/>
            <a:tailEnd/>
          </a:ln>
        </p:spPr>
        <p:txBody>
          <a:bodyPr/>
          <a:lstStyle/>
          <a:p>
            <a:endParaRPr lang="en-US"/>
          </a:p>
        </p:txBody>
      </p:sp>
    </p:spTree>
    <p:extLst>
      <p:ext uri="{BB962C8B-B14F-4D97-AF65-F5344CB8AC3E}">
        <p14:creationId xmlns:p14="http://schemas.microsoft.com/office/powerpoint/2010/main" val="8382303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69635" name="Rectangle 3"/>
          <p:cNvSpPr>
            <a:spLocks noGrp="1" noChangeArrowheads="1"/>
          </p:cNvSpPr>
          <p:nvPr>
            <p:ph type="body" idx="1"/>
          </p:nvPr>
        </p:nvSpPr>
        <p:spPr bwMode="auto">
          <a:xfrm>
            <a:off x="685800" y="4343361"/>
            <a:ext cx="5486400" cy="4115511"/>
          </a:xfrm>
          <a:prstGeom prst="rect">
            <a:avLst/>
          </a:prstGeom>
          <a:noFill/>
          <a:ln>
            <a:miter lim="800000"/>
            <a:headEnd/>
            <a:tailEnd/>
          </a:ln>
        </p:spPr>
        <p:txBody>
          <a:bodyPr/>
          <a:lstStyle/>
          <a:p>
            <a:endParaRPr lang="en-US"/>
          </a:p>
        </p:txBody>
      </p:sp>
    </p:spTree>
    <p:extLst>
      <p:ext uri="{BB962C8B-B14F-4D97-AF65-F5344CB8AC3E}">
        <p14:creationId xmlns:p14="http://schemas.microsoft.com/office/powerpoint/2010/main" val="30798611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70659" name="Rectangle 3"/>
          <p:cNvSpPr>
            <a:spLocks noGrp="1" noChangeArrowheads="1"/>
          </p:cNvSpPr>
          <p:nvPr>
            <p:ph type="body" idx="1"/>
          </p:nvPr>
        </p:nvSpPr>
        <p:spPr bwMode="auto">
          <a:xfrm>
            <a:off x="685800" y="4343361"/>
            <a:ext cx="5486400" cy="4115511"/>
          </a:xfrm>
          <a:prstGeom prst="rect">
            <a:avLst/>
          </a:prstGeom>
          <a:noFill/>
          <a:ln>
            <a:miter lim="800000"/>
            <a:headEnd/>
            <a:tailEnd/>
          </a:ln>
        </p:spPr>
        <p:txBody>
          <a:bodyPr/>
          <a:lstStyle/>
          <a:p>
            <a:endParaRPr lang="en-US"/>
          </a:p>
        </p:txBody>
      </p:sp>
    </p:spTree>
    <p:extLst>
      <p:ext uri="{BB962C8B-B14F-4D97-AF65-F5344CB8AC3E}">
        <p14:creationId xmlns:p14="http://schemas.microsoft.com/office/powerpoint/2010/main" val="10035890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15322264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71683" name="Rectangle 3"/>
          <p:cNvSpPr>
            <a:spLocks noGrp="1" noChangeArrowheads="1"/>
          </p:cNvSpPr>
          <p:nvPr>
            <p:ph type="body" idx="1"/>
          </p:nvPr>
        </p:nvSpPr>
        <p:spPr bwMode="auto">
          <a:xfrm>
            <a:off x="685800" y="4343361"/>
            <a:ext cx="5486400" cy="4115511"/>
          </a:xfrm>
          <a:prstGeom prst="rect">
            <a:avLst/>
          </a:prstGeom>
          <a:noFill/>
          <a:ln>
            <a:miter lim="800000"/>
            <a:headEnd/>
            <a:tailEnd/>
          </a:ln>
        </p:spPr>
        <p:txBody>
          <a:bodyPr/>
          <a:lstStyle/>
          <a:p>
            <a:endParaRPr lang="en-US"/>
          </a:p>
        </p:txBody>
      </p:sp>
    </p:spTree>
    <p:extLst>
      <p:ext uri="{BB962C8B-B14F-4D97-AF65-F5344CB8AC3E}">
        <p14:creationId xmlns:p14="http://schemas.microsoft.com/office/powerpoint/2010/main" val="22891843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77827" name="Rectangle 3"/>
          <p:cNvSpPr>
            <a:spLocks noGrp="1" noChangeArrowheads="1"/>
          </p:cNvSpPr>
          <p:nvPr>
            <p:ph type="body" idx="1"/>
          </p:nvPr>
        </p:nvSpPr>
        <p:spPr bwMode="auto">
          <a:xfrm>
            <a:off x="685800" y="4343361"/>
            <a:ext cx="5486400" cy="4115511"/>
          </a:xfrm>
          <a:prstGeom prst="rect">
            <a:avLst/>
          </a:prstGeom>
          <a:noFill/>
          <a:ln>
            <a:miter lim="800000"/>
            <a:headEnd/>
            <a:tailEnd/>
          </a:ln>
        </p:spPr>
        <p:txBody>
          <a:bodyPr/>
          <a:lstStyle/>
          <a:p>
            <a:endParaRPr lang="en-US"/>
          </a:p>
        </p:txBody>
      </p:sp>
    </p:spTree>
    <p:extLst>
      <p:ext uri="{BB962C8B-B14F-4D97-AF65-F5344CB8AC3E}">
        <p14:creationId xmlns:p14="http://schemas.microsoft.com/office/powerpoint/2010/main" val="3697004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78851" name="Rectangle 3"/>
          <p:cNvSpPr>
            <a:spLocks noGrp="1" noChangeArrowheads="1"/>
          </p:cNvSpPr>
          <p:nvPr>
            <p:ph type="body" idx="1"/>
          </p:nvPr>
        </p:nvSpPr>
        <p:spPr bwMode="auto">
          <a:xfrm>
            <a:off x="685800" y="4343361"/>
            <a:ext cx="5486400" cy="4115511"/>
          </a:xfrm>
          <a:prstGeom prst="rect">
            <a:avLst/>
          </a:prstGeom>
          <a:noFill/>
          <a:ln>
            <a:miter lim="800000"/>
            <a:headEnd/>
            <a:tailEnd/>
          </a:ln>
        </p:spPr>
        <p:txBody>
          <a:bodyPr/>
          <a:lstStyle/>
          <a:p>
            <a:endParaRPr lang="en-US"/>
          </a:p>
        </p:txBody>
      </p:sp>
    </p:spTree>
    <p:extLst>
      <p:ext uri="{BB962C8B-B14F-4D97-AF65-F5344CB8AC3E}">
        <p14:creationId xmlns:p14="http://schemas.microsoft.com/office/powerpoint/2010/main" val="170183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5800" y="4343361"/>
            <a:ext cx="5486400" cy="4115511"/>
          </a:xfrm>
          <a:prstGeom prst="rect">
            <a:avLst/>
          </a:prstGeom>
          <a:noFill/>
          <a:ln>
            <a:miter lim="800000"/>
            <a:headEnd/>
            <a:tailEnd/>
          </a:ln>
        </p:spPr>
        <p:txBody>
          <a:bodyPr/>
          <a:lstStyle/>
          <a:p>
            <a:endParaRPr lang="en-US"/>
          </a:p>
        </p:txBody>
      </p:sp>
    </p:spTree>
    <p:extLst>
      <p:ext uri="{BB962C8B-B14F-4D97-AF65-F5344CB8AC3E}">
        <p14:creationId xmlns:p14="http://schemas.microsoft.com/office/powerpoint/2010/main" val="2834077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noFill/>
          <a:ln/>
        </p:spPr>
      </p:sp>
      <p:sp>
        <p:nvSpPr>
          <p:cNvPr id="59395" name="Rectangle 3"/>
          <p:cNvSpPr txBox="1">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394643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noFill/>
          <a:ln/>
        </p:spPr>
      </p:sp>
      <p:sp>
        <p:nvSpPr>
          <p:cNvPr id="60419" name="Rectangle 3"/>
          <p:cNvSpPr txBox="1">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4539966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noFill/>
          <a:ln/>
        </p:spPr>
      </p:sp>
      <p:sp>
        <p:nvSpPr>
          <p:cNvPr id="56323" name="Rectangle 3"/>
          <p:cNvSpPr txBox="1">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352221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noFill/>
          <a:ln/>
        </p:spPr>
      </p:sp>
      <p:sp>
        <p:nvSpPr>
          <p:cNvPr id="57347" name="Rectangle 3"/>
          <p:cNvSpPr txBox="1">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9367077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noFill/>
          <a:ln/>
        </p:spPr>
      </p:sp>
      <p:sp>
        <p:nvSpPr>
          <p:cNvPr id="63491" name="Rectangle 3"/>
          <p:cNvSpPr txBox="1">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024315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544213AF-26F6-41FA-8D85-E2C5388D6E58}" type="datetimeFigureOut">
              <a:rPr lang="en-US" smtClean="0"/>
              <a:pPr/>
              <a:t>5/21/2022</a:t>
            </a:fld>
            <a:endParaRPr lang="en-US" dirty="0">
              <a:solidFill>
                <a:srgbClr val="FFFFFF"/>
              </a:solidFill>
            </a:endParaRPr>
          </a:p>
        </p:txBody>
      </p:sp>
      <p:sp>
        <p:nvSpPr>
          <p:cNvPr id="19" name="Footer Placeholder 18"/>
          <p:cNvSpPr>
            <a:spLocks noGrp="1"/>
          </p:cNvSpPr>
          <p:nvPr>
            <p:ph type="ftr" sz="quarter" idx="11"/>
          </p:nvPr>
        </p:nvSpPr>
        <p:spPr/>
        <p:txBody>
          <a:bodyPr/>
          <a:lstStyle/>
          <a:p>
            <a:endParaRPr kumimoji="0" lang="en-US">
              <a:solidFill>
                <a:schemeClr val="accent1">
                  <a:tint val="20000"/>
                </a:schemeClr>
              </a:solidFill>
            </a:endParaRPr>
          </a:p>
        </p:txBody>
      </p:sp>
      <p:sp>
        <p:nvSpPr>
          <p:cNvPr id="27" name="Slide Number Placeholder 26"/>
          <p:cNvSpPr>
            <a:spLocks noGrp="1"/>
          </p:cNvSpPr>
          <p:nvPr>
            <p:ph type="sldNum" sz="quarter" idx="12"/>
          </p:nvPr>
        </p:nvSpPr>
        <p:spPr/>
        <p:txBody>
          <a:bodyPr/>
          <a:lstStyle/>
          <a:p>
            <a:fld id="{D5BBC35B-A44B-4119-B8DA-DE9E3DFADA20}" type="slidenum">
              <a:rPr kumimoji="0" lang="en-US" smtClean="0"/>
              <a:pPr/>
              <a:t>‹#›</a:t>
            </a:fld>
            <a:endParaRPr kumimoji="0" lang="en-US" dirty="0">
              <a:solidFill>
                <a:srgbClr val="FFFFFF"/>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44213AF-26F6-41FA-8D85-E2C5388D6E58}" type="datetimeFigureOut">
              <a:rPr lang="en-US" smtClean="0"/>
              <a:pPr/>
              <a:t>5/21/2022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44213AF-26F6-41FA-8D85-E2C5388D6E58}" type="datetimeFigureOut">
              <a:rPr lang="en-US" smtClean="0"/>
              <a:pPr/>
              <a:t>5/21/2022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44213AF-26F6-41FA-8D85-E2C5388D6E58}" type="datetimeFigureOut">
              <a:rPr lang="en-US" smtClean="0"/>
              <a:pPr/>
              <a:t>5/21/2022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44213AF-26F6-41FA-8D85-E2C5388D6E58}" type="datetimeFigureOut">
              <a:rPr lang="en-US" smtClean="0"/>
              <a:pPr/>
              <a:t>5/21/2022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44213AF-26F6-41FA-8D85-E2C5388D6E58}" type="datetimeFigureOut">
              <a:rPr lang="en-US" smtClean="0"/>
              <a:pPr/>
              <a:t>5/21/2022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544213AF-26F6-41FA-8D85-E2C5388D6E58}" type="datetimeFigureOut">
              <a:rPr lang="en-US" smtClean="0"/>
              <a:pPr/>
              <a:t>5/21/2022</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544213AF-26F6-41FA-8D85-E2C5388D6E58}" type="datetimeFigureOut">
              <a:rPr lang="en-US" smtClean="0"/>
              <a:pPr/>
              <a:t>5/21/2022</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4213AF-26F6-41FA-8D85-E2C5388D6E58}" type="datetimeFigureOut">
              <a:rPr lang="en-US" smtClean="0"/>
              <a:pPr/>
              <a:t>5/21/2022</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44213AF-26F6-41FA-8D85-E2C5388D6E58}" type="datetimeFigureOut">
              <a:rPr lang="en-US" smtClean="0"/>
              <a:pPr/>
              <a:t>5/21/2022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544213AF-26F6-41FA-8D85-E2C5388D6E58}" type="datetimeFigureOut">
              <a:rPr lang="en-US" smtClean="0"/>
              <a:pPr/>
              <a:t>5/21/2022</a:t>
            </a:fld>
            <a:endParaRPr lang="en-US">
              <a:solidFill>
                <a:schemeClr val="tx1"/>
              </a:solidFill>
            </a:endParaRPr>
          </a:p>
        </p:txBody>
      </p:sp>
      <p:sp>
        <p:nvSpPr>
          <p:cNvPr id="6" name="Footer Placeholder 5"/>
          <p:cNvSpPr>
            <a:spLocks noGrp="1"/>
          </p:cNvSpPr>
          <p:nvPr>
            <p:ph type="ftr" sz="quarter" idx="11"/>
          </p:nvPr>
        </p:nvSpPr>
        <p:spPr/>
        <p:txBody>
          <a:bodyPr/>
          <a:lstStyle/>
          <a:p>
            <a:endParaRPr kumimoji="0" lang="en-US">
              <a:solidFill>
                <a:schemeClr val="tx1"/>
              </a:solidFill>
            </a:endParaRPr>
          </a:p>
        </p:txBody>
      </p:sp>
      <p:sp>
        <p:nvSpPr>
          <p:cNvPr id="7" name="Slide Number Placeholder 6"/>
          <p:cNvSpPr>
            <a:spLocks noGrp="1"/>
          </p:cNvSpPr>
          <p:nvPr>
            <p:ph type="sldNum" sz="quarter" idx="12"/>
          </p:nvPr>
        </p:nvSpPr>
        <p:spPr>
          <a:xfrm>
            <a:off x="8077200" y="6356350"/>
            <a:ext cx="609600" cy="365125"/>
          </a:xfrm>
        </p:spPr>
        <p:txBody>
          <a:bodyPr/>
          <a:lstStyle/>
          <a:p>
            <a:fld id="{D5BBC35B-A44B-4119-B8DA-DE9E3DFADA20}" type="slidenum">
              <a:rPr kumimoji="0" lang="en-US" smtClean="0"/>
              <a:pPr/>
              <a:t>‹#›</a:t>
            </a:fld>
            <a:endParaRPr kumimoji="0" lang="en-US">
              <a:solidFill>
                <a:schemeClr val="tx1"/>
              </a:solidFill>
            </a:endParaRP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44213AF-26F6-41FA-8D85-E2C5388D6E58}" type="datetimeFigureOut">
              <a:rPr lang="en-US" smtClean="0"/>
              <a:pPr/>
              <a:t>5/21/2022</a:t>
            </a:fld>
            <a:endParaRPr lang="en-US" sz="1000" dirty="0">
              <a:solidFill>
                <a:schemeClr val="tx1"/>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r" eaLnBrk="1" latinLnBrk="0" hangingPunct="1"/>
            <a:endParaRPr kumimoji="0" lang="en-US" sz="1000" dirty="0">
              <a:solidFill>
                <a:schemeClr val="tx1"/>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5BBC35B-A44B-4119-B8DA-DE9E3DFADA20}" type="slidenum">
              <a:rPr kumimoji="0" lang="en-US" smtClean="0"/>
              <a:pPr/>
              <a:t>‹#›</a:t>
            </a:fld>
            <a:endParaRPr kumimoji="0" lang="en-US" sz="1000" b="0">
              <a:solidFill>
                <a:schemeClr val="tx1"/>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2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Testing </a:t>
            </a:r>
          </a:p>
        </p:txBody>
      </p:sp>
      <p:sp>
        <p:nvSpPr>
          <p:cNvPr id="5" name="Subtitle 4"/>
          <p:cNvSpPr>
            <a:spLocks noGrp="1"/>
          </p:cNvSpPr>
          <p:nvPr>
            <p:ph type="subTitle" idx="1"/>
          </p:nvPr>
        </p:nvSpPr>
        <p:spPr/>
        <p:txBody>
          <a:bodyPr/>
          <a:lstStyle/>
          <a:p>
            <a:r>
              <a:rPr lang="en-US"/>
              <a:t>Mehwish Mumtaz</a:t>
            </a:r>
            <a:endParaRPr lang="en-US" dirty="0"/>
          </a:p>
        </p:txBody>
      </p:sp>
    </p:spTree>
    <p:extLst>
      <p:ext uri="{BB962C8B-B14F-4D97-AF65-F5344CB8AC3E}">
        <p14:creationId xmlns:p14="http://schemas.microsoft.com/office/powerpoint/2010/main" val="1582524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normAutofit fontScale="90000"/>
          </a:bodyPr>
          <a:lstStyle/>
          <a:p>
            <a:r>
              <a:rPr lang="en-US" dirty="0"/>
              <a:t>Whitebox Testing</a:t>
            </a:r>
            <a:br>
              <a:rPr lang="en-US" dirty="0"/>
            </a:br>
            <a:r>
              <a:rPr lang="en-US" dirty="0"/>
              <a:t>Control Flow Graph</a:t>
            </a:r>
          </a:p>
        </p:txBody>
      </p:sp>
      <p:graphicFrame>
        <p:nvGraphicFramePr>
          <p:cNvPr id="4" name="Content Placeholder 3"/>
          <p:cNvGraphicFramePr>
            <a:graphicFrameLocks noGrp="1"/>
          </p:cNvGraphicFramePr>
          <p:nvPr>
            <p:ph idx="1"/>
          </p:nvPr>
        </p:nvGraphicFramePr>
        <p:xfrm>
          <a:off x="1525588" y="3684588"/>
          <a:ext cx="6080760" cy="181483"/>
        </p:xfrm>
        <a:graphic>
          <a:graphicData uri="http://schemas.openxmlformats.org/drawingml/2006/table">
            <a:tbl>
              <a:tblPr/>
              <a:tblGrid>
                <a:gridCol w="3040380">
                  <a:extLst>
                    <a:ext uri="{9D8B030D-6E8A-4147-A177-3AD203B41FA5}">
                      <a16:colId xmlns:a16="http://schemas.microsoft.com/office/drawing/2014/main" val="20000"/>
                    </a:ext>
                  </a:extLst>
                </a:gridCol>
                <a:gridCol w="3040380">
                  <a:extLst>
                    <a:ext uri="{9D8B030D-6E8A-4147-A177-3AD203B41FA5}">
                      <a16:colId xmlns:a16="http://schemas.microsoft.com/office/drawing/2014/main" val="20001"/>
                    </a:ext>
                  </a:extLst>
                </a:gridCol>
              </a:tblGrid>
              <a:tr h="0">
                <a:tc>
                  <a:txBody>
                    <a:bodyPr/>
                    <a:lstStyle/>
                    <a:p>
                      <a:pPr marL="0" marR="0">
                        <a:lnSpc>
                          <a:spcPct val="115000"/>
                        </a:lnSpc>
                        <a:spcBef>
                          <a:spcPts val="0"/>
                        </a:spcBef>
                        <a:spcAft>
                          <a:spcPts val="0"/>
                        </a:spcAft>
                      </a:pPr>
                      <a:endParaRPr lang="en-US" sz="1100">
                        <a:latin typeface="Calibri"/>
                        <a:ea typeface="Calibri"/>
                        <a:cs typeface="Arial"/>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pPr>
                      <a:endParaRPr lang="en-US" sz="1100" dirty="0">
                        <a:latin typeface="Calibri"/>
                        <a:ea typeface="Calibri"/>
                        <a:cs typeface="Arial"/>
                      </a:endParaRPr>
                    </a:p>
                  </a:txBody>
                  <a:tcPr marL="68580" marR="68580" marT="0" marB="0">
                    <a:lnL>
                      <a:noFill/>
                    </a:lnL>
                    <a:lnR>
                      <a:noFill/>
                    </a:lnR>
                    <a:lnT>
                      <a:noFill/>
                    </a:lnT>
                    <a:lnB>
                      <a:noFill/>
                    </a:lnB>
                  </a:tcPr>
                </a:tc>
                <a:extLst>
                  <a:ext uri="{0D108BD9-81ED-4DB2-BD59-A6C34878D82A}">
                    <a16:rowId xmlns:a16="http://schemas.microsoft.com/office/drawing/2014/main" val="10000"/>
                  </a:ext>
                </a:extLst>
              </a:tr>
            </a:tbl>
          </a:graphicData>
        </a:graphic>
      </p:graphicFrame>
      <p:pic>
        <p:nvPicPr>
          <p:cNvPr id="22534" name="Picture 1"/>
          <p:cNvPicPr>
            <a:picLocks noChangeAspect="1" noChangeArrowheads="1"/>
          </p:cNvPicPr>
          <p:nvPr/>
        </p:nvPicPr>
        <p:blipFill>
          <a:blip r:embed="rId2" cstate="print"/>
          <a:srcRect/>
          <a:stretch>
            <a:fillRect/>
          </a:stretch>
        </p:blipFill>
        <p:spPr bwMode="auto">
          <a:xfrm>
            <a:off x="1524000" y="2057400"/>
            <a:ext cx="2790825" cy="2647950"/>
          </a:xfrm>
          <a:prstGeom prst="rect">
            <a:avLst/>
          </a:prstGeom>
          <a:noFill/>
          <a:ln w="9525">
            <a:noFill/>
            <a:miter lim="800000"/>
            <a:headEnd/>
            <a:tailEnd/>
          </a:ln>
        </p:spPr>
      </p:pic>
      <p:pic>
        <p:nvPicPr>
          <p:cNvPr id="22535" name="Picture 2"/>
          <p:cNvPicPr>
            <a:picLocks noChangeAspect="1" noChangeArrowheads="1"/>
          </p:cNvPicPr>
          <p:nvPr/>
        </p:nvPicPr>
        <p:blipFill>
          <a:blip r:embed="rId3" cstate="print"/>
          <a:srcRect/>
          <a:stretch>
            <a:fillRect/>
          </a:stretch>
        </p:blipFill>
        <p:spPr bwMode="auto">
          <a:xfrm>
            <a:off x="5715000" y="1981200"/>
            <a:ext cx="1838325" cy="3067050"/>
          </a:xfrm>
          <a:prstGeom prst="rect">
            <a:avLst/>
          </a:prstGeom>
          <a:noFill/>
          <a:ln w="9525">
            <a:noFill/>
            <a:miter lim="800000"/>
            <a:headEnd/>
            <a:tailEnd/>
          </a:ln>
        </p:spPr>
      </p:pic>
      <p:sp>
        <p:nvSpPr>
          <p:cNvPr id="22536" name="Rectangle 3"/>
          <p:cNvSpPr>
            <a:spLocks noChangeArrowheads="1"/>
          </p:cNvSpPr>
          <p:nvPr/>
        </p:nvSpPr>
        <p:spPr bwMode="auto">
          <a:xfrm>
            <a:off x="2667000" y="4917014"/>
            <a:ext cx="4746171" cy="1138773"/>
          </a:xfrm>
          <a:prstGeom prst="rect">
            <a:avLst/>
          </a:prstGeom>
          <a:noFill/>
          <a:ln w="9525">
            <a:noFill/>
            <a:miter lim="800000"/>
            <a:headEnd/>
            <a:tailEnd/>
          </a:ln>
        </p:spPr>
        <p:txBody>
          <a:bodyPr wrap="none" anchor="ctr">
            <a:spAutoFit/>
          </a:bodyPr>
          <a:lstStyle/>
          <a:p>
            <a:r>
              <a:rPr lang="en-US" b="1" dirty="0">
                <a:solidFill>
                  <a:schemeClr val="tx1"/>
                </a:solidFill>
                <a:latin typeface="Calibri" pitchFamily="34" charset="0"/>
                <a:ea typeface="Calibri" pitchFamily="34" charset="0"/>
                <a:cs typeface="Calibri" pitchFamily="34" charset="0"/>
              </a:rPr>
              <a:t>Edges and Nodes Method</a:t>
            </a:r>
          </a:p>
          <a:p>
            <a:r>
              <a:rPr lang="en-US" b="1" dirty="0">
                <a:solidFill>
                  <a:schemeClr val="tx1"/>
                </a:solidFill>
                <a:latin typeface="Calibri" pitchFamily="34" charset="0"/>
                <a:ea typeface="Calibri" pitchFamily="34" charset="0"/>
                <a:cs typeface="Calibri" pitchFamily="34" charset="0"/>
              </a:rPr>
              <a:t>Cyclomatic Complexity = E – N + 2 = 9 – 9 + 2 = 2</a:t>
            </a:r>
          </a:p>
          <a:p>
            <a:endParaRPr lang="en-US" sz="3200" b="1" dirty="0">
              <a:solidFill>
                <a:schemeClr val="tx1"/>
              </a:solidFill>
              <a:latin typeface="Calibri" pitchFamily="34" charset="0"/>
              <a:cs typeface="Calibri" pitchFamily="34" charset="0"/>
            </a:endParaRPr>
          </a:p>
        </p:txBody>
      </p:sp>
      <p:sp>
        <p:nvSpPr>
          <p:cNvPr id="2" name="Rectangle 1"/>
          <p:cNvSpPr/>
          <p:nvPr/>
        </p:nvSpPr>
        <p:spPr>
          <a:xfrm>
            <a:off x="152400" y="5254576"/>
            <a:ext cx="4572000" cy="1200329"/>
          </a:xfrm>
          <a:prstGeom prst="rect">
            <a:avLst/>
          </a:prstGeom>
        </p:spPr>
        <p:txBody>
          <a:bodyPr>
            <a:spAutoFit/>
          </a:bodyPr>
          <a:lstStyle/>
          <a:p>
            <a:pPr eaLnBrk="1" hangingPunct="1"/>
            <a:endParaRPr lang="en-US" dirty="0">
              <a:solidFill>
                <a:schemeClr val="tx1"/>
              </a:solidFill>
            </a:endParaRPr>
          </a:p>
          <a:p>
            <a:pPr eaLnBrk="1" hangingPunct="1"/>
            <a:r>
              <a:rPr lang="en-US" b="1" dirty="0">
                <a:solidFill>
                  <a:schemeClr val="tx1"/>
                </a:solidFill>
                <a:latin typeface="Calibri" pitchFamily="34" charset="0"/>
                <a:ea typeface="Calibri" pitchFamily="34" charset="0"/>
                <a:cs typeface="Calibri" pitchFamily="34" charset="0"/>
              </a:rPr>
              <a:t>Branch Method(</a:t>
            </a:r>
            <a:r>
              <a:rPr lang="en-US" b="1" dirty="0" err="1">
                <a:solidFill>
                  <a:schemeClr val="tx1"/>
                </a:solidFill>
                <a:latin typeface="Calibri" pitchFamily="34" charset="0"/>
                <a:ea typeface="Calibri" pitchFamily="34" charset="0"/>
                <a:cs typeface="Calibri" pitchFamily="34" charset="0"/>
              </a:rPr>
              <a:t>Ifs,for,while</a:t>
            </a:r>
            <a:r>
              <a:rPr lang="en-US" b="1" dirty="0">
                <a:solidFill>
                  <a:schemeClr val="tx1"/>
                </a:solidFill>
                <a:latin typeface="Calibri" pitchFamily="34" charset="0"/>
                <a:ea typeface="Calibri" pitchFamily="34" charset="0"/>
                <a:cs typeface="Calibri" pitchFamily="34" charset="0"/>
              </a:rPr>
              <a:t>)</a:t>
            </a:r>
          </a:p>
          <a:p>
            <a:pPr eaLnBrk="1" hangingPunct="1"/>
            <a:r>
              <a:rPr lang="en-US" b="1" dirty="0">
                <a:solidFill>
                  <a:schemeClr val="tx1"/>
                </a:solidFill>
                <a:latin typeface="Calibri" pitchFamily="34" charset="0"/>
                <a:ea typeface="Calibri" pitchFamily="34" charset="0"/>
                <a:cs typeface="Calibri" pitchFamily="34" charset="0"/>
              </a:rPr>
              <a:t>C=B+1=1+1=2</a:t>
            </a:r>
          </a:p>
          <a:p>
            <a:pPr eaLnBrk="1" hangingPunct="1"/>
            <a:endParaRPr lang="en-US" dirty="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normAutofit fontScale="90000"/>
          </a:bodyPr>
          <a:lstStyle/>
          <a:p>
            <a:r>
              <a:rPr lang="en-US" dirty="0"/>
              <a:t>Whitebox Testing</a:t>
            </a:r>
            <a:br>
              <a:rPr lang="en-US" dirty="0"/>
            </a:br>
            <a:r>
              <a:rPr lang="en-US" dirty="0"/>
              <a:t>Control Flow Graph</a:t>
            </a:r>
          </a:p>
        </p:txBody>
      </p:sp>
      <p:pic>
        <p:nvPicPr>
          <p:cNvPr id="7" name="Content Placeholder 6">
            <a:extLst>
              <a:ext uri="{FF2B5EF4-FFF2-40B4-BE49-F238E27FC236}">
                <a16:creationId xmlns:a16="http://schemas.microsoft.com/office/drawing/2014/main" id="{51720D9E-5422-4EE1-4DB6-45FBCB1CA398}"/>
              </a:ext>
            </a:extLst>
          </p:cNvPr>
          <p:cNvPicPr>
            <a:picLocks noGrp="1" noChangeAspect="1"/>
          </p:cNvPicPr>
          <p:nvPr>
            <p:ph idx="1"/>
          </p:nvPr>
        </p:nvPicPr>
        <p:blipFill>
          <a:blip r:embed="rId2"/>
          <a:stretch>
            <a:fillRect/>
          </a:stretch>
        </p:blipFill>
        <p:spPr>
          <a:xfrm>
            <a:off x="457200" y="1981200"/>
            <a:ext cx="7710143" cy="4389437"/>
          </a:xfrm>
        </p:spPr>
      </p:pic>
    </p:spTree>
    <p:extLst>
      <p:ext uri="{BB962C8B-B14F-4D97-AF65-F5344CB8AC3E}">
        <p14:creationId xmlns:p14="http://schemas.microsoft.com/office/powerpoint/2010/main" val="1950323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fontScale="90000"/>
          </a:bodyPr>
          <a:lstStyle/>
          <a:p>
            <a:pPr eaLnBrk="1" hangingPunct="1"/>
            <a:br>
              <a:rPr lang="en-US" dirty="0"/>
            </a:br>
            <a:r>
              <a:rPr lang="en-US" dirty="0"/>
              <a:t>Levels of Testing</a:t>
            </a:r>
            <a:endParaRPr lang="en-US" sz="2800" dirty="0"/>
          </a:p>
        </p:txBody>
      </p:sp>
      <p:sp>
        <p:nvSpPr>
          <p:cNvPr id="11267" name="Rectangle 3"/>
          <p:cNvSpPr>
            <a:spLocks noGrp="1" noChangeArrowheads="1"/>
          </p:cNvSpPr>
          <p:nvPr>
            <p:ph idx="1"/>
          </p:nvPr>
        </p:nvSpPr>
        <p:spPr/>
        <p:txBody>
          <a:bodyPr/>
          <a:lstStyle/>
          <a:p>
            <a:pPr eaLnBrk="1" hangingPunct="1"/>
            <a:r>
              <a:rPr lang="en-US" dirty="0"/>
              <a:t>Module testing, component testing, or unit testing</a:t>
            </a:r>
          </a:p>
          <a:p>
            <a:pPr eaLnBrk="1" hangingPunct="1"/>
            <a:r>
              <a:rPr lang="en-US" dirty="0"/>
              <a:t>Integration testing</a:t>
            </a:r>
          </a:p>
          <a:p>
            <a:pPr eaLnBrk="1" hangingPunct="1"/>
            <a:r>
              <a:rPr lang="en-US" dirty="0"/>
              <a:t>System Testing</a:t>
            </a:r>
          </a:p>
          <a:p>
            <a:pPr lvl="1" eaLnBrk="1" hangingPunct="1"/>
            <a:r>
              <a:rPr lang="en-US" dirty="0"/>
              <a:t>Function testing</a:t>
            </a:r>
          </a:p>
          <a:p>
            <a:pPr lvl="1" eaLnBrk="1" hangingPunct="1"/>
            <a:r>
              <a:rPr lang="en-US" dirty="0"/>
              <a:t>Performance testing</a:t>
            </a:r>
          </a:p>
          <a:p>
            <a:pPr eaLnBrk="1" hangingPunct="1"/>
            <a:r>
              <a:rPr lang="en-US" dirty="0"/>
              <a:t>Acceptance testing</a:t>
            </a:r>
          </a:p>
          <a:p>
            <a:pPr eaLnBrk="1" hangingPunct="1"/>
            <a:r>
              <a:rPr lang="en-US" dirty="0"/>
              <a:t>Installation testing</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fontScale="90000"/>
          </a:bodyPr>
          <a:lstStyle/>
          <a:p>
            <a:pPr eaLnBrk="1" hangingPunct="1"/>
            <a:r>
              <a:rPr lang="en-US" dirty="0"/>
              <a:t>Levels of Testing</a:t>
            </a:r>
            <a:br>
              <a:rPr lang="en-US" dirty="0"/>
            </a:br>
            <a:r>
              <a:rPr lang="en-US" sz="2800" dirty="0"/>
              <a:t>Testing Organization Illustrated</a:t>
            </a:r>
          </a:p>
        </p:txBody>
      </p:sp>
      <p:sp>
        <p:nvSpPr>
          <p:cNvPr id="12291" name="Rectangle 3"/>
          <p:cNvSpPr>
            <a:spLocks noGrp="1" noChangeArrowheads="1"/>
          </p:cNvSpPr>
          <p:nvPr>
            <p:ph idx="1"/>
          </p:nvPr>
        </p:nvSpPr>
        <p:spPr/>
        <p:txBody>
          <a:bodyPr/>
          <a:lstStyle/>
          <a:p>
            <a:pPr eaLnBrk="1" hangingPunct="1"/>
            <a:endParaRPr lang="en-US"/>
          </a:p>
        </p:txBody>
      </p:sp>
      <p:pic>
        <p:nvPicPr>
          <p:cNvPr id="12292" name="Picture 4" descr="Slide3"/>
          <p:cNvPicPr>
            <a:picLocks noChangeAspect="1" noChangeArrowheads="1"/>
          </p:cNvPicPr>
          <p:nvPr/>
        </p:nvPicPr>
        <p:blipFill>
          <a:blip r:embed="rId3" cstate="print"/>
          <a:srcRect/>
          <a:stretch>
            <a:fillRect/>
          </a:stretch>
        </p:blipFill>
        <p:spPr bwMode="auto">
          <a:xfrm>
            <a:off x="1066800" y="1905000"/>
            <a:ext cx="7315200" cy="4787900"/>
          </a:xfrm>
          <a:prstGeom prst="rect">
            <a:avLst/>
          </a:prstGeom>
          <a:noFill/>
          <a:ln w="9525">
            <a:noFill/>
            <a:miter lim="800000"/>
            <a:headEnd/>
            <a:tailEnd/>
          </a:ln>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fontScale="90000"/>
          </a:bodyPr>
          <a:lstStyle/>
          <a:p>
            <a:pPr eaLnBrk="1" hangingPunct="1"/>
            <a:r>
              <a:rPr lang="en-US" dirty="0"/>
              <a:t>Unit Testing</a:t>
            </a:r>
            <a:br>
              <a:rPr lang="en-US" dirty="0"/>
            </a:br>
            <a:r>
              <a:rPr lang="en-US" sz="2800" dirty="0"/>
              <a:t>Code Review</a:t>
            </a:r>
          </a:p>
        </p:txBody>
      </p:sp>
      <p:sp>
        <p:nvSpPr>
          <p:cNvPr id="18435" name="Rectangle 3"/>
          <p:cNvSpPr>
            <a:spLocks noGrp="1" noChangeArrowheads="1"/>
          </p:cNvSpPr>
          <p:nvPr>
            <p:ph idx="1"/>
          </p:nvPr>
        </p:nvSpPr>
        <p:spPr/>
        <p:txBody>
          <a:bodyPr/>
          <a:lstStyle/>
          <a:p>
            <a:pPr eaLnBrk="1" hangingPunct="1"/>
            <a:r>
              <a:rPr lang="en-US" dirty="0"/>
              <a:t>Code walkthrough(Informal)</a:t>
            </a:r>
          </a:p>
          <a:p>
            <a:pPr eaLnBrk="1" hangingPunct="1"/>
            <a:r>
              <a:rPr lang="en-US" dirty="0"/>
              <a:t>Code inspection(Formal)</a:t>
            </a:r>
          </a:p>
          <a:p>
            <a:pPr eaLnBrk="1" hangingPunct="1"/>
            <a:endParaRPr lang="en-US"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lIns="92075" tIns="46038" rIns="92075" bIns="46038"/>
          <a:lstStyle/>
          <a:p>
            <a:pPr eaLnBrk="1" hangingPunct="1"/>
            <a:r>
              <a:rPr lang="en-US" dirty="0"/>
              <a:t>Unit Testing</a:t>
            </a:r>
            <a:endParaRPr lang="en-US" sz="2800" dirty="0"/>
          </a:p>
        </p:txBody>
      </p:sp>
      <p:sp>
        <p:nvSpPr>
          <p:cNvPr id="19459" name="Rectangle 3"/>
          <p:cNvSpPr>
            <a:spLocks noGrp="1" noChangeArrowheads="1"/>
          </p:cNvSpPr>
          <p:nvPr>
            <p:ph idx="1"/>
          </p:nvPr>
        </p:nvSpPr>
        <p:spPr/>
        <p:txBody>
          <a:bodyPr lIns="92075" tIns="46038" rIns="92075" bIns="46038"/>
          <a:lstStyle/>
          <a:p>
            <a:pPr eaLnBrk="1" hangingPunct="1"/>
            <a:r>
              <a:rPr lang="en-US"/>
              <a:t>Testing the unit for correct functionality</a:t>
            </a:r>
          </a:p>
          <a:p>
            <a:pPr eaLnBrk="1" hangingPunct="1"/>
            <a:r>
              <a:rPr lang="en-US"/>
              <a:t>Testing the unit for correct execution</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990600"/>
            <a:ext cx="8229600" cy="1143000"/>
          </a:xfrm>
        </p:spPr>
        <p:txBody>
          <a:bodyPr lIns="92075" tIns="46038" rIns="92075" bIns="46038">
            <a:normAutofit fontScale="90000"/>
          </a:bodyPr>
          <a:lstStyle/>
          <a:p>
            <a:pPr eaLnBrk="1" hangingPunct="1"/>
            <a:r>
              <a:rPr lang="en-US" dirty="0"/>
              <a:t>Unit Testing</a:t>
            </a:r>
            <a:br>
              <a:rPr lang="en-US" dirty="0"/>
            </a:br>
            <a:r>
              <a:rPr lang="en-US" sz="2800" dirty="0"/>
              <a:t>Steps in Testing</a:t>
            </a:r>
            <a:r>
              <a:rPr lang="en-US" dirty="0"/>
              <a:t> </a:t>
            </a:r>
            <a:endParaRPr lang="en-US" sz="2800" dirty="0"/>
          </a:p>
        </p:txBody>
      </p:sp>
      <p:sp>
        <p:nvSpPr>
          <p:cNvPr id="20483" name="Rectangle 3"/>
          <p:cNvSpPr>
            <a:spLocks noGrp="1" noChangeArrowheads="1"/>
          </p:cNvSpPr>
          <p:nvPr>
            <p:ph idx="1"/>
          </p:nvPr>
        </p:nvSpPr>
        <p:spPr>
          <a:xfrm>
            <a:off x="457200" y="2240280"/>
            <a:ext cx="8229600" cy="2712720"/>
          </a:xfrm>
        </p:spPr>
        <p:txBody>
          <a:bodyPr lIns="92075" tIns="46038" rIns="92075" bIns="46038"/>
          <a:lstStyle/>
          <a:p>
            <a:pPr eaLnBrk="1" hangingPunct="1"/>
            <a:r>
              <a:rPr lang="en-US" dirty="0"/>
              <a:t>Determining test objectives</a:t>
            </a:r>
          </a:p>
          <a:p>
            <a:pPr eaLnBrk="1" hangingPunct="1"/>
            <a:r>
              <a:rPr lang="en-US" dirty="0"/>
              <a:t>Selecting test cases</a:t>
            </a:r>
          </a:p>
          <a:p>
            <a:pPr eaLnBrk="1" hangingPunct="1"/>
            <a:r>
              <a:rPr lang="en-US" dirty="0"/>
              <a:t>Executing test cases </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547048" y="636896"/>
            <a:ext cx="8229600" cy="1143000"/>
          </a:xfrm>
        </p:spPr>
        <p:txBody>
          <a:bodyPr>
            <a:normAutofit fontScale="90000"/>
          </a:bodyPr>
          <a:lstStyle/>
          <a:p>
            <a:pPr eaLnBrk="1" hangingPunct="1"/>
            <a:r>
              <a:rPr lang="en-US" dirty="0"/>
              <a:t>Unit Testing</a:t>
            </a:r>
            <a:br>
              <a:rPr lang="en-US" dirty="0"/>
            </a:br>
            <a:endParaRPr lang="en-US" sz="2800" dirty="0"/>
          </a:p>
        </p:txBody>
      </p:sp>
      <p:sp>
        <p:nvSpPr>
          <p:cNvPr id="21507" name="Rectangle 3"/>
          <p:cNvSpPr>
            <a:spLocks noGrp="1" noChangeArrowheads="1"/>
          </p:cNvSpPr>
          <p:nvPr>
            <p:ph idx="1"/>
          </p:nvPr>
        </p:nvSpPr>
        <p:spPr>
          <a:xfrm>
            <a:off x="457200" y="1600200"/>
            <a:ext cx="8229600" cy="4389120"/>
          </a:xfrm>
        </p:spPr>
        <p:txBody>
          <a:bodyPr>
            <a:normAutofit fontScale="92500" lnSpcReduction="20000"/>
          </a:bodyPr>
          <a:lstStyle/>
          <a:p>
            <a:pPr eaLnBrk="1" hangingPunct="1"/>
            <a:r>
              <a:rPr lang="en-US" dirty="0"/>
              <a:t>Statement testing</a:t>
            </a:r>
          </a:p>
          <a:p>
            <a:pPr lvl="1"/>
            <a:r>
              <a:rPr lang="en-US" dirty="0"/>
              <a:t>In this the  test case  is executed in such a way that every statement  of the code  is executed at least once</a:t>
            </a:r>
          </a:p>
          <a:p>
            <a:pPr eaLnBrk="1" hangingPunct="1"/>
            <a:r>
              <a:rPr lang="en-US" dirty="0"/>
              <a:t>Branch testing</a:t>
            </a:r>
          </a:p>
          <a:p>
            <a:pPr marL="365760" lvl="1" indent="0">
              <a:buNone/>
            </a:pPr>
            <a:r>
              <a:rPr lang="en-US" dirty="0"/>
              <a:t>Test coverage criteria requires enough test cases such that each condition in a decision takes on all possible outcomes at least once, and each point of entry to a program or subroutine is invoked at least once.  That is, every branch (decision) taken each way, true and false. It helps in validating all the branches in the code making sure that no branch leads to abnormal behavior of the application. </a:t>
            </a:r>
          </a:p>
          <a:p>
            <a:pPr eaLnBrk="1" hangingPunct="1"/>
            <a:r>
              <a:rPr lang="en-US" dirty="0"/>
              <a:t>Path testing</a:t>
            </a:r>
          </a:p>
          <a:p>
            <a:pPr lvl="1"/>
            <a:r>
              <a:rPr lang="en-US" dirty="0"/>
              <a:t>In this the test case is executed in such a way that every path is executed at least once.</a:t>
            </a:r>
          </a:p>
          <a:p>
            <a:pPr marL="0" indent="0" eaLnBrk="1" hangingPunct="1">
              <a:buNone/>
            </a:pP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21507">
                                            <p:txEl>
                                              <p:pRg st="1" end="1"/>
                                            </p:txEl>
                                          </p:spTgt>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21507">
                                            <p:txEl>
                                              <p:pRg st="2" end="2"/>
                                            </p:txEl>
                                          </p:spTgt>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21507">
                                            <p:txEl>
                                              <p:pRg st="3" end="3"/>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21507">
                                            <p:txEl>
                                              <p:pRg st="4" end="4"/>
                                            </p:txEl>
                                          </p:spTgt>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21507">
                                            <p:txEl>
                                              <p:pRg st="5" end="5"/>
                                            </p:txEl>
                                          </p:spTgt>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2150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p:bldP spid="21507"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D8FB9EE9-E818-E542-F8CB-4A86A428439B}"/>
              </a:ext>
            </a:extLst>
          </p:cNvPr>
          <p:cNvSpPr txBox="1"/>
          <p:nvPr/>
        </p:nvSpPr>
        <p:spPr>
          <a:xfrm>
            <a:off x="30018" y="838200"/>
            <a:ext cx="4581236" cy="4431983"/>
          </a:xfrm>
          <a:prstGeom prst="rect">
            <a:avLst/>
          </a:prstGeom>
          <a:noFill/>
        </p:spPr>
        <p:txBody>
          <a:bodyPr wrap="square">
            <a:spAutoFit/>
          </a:bodyPr>
          <a:lstStyle/>
          <a:p>
            <a:pPr algn="l"/>
            <a:br>
              <a:rPr lang="en-US" b="0" i="0" dirty="0">
                <a:solidFill>
                  <a:srgbClr val="444444"/>
                </a:solidFill>
                <a:effectLst/>
                <a:latin typeface="georgia" panose="02040502050405020303" pitchFamily="18" charset="0"/>
              </a:rPr>
            </a:br>
            <a:r>
              <a:rPr lang="en-US" sz="2400" b="0" i="0" dirty="0">
                <a:solidFill>
                  <a:srgbClr val="444444"/>
                </a:solidFill>
                <a:effectLst/>
                <a:latin typeface="georgia" panose="02040502050405020303" pitchFamily="18" charset="0"/>
              </a:rPr>
              <a:t>Example:</a:t>
            </a:r>
          </a:p>
          <a:p>
            <a:pPr algn="l"/>
            <a:r>
              <a:rPr lang="en-US" sz="2400" b="0" i="0" dirty="0">
                <a:solidFill>
                  <a:srgbClr val="444444"/>
                </a:solidFill>
                <a:effectLst/>
                <a:latin typeface="georgia" panose="02040502050405020303" pitchFamily="18" charset="0"/>
              </a:rPr>
              <a:t>Read P </a:t>
            </a:r>
          </a:p>
          <a:p>
            <a:pPr algn="l"/>
            <a:r>
              <a:rPr lang="en-US" sz="2400" b="0" i="0" dirty="0">
                <a:solidFill>
                  <a:srgbClr val="444444"/>
                </a:solidFill>
                <a:effectLst/>
                <a:latin typeface="georgia" panose="02040502050405020303" pitchFamily="18" charset="0"/>
              </a:rPr>
              <a:t>Read Q </a:t>
            </a:r>
          </a:p>
          <a:p>
            <a:pPr algn="l"/>
            <a:r>
              <a:rPr lang="en-US" sz="2400" b="0" i="0" dirty="0">
                <a:solidFill>
                  <a:srgbClr val="444444"/>
                </a:solidFill>
                <a:effectLst/>
                <a:latin typeface="georgia" panose="02040502050405020303" pitchFamily="18" charset="0"/>
              </a:rPr>
              <a:t>IF P+Q &gt; 100 THEN </a:t>
            </a:r>
          </a:p>
          <a:p>
            <a:pPr algn="l"/>
            <a:r>
              <a:rPr lang="en-US" sz="2400" b="0" i="0" dirty="0">
                <a:solidFill>
                  <a:srgbClr val="444444"/>
                </a:solidFill>
                <a:effectLst/>
                <a:latin typeface="georgia" panose="02040502050405020303" pitchFamily="18" charset="0"/>
              </a:rPr>
              <a:t>Print “Large” </a:t>
            </a:r>
          </a:p>
          <a:p>
            <a:pPr algn="l"/>
            <a:r>
              <a:rPr lang="en-US" sz="2400" b="0" i="0" dirty="0">
                <a:solidFill>
                  <a:srgbClr val="444444"/>
                </a:solidFill>
                <a:effectLst/>
                <a:latin typeface="georgia" panose="02040502050405020303" pitchFamily="18" charset="0"/>
              </a:rPr>
              <a:t>ENDIF </a:t>
            </a:r>
          </a:p>
          <a:p>
            <a:pPr algn="l"/>
            <a:r>
              <a:rPr lang="en-US" sz="2400" b="0" i="0" dirty="0">
                <a:solidFill>
                  <a:srgbClr val="444444"/>
                </a:solidFill>
                <a:effectLst/>
                <a:latin typeface="georgia" panose="02040502050405020303" pitchFamily="18" charset="0"/>
              </a:rPr>
              <a:t>If P &gt; 50 THEN </a:t>
            </a:r>
          </a:p>
          <a:p>
            <a:pPr algn="l"/>
            <a:r>
              <a:rPr lang="en-US" sz="2400" b="0" i="0" dirty="0">
                <a:solidFill>
                  <a:srgbClr val="444444"/>
                </a:solidFill>
                <a:effectLst/>
                <a:latin typeface="georgia" panose="02040502050405020303" pitchFamily="18" charset="0"/>
              </a:rPr>
              <a:t>Print “P Large” </a:t>
            </a:r>
          </a:p>
          <a:p>
            <a:pPr algn="l"/>
            <a:r>
              <a:rPr lang="en-US" sz="2400" b="0" i="0" dirty="0">
                <a:solidFill>
                  <a:srgbClr val="444444"/>
                </a:solidFill>
                <a:effectLst/>
                <a:latin typeface="georgia" panose="02040502050405020303" pitchFamily="18" charset="0"/>
              </a:rPr>
              <a:t>ENDIF</a:t>
            </a:r>
          </a:p>
          <a:p>
            <a:pPr algn="l"/>
            <a:endParaRPr lang="en-US" sz="2400" dirty="0">
              <a:solidFill>
                <a:srgbClr val="444444"/>
              </a:solidFill>
              <a:latin typeface="georgia" panose="02040502050405020303" pitchFamily="18" charset="0"/>
            </a:endParaRPr>
          </a:p>
          <a:p>
            <a:pPr algn="l"/>
            <a:r>
              <a:rPr lang="en-US" sz="2400" b="0" i="0" dirty="0">
                <a:solidFill>
                  <a:srgbClr val="444444"/>
                </a:solidFill>
                <a:effectLst/>
                <a:latin typeface="georgia" panose="02040502050405020303" pitchFamily="18" charset="0"/>
              </a:rPr>
              <a:t>Consider the flow chart</a:t>
            </a:r>
            <a:endParaRPr lang="en-US" b="0" i="0" dirty="0">
              <a:solidFill>
                <a:srgbClr val="444444"/>
              </a:solidFill>
              <a:effectLst/>
              <a:latin typeface="georgia" panose="02040502050405020303" pitchFamily="18" charset="0"/>
            </a:endParaRPr>
          </a:p>
        </p:txBody>
      </p:sp>
      <p:pic>
        <p:nvPicPr>
          <p:cNvPr id="16" name="Picture 15">
            <a:extLst>
              <a:ext uri="{FF2B5EF4-FFF2-40B4-BE49-F238E27FC236}">
                <a16:creationId xmlns:a16="http://schemas.microsoft.com/office/drawing/2014/main" id="{34543544-CB6E-8D28-6BB3-7DD8840CBBD8}"/>
              </a:ext>
            </a:extLst>
          </p:cNvPr>
          <p:cNvPicPr>
            <a:picLocks noChangeAspect="1"/>
          </p:cNvPicPr>
          <p:nvPr/>
        </p:nvPicPr>
        <p:blipFill>
          <a:blip r:embed="rId2"/>
          <a:stretch>
            <a:fillRect/>
          </a:stretch>
        </p:blipFill>
        <p:spPr>
          <a:xfrm>
            <a:off x="3505200" y="838200"/>
            <a:ext cx="4800600" cy="5514975"/>
          </a:xfrm>
          <a:prstGeom prst="rect">
            <a:avLst/>
          </a:prstGeom>
        </p:spPr>
      </p:pic>
    </p:spTree>
    <p:extLst>
      <p:ext uri="{BB962C8B-B14F-4D97-AF65-F5344CB8AC3E}">
        <p14:creationId xmlns:p14="http://schemas.microsoft.com/office/powerpoint/2010/main" val="208050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078A3DA-526D-64AD-C7BC-C691B4D13C99}"/>
              </a:ext>
            </a:extLst>
          </p:cNvPr>
          <p:cNvSpPr>
            <a:spLocks noChangeArrowheads="1"/>
          </p:cNvSpPr>
          <p:nvPr/>
        </p:nvSpPr>
        <p:spPr bwMode="auto">
          <a:xfrm>
            <a:off x="76200" y="1524000"/>
            <a:ext cx="40386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1800" b="1" i="0" u="none" strike="noStrike" cap="none" normalizeH="0" baseline="0" dirty="0">
                <a:ln>
                  <a:noFill/>
                </a:ln>
                <a:solidFill>
                  <a:srgbClr val="444444"/>
                </a:solidFill>
                <a:effectLst/>
                <a:latin typeface="Arial" panose="020B0604020202020204" pitchFamily="34" charset="0"/>
              </a:rPr>
              <a:t>Statement Coverage (SC)</a:t>
            </a:r>
            <a:r>
              <a:rPr kumimoji="0" lang="en-PK" altLang="en-PK" sz="1800" b="0" i="0" u="none" strike="noStrike" cap="none" normalizeH="0" baseline="0" dirty="0">
                <a:ln>
                  <a:noFill/>
                </a:ln>
                <a:solidFill>
                  <a:srgbClr val="444444"/>
                </a:solidFill>
                <a:effectLst/>
                <a:latin typeface="Arial" panose="020B0604020202020204" pitchFamily="34" charset="0"/>
              </a:rPr>
              <a:t>:</a:t>
            </a:r>
            <a:endParaRPr kumimoji="0" lang="en-PK" altLang="en-PK"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1800" b="0" i="0" u="none" strike="noStrike" cap="none" normalizeH="0" baseline="0" dirty="0">
                <a:ln>
                  <a:noFill/>
                </a:ln>
                <a:solidFill>
                  <a:srgbClr val="444444"/>
                </a:solidFill>
                <a:effectLst/>
                <a:latin typeface="Arial" panose="020B0604020202020204" pitchFamily="34" charset="0"/>
              </a:rPr>
              <a:t>To calculate Statement  Coverage, find out the shortest number of paths following </a:t>
            </a:r>
            <a:endParaRPr kumimoji="0" lang="en-PK" altLang="en-PK"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1800" b="0" i="0" u="none" strike="noStrike" cap="none" normalizeH="0" baseline="0" dirty="0">
                <a:ln>
                  <a:noFill/>
                </a:ln>
                <a:solidFill>
                  <a:srgbClr val="444444"/>
                </a:solidFill>
                <a:effectLst/>
                <a:latin typeface="Arial" panose="020B0604020202020204" pitchFamily="34" charset="0"/>
              </a:rPr>
              <a:t>which all the nodes will be covered. Here by traversing through path 1A-2C-3D-E-4G-5H all </a:t>
            </a:r>
            <a:endParaRPr kumimoji="0" lang="en-PK" altLang="en-PK"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1800" b="0" i="0" u="none" strike="noStrike" cap="none" normalizeH="0" baseline="0" dirty="0">
                <a:ln>
                  <a:noFill/>
                </a:ln>
                <a:solidFill>
                  <a:srgbClr val="444444"/>
                </a:solidFill>
                <a:effectLst/>
                <a:latin typeface="Arial" panose="020B0604020202020204" pitchFamily="34" charset="0"/>
              </a:rPr>
              <a:t>the nodes are covered. So by traveling through only one path all the nodes 12345 are covered, </a:t>
            </a:r>
            <a:endParaRPr kumimoji="0" lang="en-PK" altLang="en-PK"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1800" b="0" i="0" u="none" strike="noStrike" cap="none" normalizeH="0" baseline="0" dirty="0">
                <a:ln>
                  <a:noFill/>
                </a:ln>
                <a:solidFill>
                  <a:srgbClr val="444444"/>
                </a:solidFill>
                <a:effectLst/>
                <a:latin typeface="Arial" panose="020B0604020202020204" pitchFamily="34" charset="0"/>
              </a:rPr>
              <a:t>so the Statement coverage in this case is 1.</a:t>
            </a:r>
            <a:endParaRPr kumimoji="0" lang="en-PK" altLang="en-PK"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D79A75D0-F0D0-2732-C63E-4A8D11967A51}"/>
              </a:ext>
            </a:extLst>
          </p:cNvPr>
          <p:cNvPicPr>
            <a:picLocks noChangeAspect="1"/>
          </p:cNvPicPr>
          <p:nvPr/>
        </p:nvPicPr>
        <p:blipFill>
          <a:blip r:embed="rId2"/>
          <a:stretch>
            <a:fillRect/>
          </a:stretch>
        </p:blipFill>
        <p:spPr>
          <a:xfrm>
            <a:off x="4313383" y="890259"/>
            <a:ext cx="4800600" cy="5514975"/>
          </a:xfrm>
          <a:prstGeom prst="rect">
            <a:avLst/>
          </a:prstGeom>
        </p:spPr>
      </p:pic>
    </p:spTree>
    <p:extLst>
      <p:ext uri="{BB962C8B-B14F-4D97-AF65-F5344CB8AC3E}">
        <p14:creationId xmlns:p14="http://schemas.microsoft.com/office/powerpoint/2010/main" val="1235656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Grp="1" noChangeArrowheads="1"/>
          </p:cNvSpPr>
          <p:nvPr>
            <p:ph type="title"/>
          </p:nvPr>
        </p:nvSpPr>
        <p:spPr>
          <a:xfrm>
            <a:off x="457200" y="819150"/>
            <a:ext cx="8218488" cy="1135063"/>
          </a:xfrm>
        </p:spPr>
        <p:txBody>
          <a:bodyPr>
            <a:normAutofit fontScale="90000"/>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t>Software Faults and Failures</a:t>
            </a:r>
            <a:br>
              <a:rPr lang="en-GB" dirty="0"/>
            </a:br>
            <a:r>
              <a:rPr lang="en-US" sz="2800" dirty="0"/>
              <a:t>Why Does Software Fail?</a:t>
            </a:r>
            <a:endParaRPr lang="en-GB" sz="2800" dirty="0"/>
          </a:p>
        </p:txBody>
      </p:sp>
      <p:sp>
        <p:nvSpPr>
          <p:cNvPr id="6147" name="Rectangle 2"/>
          <p:cNvSpPr>
            <a:spLocks noGrp="1" noChangeArrowheads="1"/>
          </p:cNvSpPr>
          <p:nvPr>
            <p:ph idx="1"/>
          </p:nvPr>
        </p:nvSpPr>
        <p:spPr>
          <a:xfrm>
            <a:off x="457200" y="2266950"/>
            <a:ext cx="8218488" cy="3524250"/>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t>Wrong requirement:  not what the customer wants</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t>Missing requirement</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t>Requirement impossible to implement</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t>Faulty design</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t>Faulty code</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t>Improperly implemented design</a:t>
            </a:r>
            <a:endParaRPr lang="en-GB"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98ED9F2-4034-F2AF-9D50-DFE90B23F1C3}"/>
              </a:ext>
            </a:extLst>
          </p:cNvPr>
          <p:cNvPicPr>
            <a:picLocks noChangeAspect="1"/>
          </p:cNvPicPr>
          <p:nvPr/>
        </p:nvPicPr>
        <p:blipFill>
          <a:blip r:embed="rId2"/>
          <a:stretch>
            <a:fillRect/>
          </a:stretch>
        </p:blipFill>
        <p:spPr>
          <a:xfrm>
            <a:off x="4313383" y="890259"/>
            <a:ext cx="4800600" cy="5514975"/>
          </a:xfrm>
          <a:prstGeom prst="rect">
            <a:avLst/>
          </a:prstGeom>
        </p:spPr>
      </p:pic>
      <p:sp>
        <p:nvSpPr>
          <p:cNvPr id="8" name="Rectangle 4">
            <a:extLst>
              <a:ext uri="{FF2B5EF4-FFF2-40B4-BE49-F238E27FC236}">
                <a16:creationId xmlns:a16="http://schemas.microsoft.com/office/drawing/2014/main" id="{F3072A36-61EE-84BC-CDBA-8E4828296D81}"/>
              </a:ext>
            </a:extLst>
          </p:cNvPr>
          <p:cNvSpPr>
            <a:spLocks noChangeArrowheads="1"/>
          </p:cNvSpPr>
          <p:nvPr/>
        </p:nvSpPr>
        <p:spPr bwMode="auto">
          <a:xfrm>
            <a:off x="0" y="1443841"/>
            <a:ext cx="51054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1800" b="0" i="0" u="none" strike="noStrike" cap="none" normalizeH="0" baseline="0" dirty="0">
                <a:ln>
                  <a:noFill/>
                </a:ln>
                <a:solidFill>
                  <a:srgbClr val="444444"/>
                </a:solidFill>
                <a:effectLst/>
                <a:latin typeface="Arial" panose="020B0604020202020204" pitchFamily="34" charset="0"/>
              </a:rPr>
              <a:t>To calculate Branch Coverage, find out the minimum number of paths which will </a:t>
            </a:r>
            <a:endParaRPr kumimoji="0" lang="en-PK" altLang="en-PK"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1800" b="0" i="0" u="none" strike="noStrike" cap="none" normalizeH="0" baseline="0" dirty="0">
                <a:ln>
                  <a:noFill/>
                </a:ln>
                <a:solidFill>
                  <a:srgbClr val="444444"/>
                </a:solidFill>
                <a:effectLst/>
                <a:latin typeface="Arial" panose="020B0604020202020204" pitchFamily="34" charset="0"/>
              </a:rPr>
              <a:t>ensure covering of all the edges. In this case there is no single path which will ensure coverage of  all the edges  at one go.  By following paths 1A-2C-3D-E-4G-5H, maximum  numbers of edges (A, C, D, E, G and H) are covered but edges B and F are left. To covers these edges we</a:t>
            </a:r>
            <a:r>
              <a:rPr kumimoji="0" lang="en-US" altLang="en-PK" sz="1800" b="0" i="0" u="none" strike="noStrike" cap="none" normalizeH="0" baseline="0" dirty="0">
                <a:ln>
                  <a:noFill/>
                </a:ln>
                <a:solidFill>
                  <a:srgbClr val="444444"/>
                </a:solidFill>
                <a:effectLst/>
                <a:latin typeface="Arial" panose="020B0604020202020204" pitchFamily="34" charset="0"/>
              </a:rPr>
              <a:t> </a:t>
            </a:r>
            <a:r>
              <a:rPr kumimoji="0" lang="en-PK" altLang="en-PK" sz="1800" b="0" i="0" u="none" strike="noStrike" cap="none" normalizeH="0" baseline="0" dirty="0">
                <a:ln>
                  <a:noFill/>
                </a:ln>
                <a:solidFill>
                  <a:srgbClr val="444444"/>
                </a:solidFill>
                <a:effectLst/>
                <a:latin typeface="Arial" panose="020B0604020202020204" pitchFamily="34" charset="0"/>
              </a:rPr>
              <a:t>can follow  1A-2B-E-4F. By the combining the above two paths we can ensure of traveling </a:t>
            </a:r>
            <a:endParaRPr kumimoji="0" lang="en-PK" altLang="en-PK"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1800" b="0" i="0" u="none" strike="noStrike" cap="none" normalizeH="0" baseline="0" dirty="0">
                <a:ln>
                  <a:noFill/>
                </a:ln>
                <a:solidFill>
                  <a:srgbClr val="444444"/>
                </a:solidFill>
                <a:effectLst/>
                <a:latin typeface="Arial" panose="020B0604020202020204" pitchFamily="34" charset="0"/>
              </a:rPr>
              <a:t>through all the paths. Hence Branch Coverage is 2. The aim is to cover all possible true/false </a:t>
            </a:r>
            <a:endParaRPr kumimoji="0" lang="en-PK" altLang="en-PK"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1800" b="0" i="0" u="none" strike="noStrike" cap="none" normalizeH="0" baseline="0" dirty="0">
                <a:ln>
                  <a:noFill/>
                </a:ln>
                <a:solidFill>
                  <a:srgbClr val="444444"/>
                </a:solidFill>
                <a:effectLst/>
                <a:latin typeface="Arial" panose="020B0604020202020204" pitchFamily="34" charset="0"/>
              </a:rPr>
              <a:t>decisions.</a:t>
            </a:r>
            <a:endParaRPr kumimoji="0" lang="en-PK" altLang="en-PK"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755001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98ED9F2-4034-F2AF-9D50-DFE90B23F1C3}"/>
              </a:ext>
            </a:extLst>
          </p:cNvPr>
          <p:cNvPicPr>
            <a:picLocks noChangeAspect="1"/>
          </p:cNvPicPr>
          <p:nvPr/>
        </p:nvPicPr>
        <p:blipFill>
          <a:blip r:embed="rId2"/>
          <a:stretch>
            <a:fillRect/>
          </a:stretch>
        </p:blipFill>
        <p:spPr>
          <a:xfrm>
            <a:off x="4313383" y="890259"/>
            <a:ext cx="4800600" cy="5514975"/>
          </a:xfrm>
          <a:prstGeom prst="rect">
            <a:avLst/>
          </a:prstGeom>
        </p:spPr>
      </p:pic>
      <p:sp>
        <p:nvSpPr>
          <p:cNvPr id="8" name="Rectangle 4">
            <a:extLst>
              <a:ext uri="{FF2B5EF4-FFF2-40B4-BE49-F238E27FC236}">
                <a16:creationId xmlns:a16="http://schemas.microsoft.com/office/drawing/2014/main" id="{F3072A36-61EE-84BC-CDBA-8E4828296D81}"/>
              </a:ext>
            </a:extLst>
          </p:cNvPr>
          <p:cNvSpPr>
            <a:spLocks noChangeArrowheads="1"/>
          </p:cNvSpPr>
          <p:nvPr/>
        </p:nvSpPr>
        <p:spPr bwMode="auto">
          <a:xfrm>
            <a:off x="0" y="3105835"/>
            <a:ext cx="51054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PK"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PK" altLang="en-PK"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18615803-F5CE-71CF-1B1A-3621E0A5D8C2}"/>
              </a:ext>
            </a:extLst>
          </p:cNvPr>
          <p:cNvSpPr>
            <a:spLocks noChangeArrowheads="1"/>
          </p:cNvSpPr>
          <p:nvPr/>
        </p:nvSpPr>
        <p:spPr bwMode="auto">
          <a:xfrm>
            <a:off x="0" y="762000"/>
            <a:ext cx="51054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PK" sz="1800" b="1" i="0" u="none" strike="noStrike" cap="none" normalizeH="0" baseline="0" dirty="0">
              <a:ln>
                <a:noFill/>
              </a:ln>
              <a:solidFill>
                <a:srgbClr val="444444"/>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PK" b="1" dirty="0">
              <a:solidFill>
                <a:srgbClr val="444444"/>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PK" sz="1800" b="1" i="0" u="none" strike="noStrike" cap="none" normalizeH="0" baseline="0" dirty="0">
              <a:ln>
                <a:noFill/>
              </a:ln>
              <a:solidFill>
                <a:srgbClr val="444444"/>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1800" b="1" i="0" u="none" strike="noStrike" cap="none" normalizeH="0" baseline="0" dirty="0">
                <a:ln>
                  <a:noFill/>
                </a:ln>
                <a:solidFill>
                  <a:srgbClr val="444444"/>
                </a:solidFill>
                <a:effectLst/>
                <a:latin typeface="Arial" panose="020B0604020202020204" pitchFamily="34" charset="0"/>
              </a:rPr>
              <a:t>Path Coverage (PC)</a:t>
            </a:r>
            <a:r>
              <a:rPr kumimoji="0" lang="en-PK" altLang="en-PK" sz="1800" b="0" i="0" u="none" strike="noStrike" cap="none" normalizeH="0" baseline="0" dirty="0">
                <a:ln>
                  <a:noFill/>
                </a:ln>
                <a:solidFill>
                  <a:srgbClr val="444444"/>
                </a:solidFill>
                <a:effectLst/>
                <a:latin typeface="Arial" panose="020B0604020202020204" pitchFamily="34" charset="0"/>
              </a:rPr>
              <a:t>:</a:t>
            </a:r>
            <a:endParaRPr kumimoji="0" lang="en-PK" altLang="en-PK"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1800" b="0" i="0" u="none" strike="noStrike" cap="none" normalizeH="0" baseline="0" dirty="0">
                <a:ln>
                  <a:noFill/>
                </a:ln>
                <a:solidFill>
                  <a:srgbClr val="444444"/>
                </a:solidFill>
                <a:effectLst/>
                <a:latin typeface="Arial" panose="020B0604020202020204" pitchFamily="34" charset="0"/>
              </a:rPr>
              <a:t>Path Coverage ensures covering of all the paths from start to end.</a:t>
            </a:r>
            <a:endParaRPr kumimoji="0" lang="en-PK" altLang="en-PK"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1800" b="0" i="0" u="none" strike="noStrike" cap="none" normalizeH="0" baseline="0" dirty="0">
                <a:ln>
                  <a:noFill/>
                </a:ln>
                <a:solidFill>
                  <a:srgbClr val="444444"/>
                </a:solidFill>
                <a:effectLst/>
                <a:latin typeface="Arial" panose="020B0604020202020204" pitchFamily="34" charset="0"/>
              </a:rPr>
              <a:t>All possible paths are-</a:t>
            </a:r>
            <a:endParaRPr kumimoji="0" lang="en-PK" altLang="en-PK"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1800" b="0" i="0" u="none" strike="noStrike" cap="none" normalizeH="0" baseline="0" dirty="0">
                <a:ln>
                  <a:noFill/>
                </a:ln>
                <a:solidFill>
                  <a:srgbClr val="444444"/>
                </a:solidFill>
                <a:effectLst/>
                <a:latin typeface="Arial" panose="020B0604020202020204" pitchFamily="34" charset="0"/>
              </a:rPr>
              <a:t>1A-2B-E-4F</a:t>
            </a:r>
            <a:endParaRPr kumimoji="0" lang="en-PK" altLang="en-PK"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1800" b="0" i="0" u="none" strike="noStrike" cap="none" normalizeH="0" baseline="0" dirty="0">
                <a:ln>
                  <a:noFill/>
                </a:ln>
                <a:solidFill>
                  <a:srgbClr val="444444"/>
                </a:solidFill>
                <a:effectLst/>
                <a:latin typeface="Arial" panose="020B0604020202020204" pitchFamily="34" charset="0"/>
              </a:rPr>
              <a:t>1A-2B-E-4G-5H</a:t>
            </a:r>
            <a:endParaRPr kumimoji="0" lang="en-PK" altLang="en-PK"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1800" b="0" i="0" u="none" strike="noStrike" cap="none" normalizeH="0" baseline="0" dirty="0">
                <a:ln>
                  <a:noFill/>
                </a:ln>
                <a:solidFill>
                  <a:srgbClr val="444444"/>
                </a:solidFill>
                <a:effectLst/>
                <a:latin typeface="Arial" panose="020B0604020202020204" pitchFamily="34" charset="0"/>
              </a:rPr>
              <a:t>1A-2C-3D-E-4G-5H</a:t>
            </a:r>
            <a:endParaRPr kumimoji="0" lang="en-PK" altLang="en-PK"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1800" b="0" i="0" u="none" strike="noStrike" cap="none" normalizeH="0" baseline="0" dirty="0">
                <a:ln>
                  <a:noFill/>
                </a:ln>
                <a:solidFill>
                  <a:srgbClr val="444444"/>
                </a:solidFill>
                <a:effectLst/>
                <a:latin typeface="Arial" panose="020B0604020202020204" pitchFamily="34" charset="0"/>
              </a:rPr>
              <a:t>1A-2C-3D-E-4F</a:t>
            </a:r>
            <a:endParaRPr kumimoji="0" lang="en-PK" altLang="en-PK"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1800" b="0" i="0" u="none" strike="noStrike" cap="none" normalizeH="0" baseline="0" dirty="0">
                <a:ln>
                  <a:noFill/>
                </a:ln>
                <a:solidFill>
                  <a:srgbClr val="444444"/>
                </a:solidFill>
                <a:effectLst/>
                <a:latin typeface="Arial" panose="020B0604020202020204" pitchFamily="34" charset="0"/>
              </a:rPr>
              <a:t>So path coverage is 4.</a:t>
            </a:r>
            <a:endParaRPr kumimoji="0" lang="en-PK" altLang="en-PK"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1800" b="0" i="0" u="none" strike="noStrike" cap="none" normalizeH="0" baseline="0" dirty="0">
                <a:ln>
                  <a:noFill/>
                </a:ln>
                <a:solidFill>
                  <a:srgbClr val="444444"/>
                </a:solidFill>
                <a:effectLst/>
                <a:latin typeface="Arial" panose="020B0604020202020204" pitchFamily="34" charset="0"/>
              </a:rPr>
              <a:t>Thus for the above example SC=1, BC=2 and PC=4.</a:t>
            </a:r>
            <a:endParaRPr kumimoji="0" lang="en-PK" altLang="en-PK"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638517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lIns="92075" tIns="46038" rIns="92075" bIns="46038"/>
          <a:lstStyle/>
          <a:p>
            <a:pPr eaLnBrk="1" hangingPunct="1"/>
            <a:r>
              <a:rPr lang="en-US" dirty="0"/>
              <a:t>Integration Testing</a:t>
            </a:r>
          </a:p>
        </p:txBody>
      </p:sp>
      <p:sp>
        <p:nvSpPr>
          <p:cNvPr id="27651" name="Rectangle 3"/>
          <p:cNvSpPr>
            <a:spLocks noGrp="1" noChangeArrowheads="1"/>
          </p:cNvSpPr>
          <p:nvPr>
            <p:ph idx="1"/>
          </p:nvPr>
        </p:nvSpPr>
        <p:spPr/>
        <p:txBody>
          <a:bodyPr lIns="92075" tIns="46038" rIns="92075" bIns="46038"/>
          <a:lstStyle/>
          <a:p>
            <a:pPr eaLnBrk="1" hangingPunct="1"/>
            <a:r>
              <a:rPr lang="en-US"/>
              <a:t>Big-bang </a:t>
            </a:r>
          </a:p>
          <a:p>
            <a:pPr eaLnBrk="1" hangingPunct="1"/>
            <a:r>
              <a:rPr lang="en-US"/>
              <a:t>Bottom-up</a:t>
            </a:r>
          </a:p>
          <a:p>
            <a:pPr eaLnBrk="1" hangingPunct="1"/>
            <a:r>
              <a:rPr lang="en-US"/>
              <a:t>Top-down</a:t>
            </a:r>
          </a:p>
          <a:p>
            <a:pPr eaLnBrk="1" hangingPunct="1"/>
            <a:r>
              <a:rPr lang="en-US"/>
              <a:t>Sandwich testing</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304800"/>
            <a:ext cx="8229600" cy="1143000"/>
          </a:xfrm>
        </p:spPr>
        <p:txBody>
          <a:bodyPr>
            <a:normAutofit/>
          </a:bodyPr>
          <a:lstStyle/>
          <a:p>
            <a:pPr eaLnBrk="1" hangingPunct="1"/>
            <a:r>
              <a:rPr lang="en-US" dirty="0"/>
              <a:t>Integration Testing</a:t>
            </a:r>
            <a:endParaRPr lang="en-US" sz="2800" dirty="0"/>
          </a:p>
        </p:txBody>
      </p:sp>
      <p:sp>
        <p:nvSpPr>
          <p:cNvPr id="29699" name="Rectangle 3"/>
          <p:cNvSpPr>
            <a:spLocks noGrp="1" noChangeArrowheads="1"/>
          </p:cNvSpPr>
          <p:nvPr>
            <p:ph idx="1"/>
          </p:nvPr>
        </p:nvSpPr>
        <p:spPr>
          <a:xfrm>
            <a:off x="381000" y="1295400"/>
            <a:ext cx="8216900" cy="4741863"/>
          </a:xfrm>
        </p:spPr>
        <p:txBody>
          <a:bodyPr/>
          <a:lstStyle/>
          <a:p>
            <a:pPr eaLnBrk="1" hangingPunct="1"/>
            <a:r>
              <a:rPr lang="en-US" dirty="0"/>
              <a:t>System viewed as a  hierarchy of components</a:t>
            </a:r>
          </a:p>
          <a:p>
            <a:pPr eaLnBrk="1" hangingPunct="1"/>
            <a:endParaRPr lang="en-US" sz="2400" dirty="0"/>
          </a:p>
          <a:p>
            <a:pPr eaLnBrk="1" hangingPunct="1">
              <a:buFont typeface="Lucida Sans Unicode" pitchFamily="34" charset="0"/>
              <a:buNone/>
            </a:pPr>
            <a:endParaRPr lang="en-US" dirty="0"/>
          </a:p>
          <a:p>
            <a:pPr eaLnBrk="1" hangingPunct="1"/>
            <a:endParaRPr lang="en-US" dirty="0"/>
          </a:p>
          <a:p>
            <a:pPr eaLnBrk="1" hangingPunct="1"/>
            <a:endParaRPr lang="en-US" sz="2400" dirty="0"/>
          </a:p>
          <a:p>
            <a:pPr eaLnBrk="1" hangingPunct="1">
              <a:buFont typeface="Lucida Sans Unicode" pitchFamily="34" charset="0"/>
              <a:buNone/>
            </a:pPr>
            <a:endParaRPr lang="en-US" sz="2400" dirty="0"/>
          </a:p>
        </p:txBody>
      </p:sp>
      <p:pic>
        <p:nvPicPr>
          <p:cNvPr id="29700" name="Picture 5"/>
          <p:cNvPicPr>
            <a:picLocks noChangeAspect="1" noChangeArrowheads="1"/>
          </p:cNvPicPr>
          <p:nvPr/>
        </p:nvPicPr>
        <p:blipFill>
          <a:blip r:embed="rId3" cstate="print"/>
          <a:srcRect/>
          <a:stretch>
            <a:fillRect/>
          </a:stretch>
        </p:blipFill>
        <p:spPr bwMode="auto">
          <a:xfrm>
            <a:off x="914400" y="1828800"/>
            <a:ext cx="7115175" cy="4322763"/>
          </a:xfrm>
          <a:prstGeom prst="rect">
            <a:avLst/>
          </a:prstGeom>
          <a:noFill/>
          <a:ln w="9525">
            <a:noFill/>
            <a:miter lim="800000"/>
            <a:headEnd/>
            <a:tailEnd/>
          </a:ln>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fontScale="90000"/>
          </a:bodyPr>
          <a:lstStyle/>
          <a:p>
            <a:pPr eaLnBrk="1" hangingPunct="1"/>
            <a:r>
              <a:rPr lang="en-US" dirty="0"/>
              <a:t>Integration Testing</a:t>
            </a:r>
            <a:r>
              <a:rPr lang="en-US" sz="2800" dirty="0"/>
              <a:t> </a:t>
            </a:r>
            <a:br>
              <a:rPr lang="en-US" sz="2800" dirty="0"/>
            </a:br>
            <a:r>
              <a:rPr lang="en-US" sz="2800" dirty="0"/>
              <a:t>Bing-Bang Integration Example</a:t>
            </a:r>
          </a:p>
        </p:txBody>
      </p:sp>
      <p:sp>
        <p:nvSpPr>
          <p:cNvPr id="30723" name="Rectangle 3"/>
          <p:cNvSpPr>
            <a:spLocks noGrp="1" noChangeArrowheads="1"/>
          </p:cNvSpPr>
          <p:nvPr>
            <p:ph idx="1"/>
          </p:nvPr>
        </p:nvSpPr>
        <p:spPr/>
        <p:txBody>
          <a:bodyPr/>
          <a:lstStyle/>
          <a:p>
            <a:pPr eaLnBrk="1" hangingPunct="1"/>
            <a:r>
              <a:rPr lang="en-US" dirty="0"/>
              <a:t>All components integrated at once</a:t>
            </a:r>
          </a:p>
          <a:p>
            <a:pPr eaLnBrk="1" hangingPunct="1"/>
            <a:r>
              <a:rPr lang="en-US" dirty="0"/>
              <a:t>Locating faults?</a:t>
            </a:r>
          </a:p>
        </p:txBody>
      </p:sp>
      <p:pic>
        <p:nvPicPr>
          <p:cNvPr id="30724" name="Picture 7"/>
          <p:cNvPicPr>
            <a:picLocks noChangeAspect="1" noChangeArrowheads="1"/>
          </p:cNvPicPr>
          <p:nvPr/>
        </p:nvPicPr>
        <p:blipFill>
          <a:blip r:embed="rId3" cstate="print"/>
          <a:srcRect/>
          <a:stretch>
            <a:fillRect/>
          </a:stretch>
        </p:blipFill>
        <p:spPr bwMode="auto">
          <a:xfrm>
            <a:off x="4953000" y="2133600"/>
            <a:ext cx="3651250" cy="3957638"/>
          </a:xfrm>
          <a:prstGeom prst="rect">
            <a:avLst/>
          </a:prstGeom>
          <a:noFill/>
          <a:ln w="9525">
            <a:noFill/>
            <a:miter lim="800000"/>
            <a:headEnd/>
            <a:tailEnd/>
          </a:ln>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fontScale="90000"/>
          </a:bodyPr>
          <a:lstStyle/>
          <a:p>
            <a:pPr eaLnBrk="1" hangingPunct="1"/>
            <a:r>
              <a:rPr lang="en-US" dirty="0"/>
              <a:t>Integration Testing</a:t>
            </a:r>
            <a:br>
              <a:rPr lang="en-US" dirty="0"/>
            </a:br>
            <a:r>
              <a:rPr lang="en-US" sz="2800" dirty="0"/>
              <a:t>Top-Down Integration Example</a:t>
            </a:r>
          </a:p>
        </p:txBody>
      </p:sp>
      <p:sp>
        <p:nvSpPr>
          <p:cNvPr id="31747" name="Rectangle 3"/>
          <p:cNvSpPr>
            <a:spLocks noGrp="1" noChangeArrowheads="1"/>
          </p:cNvSpPr>
          <p:nvPr>
            <p:ph idx="1"/>
          </p:nvPr>
        </p:nvSpPr>
        <p:spPr/>
        <p:txBody>
          <a:bodyPr/>
          <a:lstStyle/>
          <a:p>
            <a:pPr eaLnBrk="1" hangingPunct="1"/>
            <a:r>
              <a:rPr lang="en-US" dirty="0"/>
              <a:t>Integrate from Top to bottom</a:t>
            </a:r>
          </a:p>
          <a:p>
            <a:pPr eaLnBrk="1" hangingPunct="1"/>
            <a:r>
              <a:rPr lang="en-US" dirty="0"/>
              <a:t>Locating faults?</a:t>
            </a:r>
          </a:p>
          <a:p>
            <a:pPr eaLnBrk="1" hangingPunct="1"/>
            <a:endParaRPr lang="en-US" dirty="0"/>
          </a:p>
          <a:p>
            <a:pPr eaLnBrk="1" hangingPunct="1">
              <a:buFont typeface="Lucida Sans Unicode" pitchFamily="34" charset="0"/>
              <a:buNone/>
            </a:pPr>
            <a:endParaRPr lang="en-US" dirty="0"/>
          </a:p>
        </p:txBody>
      </p:sp>
      <p:pic>
        <p:nvPicPr>
          <p:cNvPr id="31748" name="Picture 9"/>
          <p:cNvPicPr>
            <a:picLocks noChangeAspect="1" noChangeArrowheads="1"/>
          </p:cNvPicPr>
          <p:nvPr/>
        </p:nvPicPr>
        <p:blipFill>
          <a:blip r:embed="rId3" cstate="print"/>
          <a:srcRect/>
          <a:stretch>
            <a:fillRect/>
          </a:stretch>
        </p:blipFill>
        <p:spPr bwMode="auto">
          <a:xfrm>
            <a:off x="433388" y="3924300"/>
            <a:ext cx="8277225" cy="1866900"/>
          </a:xfrm>
          <a:prstGeom prst="rect">
            <a:avLst/>
          </a:prstGeom>
          <a:noFill/>
          <a:ln w="9525">
            <a:noFill/>
            <a:miter lim="800000"/>
            <a:headEnd/>
            <a:tailEnd/>
          </a:ln>
        </p:spPr>
      </p:pic>
      <p:pic>
        <p:nvPicPr>
          <p:cNvPr id="5" name="Picture 5">
            <a:extLst>
              <a:ext uri="{FF2B5EF4-FFF2-40B4-BE49-F238E27FC236}">
                <a16:creationId xmlns:a16="http://schemas.microsoft.com/office/drawing/2014/main" id="{95AD3893-2991-E6BF-6280-43C7FFCB12FA}"/>
              </a:ext>
            </a:extLst>
          </p:cNvPr>
          <p:cNvPicPr>
            <a:picLocks noChangeAspect="1" noChangeArrowheads="1"/>
          </p:cNvPicPr>
          <p:nvPr/>
        </p:nvPicPr>
        <p:blipFill>
          <a:blip r:embed="rId4" cstate="print"/>
          <a:srcRect/>
          <a:stretch>
            <a:fillRect/>
          </a:stretch>
        </p:blipFill>
        <p:spPr bwMode="auto">
          <a:xfrm>
            <a:off x="5059402" y="1172640"/>
            <a:ext cx="3651210" cy="2218260"/>
          </a:xfrm>
          <a:prstGeom prst="rect">
            <a:avLst/>
          </a:prstGeom>
          <a:noFill/>
          <a:ln w="9525">
            <a:noFill/>
            <a:miter lim="800000"/>
            <a:headEnd/>
            <a:tailEnd/>
          </a:ln>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normAutofit fontScale="90000"/>
          </a:bodyPr>
          <a:lstStyle/>
          <a:p>
            <a:pPr eaLnBrk="1" hangingPunct="1"/>
            <a:r>
              <a:rPr lang="en-US" dirty="0"/>
              <a:t>Integration Testing</a:t>
            </a:r>
            <a:br>
              <a:rPr lang="en-US" dirty="0"/>
            </a:br>
            <a:r>
              <a:rPr lang="en-US" sz="2800" dirty="0"/>
              <a:t>Bottom-Up Integration Example</a:t>
            </a:r>
          </a:p>
        </p:txBody>
      </p:sp>
      <p:sp>
        <p:nvSpPr>
          <p:cNvPr id="32771" name="Rectangle 10"/>
          <p:cNvSpPr>
            <a:spLocks noGrp="1" noChangeArrowheads="1"/>
          </p:cNvSpPr>
          <p:nvPr>
            <p:ph idx="1"/>
          </p:nvPr>
        </p:nvSpPr>
        <p:spPr>
          <a:xfrm>
            <a:off x="457200" y="1887537"/>
            <a:ext cx="8305800" cy="4665663"/>
          </a:xfrm>
        </p:spPr>
        <p:txBody>
          <a:bodyPr/>
          <a:lstStyle/>
          <a:p>
            <a:pPr eaLnBrk="1" hangingPunct="1"/>
            <a:r>
              <a:rPr lang="en-US" dirty="0"/>
              <a:t>Locating faults?</a:t>
            </a:r>
          </a:p>
        </p:txBody>
      </p:sp>
      <p:pic>
        <p:nvPicPr>
          <p:cNvPr id="32772" name="Picture 11"/>
          <p:cNvPicPr>
            <a:picLocks noChangeAspect="1" noChangeArrowheads="1"/>
          </p:cNvPicPr>
          <p:nvPr/>
        </p:nvPicPr>
        <p:blipFill>
          <a:blip r:embed="rId3" cstate="print"/>
          <a:srcRect/>
          <a:stretch>
            <a:fillRect/>
          </a:stretch>
        </p:blipFill>
        <p:spPr bwMode="auto">
          <a:xfrm>
            <a:off x="3733800" y="2941637"/>
            <a:ext cx="4905375" cy="3763963"/>
          </a:xfrm>
          <a:prstGeom prst="rect">
            <a:avLst/>
          </a:prstGeom>
          <a:noFill/>
          <a:ln w="9525">
            <a:noFill/>
            <a:miter lim="800000"/>
            <a:headEnd/>
            <a:tailEnd/>
          </a:ln>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fontScale="90000"/>
          </a:bodyPr>
          <a:lstStyle/>
          <a:p>
            <a:pPr eaLnBrk="1" hangingPunct="1"/>
            <a:r>
              <a:rPr lang="en-US" dirty="0"/>
              <a:t>Integration Testing</a:t>
            </a:r>
            <a:r>
              <a:rPr lang="en-US" sz="2800" dirty="0"/>
              <a:t> </a:t>
            </a:r>
            <a:br>
              <a:rPr lang="en-US" sz="2800" dirty="0"/>
            </a:br>
            <a:r>
              <a:rPr lang="en-US" sz="2800" dirty="0"/>
              <a:t>Sandwich Integration </a:t>
            </a:r>
          </a:p>
        </p:txBody>
      </p:sp>
      <p:sp>
        <p:nvSpPr>
          <p:cNvPr id="3" name="Content Placeholder 2">
            <a:extLst>
              <a:ext uri="{FF2B5EF4-FFF2-40B4-BE49-F238E27FC236}">
                <a16:creationId xmlns:a16="http://schemas.microsoft.com/office/drawing/2014/main" id="{7E42043E-68F9-AADF-6A13-615996766A85}"/>
              </a:ext>
            </a:extLst>
          </p:cNvPr>
          <p:cNvSpPr>
            <a:spLocks noGrp="1"/>
          </p:cNvSpPr>
          <p:nvPr>
            <p:ph idx="1"/>
          </p:nvPr>
        </p:nvSpPr>
        <p:spPr>
          <a:xfrm>
            <a:off x="304800" y="1981200"/>
            <a:ext cx="8229600" cy="4389120"/>
          </a:xfrm>
        </p:spPr>
        <p:txBody>
          <a:bodyPr/>
          <a:lstStyle/>
          <a:p>
            <a:r>
              <a:rPr lang="en-US" dirty="0"/>
              <a:t>Integrate both </a:t>
            </a:r>
            <a:endParaRPr lang="en-PK"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t>System Testing</a:t>
            </a:r>
          </a:p>
        </p:txBody>
      </p:sp>
      <p:sp>
        <p:nvSpPr>
          <p:cNvPr id="5" name="Content Placeholder 2"/>
          <p:cNvSpPr txBox="1">
            <a:spLocks/>
          </p:cNvSpPr>
          <p:nvPr/>
        </p:nvSpPr>
        <p:spPr>
          <a:xfrm>
            <a:off x="152400" y="1861265"/>
            <a:ext cx="8991600" cy="466090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dirty="0"/>
              <a:t>System is tested as a whole</a:t>
            </a:r>
          </a:p>
          <a:p>
            <a:r>
              <a:rPr lang="en-US" dirty="0"/>
              <a:t>Different types of testing considered during System Testing:</a:t>
            </a:r>
          </a:p>
          <a:p>
            <a:pPr marL="393192" lvl="1" indent="0" algn="ctr">
              <a:buNone/>
            </a:pPr>
            <a:r>
              <a:rPr lang="en-US" sz="3200" b="1" dirty="0"/>
              <a:t>Assignment </a:t>
            </a:r>
          </a:p>
          <a:p>
            <a:pPr marL="393192" lvl="1" indent="0">
              <a:buNone/>
            </a:pPr>
            <a:r>
              <a:rPr lang="en-US" dirty="0"/>
              <a:t>Functional Testing (GUI)		- Scalability</a:t>
            </a:r>
          </a:p>
          <a:p>
            <a:pPr marL="393192" lvl="1" indent="0">
              <a:buNone/>
            </a:pPr>
            <a:r>
              <a:rPr lang="en-US" dirty="0"/>
              <a:t>- Performance Testing			- Sanity</a:t>
            </a:r>
          </a:p>
          <a:p>
            <a:pPr marL="393192" lvl="1" indent="0">
              <a:buNone/>
            </a:pPr>
            <a:r>
              <a:rPr lang="en-US" dirty="0"/>
              <a:t>- Usability					- Smoke </a:t>
            </a:r>
          </a:p>
          <a:p>
            <a:pPr marL="393192" lvl="1" indent="0">
              <a:buNone/>
            </a:pPr>
            <a:r>
              <a:rPr lang="en-US" dirty="0"/>
              <a:t>- Load					- Regression</a:t>
            </a:r>
          </a:p>
          <a:p>
            <a:pPr marL="393192" lvl="1" indent="0">
              <a:buNone/>
            </a:pPr>
            <a:r>
              <a:rPr lang="en-US" dirty="0"/>
              <a:t>- Volume					- Compatibility</a:t>
            </a:r>
          </a:p>
          <a:p>
            <a:pPr marL="393192" lvl="1" indent="0">
              <a:buNone/>
            </a:pPr>
            <a:r>
              <a:rPr lang="en-US" dirty="0"/>
              <a:t>- Stress					- Installation</a:t>
            </a:r>
          </a:p>
          <a:p>
            <a:pPr marL="393192" lvl="1" indent="0">
              <a:buNone/>
            </a:pPr>
            <a:r>
              <a:rPr lang="en-US" dirty="0"/>
              <a:t>- Security					- Ad hoc</a:t>
            </a:r>
          </a:p>
        </p:txBody>
      </p:sp>
    </p:spTree>
    <p:extLst>
      <p:ext uri="{BB962C8B-B14F-4D97-AF65-F5344CB8AC3E}">
        <p14:creationId xmlns:p14="http://schemas.microsoft.com/office/powerpoint/2010/main" val="10429175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t>Steps to do System Testing</a:t>
            </a:r>
          </a:p>
        </p:txBody>
      </p:sp>
      <p:sp>
        <p:nvSpPr>
          <p:cNvPr id="3" name="Content Placeholder 2"/>
          <p:cNvSpPr>
            <a:spLocks noGrp="1"/>
          </p:cNvSpPr>
          <p:nvPr>
            <p:ph idx="1"/>
          </p:nvPr>
        </p:nvSpPr>
        <p:spPr/>
        <p:txBody>
          <a:bodyPr>
            <a:normAutofit fontScale="92500" lnSpcReduction="10000"/>
          </a:bodyPr>
          <a:lstStyle/>
          <a:p>
            <a:pPr>
              <a:buFont typeface="Lucida Sans Unicode" pitchFamily="34" charset="0"/>
              <a:buNone/>
              <a:defRPr/>
            </a:pPr>
            <a:r>
              <a:rPr lang="en-US" dirty="0"/>
              <a:t>The following steps are important to perform System Testing:</a:t>
            </a:r>
          </a:p>
          <a:p>
            <a:pPr>
              <a:defRPr/>
            </a:pPr>
            <a:r>
              <a:rPr lang="en-US" dirty="0"/>
              <a:t>Step 1: Create a System Test Plan</a:t>
            </a:r>
          </a:p>
          <a:p>
            <a:pPr>
              <a:defRPr/>
            </a:pPr>
            <a:r>
              <a:rPr lang="en-US" dirty="0"/>
              <a:t>Step 2: Create Test Cases</a:t>
            </a:r>
          </a:p>
          <a:p>
            <a:pPr>
              <a:defRPr/>
            </a:pPr>
            <a:r>
              <a:rPr lang="en-US" dirty="0"/>
              <a:t>Step 3: Carefully Build Data used as Input for System Testing</a:t>
            </a:r>
          </a:p>
          <a:p>
            <a:pPr>
              <a:defRPr/>
            </a:pPr>
            <a:r>
              <a:rPr lang="en-US" dirty="0"/>
              <a:t>Step 3: If applicable create scripts to</a:t>
            </a:r>
          </a:p>
          <a:p>
            <a:pPr>
              <a:defRPr/>
            </a:pPr>
            <a:r>
              <a:rPr lang="en-US" dirty="0"/>
              <a:t>- Build environment and</a:t>
            </a:r>
          </a:p>
          <a:p>
            <a:pPr>
              <a:defRPr/>
            </a:pPr>
            <a:r>
              <a:rPr lang="en-US" dirty="0"/>
              <a:t>- to automate Execution of test cases</a:t>
            </a:r>
          </a:p>
          <a:p>
            <a:pPr>
              <a:defRPr/>
            </a:pPr>
            <a:r>
              <a:rPr lang="en-US" dirty="0"/>
              <a:t>Step 4: Execute the test cases</a:t>
            </a:r>
          </a:p>
          <a:p>
            <a:pPr>
              <a:defRPr/>
            </a:pPr>
            <a:r>
              <a:rPr lang="en-US" dirty="0"/>
              <a:t>Step 5: Fix the bugs if any and re test the code</a:t>
            </a:r>
          </a:p>
          <a:p>
            <a:pPr>
              <a:defRPr/>
            </a:pPr>
            <a:r>
              <a:rPr lang="en-US" dirty="0"/>
              <a:t>Step 6: Repeat the test cycle as necessary</a:t>
            </a:r>
          </a:p>
        </p:txBody>
      </p:sp>
    </p:spTree>
    <p:extLst>
      <p:ext uri="{BB962C8B-B14F-4D97-AF65-F5344CB8AC3E}">
        <p14:creationId xmlns:p14="http://schemas.microsoft.com/office/powerpoint/2010/main" val="2837597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4002733"/>
            <a:ext cx="2805113" cy="2834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0" name="Rectangle 2"/>
          <p:cNvSpPr>
            <a:spLocks noGrp="1" noChangeArrowheads="1"/>
          </p:cNvSpPr>
          <p:nvPr>
            <p:ph type="title"/>
          </p:nvPr>
        </p:nvSpPr>
        <p:spPr/>
        <p:txBody>
          <a:bodyPr>
            <a:normAutofit/>
          </a:bodyPr>
          <a:lstStyle/>
          <a:p>
            <a:pPr eaLnBrk="1" hangingPunct="1"/>
            <a:r>
              <a:rPr lang="en-US" dirty="0"/>
              <a:t>Objective of Testing</a:t>
            </a:r>
          </a:p>
        </p:txBody>
      </p:sp>
      <p:sp>
        <p:nvSpPr>
          <p:cNvPr id="7171" name="Rectangle 3"/>
          <p:cNvSpPr>
            <a:spLocks noGrp="1" noChangeArrowheads="1"/>
          </p:cNvSpPr>
          <p:nvPr>
            <p:ph idx="1"/>
          </p:nvPr>
        </p:nvSpPr>
        <p:spPr/>
        <p:txBody>
          <a:bodyPr/>
          <a:lstStyle/>
          <a:p>
            <a:pPr eaLnBrk="1" hangingPunct="1"/>
            <a:r>
              <a:rPr lang="en-US" dirty="0"/>
              <a:t>Objective of testing: discover faults</a:t>
            </a:r>
          </a:p>
          <a:p>
            <a:pPr eaLnBrk="1" hangingPunct="1"/>
            <a:r>
              <a:rPr lang="en-US" dirty="0"/>
              <a:t>A test is successful only when a fault is discovered</a:t>
            </a:r>
          </a:p>
          <a:p>
            <a:pPr lvl="1" eaLnBrk="1" hangingPunct="1"/>
            <a:r>
              <a:rPr lang="en-US" dirty="0"/>
              <a:t>Fault identification is the process of determining what fault caused the failure</a:t>
            </a:r>
          </a:p>
          <a:p>
            <a:pPr lvl="1" eaLnBrk="1" hangingPunct="1"/>
            <a:r>
              <a:rPr lang="en-US" dirty="0"/>
              <a:t>Fault correction is the process of making changes to the system so that the faults are removed</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lIns="92075" tIns="46038" rIns="92075" bIns="46038">
            <a:normAutofit fontScale="90000"/>
          </a:bodyPr>
          <a:lstStyle/>
          <a:p>
            <a:pPr eaLnBrk="1" hangingPunct="1"/>
            <a:r>
              <a:rPr lang="en-US" dirty="0"/>
              <a:t>Acceptance Tests</a:t>
            </a:r>
            <a:br>
              <a:rPr lang="en-US" dirty="0"/>
            </a:br>
            <a:r>
              <a:rPr lang="en-US" sz="2800" dirty="0"/>
              <a:t>Purpose and Roles</a:t>
            </a:r>
          </a:p>
        </p:txBody>
      </p:sp>
      <p:sp>
        <p:nvSpPr>
          <p:cNvPr id="21507" name="Rectangle 3"/>
          <p:cNvSpPr>
            <a:spLocks noGrp="1" noChangeArrowheads="1"/>
          </p:cNvSpPr>
          <p:nvPr>
            <p:ph type="body" idx="1"/>
          </p:nvPr>
        </p:nvSpPr>
        <p:spPr/>
        <p:txBody>
          <a:bodyPr lIns="92075" tIns="46038" rIns="92075" bIns="46038"/>
          <a:lstStyle/>
          <a:p>
            <a:pPr eaLnBrk="1" hangingPunct="1"/>
            <a:r>
              <a:rPr lang="en-US"/>
              <a:t>Enable the customers and users to determine if the built system meets their needs and expectations</a:t>
            </a:r>
          </a:p>
          <a:p>
            <a:pPr eaLnBrk="1" hangingPunct="1"/>
            <a:r>
              <a:rPr lang="en-US"/>
              <a:t>Written, conducted and evaluated by the customers</a:t>
            </a:r>
          </a:p>
          <a:p>
            <a:pPr eaLnBrk="1" hangingPunct="1"/>
            <a:endParaRPr lang="en-US"/>
          </a:p>
        </p:txBody>
      </p:sp>
    </p:spTree>
    <p:extLst>
      <p:ext uri="{BB962C8B-B14F-4D97-AF65-F5344CB8AC3E}">
        <p14:creationId xmlns:p14="http://schemas.microsoft.com/office/powerpoint/2010/main" val="3418550040"/>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lIns="92075" tIns="46038" rIns="92075" bIns="46038">
            <a:normAutofit fontScale="90000"/>
          </a:bodyPr>
          <a:lstStyle/>
          <a:p>
            <a:pPr eaLnBrk="1" hangingPunct="1"/>
            <a:r>
              <a:rPr lang="en-US" dirty="0"/>
              <a:t>Acceptance Tests</a:t>
            </a:r>
            <a:br>
              <a:rPr lang="en-US" dirty="0"/>
            </a:br>
            <a:r>
              <a:rPr lang="en-US" sz="2800" dirty="0"/>
              <a:t>Types of Acceptance Tests</a:t>
            </a:r>
          </a:p>
        </p:txBody>
      </p:sp>
      <p:sp>
        <p:nvSpPr>
          <p:cNvPr id="22531" name="Rectangle 3"/>
          <p:cNvSpPr>
            <a:spLocks noGrp="1" noChangeArrowheads="1"/>
          </p:cNvSpPr>
          <p:nvPr>
            <p:ph type="body" idx="1"/>
          </p:nvPr>
        </p:nvSpPr>
        <p:spPr/>
        <p:txBody>
          <a:bodyPr lIns="92075" tIns="46038" rIns="92075" bIns="46038"/>
          <a:lstStyle/>
          <a:p>
            <a:pPr eaLnBrk="1" hangingPunct="1"/>
            <a:r>
              <a:rPr lang="en-US" dirty="0"/>
              <a:t>Pilot test:  install on experimental basis</a:t>
            </a:r>
          </a:p>
          <a:p>
            <a:pPr eaLnBrk="1" hangingPunct="1"/>
            <a:r>
              <a:rPr lang="en-US" dirty="0"/>
              <a:t>Alpha test:  in-house test</a:t>
            </a:r>
          </a:p>
          <a:p>
            <a:pPr eaLnBrk="1" hangingPunct="1"/>
            <a:r>
              <a:rPr lang="en-US" dirty="0"/>
              <a:t>Beta test:  customer pilot</a:t>
            </a:r>
          </a:p>
        </p:txBody>
      </p:sp>
    </p:spTree>
    <p:extLst>
      <p:ext uri="{BB962C8B-B14F-4D97-AF65-F5344CB8AC3E}">
        <p14:creationId xmlns:p14="http://schemas.microsoft.com/office/powerpoint/2010/main" val="3829466224"/>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a:bodyPr>
          <a:lstStyle/>
          <a:p>
            <a:pPr eaLnBrk="1" hangingPunct="1"/>
            <a:r>
              <a:rPr lang="en-US" dirty="0"/>
              <a:t>Result of Acceptance Tests</a:t>
            </a:r>
          </a:p>
        </p:txBody>
      </p:sp>
      <p:sp>
        <p:nvSpPr>
          <p:cNvPr id="23555" name="Rectangle 3"/>
          <p:cNvSpPr>
            <a:spLocks noGrp="1" noChangeArrowheads="1"/>
          </p:cNvSpPr>
          <p:nvPr>
            <p:ph type="body" idx="1"/>
          </p:nvPr>
        </p:nvSpPr>
        <p:spPr/>
        <p:txBody>
          <a:bodyPr/>
          <a:lstStyle/>
          <a:p>
            <a:pPr eaLnBrk="1" hangingPunct="1"/>
            <a:r>
              <a:rPr lang="en-US" dirty="0"/>
              <a:t>List of requirements that</a:t>
            </a:r>
          </a:p>
          <a:p>
            <a:pPr lvl="1" eaLnBrk="1" hangingPunct="1"/>
            <a:r>
              <a:rPr lang="en-US" dirty="0"/>
              <a:t>are not satisfied</a:t>
            </a:r>
          </a:p>
          <a:p>
            <a:pPr lvl="1" eaLnBrk="1" hangingPunct="1"/>
            <a:r>
              <a:rPr lang="en-US" dirty="0"/>
              <a:t>must be deleted</a:t>
            </a:r>
          </a:p>
          <a:p>
            <a:pPr lvl="1" eaLnBrk="1" hangingPunct="1"/>
            <a:r>
              <a:rPr lang="en-US" dirty="0"/>
              <a:t>must be revised</a:t>
            </a:r>
          </a:p>
          <a:p>
            <a:pPr lvl="1" eaLnBrk="1" hangingPunct="1"/>
            <a:r>
              <a:rPr lang="en-US" dirty="0"/>
              <a:t>must be added </a:t>
            </a:r>
          </a:p>
        </p:txBody>
      </p:sp>
    </p:spTree>
    <p:extLst>
      <p:ext uri="{BB962C8B-B14F-4D97-AF65-F5344CB8AC3E}">
        <p14:creationId xmlns:p14="http://schemas.microsoft.com/office/powerpoint/2010/main" val="1559212394"/>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dirty="0"/>
              <a:t>Installation Testing</a:t>
            </a:r>
          </a:p>
        </p:txBody>
      </p:sp>
      <p:sp>
        <p:nvSpPr>
          <p:cNvPr id="24579" name="Rectangle 3"/>
          <p:cNvSpPr>
            <a:spLocks noGrp="1" noChangeArrowheads="1"/>
          </p:cNvSpPr>
          <p:nvPr>
            <p:ph type="body" idx="1"/>
          </p:nvPr>
        </p:nvSpPr>
        <p:spPr/>
        <p:txBody>
          <a:bodyPr/>
          <a:lstStyle/>
          <a:p>
            <a:pPr eaLnBrk="1" hangingPunct="1"/>
            <a:r>
              <a:rPr lang="en-US" dirty="0"/>
              <a:t>Before the testing</a:t>
            </a:r>
          </a:p>
          <a:p>
            <a:pPr lvl="1" eaLnBrk="1" hangingPunct="1"/>
            <a:r>
              <a:rPr lang="en-US" dirty="0"/>
              <a:t>Configure the system</a:t>
            </a:r>
          </a:p>
          <a:p>
            <a:pPr lvl="1" eaLnBrk="1" hangingPunct="1"/>
            <a:r>
              <a:rPr lang="en-US" dirty="0"/>
              <a:t>Attach proper number and kind of devices</a:t>
            </a:r>
          </a:p>
          <a:p>
            <a:pPr lvl="1" eaLnBrk="1" hangingPunct="1"/>
            <a:r>
              <a:rPr lang="en-US" dirty="0"/>
              <a:t>Establish communication with other system</a:t>
            </a:r>
          </a:p>
          <a:p>
            <a:pPr eaLnBrk="1" hangingPunct="1"/>
            <a:r>
              <a:rPr lang="en-US" dirty="0"/>
              <a:t>The testing</a:t>
            </a:r>
          </a:p>
          <a:p>
            <a:pPr lvl="1" eaLnBrk="1" hangingPunct="1"/>
            <a:r>
              <a:rPr lang="en-US" dirty="0"/>
              <a:t>to verify that the system has been installed properly and works</a:t>
            </a:r>
          </a:p>
          <a:p>
            <a:pPr lvl="1" eaLnBrk="1" hangingPunct="1">
              <a:buFont typeface="Lucida Sans Unicode" pitchFamily="34" charset="0"/>
              <a:buNone/>
            </a:pPr>
            <a:endParaRPr lang="en-US" dirty="0"/>
          </a:p>
        </p:txBody>
      </p:sp>
    </p:spTree>
    <p:extLst>
      <p:ext uri="{BB962C8B-B14F-4D97-AF65-F5344CB8AC3E}">
        <p14:creationId xmlns:p14="http://schemas.microsoft.com/office/powerpoint/2010/main" val="2509327467"/>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t>Software Testing Tools</a:t>
            </a:r>
          </a:p>
        </p:txBody>
      </p:sp>
      <p:sp>
        <p:nvSpPr>
          <p:cNvPr id="3" name="Content Placeholder 2"/>
          <p:cNvSpPr>
            <a:spLocks noGrp="1"/>
          </p:cNvSpPr>
          <p:nvPr>
            <p:ph idx="1"/>
          </p:nvPr>
        </p:nvSpPr>
        <p:spPr/>
        <p:txBody>
          <a:bodyPr>
            <a:normAutofit/>
          </a:bodyPr>
          <a:lstStyle/>
          <a:p>
            <a:pPr>
              <a:defRPr/>
            </a:pPr>
            <a:r>
              <a:rPr lang="en-US" dirty="0"/>
              <a:t>Automated Testing Tools</a:t>
            </a:r>
          </a:p>
          <a:p>
            <a:pPr lvl="1">
              <a:defRPr/>
            </a:pPr>
            <a:r>
              <a:rPr lang="en-US" dirty="0"/>
              <a:t>Selenium</a:t>
            </a:r>
            <a:r>
              <a:rPr lang="en-US"/>
              <a:t>, QTP, SilkTest, WinRunner</a:t>
            </a:r>
            <a:r>
              <a:rPr lang="en-US" dirty="0"/>
              <a:t>, </a:t>
            </a:r>
            <a:r>
              <a:rPr lang="en-US" dirty="0" err="1"/>
              <a:t>LoadRunner</a:t>
            </a:r>
            <a:r>
              <a:rPr lang="en-US" dirty="0"/>
              <a:t>, </a:t>
            </a:r>
            <a:r>
              <a:rPr lang="en-US" dirty="0" err="1"/>
              <a:t>Jmeter</a:t>
            </a:r>
            <a:endParaRPr lang="en-US" dirty="0"/>
          </a:p>
          <a:p>
            <a:pPr>
              <a:defRPr/>
            </a:pPr>
            <a:r>
              <a:rPr lang="en-US" dirty="0"/>
              <a:t>Testing Management Tools</a:t>
            </a:r>
          </a:p>
          <a:p>
            <a:pPr lvl="1">
              <a:defRPr/>
            </a:pPr>
            <a:r>
              <a:rPr lang="en-US" dirty="0" err="1"/>
              <a:t>TestManager</a:t>
            </a:r>
            <a:r>
              <a:rPr lang="en-US" dirty="0"/>
              <a:t>, </a:t>
            </a:r>
            <a:r>
              <a:rPr lang="en-US" dirty="0" err="1"/>
              <a:t>TestDirector</a:t>
            </a:r>
            <a:r>
              <a:rPr lang="en-US" dirty="0"/>
              <a:t> </a:t>
            </a:r>
          </a:p>
          <a:p>
            <a:pPr>
              <a:defRPr/>
            </a:pPr>
            <a:r>
              <a:rPr lang="en-US" dirty="0"/>
              <a:t>Bug Tracking/Configuration Management Tools</a:t>
            </a:r>
          </a:p>
          <a:p>
            <a:pPr lvl="1">
              <a:defRPr/>
            </a:pPr>
            <a:r>
              <a:rPr lang="en-US" dirty="0" err="1"/>
              <a:t>Bugzilla</a:t>
            </a:r>
            <a:r>
              <a:rPr lang="en-US" dirty="0"/>
              <a:t>, Jitterbug, </a:t>
            </a:r>
            <a:r>
              <a:rPr lang="en-US"/>
              <a:t>SilkRadar</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381000" y="457200"/>
            <a:ext cx="7772400" cy="1143000"/>
          </a:xfrm>
        </p:spPr>
        <p:txBody>
          <a:bodyPr lIns="92075" tIns="46038" rIns="92075" bIns="46038">
            <a:normAutofit/>
          </a:bodyPr>
          <a:lstStyle/>
          <a:p>
            <a:pPr eaLnBrk="1" hangingPunct="1"/>
            <a:r>
              <a:rPr lang="en-US" dirty="0"/>
              <a:t>When to Stop Testing</a:t>
            </a:r>
          </a:p>
        </p:txBody>
      </p:sp>
      <p:sp>
        <p:nvSpPr>
          <p:cNvPr id="43011" name="Rectangle 3"/>
          <p:cNvSpPr>
            <a:spLocks noGrp="1" noChangeArrowheads="1"/>
          </p:cNvSpPr>
          <p:nvPr>
            <p:ph idx="1"/>
          </p:nvPr>
        </p:nvSpPr>
        <p:spPr>
          <a:xfrm>
            <a:off x="304800" y="1524000"/>
            <a:ext cx="7772400" cy="4648200"/>
          </a:xfrm>
        </p:spPr>
        <p:txBody>
          <a:bodyPr lIns="92075" tIns="46038" rIns="92075" bIns="46038"/>
          <a:lstStyle/>
          <a:p>
            <a:pPr eaLnBrk="1" hangingPunct="1"/>
            <a:r>
              <a:rPr lang="en-US" sz="3200" dirty="0"/>
              <a:t>No time left</a:t>
            </a:r>
          </a:p>
          <a:p>
            <a:pPr eaLnBrk="1" hangingPunct="1"/>
            <a:r>
              <a:rPr lang="en-US" sz="3200" dirty="0"/>
              <a:t>No money left</a:t>
            </a:r>
          </a:p>
          <a:p>
            <a:pPr eaLnBrk="1" hangingPunct="1"/>
            <a:r>
              <a:rPr lang="en-US" sz="3200" dirty="0"/>
              <a:t>Statistical Criteria</a:t>
            </a:r>
          </a:p>
          <a:p>
            <a:pPr lvl="1" eaLnBrk="1" hangingPunct="1"/>
            <a:r>
              <a:rPr lang="en-US" dirty="0"/>
              <a:t>Number of defects found per week becomes lower than a set threshold</a:t>
            </a:r>
          </a:p>
          <a:p>
            <a:pPr eaLnBrk="1" hangingPunct="1"/>
            <a:endParaRPr lang="en-US" sz="3200" dirty="0"/>
          </a:p>
          <a:p>
            <a:pPr eaLnBrk="1" hangingPunct="1"/>
            <a:endParaRPr lang="en-US" sz="3200" dirty="0"/>
          </a:p>
          <a:p>
            <a:pPr eaLnBrk="1" hangingPunct="1"/>
            <a:endParaRPr lang="en-US" sz="3200" dirty="0"/>
          </a:p>
          <a:p>
            <a:pPr eaLnBrk="1" hangingPunct="1"/>
            <a:endParaRPr lang="en-US" sz="3200" dirty="0"/>
          </a:p>
          <a:p>
            <a:pPr eaLnBrk="1" hangingPunct="1"/>
            <a:endParaRPr lang="en-US" sz="3200" dirty="0"/>
          </a:p>
          <a:p>
            <a:pPr lvl="2" eaLnBrk="1" hangingPunct="1">
              <a:buFont typeface="Lucida Sans Unicode" pitchFamily="34" charset="0"/>
              <a:buNone/>
            </a:pPr>
            <a:endParaRPr lang="en-US" sz="2600" dirty="0"/>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lIns="92075" tIns="46038" rIns="92075" bIns="46038"/>
          <a:lstStyle/>
          <a:p>
            <a:pPr eaLnBrk="1" hangingPunct="1"/>
            <a:r>
              <a:rPr lang="en-US" dirty="0"/>
              <a:t>Test Planning</a:t>
            </a:r>
          </a:p>
        </p:txBody>
      </p:sp>
      <p:sp>
        <p:nvSpPr>
          <p:cNvPr id="36867" name="Rectangle 3"/>
          <p:cNvSpPr>
            <a:spLocks noGrp="1" noChangeArrowheads="1"/>
          </p:cNvSpPr>
          <p:nvPr>
            <p:ph idx="1"/>
          </p:nvPr>
        </p:nvSpPr>
        <p:spPr/>
        <p:txBody>
          <a:bodyPr lIns="92075" tIns="46038" rIns="92075" bIns="46038"/>
          <a:lstStyle/>
          <a:p>
            <a:pPr eaLnBrk="1" hangingPunct="1"/>
            <a:r>
              <a:rPr lang="en-US"/>
              <a:t>Establish test objectives</a:t>
            </a:r>
          </a:p>
          <a:p>
            <a:pPr eaLnBrk="1" hangingPunct="1"/>
            <a:r>
              <a:rPr lang="en-US"/>
              <a:t>Design and Write test cases</a:t>
            </a:r>
          </a:p>
          <a:p>
            <a:pPr eaLnBrk="1" hangingPunct="1"/>
            <a:r>
              <a:rPr lang="en-US"/>
              <a:t>Test test cases</a:t>
            </a:r>
          </a:p>
          <a:p>
            <a:pPr eaLnBrk="1" hangingPunct="1"/>
            <a:r>
              <a:rPr lang="en-US"/>
              <a:t>Execute tests</a:t>
            </a:r>
          </a:p>
          <a:p>
            <a:pPr eaLnBrk="1" hangingPunct="1"/>
            <a:r>
              <a:rPr lang="en-US"/>
              <a:t>Evaluate test results</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fontScale="90000"/>
          </a:bodyPr>
          <a:lstStyle/>
          <a:p>
            <a:pPr eaLnBrk="1" hangingPunct="1"/>
            <a:r>
              <a:rPr lang="en-US" dirty="0"/>
              <a:t>Test Planning</a:t>
            </a:r>
            <a:br>
              <a:rPr lang="en-US" dirty="0"/>
            </a:br>
            <a:r>
              <a:rPr lang="en-US" sz="2800" dirty="0"/>
              <a:t>Purpose of the Plan</a:t>
            </a:r>
          </a:p>
        </p:txBody>
      </p:sp>
      <p:sp>
        <p:nvSpPr>
          <p:cNvPr id="37891" name="Rectangle 3"/>
          <p:cNvSpPr>
            <a:spLocks noGrp="1" noChangeArrowheads="1"/>
          </p:cNvSpPr>
          <p:nvPr>
            <p:ph idx="1"/>
          </p:nvPr>
        </p:nvSpPr>
        <p:spPr/>
        <p:txBody>
          <a:bodyPr/>
          <a:lstStyle/>
          <a:p>
            <a:pPr eaLnBrk="1" hangingPunct="1"/>
            <a:r>
              <a:rPr lang="en-US"/>
              <a:t>Test plan explains</a:t>
            </a:r>
          </a:p>
          <a:p>
            <a:pPr lvl="1" eaLnBrk="1" hangingPunct="1"/>
            <a:r>
              <a:rPr lang="en-US"/>
              <a:t>who does the testing</a:t>
            </a:r>
          </a:p>
          <a:p>
            <a:pPr lvl="1" eaLnBrk="1" hangingPunct="1"/>
            <a:r>
              <a:rPr lang="en-US"/>
              <a:t>why the tests are performed</a:t>
            </a:r>
          </a:p>
          <a:p>
            <a:pPr lvl="1" eaLnBrk="1" hangingPunct="1"/>
            <a:r>
              <a:rPr lang="en-US"/>
              <a:t>how tests are conducted</a:t>
            </a:r>
          </a:p>
          <a:p>
            <a:pPr lvl="1" eaLnBrk="1" hangingPunct="1"/>
            <a:r>
              <a:rPr lang="en-US"/>
              <a:t>when the tests are scheduled</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rmAutofit fontScale="90000"/>
          </a:bodyPr>
          <a:lstStyle/>
          <a:p>
            <a:pPr eaLnBrk="1" hangingPunct="1"/>
            <a:r>
              <a:rPr lang="en-US" dirty="0"/>
              <a:t>Test Planning</a:t>
            </a:r>
            <a:br>
              <a:rPr lang="en-US" dirty="0"/>
            </a:br>
            <a:r>
              <a:rPr lang="en-US" sz="2800" dirty="0"/>
              <a:t>Contents of the Plan</a:t>
            </a:r>
          </a:p>
        </p:txBody>
      </p:sp>
      <p:sp>
        <p:nvSpPr>
          <p:cNvPr id="38915" name="Rectangle 3"/>
          <p:cNvSpPr>
            <a:spLocks noGrp="1" noChangeArrowheads="1"/>
          </p:cNvSpPr>
          <p:nvPr>
            <p:ph idx="1"/>
          </p:nvPr>
        </p:nvSpPr>
        <p:spPr/>
        <p:txBody>
          <a:bodyPr/>
          <a:lstStyle/>
          <a:p>
            <a:pPr eaLnBrk="1" hangingPunct="1"/>
            <a:r>
              <a:rPr lang="en-US"/>
              <a:t>What the test objectives are</a:t>
            </a:r>
          </a:p>
          <a:p>
            <a:pPr eaLnBrk="1" hangingPunct="1"/>
            <a:r>
              <a:rPr lang="en-US"/>
              <a:t>How the test will be run</a:t>
            </a:r>
          </a:p>
          <a:p>
            <a:pPr eaLnBrk="1" hangingPunct="1"/>
            <a:r>
              <a:rPr lang="en-US"/>
              <a:t>What criteria will be used to determine when the testing is complete</a:t>
            </a:r>
          </a:p>
          <a:p>
            <a:pPr eaLnBrk="1" hangingPunct="1"/>
            <a:endParaRPr lang="en-US"/>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dirty="0"/>
              <a:t>Test Documentation</a:t>
            </a:r>
          </a:p>
        </p:txBody>
      </p:sp>
      <p:sp>
        <p:nvSpPr>
          <p:cNvPr id="27651" name="Rectangle 3"/>
          <p:cNvSpPr>
            <a:spLocks noGrp="1" noChangeArrowheads="1"/>
          </p:cNvSpPr>
          <p:nvPr>
            <p:ph type="body" idx="1"/>
          </p:nvPr>
        </p:nvSpPr>
        <p:spPr/>
        <p:txBody>
          <a:bodyPr/>
          <a:lstStyle/>
          <a:p>
            <a:pPr eaLnBrk="1" hangingPunct="1"/>
            <a:r>
              <a:rPr lang="en-US"/>
              <a:t>Test plan:  describes system and plan for exercising all functions and characteristics</a:t>
            </a:r>
          </a:p>
          <a:p>
            <a:pPr eaLnBrk="1" hangingPunct="1"/>
            <a:r>
              <a:rPr lang="en-US"/>
              <a:t>Test specification and evaluation:  details each test and defines criteria for evaluating each feature</a:t>
            </a:r>
          </a:p>
          <a:p>
            <a:pPr eaLnBrk="1" hangingPunct="1"/>
            <a:r>
              <a:rPr lang="en-US"/>
              <a:t>Test description:  test data and procedures for each test</a:t>
            </a:r>
          </a:p>
          <a:p>
            <a:pPr eaLnBrk="1" hangingPunct="1"/>
            <a:r>
              <a:rPr lang="en-US"/>
              <a:t>Test analysis report:  results of each test</a:t>
            </a:r>
          </a:p>
        </p:txBody>
      </p:sp>
    </p:spTree>
    <p:extLst>
      <p:ext uri="{BB962C8B-B14F-4D97-AF65-F5344CB8AC3E}">
        <p14:creationId xmlns:p14="http://schemas.microsoft.com/office/powerpoint/2010/main" val="384630384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t>Elements of a Test Case</a:t>
            </a:r>
          </a:p>
        </p:txBody>
      </p:sp>
      <p:sp>
        <p:nvSpPr>
          <p:cNvPr id="8195" name="Content Placeholder 2"/>
          <p:cNvSpPr>
            <a:spLocks noGrp="1"/>
          </p:cNvSpPr>
          <p:nvPr>
            <p:ph idx="1"/>
          </p:nvPr>
        </p:nvSpPr>
        <p:spPr/>
        <p:txBody>
          <a:bodyPr/>
          <a:lstStyle/>
          <a:p>
            <a:r>
              <a:rPr lang="en-US"/>
              <a:t>Purpose</a:t>
            </a:r>
          </a:p>
          <a:p>
            <a:r>
              <a:rPr lang="en-US"/>
              <a:t>Input</a:t>
            </a:r>
          </a:p>
          <a:p>
            <a:r>
              <a:rPr lang="en-US"/>
              <a:t>Expected Output</a:t>
            </a:r>
          </a:p>
          <a:p>
            <a:r>
              <a:rPr lang="en-US"/>
              <a:t>Actual Output</a:t>
            </a:r>
          </a:p>
          <a:p>
            <a:r>
              <a:rPr lang="en-US"/>
              <a:t>Sample Format:</a:t>
            </a:r>
          </a:p>
          <a:p>
            <a:pPr lvl="1"/>
            <a:endParaRPr lang="en-US"/>
          </a:p>
        </p:txBody>
      </p:sp>
      <p:pic>
        <p:nvPicPr>
          <p:cNvPr id="8196" name="Picture 5"/>
          <p:cNvPicPr>
            <a:picLocks noChangeAspect="1" noChangeArrowheads="1"/>
          </p:cNvPicPr>
          <p:nvPr/>
        </p:nvPicPr>
        <p:blipFill>
          <a:blip r:embed="rId2" cstate="print"/>
          <a:srcRect/>
          <a:stretch>
            <a:fillRect/>
          </a:stretch>
        </p:blipFill>
        <p:spPr bwMode="auto">
          <a:xfrm>
            <a:off x="1371600" y="4213225"/>
            <a:ext cx="5715000" cy="1273175"/>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fontScale="90000"/>
          </a:bodyPr>
          <a:lstStyle/>
          <a:p>
            <a:pPr eaLnBrk="1" hangingPunct="1"/>
            <a:r>
              <a:rPr lang="en-US" dirty="0"/>
              <a:t>Test Documentation</a:t>
            </a:r>
            <a:br>
              <a:rPr lang="en-US" dirty="0"/>
            </a:br>
            <a:r>
              <a:rPr lang="en-US" sz="2800" dirty="0"/>
              <a:t>Documents Produced During Testing</a:t>
            </a:r>
          </a:p>
        </p:txBody>
      </p:sp>
      <p:pic>
        <p:nvPicPr>
          <p:cNvPr id="28675" name="Picture 7"/>
          <p:cNvPicPr>
            <a:picLocks noGrp="1" noChangeAspect="1" noChangeArrowheads="1"/>
          </p:cNvPicPr>
          <p:nvPr>
            <p:ph idx="1"/>
          </p:nvPr>
        </p:nvPicPr>
        <p:blipFill>
          <a:blip r:embed="rId3" cstate="print"/>
          <a:srcRect/>
          <a:stretch>
            <a:fillRect/>
          </a:stretch>
        </p:blipFill>
        <p:spPr>
          <a:xfrm>
            <a:off x="2389188" y="1968500"/>
            <a:ext cx="5992812" cy="4660900"/>
          </a:xfrm>
        </p:spPr>
      </p:pic>
    </p:spTree>
    <p:extLst>
      <p:ext uri="{BB962C8B-B14F-4D97-AF65-F5344CB8AC3E}">
        <p14:creationId xmlns:p14="http://schemas.microsoft.com/office/powerpoint/2010/main" val="3458017684"/>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fontScale="90000"/>
          </a:bodyPr>
          <a:lstStyle/>
          <a:p>
            <a:pPr eaLnBrk="1" hangingPunct="1"/>
            <a:r>
              <a:rPr lang="en-US" dirty="0"/>
              <a:t>Test Documentation</a:t>
            </a:r>
            <a:br>
              <a:rPr lang="en-US" dirty="0"/>
            </a:br>
            <a:r>
              <a:rPr lang="en-US" sz="2800" dirty="0"/>
              <a:t>Test Plan</a:t>
            </a:r>
          </a:p>
        </p:txBody>
      </p:sp>
      <p:sp>
        <p:nvSpPr>
          <p:cNvPr id="29699" name="Rectangle 3"/>
          <p:cNvSpPr>
            <a:spLocks noGrp="1" noChangeArrowheads="1"/>
          </p:cNvSpPr>
          <p:nvPr>
            <p:ph type="body" idx="1"/>
          </p:nvPr>
        </p:nvSpPr>
        <p:spPr/>
        <p:txBody>
          <a:bodyPr/>
          <a:lstStyle/>
          <a:p>
            <a:pPr eaLnBrk="1" hangingPunct="1"/>
            <a:r>
              <a:rPr lang="en-US"/>
              <a:t>The plan begins by stating its objectives, which should</a:t>
            </a:r>
          </a:p>
          <a:p>
            <a:pPr lvl="1" eaLnBrk="1" hangingPunct="1"/>
            <a:r>
              <a:rPr lang="en-US"/>
              <a:t>guide the management of testing</a:t>
            </a:r>
          </a:p>
          <a:p>
            <a:pPr lvl="1" eaLnBrk="1" hangingPunct="1"/>
            <a:r>
              <a:rPr lang="en-US"/>
              <a:t>guide the technical effort required during testing</a:t>
            </a:r>
          </a:p>
          <a:p>
            <a:pPr lvl="1" eaLnBrk="1" hangingPunct="1"/>
            <a:r>
              <a:rPr lang="en-US"/>
              <a:t>establish test planning and scheduling</a:t>
            </a:r>
          </a:p>
          <a:p>
            <a:pPr lvl="1" eaLnBrk="1" hangingPunct="1"/>
            <a:r>
              <a:rPr lang="en-US"/>
              <a:t>explain the nature and extent of each test</a:t>
            </a:r>
          </a:p>
          <a:p>
            <a:pPr lvl="1" eaLnBrk="1" hangingPunct="1"/>
            <a:r>
              <a:rPr lang="en-US"/>
              <a:t>explain how the test will completely evaluate system function and performance</a:t>
            </a:r>
          </a:p>
          <a:p>
            <a:pPr lvl="1" eaLnBrk="1" hangingPunct="1"/>
            <a:r>
              <a:rPr lang="en-US"/>
              <a:t>document test input, specific test procedures, and expected outcomes</a:t>
            </a:r>
          </a:p>
        </p:txBody>
      </p:sp>
    </p:spTree>
    <p:extLst>
      <p:ext uri="{BB962C8B-B14F-4D97-AF65-F5344CB8AC3E}">
        <p14:creationId xmlns:p14="http://schemas.microsoft.com/office/powerpoint/2010/main" val="49183168"/>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fontScale="90000"/>
          </a:bodyPr>
          <a:lstStyle/>
          <a:p>
            <a:pPr eaLnBrk="1" hangingPunct="1"/>
            <a:r>
              <a:rPr lang="en-US" dirty="0"/>
              <a:t>Test Documentation</a:t>
            </a:r>
            <a:br>
              <a:rPr lang="en-US" dirty="0"/>
            </a:br>
            <a:r>
              <a:rPr lang="en-US" sz="2800" dirty="0"/>
              <a:t>Parts of a Test Plan</a:t>
            </a:r>
          </a:p>
        </p:txBody>
      </p:sp>
      <p:pic>
        <p:nvPicPr>
          <p:cNvPr id="30723" name="Picture 7"/>
          <p:cNvPicPr>
            <a:picLocks noGrp="1" noChangeAspect="1" noChangeArrowheads="1"/>
          </p:cNvPicPr>
          <p:nvPr>
            <p:ph idx="1"/>
          </p:nvPr>
        </p:nvPicPr>
        <p:blipFill>
          <a:blip r:embed="rId3" cstate="print"/>
          <a:srcRect/>
          <a:stretch>
            <a:fillRect/>
          </a:stretch>
        </p:blipFill>
        <p:spPr>
          <a:xfrm>
            <a:off x="2522538" y="1968500"/>
            <a:ext cx="4945062" cy="4660900"/>
          </a:xfrm>
        </p:spPr>
      </p:pic>
    </p:spTree>
    <p:extLst>
      <p:ext uri="{BB962C8B-B14F-4D97-AF65-F5344CB8AC3E}">
        <p14:creationId xmlns:p14="http://schemas.microsoft.com/office/powerpoint/2010/main" val="2664349092"/>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fontScale="90000"/>
          </a:bodyPr>
          <a:lstStyle/>
          <a:p>
            <a:pPr eaLnBrk="1" hangingPunct="1"/>
            <a:r>
              <a:rPr lang="en-US" dirty="0"/>
              <a:t>Test Documentation</a:t>
            </a:r>
            <a:br>
              <a:rPr lang="en-US" dirty="0"/>
            </a:br>
            <a:r>
              <a:rPr lang="en-US" sz="2800" dirty="0"/>
              <a:t>Test Analysis Report</a:t>
            </a:r>
          </a:p>
        </p:txBody>
      </p:sp>
      <p:sp>
        <p:nvSpPr>
          <p:cNvPr id="36867" name="Rectangle 3"/>
          <p:cNvSpPr>
            <a:spLocks noGrp="1" noChangeArrowheads="1"/>
          </p:cNvSpPr>
          <p:nvPr>
            <p:ph type="body" idx="1"/>
          </p:nvPr>
        </p:nvSpPr>
        <p:spPr/>
        <p:txBody>
          <a:bodyPr/>
          <a:lstStyle/>
          <a:p>
            <a:pPr eaLnBrk="1" hangingPunct="1"/>
            <a:r>
              <a:rPr lang="en-US"/>
              <a:t>Documents the result of test</a:t>
            </a:r>
          </a:p>
          <a:p>
            <a:pPr eaLnBrk="1" hangingPunct="1"/>
            <a:r>
              <a:rPr lang="en-US"/>
              <a:t>Provides information needed to duplicate the failure and to locate and fix the source of the problem</a:t>
            </a:r>
          </a:p>
          <a:p>
            <a:pPr eaLnBrk="1" hangingPunct="1"/>
            <a:r>
              <a:rPr lang="en-US"/>
              <a:t>Provides information necessary to determine if the project is complete</a:t>
            </a:r>
          </a:p>
          <a:p>
            <a:pPr eaLnBrk="1" hangingPunct="1"/>
            <a:r>
              <a:rPr lang="en-US"/>
              <a:t>Establish confidence in the system’s performance</a:t>
            </a:r>
          </a:p>
          <a:p>
            <a:pPr lvl="1" eaLnBrk="1" hangingPunct="1"/>
            <a:endParaRPr lang="en-US"/>
          </a:p>
        </p:txBody>
      </p:sp>
    </p:spTree>
    <p:extLst>
      <p:ext uri="{BB962C8B-B14F-4D97-AF65-F5344CB8AC3E}">
        <p14:creationId xmlns:p14="http://schemas.microsoft.com/office/powerpoint/2010/main" val="975979988"/>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lIns="92075" tIns="46038" rIns="92075" bIns="46038">
            <a:normAutofit fontScale="90000"/>
          </a:bodyPr>
          <a:lstStyle/>
          <a:p>
            <a:pPr eaLnBrk="1" hangingPunct="1"/>
            <a:r>
              <a:rPr lang="en-US" dirty="0"/>
              <a:t>Test Documentation</a:t>
            </a:r>
            <a:br>
              <a:rPr lang="en-US" dirty="0"/>
            </a:br>
            <a:r>
              <a:rPr lang="en-US" sz="2800" dirty="0"/>
              <a:t>Problem Report Forms</a:t>
            </a:r>
          </a:p>
        </p:txBody>
      </p:sp>
      <p:sp>
        <p:nvSpPr>
          <p:cNvPr id="37891" name="Rectangle 3"/>
          <p:cNvSpPr>
            <a:spLocks noGrp="1" noChangeArrowheads="1"/>
          </p:cNvSpPr>
          <p:nvPr>
            <p:ph type="body" idx="1"/>
          </p:nvPr>
        </p:nvSpPr>
        <p:spPr/>
        <p:txBody>
          <a:bodyPr lIns="92075" tIns="46038" rIns="92075" bIns="46038"/>
          <a:lstStyle/>
          <a:p>
            <a:pPr eaLnBrk="1" hangingPunct="1"/>
            <a:r>
              <a:rPr lang="en-US"/>
              <a:t>Location: Where did the problem occur?</a:t>
            </a:r>
          </a:p>
          <a:p>
            <a:pPr eaLnBrk="1" hangingPunct="1"/>
            <a:r>
              <a:rPr lang="en-US"/>
              <a:t>Timing: When did it occur?</a:t>
            </a:r>
          </a:p>
          <a:p>
            <a:pPr eaLnBrk="1" hangingPunct="1"/>
            <a:r>
              <a:rPr lang="en-US"/>
              <a:t>Symptom: What was observed?</a:t>
            </a:r>
          </a:p>
          <a:p>
            <a:pPr eaLnBrk="1" hangingPunct="1"/>
            <a:r>
              <a:rPr lang="en-US"/>
              <a:t>End result: What were the consequences?</a:t>
            </a:r>
          </a:p>
          <a:p>
            <a:pPr eaLnBrk="1" hangingPunct="1"/>
            <a:r>
              <a:rPr lang="en-US"/>
              <a:t>Mechanism: How did it occur?</a:t>
            </a:r>
          </a:p>
          <a:p>
            <a:pPr eaLnBrk="1" hangingPunct="1"/>
            <a:r>
              <a:rPr lang="en-US"/>
              <a:t>Cause: Why did it occur?</a:t>
            </a:r>
          </a:p>
          <a:p>
            <a:pPr eaLnBrk="1" hangingPunct="1"/>
            <a:r>
              <a:rPr lang="en-US"/>
              <a:t>Severity: How much was the user or business affected?</a:t>
            </a:r>
          </a:p>
          <a:p>
            <a:pPr eaLnBrk="1" hangingPunct="1"/>
            <a:r>
              <a:rPr lang="en-US"/>
              <a:t>Cost: How much did it cost?</a:t>
            </a:r>
          </a:p>
        </p:txBody>
      </p:sp>
    </p:spTree>
    <p:extLst>
      <p:ext uri="{BB962C8B-B14F-4D97-AF65-F5344CB8AC3E}">
        <p14:creationId xmlns:p14="http://schemas.microsoft.com/office/powerpoint/2010/main" val="2741776445"/>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t>UCF Slides</a:t>
            </a:r>
          </a:p>
          <a:p>
            <a:r>
              <a:rPr lang="en-US" dirty="0"/>
              <a:t>Software Testing, A Craftsman’s Approach by Jorgensen</a:t>
            </a:r>
          </a:p>
          <a:p>
            <a:r>
              <a:rPr lang="en-US" dirty="0"/>
              <a:t>Software Testing Tools by Prasad</a:t>
            </a:r>
          </a:p>
          <a:p>
            <a:r>
              <a:rPr lang="en-US" dirty="0"/>
              <a:t>Software Engineering, Business Continuity, and Education. Kim, </a:t>
            </a:r>
            <a:r>
              <a:rPr lang="en-US" dirty="0" err="1"/>
              <a:t>Adeli</a:t>
            </a:r>
            <a:r>
              <a:rPr lang="en-US" dirty="0"/>
              <a:t> et al (Eds.)</a:t>
            </a:r>
          </a:p>
          <a:p>
            <a:r>
              <a:rPr lang="en-US" dirty="0"/>
              <a:t>https://www.guru99.com/cyclomatic-complexity.html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a:bodyPr>
          <a:lstStyle/>
          <a:p>
            <a:pPr eaLnBrk="1" hangingPunct="1"/>
            <a:r>
              <a:rPr lang="en-US" dirty="0"/>
              <a:t>Types of Faults</a:t>
            </a:r>
          </a:p>
        </p:txBody>
      </p:sp>
      <p:sp>
        <p:nvSpPr>
          <p:cNvPr id="9219" name="Rectangle 3"/>
          <p:cNvSpPr>
            <a:spLocks noGrp="1" noChangeArrowheads="1"/>
          </p:cNvSpPr>
          <p:nvPr>
            <p:ph idx="1"/>
          </p:nvPr>
        </p:nvSpPr>
        <p:spPr/>
        <p:txBody>
          <a:bodyPr/>
          <a:lstStyle/>
          <a:p>
            <a:pPr eaLnBrk="1" hangingPunct="1">
              <a:lnSpc>
                <a:spcPct val="90000"/>
              </a:lnSpc>
            </a:pPr>
            <a:r>
              <a:rPr lang="en-US" sz="2400" dirty="0"/>
              <a:t>Algorithmic fault: </a:t>
            </a:r>
            <a:r>
              <a:rPr lang="en-US" sz="2400" dirty="0" err="1"/>
              <a:t>e.g:</a:t>
            </a:r>
            <a:r>
              <a:rPr lang="en-US" sz="1600" b="1" i="0" dirty="0" err="1">
                <a:solidFill>
                  <a:srgbClr val="202124"/>
                </a:solidFill>
                <a:effectLst/>
                <a:latin typeface="arial" panose="020B0604020202020204" pitchFamily="34" charset="0"/>
              </a:rPr>
              <a:t>functionality</a:t>
            </a:r>
            <a:r>
              <a:rPr lang="en-US" sz="1600" b="1" i="0" dirty="0">
                <a:solidFill>
                  <a:srgbClr val="202124"/>
                </a:solidFill>
                <a:effectLst/>
                <a:latin typeface="arial" panose="020B0604020202020204" pitchFamily="34" charset="0"/>
              </a:rPr>
              <a:t> of a search engine</a:t>
            </a:r>
            <a:endParaRPr lang="en-US" sz="2400" dirty="0"/>
          </a:p>
          <a:p>
            <a:pPr eaLnBrk="1" hangingPunct="1">
              <a:lnSpc>
                <a:spcPct val="90000"/>
              </a:lnSpc>
            </a:pPr>
            <a:r>
              <a:rPr lang="en-US" sz="2400" dirty="0"/>
              <a:t>Computation and precision fault</a:t>
            </a:r>
          </a:p>
          <a:p>
            <a:pPr lvl="1" eaLnBrk="1" hangingPunct="1">
              <a:lnSpc>
                <a:spcPct val="90000"/>
              </a:lnSpc>
            </a:pPr>
            <a:r>
              <a:rPr lang="en-US" sz="2000" dirty="0"/>
              <a:t>a formula’s implementation is wrong: example round off error</a:t>
            </a:r>
          </a:p>
          <a:p>
            <a:pPr eaLnBrk="1" hangingPunct="1">
              <a:lnSpc>
                <a:spcPct val="90000"/>
              </a:lnSpc>
            </a:pPr>
            <a:r>
              <a:rPr lang="en-US" sz="2400" dirty="0"/>
              <a:t>Documentation fault</a:t>
            </a:r>
          </a:p>
          <a:p>
            <a:pPr lvl="1" eaLnBrk="1" hangingPunct="1">
              <a:lnSpc>
                <a:spcPct val="90000"/>
              </a:lnSpc>
            </a:pPr>
            <a:r>
              <a:rPr lang="en-US" sz="2000" dirty="0"/>
              <a:t>Documentation doesn’t match what program does</a:t>
            </a:r>
          </a:p>
          <a:p>
            <a:pPr eaLnBrk="1" hangingPunct="1">
              <a:lnSpc>
                <a:spcPct val="90000"/>
              </a:lnSpc>
            </a:pPr>
            <a:r>
              <a:rPr lang="en-US" sz="2400" dirty="0"/>
              <a:t>Capacity or boundary faults</a:t>
            </a:r>
          </a:p>
          <a:p>
            <a:pPr lvl="1" eaLnBrk="1" hangingPunct="1">
              <a:lnSpc>
                <a:spcPct val="90000"/>
              </a:lnSpc>
            </a:pPr>
            <a:r>
              <a:rPr lang="en-US" sz="2000" dirty="0"/>
              <a:t>System’s performance not acceptable when certain limits are reached.</a:t>
            </a:r>
          </a:p>
          <a:p>
            <a:pPr eaLnBrk="1" hangingPunct="1">
              <a:lnSpc>
                <a:spcPct val="90000"/>
              </a:lnSpc>
            </a:pPr>
            <a:r>
              <a:rPr lang="en-US" sz="2400" dirty="0"/>
              <a:t>Performance faults</a:t>
            </a:r>
          </a:p>
          <a:p>
            <a:pPr lvl="1" eaLnBrk="1" hangingPunct="1">
              <a:lnSpc>
                <a:spcPct val="90000"/>
              </a:lnSpc>
            </a:pPr>
            <a:r>
              <a:rPr lang="en-US" sz="2000" dirty="0"/>
              <a:t>System does not perform at the speed prescribed</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1143000"/>
            <a:ext cx="8229600" cy="1143000"/>
          </a:xfrm>
        </p:spPr>
        <p:txBody>
          <a:bodyPr>
            <a:noAutofit/>
          </a:bodyPr>
          <a:lstStyle/>
          <a:p>
            <a:pPr eaLnBrk="1" hangingPunct="1"/>
            <a:r>
              <a:rPr lang="en-US" dirty="0"/>
              <a:t>Different Level of Failure Severity</a:t>
            </a:r>
          </a:p>
        </p:txBody>
      </p:sp>
      <p:sp>
        <p:nvSpPr>
          <p:cNvPr id="16387" name="Rectangle 3"/>
          <p:cNvSpPr>
            <a:spLocks noGrp="1" noChangeArrowheads="1"/>
          </p:cNvSpPr>
          <p:nvPr>
            <p:ph type="body" idx="1"/>
          </p:nvPr>
        </p:nvSpPr>
        <p:spPr>
          <a:xfrm>
            <a:off x="457200" y="2316480"/>
            <a:ext cx="8229600" cy="3931920"/>
          </a:xfrm>
        </p:spPr>
        <p:txBody>
          <a:bodyPr/>
          <a:lstStyle/>
          <a:p>
            <a:pPr eaLnBrk="1" hangingPunct="1"/>
            <a:r>
              <a:rPr lang="en-US" dirty="0"/>
              <a:t>Catastrophic: causes death or system loss </a:t>
            </a:r>
            <a:r>
              <a:rPr lang="en-US" dirty="0" err="1"/>
              <a:t>e.g</a:t>
            </a:r>
            <a:r>
              <a:rPr lang="en-US" dirty="0"/>
              <a:t> radiation machine</a:t>
            </a:r>
          </a:p>
          <a:p>
            <a:pPr eaLnBrk="1" hangingPunct="1"/>
            <a:r>
              <a:rPr lang="en-US" dirty="0"/>
              <a:t>Critical: causes severe injury or major system </a:t>
            </a:r>
            <a:r>
              <a:rPr lang="en-US" dirty="0" err="1"/>
              <a:t>damage:example</a:t>
            </a:r>
            <a:r>
              <a:rPr lang="en-US" dirty="0"/>
              <a:t> </a:t>
            </a:r>
            <a:r>
              <a:rPr lang="en-US" dirty="0" err="1"/>
              <a:t>reactors,airplane</a:t>
            </a:r>
            <a:r>
              <a:rPr lang="en-US" dirty="0"/>
              <a:t> </a:t>
            </a:r>
          </a:p>
          <a:p>
            <a:pPr eaLnBrk="1" hangingPunct="1"/>
            <a:r>
              <a:rPr lang="en-US" dirty="0"/>
              <a:t>Marginal: causes minor injury or minor system damage</a:t>
            </a:r>
          </a:p>
          <a:p>
            <a:pPr eaLnBrk="1" hangingPunct="1"/>
            <a:r>
              <a:rPr lang="en-US" dirty="0"/>
              <a:t>Minor: causes no injury or system damage</a:t>
            </a:r>
          </a:p>
        </p:txBody>
      </p:sp>
    </p:spTree>
    <p:extLst>
      <p:ext uri="{BB962C8B-B14F-4D97-AF65-F5344CB8AC3E}">
        <p14:creationId xmlns:p14="http://schemas.microsoft.com/office/powerpoint/2010/main" val="75429151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fontScale="90000"/>
          </a:bodyPr>
          <a:lstStyle/>
          <a:p>
            <a:pPr eaLnBrk="1" hangingPunct="1"/>
            <a:r>
              <a:rPr lang="en-US" dirty="0"/>
              <a:t>Testing Issues</a:t>
            </a:r>
            <a:br>
              <a:rPr lang="en-US" dirty="0"/>
            </a:br>
            <a:r>
              <a:rPr lang="en-US" sz="2800" dirty="0"/>
              <a:t>Who Performs the Test?</a:t>
            </a:r>
            <a:endParaRPr lang="en-US" sz="2400" dirty="0"/>
          </a:p>
        </p:txBody>
      </p:sp>
      <p:sp>
        <p:nvSpPr>
          <p:cNvPr id="14339" name="Rectangle 3"/>
          <p:cNvSpPr>
            <a:spLocks noGrp="1" noChangeArrowheads="1"/>
          </p:cNvSpPr>
          <p:nvPr>
            <p:ph idx="1"/>
          </p:nvPr>
        </p:nvSpPr>
        <p:spPr/>
        <p:txBody>
          <a:bodyPr/>
          <a:lstStyle/>
          <a:p>
            <a:pPr eaLnBrk="1" hangingPunct="1"/>
            <a:r>
              <a:rPr lang="en-US" dirty="0"/>
              <a:t>Independent test team</a:t>
            </a:r>
          </a:p>
          <a:p>
            <a:pPr lvl="1" eaLnBrk="1" hangingPunct="1"/>
            <a:r>
              <a:rPr lang="en-US" dirty="0"/>
              <a:t>avoid conflict </a:t>
            </a:r>
          </a:p>
          <a:p>
            <a:pPr lvl="2"/>
            <a:r>
              <a:rPr lang="en-US" dirty="0"/>
              <a:t>personal responsibility vs need to discover faults</a:t>
            </a:r>
          </a:p>
          <a:p>
            <a:pPr lvl="1" eaLnBrk="1" hangingPunct="1"/>
            <a:r>
              <a:rPr lang="en-US" dirty="0"/>
              <a:t>allow testing and coding concurrently</a:t>
            </a:r>
          </a:p>
          <a:p>
            <a:pPr lvl="1" eaLnBrk="1" hangingPunct="1"/>
            <a:endParaRPr lang="en-US" dirty="0"/>
          </a:p>
          <a:p>
            <a:pPr lvl="1" eaLnBrk="1" hangingPunct="1"/>
            <a:endParaRPr lang="en-US"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pPr eaLnBrk="1" hangingPunct="1"/>
            <a:r>
              <a:rPr lang="en-US" dirty="0"/>
              <a:t>Testing Types</a:t>
            </a:r>
            <a:br>
              <a:rPr lang="en-US" dirty="0"/>
            </a:br>
            <a:endParaRPr lang="en-US" sz="2800" dirty="0"/>
          </a:p>
        </p:txBody>
      </p:sp>
      <p:sp>
        <p:nvSpPr>
          <p:cNvPr id="5" name="TextBox 4">
            <a:extLst>
              <a:ext uri="{FF2B5EF4-FFF2-40B4-BE49-F238E27FC236}">
                <a16:creationId xmlns:a16="http://schemas.microsoft.com/office/drawing/2014/main" id="{F2EE8CC2-E1C7-053C-AB66-1904877B8537}"/>
              </a:ext>
            </a:extLst>
          </p:cNvPr>
          <p:cNvSpPr txBox="1"/>
          <p:nvPr/>
        </p:nvSpPr>
        <p:spPr>
          <a:xfrm>
            <a:off x="304800" y="1447800"/>
            <a:ext cx="8763000" cy="3539430"/>
          </a:xfrm>
          <a:prstGeom prst="rect">
            <a:avLst/>
          </a:prstGeom>
          <a:noFill/>
        </p:spPr>
        <p:txBody>
          <a:bodyPr wrap="square">
            <a:spAutoFit/>
          </a:bodyPr>
          <a:lstStyle/>
          <a:p>
            <a:r>
              <a:rPr lang="en-US" sz="2800" b="1" i="0" dirty="0">
                <a:solidFill>
                  <a:srgbClr val="202124"/>
                </a:solidFill>
                <a:effectLst/>
                <a:latin typeface="arial" panose="020B0604020202020204" pitchFamily="34" charset="0"/>
              </a:rPr>
              <a:t>The Black Box Test is a test that only considers the external behavior of the system; the internal workings of the software is not taken into account. </a:t>
            </a:r>
          </a:p>
          <a:p>
            <a:endParaRPr lang="en-US" sz="2800" b="1" dirty="0">
              <a:solidFill>
                <a:srgbClr val="202124"/>
              </a:solidFill>
              <a:latin typeface="arial" panose="020B0604020202020204" pitchFamily="34" charset="0"/>
            </a:endParaRPr>
          </a:p>
          <a:p>
            <a:r>
              <a:rPr lang="en-US" sz="2800" b="1" i="0" dirty="0">
                <a:solidFill>
                  <a:srgbClr val="202124"/>
                </a:solidFill>
                <a:effectLst/>
                <a:latin typeface="arial" panose="020B0604020202020204" pitchFamily="34" charset="0"/>
              </a:rPr>
              <a:t>White Box Test is a method used to test a software taking into consideration its internal functioning. It is carried out by testers.</a:t>
            </a:r>
            <a:endParaRPr lang="en-PK" sz="2800" b="1"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Cases for Triangle Problem </a:t>
            </a:r>
          </a:p>
        </p:txBody>
      </p:sp>
      <p:graphicFrame>
        <p:nvGraphicFramePr>
          <p:cNvPr id="4" name="Content Placeholder 3"/>
          <p:cNvGraphicFramePr>
            <a:graphicFrameLocks noGrp="1"/>
          </p:cNvGraphicFramePr>
          <p:nvPr>
            <p:ph idx="1"/>
          </p:nvPr>
        </p:nvGraphicFramePr>
        <p:xfrm>
          <a:off x="475297" y="4929992"/>
          <a:ext cx="8059102" cy="1775608"/>
        </p:xfrm>
        <a:graphic>
          <a:graphicData uri="http://schemas.openxmlformats.org/drawingml/2006/table">
            <a:tbl>
              <a:tblPr firstRow="1" firstCol="1" bandRow="1">
                <a:tableStyleId>{5C22544A-7EE6-4342-B048-85BDC9FD1C3A}</a:tableStyleId>
              </a:tblPr>
              <a:tblGrid>
                <a:gridCol w="681301">
                  <a:extLst>
                    <a:ext uri="{9D8B030D-6E8A-4147-A177-3AD203B41FA5}">
                      <a16:colId xmlns:a16="http://schemas.microsoft.com/office/drawing/2014/main" val="20000"/>
                    </a:ext>
                  </a:extLst>
                </a:gridCol>
                <a:gridCol w="1486604">
                  <a:extLst>
                    <a:ext uri="{9D8B030D-6E8A-4147-A177-3AD203B41FA5}">
                      <a16:colId xmlns:a16="http://schemas.microsoft.com/office/drawing/2014/main" val="20001"/>
                    </a:ext>
                  </a:extLst>
                </a:gridCol>
                <a:gridCol w="681301">
                  <a:extLst>
                    <a:ext uri="{9D8B030D-6E8A-4147-A177-3AD203B41FA5}">
                      <a16:colId xmlns:a16="http://schemas.microsoft.com/office/drawing/2014/main" val="20002"/>
                    </a:ext>
                  </a:extLst>
                </a:gridCol>
                <a:gridCol w="681301">
                  <a:extLst>
                    <a:ext uri="{9D8B030D-6E8A-4147-A177-3AD203B41FA5}">
                      <a16:colId xmlns:a16="http://schemas.microsoft.com/office/drawing/2014/main" val="20003"/>
                    </a:ext>
                  </a:extLst>
                </a:gridCol>
                <a:gridCol w="681301">
                  <a:extLst>
                    <a:ext uri="{9D8B030D-6E8A-4147-A177-3AD203B41FA5}">
                      <a16:colId xmlns:a16="http://schemas.microsoft.com/office/drawing/2014/main" val="20004"/>
                    </a:ext>
                  </a:extLst>
                </a:gridCol>
                <a:gridCol w="3847294">
                  <a:extLst>
                    <a:ext uri="{9D8B030D-6E8A-4147-A177-3AD203B41FA5}">
                      <a16:colId xmlns:a16="http://schemas.microsoft.com/office/drawing/2014/main" val="20005"/>
                    </a:ext>
                  </a:extLst>
                </a:gridCol>
              </a:tblGrid>
              <a:tr h="221951">
                <a:tc>
                  <a:txBody>
                    <a:bodyPr/>
                    <a:lstStyle/>
                    <a:p>
                      <a:pPr marL="0" marR="0">
                        <a:lnSpc>
                          <a:spcPct val="107000"/>
                        </a:lnSpc>
                        <a:spcBef>
                          <a:spcPts val="0"/>
                        </a:spcBef>
                        <a:spcAft>
                          <a:spcPts val="0"/>
                        </a:spcAft>
                      </a:pPr>
                      <a:r>
                        <a:rPr lang="en-US" sz="1100">
                          <a:effectLst/>
                        </a:rPr>
                        <a:t>TC 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What to test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EO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21951">
                <a:tc>
                  <a:txBody>
                    <a:bodyPr/>
                    <a:lstStyle/>
                    <a:p>
                      <a:pPr marL="0" marR="0">
                        <a:lnSpc>
                          <a:spcPct val="107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EC1 of 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Value of A not in valid range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21951">
                <a:tc>
                  <a:txBody>
                    <a:bodyPr/>
                    <a:lstStyle/>
                    <a:p>
                      <a:pPr marL="0" marR="0">
                        <a:lnSpc>
                          <a:spcPct val="107000"/>
                        </a:lnSpc>
                        <a:spcBef>
                          <a:spcPts val="0"/>
                        </a:spcBef>
                        <a:spcAft>
                          <a:spcPts val="0"/>
                        </a:spcAft>
                      </a:pPr>
                      <a:r>
                        <a:rPr lang="en-US" sz="11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EC1 of 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-10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Value of B not in valid range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221951">
                <a:tc>
                  <a:txBody>
                    <a:bodyPr/>
                    <a:lstStyle/>
                    <a:p>
                      <a:pPr marL="0" marR="0">
                        <a:lnSpc>
                          <a:spcPct val="107000"/>
                        </a:lnSpc>
                        <a:spcBef>
                          <a:spcPts val="0"/>
                        </a:spcBef>
                        <a:spcAft>
                          <a:spcPts val="0"/>
                        </a:spcAft>
                      </a:pPr>
                      <a:r>
                        <a:rPr lang="en-US" sz="11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EC1 of 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Value of C not in valid range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221951">
                <a:tc>
                  <a:txBody>
                    <a:bodyPr/>
                    <a:lstStyle/>
                    <a:p>
                      <a:pPr marL="0" marR="0">
                        <a:lnSpc>
                          <a:spcPct val="107000"/>
                        </a:lnSpc>
                        <a:spcBef>
                          <a:spcPts val="0"/>
                        </a:spcBef>
                        <a:spcAft>
                          <a:spcPts val="0"/>
                        </a:spcAft>
                      </a:pPr>
                      <a:r>
                        <a:rPr lang="en-US" sz="11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EC3 of 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-205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Value of A not in valid range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221951">
                <a:tc>
                  <a:txBody>
                    <a:bodyPr/>
                    <a:lstStyle/>
                    <a:p>
                      <a:pPr marL="0" marR="0">
                        <a:lnSpc>
                          <a:spcPct val="107000"/>
                        </a:lnSpc>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EC3 of 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-205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Value of B not in valid range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221951">
                <a:tc>
                  <a:txBody>
                    <a:bodyPr/>
                    <a:lstStyle/>
                    <a:p>
                      <a:pPr marL="0" marR="0">
                        <a:lnSpc>
                          <a:spcPct val="107000"/>
                        </a:lnSpc>
                        <a:spcBef>
                          <a:spcPts val="0"/>
                        </a:spcBef>
                        <a:spcAft>
                          <a:spcPts val="0"/>
                        </a:spcAft>
                      </a:pPr>
                      <a:r>
                        <a:rPr lang="en-US" sz="11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EC3 of 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-205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Value of C not in valid range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221951">
                <a:tc>
                  <a:txBody>
                    <a:bodyPr/>
                    <a:lstStyle/>
                    <a:p>
                      <a:pPr marL="0" marR="0">
                        <a:lnSpc>
                          <a:spcPct val="107000"/>
                        </a:lnSpc>
                        <a:spcBef>
                          <a:spcPts val="0"/>
                        </a:spcBef>
                        <a:spcAft>
                          <a:spcPts val="0"/>
                        </a:spcAft>
                      </a:pPr>
                      <a:r>
                        <a:rPr lang="en-US" sz="1100">
                          <a:effectLst/>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EC2 of A, B, 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Equilateral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bl>
          </a:graphicData>
        </a:graphic>
      </p:graphicFrame>
      <p:sp>
        <p:nvSpPr>
          <p:cNvPr id="5" name="Rectangle 1"/>
          <p:cNvSpPr>
            <a:spLocks noChangeArrowheads="1"/>
          </p:cNvSpPr>
          <p:nvPr/>
        </p:nvSpPr>
        <p:spPr bwMode="auto">
          <a:xfrm>
            <a:off x="2971800" y="4626388"/>
            <a:ext cx="375047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Test cases based on input range</a:t>
            </a:r>
            <a:endParaRPr kumimoji="0" lang="en-US" altLang="en-US" sz="2800" b="1" i="0" u="none" strike="noStrike" cap="none" normalizeH="0" baseline="0" dirty="0">
              <a:ln>
                <a:noFill/>
              </a:ln>
              <a:solidFill>
                <a:schemeClr val="tx1"/>
              </a:solidFill>
              <a:effectLst/>
              <a:latin typeface="Arial" panose="020B0604020202020204" pitchFamily="34" charset="0"/>
            </a:endParaRPr>
          </a:p>
        </p:txBody>
      </p:sp>
      <p:graphicFrame>
        <p:nvGraphicFramePr>
          <p:cNvPr id="7" name="Table 6"/>
          <p:cNvGraphicFramePr>
            <a:graphicFrameLocks noGrp="1"/>
          </p:cNvGraphicFramePr>
          <p:nvPr/>
        </p:nvGraphicFramePr>
        <p:xfrm>
          <a:off x="441036" y="2146954"/>
          <a:ext cx="7940964" cy="2348845"/>
        </p:xfrm>
        <a:graphic>
          <a:graphicData uri="http://schemas.openxmlformats.org/drawingml/2006/table">
            <a:tbl>
              <a:tblPr firstRow="1" firstCol="1" bandRow="1">
                <a:tableStyleId>{5C22544A-7EE6-4342-B048-85BDC9FD1C3A}</a:tableStyleId>
              </a:tblPr>
              <a:tblGrid>
                <a:gridCol w="1323211">
                  <a:extLst>
                    <a:ext uri="{9D8B030D-6E8A-4147-A177-3AD203B41FA5}">
                      <a16:colId xmlns:a16="http://schemas.microsoft.com/office/drawing/2014/main" val="20000"/>
                    </a:ext>
                  </a:extLst>
                </a:gridCol>
                <a:gridCol w="1323211">
                  <a:extLst>
                    <a:ext uri="{9D8B030D-6E8A-4147-A177-3AD203B41FA5}">
                      <a16:colId xmlns:a16="http://schemas.microsoft.com/office/drawing/2014/main" val="20001"/>
                    </a:ext>
                  </a:extLst>
                </a:gridCol>
                <a:gridCol w="1323211">
                  <a:extLst>
                    <a:ext uri="{9D8B030D-6E8A-4147-A177-3AD203B41FA5}">
                      <a16:colId xmlns:a16="http://schemas.microsoft.com/office/drawing/2014/main" val="20002"/>
                    </a:ext>
                  </a:extLst>
                </a:gridCol>
                <a:gridCol w="1323211">
                  <a:extLst>
                    <a:ext uri="{9D8B030D-6E8A-4147-A177-3AD203B41FA5}">
                      <a16:colId xmlns:a16="http://schemas.microsoft.com/office/drawing/2014/main" val="20003"/>
                    </a:ext>
                  </a:extLst>
                </a:gridCol>
                <a:gridCol w="1324060">
                  <a:extLst>
                    <a:ext uri="{9D8B030D-6E8A-4147-A177-3AD203B41FA5}">
                      <a16:colId xmlns:a16="http://schemas.microsoft.com/office/drawing/2014/main" val="20004"/>
                    </a:ext>
                  </a:extLst>
                </a:gridCol>
                <a:gridCol w="1324060">
                  <a:extLst>
                    <a:ext uri="{9D8B030D-6E8A-4147-A177-3AD203B41FA5}">
                      <a16:colId xmlns:a16="http://schemas.microsoft.com/office/drawing/2014/main" val="20005"/>
                    </a:ext>
                  </a:extLst>
                </a:gridCol>
              </a:tblGrid>
              <a:tr h="469769">
                <a:tc>
                  <a:txBody>
                    <a:bodyPr/>
                    <a:lstStyle/>
                    <a:p>
                      <a:pPr marL="0" marR="0">
                        <a:lnSpc>
                          <a:spcPct val="107000"/>
                        </a:lnSpc>
                        <a:spcBef>
                          <a:spcPts val="0"/>
                        </a:spcBef>
                        <a:spcAft>
                          <a:spcPts val="0"/>
                        </a:spcAft>
                      </a:pPr>
                      <a:r>
                        <a:rPr lang="en-US" sz="1100">
                          <a:effectLst/>
                        </a:rPr>
                        <a:t>TC 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What to test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EO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469769">
                <a:tc>
                  <a:txBody>
                    <a:bodyPr/>
                    <a:lstStyle/>
                    <a:p>
                      <a:pPr marL="0" marR="0">
                        <a:lnSpc>
                          <a:spcPct val="107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EC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15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Equilateral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469769">
                <a:tc>
                  <a:txBody>
                    <a:bodyPr/>
                    <a:lstStyle/>
                    <a:p>
                      <a:pPr marL="0" marR="0">
                        <a:lnSpc>
                          <a:spcPct val="107000"/>
                        </a:lnSpc>
                        <a:spcBef>
                          <a:spcPts val="0"/>
                        </a:spcBef>
                        <a:spcAft>
                          <a:spcPts val="0"/>
                        </a:spcAft>
                      </a:pPr>
                      <a:r>
                        <a:rPr lang="en-US" sz="11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EC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10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Isosceles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469769">
                <a:tc>
                  <a:txBody>
                    <a:bodyPr/>
                    <a:lstStyle/>
                    <a:p>
                      <a:pPr marL="0" marR="0">
                        <a:lnSpc>
                          <a:spcPct val="107000"/>
                        </a:lnSpc>
                        <a:spcBef>
                          <a:spcPts val="0"/>
                        </a:spcBef>
                        <a:spcAft>
                          <a:spcPts val="0"/>
                        </a:spcAft>
                      </a:pPr>
                      <a:r>
                        <a:rPr lang="en-US" sz="11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EC 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Scalene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469769">
                <a:tc>
                  <a:txBody>
                    <a:bodyPr/>
                    <a:lstStyle/>
                    <a:p>
                      <a:pPr marL="0" marR="0">
                        <a:lnSpc>
                          <a:spcPct val="107000"/>
                        </a:lnSpc>
                        <a:spcBef>
                          <a:spcPts val="0"/>
                        </a:spcBef>
                        <a:spcAft>
                          <a:spcPts val="0"/>
                        </a:spcAft>
                      </a:pPr>
                      <a:r>
                        <a:rPr lang="en-US" sz="11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EC 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Not a triangle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sp>
        <p:nvSpPr>
          <p:cNvPr id="8" name="Rectangle 7"/>
          <p:cNvSpPr/>
          <p:nvPr/>
        </p:nvSpPr>
        <p:spPr>
          <a:xfrm>
            <a:off x="1676400" y="1831699"/>
            <a:ext cx="732946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a:solidFill>
                  <a:schemeClr val="tx1"/>
                </a:solidFill>
                <a:latin typeface="Calibri" panose="020F0502020204030204" pitchFamily="34" charset="0"/>
                <a:ea typeface="Calibri" panose="020F0502020204030204" pitchFamily="34" charset="0"/>
                <a:cs typeface="Times New Roman" panose="02020603050405020304" pitchFamily="18" charset="0"/>
              </a:rPr>
              <a:t>Test cases based on equivalence classes within valid range</a:t>
            </a:r>
          </a:p>
        </p:txBody>
      </p:sp>
    </p:spTree>
    <p:extLst>
      <p:ext uri="{BB962C8B-B14F-4D97-AF65-F5344CB8AC3E}">
        <p14:creationId xmlns:p14="http://schemas.microsoft.com/office/powerpoint/2010/main" val="32070081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26116</TotalTime>
  <Words>1722</Words>
  <Application>Microsoft Office PowerPoint</Application>
  <PresentationFormat>On-screen Show (4:3)</PresentationFormat>
  <Paragraphs>319</Paragraphs>
  <Slides>45</Slides>
  <Notes>32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45</vt:i4>
      </vt:variant>
    </vt:vector>
  </HeadingPairs>
  <TitlesOfParts>
    <vt:vector size="54" baseType="lpstr">
      <vt:lpstr>Arial</vt:lpstr>
      <vt:lpstr>Arial</vt:lpstr>
      <vt:lpstr>Calibri</vt:lpstr>
      <vt:lpstr>Constantia</vt:lpstr>
      <vt:lpstr>georgia</vt:lpstr>
      <vt:lpstr>Lucida Sans Unicode</vt:lpstr>
      <vt:lpstr>Times New Roman</vt:lpstr>
      <vt:lpstr>Wingdings 2</vt:lpstr>
      <vt:lpstr>Flow</vt:lpstr>
      <vt:lpstr>Testing </vt:lpstr>
      <vt:lpstr>Software Faults and Failures Why Does Software Fail?</vt:lpstr>
      <vt:lpstr>Objective of Testing</vt:lpstr>
      <vt:lpstr>Elements of a Test Case</vt:lpstr>
      <vt:lpstr>Types of Faults</vt:lpstr>
      <vt:lpstr>Different Level of Failure Severity</vt:lpstr>
      <vt:lpstr>Testing Issues Who Performs the Test?</vt:lpstr>
      <vt:lpstr>Testing Types </vt:lpstr>
      <vt:lpstr>Test Cases for Triangle Problem </vt:lpstr>
      <vt:lpstr>Whitebox Testing Control Flow Graph</vt:lpstr>
      <vt:lpstr>Whitebox Testing Control Flow Graph</vt:lpstr>
      <vt:lpstr> Levels of Testing</vt:lpstr>
      <vt:lpstr>Levels of Testing Testing Organization Illustrated</vt:lpstr>
      <vt:lpstr>Unit Testing Code Review</vt:lpstr>
      <vt:lpstr>Unit Testing</vt:lpstr>
      <vt:lpstr>Unit Testing Steps in Testing </vt:lpstr>
      <vt:lpstr>Unit Testing </vt:lpstr>
      <vt:lpstr>PowerPoint Presentation</vt:lpstr>
      <vt:lpstr>PowerPoint Presentation</vt:lpstr>
      <vt:lpstr>PowerPoint Presentation</vt:lpstr>
      <vt:lpstr>PowerPoint Presentation</vt:lpstr>
      <vt:lpstr>Integration Testing</vt:lpstr>
      <vt:lpstr>Integration Testing</vt:lpstr>
      <vt:lpstr>Integration Testing  Bing-Bang Integration Example</vt:lpstr>
      <vt:lpstr>Integration Testing Top-Down Integration Example</vt:lpstr>
      <vt:lpstr>Integration Testing Bottom-Up Integration Example</vt:lpstr>
      <vt:lpstr>Integration Testing  Sandwich Integration </vt:lpstr>
      <vt:lpstr>System Testing</vt:lpstr>
      <vt:lpstr>Steps to do System Testing</vt:lpstr>
      <vt:lpstr>Acceptance Tests Purpose and Roles</vt:lpstr>
      <vt:lpstr>Acceptance Tests Types of Acceptance Tests</vt:lpstr>
      <vt:lpstr>Result of Acceptance Tests</vt:lpstr>
      <vt:lpstr>Installation Testing</vt:lpstr>
      <vt:lpstr>Software Testing Tools</vt:lpstr>
      <vt:lpstr>When to Stop Testing</vt:lpstr>
      <vt:lpstr>Test Planning</vt:lpstr>
      <vt:lpstr>Test Planning Purpose of the Plan</vt:lpstr>
      <vt:lpstr>Test Planning Contents of the Plan</vt:lpstr>
      <vt:lpstr>Test Documentation</vt:lpstr>
      <vt:lpstr>Test Documentation Documents Produced During Testing</vt:lpstr>
      <vt:lpstr>Test Documentation Test Plan</vt:lpstr>
      <vt:lpstr>Test Documentation Parts of a Test Plan</vt:lpstr>
      <vt:lpstr>Test Documentation Test Analysis Report</vt:lpstr>
      <vt:lpstr>Test Documentation Problem Report Forms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8</dc:title>
  <dc:creator>HS</dc:creator>
  <cp:lastModifiedBy>Mehwish</cp:lastModifiedBy>
  <cp:revision>162</cp:revision>
  <dcterms:modified xsi:type="dcterms:W3CDTF">2022-05-20T21:13:52Z</dcterms:modified>
</cp:coreProperties>
</file>