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9" r:id="rId5"/>
    <p:sldId id="286" r:id="rId6"/>
    <p:sldId id="280" r:id="rId7"/>
    <p:sldId id="272" r:id="rId8"/>
    <p:sldId id="281" r:id="rId9"/>
    <p:sldId id="291" r:id="rId10"/>
    <p:sldId id="273" r:id="rId11"/>
    <p:sldId id="264" r:id="rId12"/>
    <p:sldId id="293" r:id="rId13"/>
    <p:sldId id="268" r:id="rId14"/>
    <p:sldId id="294" r:id="rId15"/>
    <p:sldId id="278" r:id="rId16"/>
    <p:sldId id="287" r:id="rId17"/>
    <p:sldId id="295" r:id="rId18"/>
    <p:sldId id="288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  <p:cmAuthor id="4" name="Abdulsalam Emesh" initials="AE" lastIdx="1" clrIdx="3">
    <p:extLst>
      <p:ext uri="{19B8F6BF-5375-455C-9EA6-DF929625EA0E}">
        <p15:presenceInfo xmlns:p15="http://schemas.microsoft.com/office/powerpoint/2012/main" userId="a7bdae1f8ae98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Umsätze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6F-455E-BFEA-78E46F0B615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6F-455E-BFEA-78E46F0B6156}"/>
              </c:ext>
            </c:extLst>
          </c:dPt>
          <c:cat>
            <c:strRef>
              <c:f>Sheet1!$A$2:$A$3</c:f>
              <c:strCache>
                <c:ptCount val="2"/>
                <c:pt idx="0">
                  <c:v>1. Qrtl.</c:v>
                </c:pt>
                <c:pt idx="1">
                  <c:v>2. Qrtl.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F-455E-BFEA-78E46F0B6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Umsätze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B0-4736-9DB1-BF50B16ECF7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B0-4736-9DB1-BF50B16ECF7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B0-4736-9DB1-BF50B16ECF77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B0-4736-9DB1-BF50B16ECF77}"/>
              </c:ext>
            </c:extLst>
          </c:dPt>
          <c:cat>
            <c:strRef>
              <c:f>Sheet1!$A$2:$A$5</c:f>
              <c:strCache>
                <c:ptCount val="4"/>
                <c:pt idx="0">
                  <c:v>1. Qrtl.</c:v>
                </c:pt>
                <c:pt idx="1">
                  <c:v>2. Qrtl.</c:v>
                </c:pt>
                <c:pt idx="2">
                  <c:v>3. Qrtl.</c:v>
                </c:pt>
                <c:pt idx="3">
                  <c:v>4. Qrtl.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20</c:v>
                </c:pt>
                <c:pt idx="2">
                  <c:v>20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B0-4736-9DB1-BF50B16EC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Umsätze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F-4C0A-BBA0-64BAC8E02D8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F-4C0A-BBA0-64BAC8E02D8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5F-4C0A-BBA0-64BAC8E02D84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5F-4C0A-BBA0-64BAC8E02D84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5F-4C0A-BBA0-64BAC8E02D84}"/>
              </c:ext>
            </c:extLst>
          </c:dPt>
          <c:dPt>
            <c:idx val="5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75F-4C0A-BBA0-64BAC8E02D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75F-4C0A-BBA0-64BAC8E02D84}"/>
              </c:ext>
            </c:extLst>
          </c:dPt>
          <c:dPt>
            <c:idx val="7"/>
            <c:bubble3D val="0"/>
            <c:spPr>
              <a:solidFill>
                <a:schemeClr val="accent3">
                  <a:lumMod val="25000"/>
                  <a:lumOff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75F-4C0A-BBA0-64BAC8E02D84}"/>
              </c:ext>
            </c:extLst>
          </c:dPt>
          <c:dPt>
            <c:idx val="8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75F-4C0A-BBA0-64BAC8E02D84}"/>
              </c:ext>
            </c:extLst>
          </c:dPt>
          <c:cat>
            <c:strRef>
              <c:f>Sheet1!$A$2:$A$10</c:f>
              <c:strCache>
                <c:ptCount val="9"/>
                <c:pt idx="0">
                  <c:v>FF&amp;E</c:v>
                </c:pt>
                <c:pt idx="1">
                  <c:v>VERBESSERUNGEN</c:v>
                </c:pt>
                <c:pt idx="2">
                  <c:v>PROFESSIONAL_x005f_x000B_BUSINESS INSURANCE</c:v>
                </c:pt>
                <c:pt idx="3">
                  <c:v>MIETKAUTION</c:v>
                </c:pt>
                <c:pt idx="4">
                  <c:v>MARKETING</c:v>
                </c:pt>
                <c:pt idx="5">
                  <c:v>UMLAUFVERMÖGEN</c:v>
                </c:pt>
                <c:pt idx="6">
                  <c:v>WEBSITEENTWICKLUNG</c:v>
                </c:pt>
                <c:pt idx="7">
                  <c:v>SONSTIGE KOSTEN</c:v>
                </c:pt>
                <c:pt idx="8">
                  <c:v>ANFÄNGLICHE MIETZAHLUNGEN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20</c:v>
                </c:pt>
                <c:pt idx="2">
                  <c:v>2</c:v>
                </c:pt>
                <c:pt idx="3">
                  <c:v>21</c:v>
                </c:pt>
                <c:pt idx="4">
                  <c:v>4</c:v>
                </c:pt>
                <c:pt idx="5">
                  <c:v>28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75F-4C0A-BBA0-64BAC8E02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Umsätze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1. Qrtl.</c:v>
                </c:pt>
                <c:pt idx="1">
                  <c:v>2. Qrtl.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Umsätze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1. Qrtl.</c:v>
                </c:pt>
                <c:pt idx="1">
                  <c:v>2. Qrtl.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Umsätze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1. Qrtl.</c:v>
                </c:pt>
                <c:pt idx="1">
                  <c:v>2. Qrtl.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Vertrieb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1. Qrtl.</c:v>
                </c:pt>
                <c:pt idx="1">
                  <c:v>2. Qrtl.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Umsätze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1. Qrtl.</c:v>
                </c:pt>
                <c:pt idx="1">
                  <c:v>2. Qrtl.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Vertrieb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F2-42A2-BC86-C3635DA8C6D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F2-42A2-BC86-C3635DA8C6D9}"/>
              </c:ext>
            </c:extLst>
          </c:dPt>
          <c:cat>
            <c:strRef>
              <c:f>Sheet1!$A$2:$A$3</c:f>
              <c:strCache>
                <c:ptCount val="2"/>
                <c:pt idx="0">
                  <c:v>1. Qrtl.</c:v>
                </c:pt>
                <c:pt idx="1">
                  <c:v>2. Qrtl.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F2-42A2-BC86-C3635DA8C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1" noProof="0" dirty="0">
                <a:solidFill>
                  <a:schemeClr val="accent2"/>
                </a:solidFill>
              </a:rPr>
              <a:t>Jahreseinnahmen &amp; Bruttogewinn</a:t>
            </a:r>
          </a:p>
        </c:rich>
      </c:tx>
      <c:layout>
        <c:manualLayout>
          <c:xMode val="edge"/>
          <c:yMode val="edge"/>
          <c:x val="7.2127696791070986E-3"/>
          <c:y val="1.18257286536694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Gesamtumsatz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Jahr 1</c:v>
                </c:pt>
                <c:pt idx="1">
                  <c:v>Jahr 2</c:v>
                </c:pt>
                <c:pt idx="2">
                  <c:v>Jahr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702</c:v>
                </c:pt>
                <c:pt idx="1">
                  <c:v>772</c:v>
                </c:pt>
                <c:pt idx="2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8-4CA4-B1C1-A19023637C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Gesamter Wareneinsatz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Jahr 1</c:v>
                </c:pt>
                <c:pt idx="1">
                  <c:v>Jahr 2</c:v>
                </c:pt>
                <c:pt idx="2">
                  <c:v>Jahr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212</c:v>
                </c:pt>
                <c:pt idx="1">
                  <c:v>222</c:v>
                </c:pt>
                <c:pt idx="2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8-4CA4-B1C1-A19023637C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Nettogewinn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Jahr 1</c:v>
                </c:pt>
                <c:pt idx="1">
                  <c:v>Jahr 2</c:v>
                </c:pt>
                <c:pt idx="2">
                  <c:v>Jahr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549</c:v>
                </c:pt>
                <c:pt idx="2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38-4CA4-B1C1-A1902363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2"/>
        <c:axId val="490625744"/>
        <c:axId val="490625104"/>
      </c:bar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10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7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62" b="1" i="0" u="none" strike="noStrike" kern="1200" spc="0" baseline="0" noProof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Erfolgskennzahlen</a:t>
            </a:r>
          </a:p>
        </c:rich>
      </c:tx>
      <c:layout>
        <c:manualLayout>
          <c:xMode val="edge"/>
          <c:yMode val="edge"/>
          <c:x val="6.913537981665331E-4"/>
          <c:y val="1.5978695073235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Gewinnspanne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Jahr 1</c:v>
                </c:pt>
                <c:pt idx="1">
                  <c:v>Jahr 2</c:v>
                </c:pt>
                <c:pt idx="2">
                  <c:v>Jahr 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6-4557-8B12-099D853E4754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Jahr 1</c:v>
                </c:pt>
                <c:pt idx="1">
                  <c:v>Jahr 2</c:v>
                </c:pt>
                <c:pt idx="2">
                  <c:v>Jahr 3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87736"/>
        <c:axId val="68049285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ACID-Test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Jahr 1</c:v>
                </c:pt>
                <c:pt idx="1">
                  <c:v>Jahr 2</c:v>
                </c:pt>
                <c:pt idx="2">
                  <c:v>Jahr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95736"/>
        <c:axId val="680494136"/>
      </c:lineChart>
      <c:catAx>
        <c:axId val="68048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2856"/>
        <c:crosses val="autoZero"/>
        <c:auto val="1"/>
        <c:lblAlgn val="ctr"/>
        <c:lblOffset val="100"/>
        <c:noMultiLvlLbl val="0"/>
      </c:catAx>
      <c:valAx>
        <c:axId val="680492856"/>
        <c:scaling>
          <c:orientation val="minMax"/>
          <c:max val="0.2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\ 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87736"/>
        <c:crosses val="autoZero"/>
        <c:crossBetween val="between"/>
      </c:valAx>
      <c:valAx>
        <c:axId val="680494136"/>
        <c:scaling>
          <c:orientation val="minMax"/>
          <c:max val="7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5736"/>
        <c:crosses val="max"/>
        <c:crossBetween val="between"/>
      </c:valAx>
      <c:catAx>
        <c:axId val="680495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0494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06-04T20:21:41.77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AB0F69-59D7-48CF-B412-024FB036661B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00D692-0924-4FB1-9F1D-502B28A06D90}" type="datetime1">
              <a:rPr lang="de-DE" smtClean="0"/>
              <a:t>04.06.2021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  <a:endParaRPr lang="de-DE" dirty="0"/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04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129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224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AD7C59-102C-40BE-A665-72A2BA955497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horizontale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k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383FB0-FA10-451F-89AA-5A2D01C69090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D7161-29D8-4FED-B83A-8965DA20337F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  <p:sp>
        <p:nvSpPr>
          <p:cNvPr id="12" name="Bildplatzhalt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Bildplatzhalt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5" name="Bildplatzhalt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gleich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Objek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83BA2-18CD-4BEA-A4FC-88A378BC4EE0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126C49-AA13-4DDC-940F-9DBD5B9BF972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7" name="Bildplatzhalt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Bildplatzhalt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mit drei Abschnit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k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de-DE" noProof="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EB9CA5-E025-44FC-9B75-4304FA87FB8B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  <p:sp>
        <p:nvSpPr>
          <p:cNvPr id="9" name="Objek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Bildplatzhalt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5" name="Bildplatzhalt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21226E-C0AD-4393-972A-8115435F40D6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EA5A1-F129-479B-A889-424BF0DB09A9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33EE2C-D2EA-4A43-B192-72F480BC5237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D25166-13A3-422B-88FE-FC852BDD8FD7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C4CE16-3214-4F27-ADAB-8FF5668A7037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AEE7D5-DF18-45B2-A9B9-9D95C2CFE394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8E36A8-EC06-4B3D-AE6A-5FD12FA64163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43A753-C76C-4789-A1FD-B319062E7917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826FA1E-476D-4066-A335-3D6159B787B8}" type="datetime1">
              <a:rPr lang="de-DE" noProof="0" smtClean="0"/>
              <a:t>04.06.2021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rtl="0"/>
            <a:fld id="{82EE24B5-652C-4DB5-B7C3-B5BBEC1280B1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drinnen, Bildschirm, Screenshot enthält.&#10;&#10;Automatisch generierte Beschreibung">
            <a:extLst>
              <a:ext uri="{FF2B5EF4-FFF2-40B4-BE49-F238E27FC236}">
                <a16:creationId xmlns:a16="http://schemas.microsoft.com/office/drawing/2014/main" id="{DBDDB1F0-9E04-45A5-90E9-63AD7EBEB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293"/>
            <a:ext cx="12192000" cy="69085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7703"/>
            <a:ext cx="9144000" cy="2074161"/>
          </a:xfrm>
        </p:spPr>
        <p:txBody>
          <a:bodyPr rtlCol="0">
            <a:normAutofit/>
          </a:bodyPr>
          <a:lstStyle/>
          <a:p>
            <a:pPr algn="l" rtl="0">
              <a:lnSpc>
                <a:spcPct val="125000"/>
              </a:lnSpc>
            </a:pPr>
            <a:r>
              <a:rPr lang="de-DE" sz="5400" b="1" dirty="0">
                <a:solidFill>
                  <a:schemeClr val="bg1"/>
                </a:solidFill>
                <a:effectLst/>
                <a:ea typeface="LM Roman 10"/>
              </a:rPr>
              <a:t>Auszubildenden</a:t>
            </a:r>
            <a:r>
              <a:rPr lang="de-DE" sz="5400" b="1" dirty="0">
                <a:solidFill>
                  <a:schemeClr val="bg1"/>
                </a:solidFill>
                <a:effectLst/>
                <a:ea typeface="LM Roman 10"/>
                <a:cs typeface="LM Roman 10"/>
              </a:rPr>
              <a:t> </a:t>
            </a:r>
            <a:r>
              <a:rPr lang="de-DE" sz="5400" b="1" dirty="0">
                <a:solidFill>
                  <a:schemeClr val="bg1"/>
                </a:solidFill>
                <a:effectLst/>
                <a:ea typeface="LM Roman 10"/>
              </a:rPr>
              <a:t>Verwaltungssystem</a:t>
            </a:r>
            <a:endParaRPr lang="de-DE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kt 7" descr="Beiges Rechteck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1524000" y="3122634"/>
            <a:ext cx="9144000" cy="87777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79E5D2E-CA4B-4B63-918E-51ECFA3AF8F7}"/>
              </a:ext>
            </a:extLst>
          </p:cNvPr>
          <p:cNvSpPr txBox="1"/>
          <p:nvPr/>
        </p:nvSpPr>
        <p:spPr>
          <a:xfrm>
            <a:off x="1379003" y="4492853"/>
            <a:ext cx="9844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  <a:effectLst/>
                <a:ea typeface="LM Roman 10"/>
              </a:rPr>
              <a:t>Auszubildenden</a:t>
            </a:r>
            <a:r>
              <a:rPr lang="de-DE" sz="1800" b="1" dirty="0">
                <a:solidFill>
                  <a:schemeClr val="bg1"/>
                </a:solidFill>
                <a:effectLst/>
                <a:ea typeface="LM Roman 10"/>
                <a:cs typeface="LM Roman 10"/>
              </a:rPr>
              <a:t> </a:t>
            </a:r>
            <a:r>
              <a:rPr lang="de-DE" sz="1800" b="1" dirty="0">
                <a:solidFill>
                  <a:schemeClr val="bg1"/>
                </a:solidFill>
                <a:effectLst/>
                <a:ea typeface="LM Roman 10"/>
              </a:rPr>
              <a:t>Verwaltungssystem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14" descr="Zwei Personen beim Händeschütteln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kt 3" descr="Blaues Rechteck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48" name="Ellipse 47" descr="Beige Ellips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6" name="Rechteck 25" descr="Blaues Rechteck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7" name="Ellipse 26" descr="Blauer Kreis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8" name="Ellipse 27" descr="Blauer Kreis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 rtlCol="0"/>
          <a:lstStyle/>
          <a:p>
            <a:pPr rtl="0"/>
            <a:fld id="{82EE24B5-652C-4DB5-B7C3-B5BBEC1280B1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DAS TEAM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August </a:t>
            </a:r>
            <a:r>
              <a:rPr lang="de-DE" dirty="0" err="1"/>
              <a:t>Bergquist</a:t>
            </a:r>
            <a:endParaRPr lang="de-DE" dirty="0"/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de-DE" sz="1600" i="1" dirty="0">
                <a:solidFill>
                  <a:schemeClr val="bg2"/>
                </a:solidFill>
                <a:latin typeface="+mn-lt"/>
              </a:rPr>
              <a:t>Manager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628583"/>
            <a:ext cx="2700338" cy="738187"/>
          </a:xfrm>
        </p:spPr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de-DE" dirty="0"/>
              <a:t>Victoria Lindqvist</a:t>
            </a:r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de-DE" sz="1600" i="1" dirty="0">
                <a:solidFill>
                  <a:schemeClr val="bg2"/>
                </a:solidFill>
                <a:latin typeface="+mn-lt"/>
              </a:rPr>
              <a:t>Eigentümerin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de-DE" dirty="0" err="1"/>
              <a:t>Allan</a:t>
            </a:r>
            <a:r>
              <a:rPr lang="de-DE" dirty="0"/>
              <a:t> </a:t>
            </a:r>
            <a:r>
              <a:rPr lang="de-DE" dirty="0" err="1"/>
              <a:t>Matson</a:t>
            </a:r>
            <a:endParaRPr lang="de-DE" dirty="0"/>
          </a:p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de-DE" sz="1600" i="1" dirty="0">
                <a:solidFill>
                  <a:schemeClr val="bg2"/>
                </a:solidFill>
                <a:latin typeface="+mn-lt"/>
              </a:rPr>
              <a:t>Schlüsselmitarbeiter</a:t>
            </a:r>
          </a:p>
        </p:txBody>
      </p:sp>
      <p:sp>
        <p:nvSpPr>
          <p:cNvPr id="49" name="Objekt 6" descr="Beiges Rechteck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pic>
        <p:nvPicPr>
          <p:cNvPr id="53" name="Bildplatzhalter 52" descr="Ein Mann">
            <a:extLst>
              <a:ext uri="{FF2B5EF4-FFF2-40B4-BE49-F238E27FC236}">
                <a16:creationId xmlns:a16="http://schemas.microsoft.com/office/drawing/2014/main" id="{4F21771F-9679-4088-A72C-1BE0AC04B6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1" name="Bildplatzhalter 60" descr="Ein Mann">
            <a:extLst>
              <a:ext uri="{FF2B5EF4-FFF2-40B4-BE49-F238E27FC236}">
                <a16:creationId xmlns:a16="http://schemas.microsoft.com/office/drawing/2014/main" id="{FF5F0811-386E-4C21-BC9F-29D6AEEA7A2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5572" y="2196083"/>
            <a:ext cx="2414016" cy="2414016"/>
          </a:xfrm>
        </p:spPr>
      </p:pic>
      <p:sp>
        <p:nvSpPr>
          <p:cNvPr id="29" name="Ellipse 28" descr="Beiger Kreis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57" name="Bildplatzhalter 56" descr="Eine Frau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E1BE2-A8BA-40A1-94C4-CC37ABD6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 rtlCol="0"/>
          <a:lstStyle/>
          <a:p>
            <a:pPr rtl="0"/>
            <a:r>
              <a:rPr lang="de-DE" dirty="0"/>
              <a:t>UNTERNEHMENSKENNZAHLEN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7B0A5E-05B1-4C81-8D88-D3E44FA2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 rtlCol="0"/>
          <a:lstStyle/>
          <a:p>
            <a:pPr rtl="0"/>
            <a:fld id="{82EE24B5-652C-4DB5-B7C3-B5BBEC1280B1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4" name="Inhaltsplatzhalter 21" descr="Tabelle">
            <a:extLst>
              <a:ext uri="{FF2B5EF4-FFF2-40B4-BE49-F238E27FC236}">
                <a16:creationId xmlns:a16="http://schemas.microsoft.com/office/drawing/2014/main" id="{8C240FE2-B6B6-4F39-91DF-8F6E52898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256941"/>
              </p:ext>
            </p:extLst>
          </p:nvPr>
        </p:nvGraphicFramePr>
        <p:xfrm>
          <a:off x="912342" y="1747520"/>
          <a:ext cx="5076000" cy="198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72634577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54358245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2657033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16978600"/>
                    </a:ext>
                  </a:extLst>
                </a:gridCol>
              </a:tblGrid>
              <a:tr h="444169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</a:pPr>
                      <a:r>
                        <a:rPr lang="de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FINANZVERHÄLTNISSE</a:t>
                      </a: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400" b="1" kern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JAHR 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" sz="1400" b="1" kern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JAHR 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" sz="1400" b="1" kern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JAHR 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386004">
                <a:tc>
                  <a:txBody>
                    <a:bodyPr/>
                    <a:lstStyle/>
                    <a:p>
                      <a:pPr marL="226800" rtl="0"/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Gewinnspanne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rtl="0"/>
                      <a:r>
                        <a:rPr lang="de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12,07 %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rtl="0"/>
                      <a:r>
                        <a:rPr lang="de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14,95 %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rtl="0"/>
                      <a:r>
                        <a:rPr lang="de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17,66 %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386004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Aktiva und Passiva</a:t>
                      </a:r>
                      <a:endParaRPr lang="en-US" sz="1050" b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2,83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rtl="0"/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4,24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rtl="0"/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7,44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39366"/>
                  </a:ext>
                </a:extLst>
              </a:tr>
              <a:tr h="386004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Eigenkapital und Fremdkapital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rtl="0"/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3,24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rtl="0"/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6,44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  <a:tr h="386004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Anlagevermögen und Eigenkapital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1,55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rtl="0"/>
                      <a:r>
                        <a:rPr lang="de" sz="1050" b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1,31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rtl="0"/>
                      <a:r>
                        <a:rPr lang="de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1,16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19946"/>
                  </a:ext>
                </a:extLst>
              </a:tr>
            </a:tbl>
          </a:graphicData>
        </a:graphic>
      </p:graphicFrame>
      <p:sp>
        <p:nvSpPr>
          <p:cNvPr id="5" name="Objekt 18" descr="Beiges Rechteck">
            <a:extLst>
              <a:ext uri="{FF2B5EF4-FFF2-40B4-BE49-F238E27FC236}">
                <a16:creationId xmlns:a16="http://schemas.microsoft.com/office/drawing/2014/main" id="{2A80C383-7931-469D-823B-F6CD1CFAB9FF}"/>
              </a:ext>
            </a:extLst>
          </p:cNvPr>
          <p:cNvSpPr/>
          <p:nvPr/>
        </p:nvSpPr>
        <p:spPr>
          <a:xfrm>
            <a:off x="911034" y="1331843"/>
            <a:ext cx="6660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graphicFrame>
        <p:nvGraphicFramePr>
          <p:cNvPr id="6" name="Inhaltsplatzhalter 20" descr="Tabelle">
            <a:extLst>
              <a:ext uri="{FF2B5EF4-FFF2-40B4-BE49-F238E27FC236}">
                <a16:creationId xmlns:a16="http://schemas.microsoft.com/office/drawing/2014/main" id="{5E0CC083-1B7E-481A-87A3-DA63BF345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874603"/>
              </p:ext>
            </p:extLst>
          </p:nvPr>
        </p:nvGraphicFramePr>
        <p:xfrm>
          <a:off x="868830" y="3792538"/>
          <a:ext cx="10512000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Inhaltsplatzhalter 21" descr="Tabelle">
            <a:extLst>
              <a:ext uri="{FF2B5EF4-FFF2-40B4-BE49-F238E27FC236}">
                <a16:creationId xmlns:a16="http://schemas.microsoft.com/office/drawing/2014/main" id="{C0EAC488-5543-44B6-B242-BD10A9728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896414"/>
              </p:ext>
            </p:extLst>
          </p:nvPr>
        </p:nvGraphicFramePr>
        <p:xfrm>
          <a:off x="6243997" y="1747520"/>
          <a:ext cx="5065667" cy="198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667">
                  <a:extLst>
                    <a:ext uri="{9D8B030D-6E8A-4147-A177-3AD203B41FA5}">
                      <a16:colId xmlns:a16="http://schemas.microsoft.com/office/drawing/2014/main" val="134392601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628006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64163203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78448682"/>
                    </a:ext>
                  </a:extLst>
                </a:gridCol>
              </a:tblGrid>
              <a:tr h="444169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</a:pPr>
                      <a:r>
                        <a:rPr lang="de-DE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LIQUIDITÄTSVERHÄLTNISSE</a:t>
                      </a:r>
                      <a:endParaRPr lang="de" sz="1400" b="1" kern="12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400" b="1" kern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JAHR 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" sz="1400" b="1" kern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JAHR 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" sz="1400" b="1" kern="120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JAHR 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772008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de" sz="1050" b="0" kern="120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ACID-Test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de" sz="1050" b="0" kern="120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2,34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de" sz="1050" b="0" kern="120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3,66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de" sz="1050" b="0" kern="120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6,67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772008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de" sz="1050" b="0" kern="120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Barbestand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de" sz="1050" b="0" kern="120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0,83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de" sz="1050" b="0" kern="120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0,86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de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0,90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5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 rtlCol="0"/>
          <a:lstStyle/>
          <a:p>
            <a:pPr rtl="0"/>
            <a:r>
              <a:rPr lang="de-DE" dirty="0"/>
              <a:t>HAUPT-</a:t>
            </a:r>
            <a:br>
              <a:rPr lang="de-DE" dirty="0"/>
            </a:br>
            <a:r>
              <a:rPr lang="de-DE" dirty="0"/>
              <a:t>WETTBEWERBER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505012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00"/>
              </a:spcBef>
            </a:pPr>
            <a:r>
              <a:rPr lang="de-DE" sz="2200" b="1" dirty="0">
                <a:solidFill>
                  <a:schemeClr val="bg1"/>
                </a:solidFill>
                <a:latin typeface="+mj-lt"/>
              </a:rPr>
              <a:t>Überschrift 1</a:t>
            </a:r>
          </a:p>
          <a:p>
            <a:pPr rtl="0">
              <a:spcBef>
                <a:spcPts val="400"/>
              </a:spcBef>
            </a:pP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ipsum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dolor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sit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amet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consectetur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adipiscing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elit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Etiam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aliquet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eu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mi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quis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lacinia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fermentum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a magna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eleifend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338" y="6174902"/>
            <a:ext cx="357116" cy="365125"/>
          </a:xfrm>
        </p:spPr>
        <p:txBody>
          <a:bodyPr rtlCol="0"/>
          <a:lstStyle/>
          <a:p>
            <a:pPr algn="just" rtl="0"/>
            <a:fld id="{82EE24B5-652C-4DB5-B7C3-B5BBEC1280B1}" type="slidenum">
              <a:rPr lang="de-DE" smtClean="0"/>
              <a:pPr algn="just" rtl="0"/>
              <a:t>12</a:t>
            </a:fld>
            <a:endParaRPr lang="de-DE" dirty="0"/>
          </a:p>
        </p:txBody>
      </p:sp>
      <p:pic>
        <p:nvPicPr>
          <p:cNvPr id="16" name="Bildplatzhalter 15" descr="Gruppe von Personen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0" y="3002770"/>
            <a:ext cx="4422244" cy="1648628"/>
          </a:xfrm>
        </p:spPr>
        <p:txBody>
          <a:bodyPr rtlCol="0">
            <a:normAutofit fontScale="70000" lnSpcReduction="20000"/>
          </a:bodyPr>
          <a:lstStyle/>
          <a:p>
            <a:pPr rtl="0">
              <a:lnSpc>
                <a:spcPct val="130000"/>
              </a:lnSpc>
              <a:spcBef>
                <a:spcPts val="400"/>
              </a:spcBef>
            </a:pPr>
            <a:r>
              <a:rPr lang="de-DE" sz="3100" b="1" dirty="0">
                <a:solidFill>
                  <a:schemeClr val="bg1"/>
                </a:solidFill>
                <a:latin typeface="+mj-lt"/>
              </a:rPr>
              <a:t>Überschrift 2</a:t>
            </a:r>
          </a:p>
          <a:p>
            <a:pPr rtl="0">
              <a:lnSpc>
                <a:spcPct val="110000"/>
              </a:lnSpc>
              <a:spcBef>
                <a:spcPts val="400"/>
              </a:spcBef>
            </a:pP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ipsum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dolor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sit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amet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consectetur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adipiscing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elit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Etiam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aliquet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eu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mi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quis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lacinia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Ut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fermentum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a magna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ut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eleifend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Integer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convallis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suscipit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ante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eu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varius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Morbi a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purus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22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dolor</a:t>
            </a:r>
            <a:r>
              <a:rPr lang="de-DE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627653"/>
            <a:ext cx="4505012" cy="1912373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00"/>
              </a:spcBef>
            </a:pPr>
            <a:r>
              <a:rPr lang="de-DE" sz="2200" b="1" dirty="0">
                <a:solidFill>
                  <a:schemeClr val="bg1"/>
                </a:solidFill>
                <a:latin typeface="+mj-lt"/>
              </a:rPr>
              <a:t>Überschrift 3</a:t>
            </a:r>
          </a:p>
          <a:p>
            <a:pPr rtl="0">
              <a:spcBef>
                <a:spcPts val="400"/>
              </a:spcBef>
            </a:pP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ipsum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dolor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sit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amet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,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consectetur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adipiscing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elit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Etiam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aliquet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eu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mi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quis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lacinia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fermentum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a magna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eleifend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Integer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convallis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suscipit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ante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eu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varius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Morbi a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purus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  <a:r>
              <a:rPr lang="de-DE" sz="1500" i="1" spc="-15" dirty="0" err="1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dolor</a:t>
            </a:r>
            <a:r>
              <a:rPr lang="de-DE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. </a:t>
            </a:r>
          </a:p>
        </p:txBody>
      </p:sp>
      <p:pic>
        <p:nvPicPr>
          <p:cNvPr id="11" name="Bildplatzhalter 14" descr="Häkchensymbol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2" name="Bildplatzhalter 16" descr="Häkchensymbol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2948224"/>
            <a:ext cx="576000" cy="576001"/>
          </a:xfrm>
        </p:spPr>
      </p:pic>
      <p:pic>
        <p:nvPicPr>
          <p:cNvPr id="13" name="Bildplatzhalter 18" descr="Häkchensymbol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58201"/>
            <a:ext cx="576000" cy="576001"/>
          </a:xfrm>
        </p:spPr>
      </p:pic>
      <p:sp>
        <p:nvSpPr>
          <p:cNvPr id="14" name="Objekt 13" descr="Beiges Rechteck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672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13" descr="Benutzer sehen sich das Dokument an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kt 3" descr="Blaues Rechteck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7" name="Ellipse 6" descr="Beige Ellipse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9" name="Ellipse 28" descr="Weißer Kreis">
            <a:extLst>
              <a:ext uri="{FF2B5EF4-FFF2-40B4-BE49-F238E27FC236}">
                <a16:creationId xmlns:a16="http://schemas.microsoft.com/office/drawing/2014/main" id="{103ABA59-6ED8-4FA4-A25B-9B8C475CCBCF}"/>
              </a:ext>
            </a:extLst>
          </p:cNvPr>
          <p:cNvSpPr/>
          <p:nvPr/>
        </p:nvSpPr>
        <p:spPr>
          <a:xfrm>
            <a:off x="366586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ERFORDERLICHE FINANZIERUNG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 rtlCol="0"/>
          <a:lstStyle/>
          <a:p>
            <a:pPr rtl="0"/>
            <a:fld id="{82EE24B5-652C-4DB5-B7C3-B5BBEC1280B1}" type="slidenum">
              <a:rPr lang="de-DE" smtClean="0"/>
              <a:t>13</a:t>
            </a:fld>
            <a:endParaRPr lang="de-DE" dirty="0"/>
          </a:p>
        </p:txBody>
      </p:sp>
      <p:sp>
        <p:nvSpPr>
          <p:cNvPr id="9" name="Objekt 5" descr="Beiges Rechteck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>
          <a:xfrm>
            <a:off x="958669" y="1325792"/>
            <a:ext cx="694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graphicFrame>
        <p:nvGraphicFramePr>
          <p:cNvPr id="20" name="Inhaltsplatzhalter 24" descr="Diagramm">
            <a:extLst>
              <a:ext uri="{FF2B5EF4-FFF2-40B4-BE49-F238E27FC236}">
                <a16:creationId xmlns:a16="http://schemas.microsoft.com/office/drawing/2014/main" id="{ADF6246A-0EC1-4DCB-9145-E3BF493B4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46841"/>
              </p:ext>
            </p:extLst>
          </p:nvPr>
        </p:nvGraphicFramePr>
        <p:xfrm>
          <a:off x="233727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Objekt 7">
            <a:extLst>
              <a:ext uri="{FF2B5EF4-FFF2-40B4-BE49-F238E27FC236}">
                <a16:creationId xmlns:a16="http://schemas.microsoft.com/office/drawing/2014/main" id="{7B7E030C-3F6F-4826-AEC5-FCEC515A0796}"/>
              </a:ext>
            </a:extLst>
          </p:cNvPr>
          <p:cNvSpPr txBox="1"/>
          <p:nvPr/>
        </p:nvSpPr>
        <p:spPr>
          <a:xfrm>
            <a:off x="8750984" y="2469616"/>
            <a:ext cx="2553268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ANLEIHEN-INVESTITION</a:t>
            </a:r>
          </a:p>
          <a:p>
            <a:pPr marL="12700" algn="r" rtl="0"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</a:rPr>
              <a:t>100.000 € – 39 %</a:t>
            </a:r>
          </a:p>
        </p:txBody>
      </p:sp>
      <p:sp>
        <p:nvSpPr>
          <p:cNvPr id="22" name="Objekt 8">
            <a:extLst>
              <a:ext uri="{FF2B5EF4-FFF2-40B4-BE49-F238E27FC236}">
                <a16:creationId xmlns:a16="http://schemas.microsoft.com/office/drawing/2014/main" id="{C2065C42-E359-4176-85AC-B337EC4D788C}"/>
              </a:ext>
            </a:extLst>
          </p:cNvPr>
          <p:cNvSpPr txBox="1"/>
          <p:nvPr/>
        </p:nvSpPr>
        <p:spPr>
          <a:xfrm>
            <a:off x="863588" y="4946920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BANK </a:t>
            </a:r>
          </a:p>
          <a:p>
            <a:pPr marL="12700" rtl="0">
              <a:lnSpc>
                <a:spcPct val="100000"/>
              </a:lnSpc>
              <a:spcBef>
                <a:spcPts val="425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</a:rPr>
              <a:t>50.000 € – 20 %</a:t>
            </a:r>
          </a:p>
        </p:txBody>
      </p:sp>
      <p:sp>
        <p:nvSpPr>
          <p:cNvPr id="23" name="Objekt 9">
            <a:extLst>
              <a:ext uri="{FF2B5EF4-FFF2-40B4-BE49-F238E27FC236}">
                <a16:creationId xmlns:a16="http://schemas.microsoft.com/office/drawing/2014/main" id="{DDB21112-A270-432B-831F-754FDCDD78AF}"/>
              </a:ext>
            </a:extLst>
          </p:cNvPr>
          <p:cNvSpPr txBox="1"/>
          <p:nvPr/>
        </p:nvSpPr>
        <p:spPr>
          <a:xfrm>
            <a:off x="8794215" y="4946920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EIGENKAPITAL</a:t>
            </a:r>
          </a:p>
          <a:p>
            <a:pPr marL="12700" algn="r" rtl="0">
              <a:lnSpc>
                <a:spcPct val="100000"/>
              </a:lnSpc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</a:rPr>
              <a:t>50.000 € – 20 %</a:t>
            </a:r>
          </a:p>
        </p:txBody>
      </p:sp>
      <p:sp>
        <p:nvSpPr>
          <p:cNvPr id="24" name="Objekt 7">
            <a:extLst>
              <a:ext uri="{FF2B5EF4-FFF2-40B4-BE49-F238E27FC236}">
                <a16:creationId xmlns:a16="http://schemas.microsoft.com/office/drawing/2014/main" id="{744CC3A9-45E2-428E-ADA6-C50C9327E9C9}"/>
              </a:ext>
            </a:extLst>
          </p:cNvPr>
          <p:cNvSpPr txBox="1"/>
          <p:nvPr/>
        </p:nvSpPr>
        <p:spPr>
          <a:xfrm>
            <a:off x="863589" y="2469616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ANDERE INVESTITIONEN</a:t>
            </a:r>
          </a:p>
          <a:p>
            <a:pPr marL="12700" rtl="0">
              <a:lnSpc>
                <a:spcPct val="100000"/>
              </a:lnSpc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  <a:cs typeface="Avenir Black"/>
              </a:rPr>
              <a:t>55.000 € – 21 %</a:t>
            </a:r>
            <a:endParaRPr lang="de-DE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5" name="Gerader Verbinder 24" descr="Weiße Linie">
            <a:extLst>
              <a:ext uri="{FF2B5EF4-FFF2-40B4-BE49-F238E27FC236}">
                <a16:creationId xmlns:a16="http://schemas.microsoft.com/office/drawing/2014/main" id="{607CF451-781C-4491-A864-E8EEECD3491A}"/>
              </a:ext>
            </a:extLst>
          </p:cNvPr>
          <p:cNvCxnSpPr/>
          <p:nvPr/>
        </p:nvCxnSpPr>
        <p:spPr>
          <a:xfrm>
            <a:off x="3323492" y="2944678"/>
            <a:ext cx="7233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 descr="Weiße Linie">
            <a:extLst>
              <a:ext uri="{FF2B5EF4-FFF2-40B4-BE49-F238E27FC236}">
                <a16:creationId xmlns:a16="http://schemas.microsoft.com/office/drawing/2014/main" id="{A2249A06-D37D-4511-AD35-60520458B7E1}"/>
              </a:ext>
            </a:extLst>
          </p:cNvPr>
          <p:cNvCxnSpPr>
            <a:cxnSpLocks/>
          </p:cNvCxnSpPr>
          <p:nvPr/>
        </p:nvCxnSpPr>
        <p:spPr>
          <a:xfrm>
            <a:off x="3323492" y="5406326"/>
            <a:ext cx="11193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 descr="Weiße Linie">
            <a:extLst>
              <a:ext uri="{FF2B5EF4-FFF2-40B4-BE49-F238E27FC236}">
                <a16:creationId xmlns:a16="http://schemas.microsoft.com/office/drawing/2014/main" id="{C1314840-B284-4988-81B2-CB4ABB86560A}"/>
              </a:ext>
            </a:extLst>
          </p:cNvPr>
          <p:cNvCxnSpPr>
            <a:cxnSpLocks/>
          </p:cNvCxnSpPr>
          <p:nvPr/>
        </p:nvCxnSpPr>
        <p:spPr>
          <a:xfrm>
            <a:off x="7778984" y="2944678"/>
            <a:ext cx="890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 descr="Weiße Linie">
            <a:extLst>
              <a:ext uri="{FF2B5EF4-FFF2-40B4-BE49-F238E27FC236}">
                <a16:creationId xmlns:a16="http://schemas.microsoft.com/office/drawing/2014/main" id="{34523086-F02B-40E2-8276-9455FC9EDA4F}"/>
              </a:ext>
            </a:extLst>
          </p:cNvPr>
          <p:cNvCxnSpPr>
            <a:cxnSpLocks/>
          </p:cNvCxnSpPr>
          <p:nvPr/>
        </p:nvCxnSpPr>
        <p:spPr>
          <a:xfrm>
            <a:off x="7426788" y="5406326"/>
            <a:ext cx="13241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13" descr="Menschen, die sich über etwas unterhalten">
            <a:extLst>
              <a:ext uri="{FF2B5EF4-FFF2-40B4-BE49-F238E27FC236}">
                <a16:creationId xmlns:a16="http://schemas.microsoft.com/office/drawing/2014/main" id="{6A931DA1-E5DB-4DC7-8587-13E03646B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kt 3" descr="Blaues Rechteck">
            <a:extLst>
              <a:ext uri="{FF2B5EF4-FFF2-40B4-BE49-F238E27FC236}">
                <a16:creationId xmlns:a16="http://schemas.microsoft.com/office/drawing/2014/main" id="{4BECF646-53D1-45AC-B3BD-A354F97BF9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6" name="Ellipse 5" descr="Weißer Kreis">
            <a:extLst>
              <a:ext uri="{FF2B5EF4-FFF2-40B4-BE49-F238E27FC236}">
                <a16:creationId xmlns:a16="http://schemas.microsoft.com/office/drawing/2014/main" id="{E10F3DCC-07E6-4D59-A431-A1635C969E18}"/>
              </a:ext>
            </a:extLst>
          </p:cNvPr>
          <p:cNvSpPr/>
          <p:nvPr/>
        </p:nvSpPr>
        <p:spPr>
          <a:xfrm>
            <a:off x="381445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Ellipse 6" descr="Beige Ellipse">
            <a:extLst>
              <a:ext uri="{FF2B5EF4-FFF2-40B4-BE49-F238E27FC236}">
                <a16:creationId xmlns:a16="http://schemas.microsoft.com/office/drawing/2014/main" id="{EA8B42FD-C023-4644-96AC-8980751FF7A1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8" name="Objekt 5" descr="Beiges Rechteck">
            <a:extLst>
              <a:ext uri="{FF2B5EF4-FFF2-40B4-BE49-F238E27FC236}">
                <a16:creationId xmlns:a16="http://schemas.microsoft.com/office/drawing/2014/main" id="{BC044FB9-974F-468C-959D-DBB001422531}"/>
              </a:ext>
            </a:extLst>
          </p:cNvPr>
          <p:cNvSpPr/>
          <p:nvPr/>
        </p:nvSpPr>
        <p:spPr>
          <a:xfrm>
            <a:off x="921016" y="1323349"/>
            <a:ext cx="590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graphicFrame>
        <p:nvGraphicFramePr>
          <p:cNvPr id="9" name="Inhaltsplatzhalter 24" descr="Diagramm">
            <a:extLst>
              <a:ext uri="{FF2B5EF4-FFF2-40B4-BE49-F238E27FC236}">
                <a16:creationId xmlns:a16="http://schemas.microsoft.com/office/drawing/2014/main" id="{EE0E2830-BDA5-4A5D-AA0B-457EF9EC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964487"/>
              </p:ext>
            </p:extLst>
          </p:nvPr>
        </p:nvGraphicFramePr>
        <p:xfrm>
          <a:off x="248586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bjekt 7">
            <a:extLst>
              <a:ext uri="{FF2B5EF4-FFF2-40B4-BE49-F238E27FC236}">
                <a16:creationId xmlns:a16="http://schemas.microsoft.com/office/drawing/2014/main" id="{6DD0B30C-F1A1-40A8-9594-1507194835FB}"/>
              </a:ext>
            </a:extLst>
          </p:cNvPr>
          <p:cNvSpPr txBox="1"/>
          <p:nvPr/>
        </p:nvSpPr>
        <p:spPr>
          <a:xfrm>
            <a:off x="9619003" y="245642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MIETKAUTION</a:t>
            </a:r>
          </a:p>
          <a:p>
            <a:pPr marL="12700" algn="r" rtl="0"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</a:rPr>
              <a:t>21 %</a:t>
            </a:r>
          </a:p>
        </p:txBody>
      </p:sp>
      <p:sp>
        <p:nvSpPr>
          <p:cNvPr id="11" name="Objekt 8">
            <a:extLst>
              <a:ext uri="{FF2B5EF4-FFF2-40B4-BE49-F238E27FC236}">
                <a16:creationId xmlns:a16="http://schemas.microsoft.com/office/drawing/2014/main" id="{9ABE18D1-B25D-4F04-AA11-E2867D9659EB}"/>
              </a:ext>
            </a:extLst>
          </p:cNvPr>
          <p:cNvSpPr txBox="1"/>
          <p:nvPr/>
        </p:nvSpPr>
        <p:spPr>
          <a:xfrm>
            <a:off x="896535" y="5290701"/>
            <a:ext cx="2303011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AUSSTATTUNG</a:t>
            </a:r>
          </a:p>
          <a:p>
            <a:pPr marL="12700"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</a:rPr>
              <a:t>X </a:t>
            </a:r>
            <a:r>
              <a:rPr lang="de-DE" sz="2500" b="1" dirty="0">
                <a:solidFill>
                  <a:schemeClr val="bg1"/>
                </a:solidFill>
                <a:cs typeface="Avenir Black"/>
              </a:rPr>
              <a:t>%</a:t>
            </a:r>
            <a:endParaRPr lang="de-DE" sz="2500" dirty="0">
              <a:solidFill>
                <a:schemeClr val="bg1"/>
              </a:solidFill>
              <a:cs typeface="Avenir Black"/>
            </a:endParaRPr>
          </a:p>
        </p:txBody>
      </p:sp>
      <p:sp>
        <p:nvSpPr>
          <p:cNvPr id="12" name="Objekt 9">
            <a:extLst>
              <a:ext uri="{FF2B5EF4-FFF2-40B4-BE49-F238E27FC236}">
                <a16:creationId xmlns:a16="http://schemas.microsoft.com/office/drawing/2014/main" id="{162C1FC1-CA02-4B79-910C-21012DAC265F}"/>
              </a:ext>
            </a:extLst>
          </p:cNvPr>
          <p:cNvSpPr txBox="1"/>
          <p:nvPr/>
        </p:nvSpPr>
        <p:spPr>
          <a:xfrm>
            <a:off x="8645020" y="4144126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VERBESSERUNGEN</a:t>
            </a:r>
          </a:p>
          <a:p>
            <a:pPr marL="12700" algn="r" rtl="0">
              <a:lnSpc>
                <a:spcPct val="100000"/>
              </a:lnSpc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</a:rPr>
              <a:t>20 %</a:t>
            </a:r>
          </a:p>
        </p:txBody>
      </p:sp>
      <p:sp>
        <p:nvSpPr>
          <p:cNvPr id="13" name="Objekt 7">
            <a:extLst>
              <a:ext uri="{FF2B5EF4-FFF2-40B4-BE49-F238E27FC236}">
                <a16:creationId xmlns:a16="http://schemas.microsoft.com/office/drawing/2014/main" id="{C2B4FF8B-5A63-4FAF-8405-67A6CAF4E097}"/>
              </a:ext>
            </a:extLst>
          </p:cNvPr>
          <p:cNvSpPr txBox="1"/>
          <p:nvPr/>
        </p:nvSpPr>
        <p:spPr>
          <a:xfrm>
            <a:off x="896536" y="2577990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WEBSITEENTWICKLUNG</a:t>
            </a:r>
          </a:p>
          <a:p>
            <a:pPr marL="12700" rtl="0">
              <a:lnSpc>
                <a:spcPct val="100000"/>
              </a:lnSpc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  <a:cs typeface="Avenir Black"/>
              </a:rPr>
              <a:t>2 %</a:t>
            </a:r>
            <a:endParaRPr lang="de-DE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14" name="Gerader Verbinder 13" descr="Weiße Linie">
            <a:extLst>
              <a:ext uri="{FF2B5EF4-FFF2-40B4-BE49-F238E27FC236}">
                <a16:creationId xmlns:a16="http://schemas.microsoft.com/office/drawing/2014/main" id="{6F8B1F32-B483-4EDD-BF48-F9BA6DF6F5E6}"/>
              </a:ext>
            </a:extLst>
          </p:cNvPr>
          <p:cNvCxnSpPr>
            <a:cxnSpLocks/>
          </p:cNvCxnSpPr>
          <p:nvPr/>
        </p:nvCxnSpPr>
        <p:spPr>
          <a:xfrm>
            <a:off x="1732515" y="3048852"/>
            <a:ext cx="23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 descr="Weiße Linie">
            <a:extLst>
              <a:ext uri="{FF2B5EF4-FFF2-40B4-BE49-F238E27FC236}">
                <a16:creationId xmlns:a16="http://schemas.microsoft.com/office/drawing/2014/main" id="{244F867F-C0A0-494C-AAEE-CF7514F09273}"/>
              </a:ext>
            </a:extLst>
          </p:cNvPr>
          <p:cNvCxnSpPr>
            <a:cxnSpLocks/>
          </p:cNvCxnSpPr>
          <p:nvPr/>
        </p:nvCxnSpPr>
        <p:spPr>
          <a:xfrm>
            <a:off x="1732515" y="5748963"/>
            <a:ext cx="35614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 descr="Weiße Linie">
            <a:extLst>
              <a:ext uri="{FF2B5EF4-FFF2-40B4-BE49-F238E27FC236}">
                <a16:creationId xmlns:a16="http://schemas.microsoft.com/office/drawing/2014/main" id="{50206829-F2BC-4545-ABB9-778BF1687654}"/>
              </a:ext>
            </a:extLst>
          </p:cNvPr>
          <p:cNvCxnSpPr>
            <a:cxnSpLocks/>
          </p:cNvCxnSpPr>
          <p:nvPr/>
        </p:nvCxnSpPr>
        <p:spPr>
          <a:xfrm>
            <a:off x="8079196" y="2944678"/>
            <a:ext cx="22698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 descr="Weiße Linie">
            <a:extLst>
              <a:ext uri="{FF2B5EF4-FFF2-40B4-BE49-F238E27FC236}">
                <a16:creationId xmlns:a16="http://schemas.microsoft.com/office/drawing/2014/main" id="{C6015BCB-7C9F-497D-8406-6C7B9AD4EDB5}"/>
              </a:ext>
            </a:extLst>
          </p:cNvPr>
          <p:cNvCxnSpPr>
            <a:cxnSpLocks/>
          </p:cNvCxnSpPr>
          <p:nvPr/>
        </p:nvCxnSpPr>
        <p:spPr>
          <a:xfrm>
            <a:off x="8079196" y="4601654"/>
            <a:ext cx="2316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kt 9">
            <a:extLst>
              <a:ext uri="{FF2B5EF4-FFF2-40B4-BE49-F238E27FC236}">
                <a16:creationId xmlns:a16="http://schemas.microsoft.com/office/drawing/2014/main" id="{5852F861-60AD-4058-8816-BFDA17B26136}"/>
              </a:ext>
            </a:extLst>
          </p:cNvPr>
          <p:cNvSpPr txBox="1"/>
          <p:nvPr/>
        </p:nvSpPr>
        <p:spPr>
          <a:xfrm>
            <a:off x="8802660" y="5010586"/>
            <a:ext cx="2427502" cy="8976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BERUFLICHE</a:t>
            </a:r>
            <a:br>
              <a:rPr lang="de-DE" sz="1400" i="1" spc="15" dirty="0">
                <a:solidFill>
                  <a:schemeClr val="bg2"/>
                </a:solidFill>
                <a:cs typeface="Arial"/>
              </a:rPr>
            </a:br>
            <a:r>
              <a:rPr lang="de-DE" sz="1400" i="1" spc="15" dirty="0">
                <a:solidFill>
                  <a:schemeClr val="bg2"/>
                </a:solidFill>
                <a:cs typeface="Arial"/>
              </a:rPr>
              <a:t>VERSICHERUNG</a:t>
            </a:r>
          </a:p>
          <a:p>
            <a:pPr marL="12700" algn="r" rtl="0"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</a:rPr>
              <a:t>2 %</a:t>
            </a:r>
          </a:p>
        </p:txBody>
      </p:sp>
      <p:cxnSp>
        <p:nvCxnSpPr>
          <p:cNvPr id="19" name="Gerader Verbinder 18" descr="Weiße Linie">
            <a:extLst>
              <a:ext uri="{FF2B5EF4-FFF2-40B4-BE49-F238E27FC236}">
                <a16:creationId xmlns:a16="http://schemas.microsoft.com/office/drawing/2014/main" id="{438959A8-EA4D-4EB2-A3CD-C9493D0F65BC}"/>
              </a:ext>
            </a:extLst>
          </p:cNvPr>
          <p:cNvCxnSpPr>
            <a:cxnSpLocks/>
          </p:cNvCxnSpPr>
          <p:nvPr/>
        </p:nvCxnSpPr>
        <p:spPr>
          <a:xfrm>
            <a:off x="7222853" y="5748963"/>
            <a:ext cx="3173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kt 7">
            <a:extLst>
              <a:ext uri="{FF2B5EF4-FFF2-40B4-BE49-F238E27FC236}">
                <a16:creationId xmlns:a16="http://schemas.microsoft.com/office/drawing/2014/main" id="{E95CDAA1-B856-4B7D-A732-B69075108ABE}"/>
              </a:ext>
            </a:extLst>
          </p:cNvPr>
          <p:cNvSpPr txBox="1"/>
          <p:nvPr/>
        </p:nvSpPr>
        <p:spPr>
          <a:xfrm>
            <a:off x="888318" y="4386464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MARKETING</a:t>
            </a:r>
          </a:p>
          <a:p>
            <a:pPr marL="12700"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  <a:cs typeface="Avenir Black"/>
              </a:rPr>
              <a:t>4 </a:t>
            </a:r>
            <a:r>
              <a:rPr lang="de-DE" sz="2500" b="1" dirty="0">
                <a:solidFill>
                  <a:schemeClr val="bg1"/>
                </a:solidFill>
                <a:cs typeface="Avenir Black"/>
              </a:rPr>
              <a:t>%</a:t>
            </a:r>
            <a:endParaRPr lang="de-DE" sz="2500" dirty="0">
              <a:solidFill>
                <a:schemeClr val="bg1"/>
              </a:solidFill>
              <a:cs typeface="Avenir Black"/>
            </a:endParaRPr>
          </a:p>
        </p:txBody>
      </p:sp>
      <p:cxnSp>
        <p:nvCxnSpPr>
          <p:cNvPr id="21" name="Gerader Verbinder 20" descr="Weiße Linie">
            <a:extLst>
              <a:ext uri="{FF2B5EF4-FFF2-40B4-BE49-F238E27FC236}">
                <a16:creationId xmlns:a16="http://schemas.microsoft.com/office/drawing/2014/main" id="{1FF2DCBA-CB65-4176-BE37-1673711A32F7}"/>
              </a:ext>
            </a:extLst>
          </p:cNvPr>
          <p:cNvCxnSpPr>
            <a:cxnSpLocks/>
          </p:cNvCxnSpPr>
          <p:nvPr/>
        </p:nvCxnSpPr>
        <p:spPr>
          <a:xfrm>
            <a:off x="1732515" y="4848926"/>
            <a:ext cx="248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kt 7">
            <a:extLst>
              <a:ext uri="{FF2B5EF4-FFF2-40B4-BE49-F238E27FC236}">
                <a16:creationId xmlns:a16="http://schemas.microsoft.com/office/drawing/2014/main" id="{6C83E084-67D6-42AD-B8A0-34F2E75BC6A6}"/>
              </a:ext>
            </a:extLst>
          </p:cNvPr>
          <p:cNvSpPr txBox="1"/>
          <p:nvPr/>
        </p:nvSpPr>
        <p:spPr>
          <a:xfrm>
            <a:off x="888318" y="3482227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UMLAUFVERMÖGEN</a:t>
            </a:r>
          </a:p>
          <a:p>
            <a:pPr marL="12700" rtl="0">
              <a:lnSpc>
                <a:spcPct val="100000"/>
              </a:lnSpc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  <a:cs typeface="Avenir Black"/>
              </a:rPr>
              <a:t>28 %</a:t>
            </a:r>
            <a:endParaRPr lang="de-DE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3" name="Gerader Verbinder 22" descr="Weiße Linie">
            <a:extLst>
              <a:ext uri="{FF2B5EF4-FFF2-40B4-BE49-F238E27FC236}">
                <a16:creationId xmlns:a16="http://schemas.microsoft.com/office/drawing/2014/main" id="{9E50C003-CBEF-4240-91F0-42CC5D4B7EC2}"/>
              </a:ext>
            </a:extLst>
          </p:cNvPr>
          <p:cNvCxnSpPr>
            <a:cxnSpLocks/>
          </p:cNvCxnSpPr>
          <p:nvPr/>
        </p:nvCxnSpPr>
        <p:spPr>
          <a:xfrm>
            <a:off x="1732515" y="3948889"/>
            <a:ext cx="22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kt 7">
            <a:extLst>
              <a:ext uri="{FF2B5EF4-FFF2-40B4-BE49-F238E27FC236}">
                <a16:creationId xmlns:a16="http://schemas.microsoft.com/office/drawing/2014/main" id="{0E5F339A-D84A-4789-AEF8-EE5F151DA19D}"/>
              </a:ext>
            </a:extLst>
          </p:cNvPr>
          <p:cNvSpPr txBox="1"/>
          <p:nvPr/>
        </p:nvSpPr>
        <p:spPr>
          <a:xfrm>
            <a:off x="8954727" y="1612576"/>
            <a:ext cx="2275435" cy="8976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ANFÄNGLICHE MIETZAHLUNGEN</a:t>
            </a:r>
          </a:p>
          <a:p>
            <a:pPr marL="12700" algn="r" rtl="0"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</a:rPr>
              <a:t>3 %</a:t>
            </a:r>
          </a:p>
        </p:txBody>
      </p:sp>
      <p:cxnSp>
        <p:nvCxnSpPr>
          <p:cNvPr id="25" name="Gerader Verbinder 24" descr="Weiße Linie">
            <a:extLst>
              <a:ext uri="{FF2B5EF4-FFF2-40B4-BE49-F238E27FC236}">
                <a16:creationId xmlns:a16="http://schemas.microsoft.com/office/drawing/2014/main" id="{8225D414-BFA0-4BE0-A075-349795A4D97C}"/>
              </a:ext>
            </a:extLst>
          </p:cNvPr>
          <p:cNvCxnSpPr>
            <a:cxnSpLocks/>
          </p:cNvCxnSpPr>
          <p:nvPr/>
        </p:nvCxnSpPr>
        <p:spPr>
          <a:xfrm>
            <a:off x="7427748" y="2103136"/>
            <a:ext cx="29213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kt 7">
            <a:extLst>
              <a:ext uri="{FF2B5EF4-FFF2-40B4-BE49-F238E27FC236}">
                <a16:creationId xmlns:a16="http://schemas.microsoft.com/office/drawing/2014/main" id="{2083A730-A815-4FBF-BA3B-83209E0FA6E7}"/>
              </a:ext>
            </a:extLst>
          </p:cNvPr>
          <p:cNvSpPr txBox="1"/>
          <p:nvPr/>
        </p:nvSpPr>
        <p:spPr>
          <a:xfrm>
            <a:off x="896536" y="1673753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SONSTIGE KOSTEN</a:t>
            </a:r>
            <a:endParaRPr lang="de-DE" sz="1400" i="1" spc="20" dirty="0">
              <a:solidFill>
                <a:schemeClr val="bg2"/>
              </a:solidFill>
              <a:cs typeface="Arial"/>
            </a:endParaRPr>
          </a:p>
          <a:p>
            <a:pPr marL="12700" rtl="0">
              <a:lnSpc>
                <a:spcPct val="100000"/>
              </a:lnSpc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  <a:cs typeface="Avenir Black"/>
              </a:rPr>
              <a:t>8 %</a:t>
            </a:r>
            <a:endParaRPr lang="de-DE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7" name="Gerader Verbinder 26" descr="Weiße Linie">
            <a:extLst>
              <a:ext uri="{FF2B5EF4-FFF2-40B4-BE49-F238E27FC236}">
                <a16:creationId xmlns:a16="http://schemas.microsoft.com/office/drawing/2014/main" id="{B52030EA-F303-4D12-803A-7194E56AE705}"/>
              </a:ext>
            </a:extLst>
          </p:cNvPr>
          <p:cNvCxnSpPr>
            <a:cxnSpLocks/>
          </p:cNvCxnSpPr>
          <p:nvPr/>
        </p:nvCxnSpPr>
        <p:spPr>
          <a:xfrm>
            <a:off x="1732515" y="2148815"/>
            <a:ext cx="30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kt 7">
            <a:extLst>
              <a:ext uri="{FF2B5EF4-FFF2-40B4-BE49-F238E27FC236}">
                <a16:creationId xmlns:a16="http://schemas.microsoft.com/office/drawing/2014/main" id="{053BB3C8-B371-4A0F-A954-6D331E3A72E5}"/>
              </a:ext>
            </a:extLst>
          </p:cNvPr>
          <p:cNvSpPr txBox="1"/>
          <p:nvPr/>
        </p:nvSpPr>
        <p:spPr>
          <a:xfrm>
            <a:off x="9650341" y="330027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 rtl="0">
              <a:spcBef>
                <a:spcPts val="340"/>
              </a:spcBef>
            </a:pPr>
            <a:r>
              <a:rPr lang="de-DE" sz="1400" i="1" spc="15" dirty="0">
                <a:solidFill>
                  <a:schemeClr val="bg2"/>
                </a:solidFill>
                <a:cs typeface="Arial"/>
              </a:rPr>
              <a:t>FF&amp;E</a:t>
            </a:r>
          </a:p>
          <a:p>
            <a:pPr marL="12700" algn="r" rtl="0">
              <a:spcBef>
                <a:spcPts val="340"/>
              </a:spcBef>
            </a:pPr>
            <a:r>
              <a:rPr lang="de-DE" sz="2500" b="1" dirty="0">
                <a:solidFill>
                  <a:schemeClr val="bg1"/>
                </a:solidFill>
                <a:latin typeface="+mj-lt"/>
              </a:rPr>
              <a:t>24 %</a:t>
            </a:r>
          </a:p>
        </p:txBody>
      </p:sp>
      <p:cxnSp>
        <p:nvCxnSpPr>
          <p:cNvPr id="29" name="Gerader Verbinder 28" descr="Weiße Linie">
            <a:extLst>
              <a:ext uri="{FF2B5EF4-FFF2-40B4-BE49-F238E27FC236}">
                <a16:creationId xmlns:a16="http://schemas.microsoft.com/office/drawing/2014/main" id="{E7BFD3CA-0D22-406E-81D4-26CBC6952A3B}"/>
              </a:ext>
            </a:extLst>
          </p:cNvPr>
          <p:cNvCxnSpPr>
            <a:cxnSpLocks/>
          </p:cNvCxnSpPr>
          <p:nvPr/>
        </p:nvCxnSpPr>
        <p:spPr>
          <a:xfrm>
            <a:off x="8272071" y="3773383"/>
            <a:ext cx="21083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48902E4B-FC75-4695-90B2-F3C6A6F4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VERWENDUNG VON FONDS: Feste Startup-Kosten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EFA1E07-4A98-42A5-80C7-7135F430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342" y="6174902"/>
            <a:ext cx="357116" cy="365125"/>
          </a:xfrm>
        </p:spPr>
        <p:txBody>
          <a:bodyPr rtlCol="0"/>
          <a:lstStyle/>
          <a:p>
            <a:pPr rtl="0"/>
            <a:fld id="{82EE24B5-652C-4DB5-B7C3-B5BBEC1280B1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72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6" descr="Mädchen mit Dokumenten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de-DE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Mirjam</a:t>
            </a:r>
            <a:r>
              <a:rPr lang="de-DE" sz="2500" b="1" i="1" spc="14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</a:t>
            </a:r>
            <a:r>
              <a:rPr lang="de-DE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</a:t>
            </a:r>
            <a:endParaRPr lang="de-DE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 rtl="0">
              <a:buFont typeface="Arial" panose="020B0604020202020204" pitchFamily="34" charset="0"/>
              <a:buNone/>
            </a:pPr>
            <a:r>
              <a:rPr lang="de-DE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nilsson@example.com</a:t>
            </a:r>
          </a:p>
          <a:p>
            <a:pPr marL="0" marR="5080" indent="0" rtl="0">
              <a:buFont typeface="Arial" panose="020B0604020202020204" pitchFamily="34" charset="0"/>
              <a:buNone/>
            </a:pPr>
            <a:r>
              <a:rPr lang="de-DE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678-555-0100</a:t>
            </a:r>
            <a:endParaRPr lang="de-DE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de-DE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kt 6" descr="Beiges Rechteck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pic>
        <p:nvPicPr>
          <p:cNvPr id="8" name="Grafik 7" descr="Personen-Symbol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fik 8" descr="E-Mail-Symbol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fik 9" descr="Telefonsymbol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sz="5000" dirty="0">
                <a:solidFill>
                  <a:schemeClr val="bg1"/>
                </a:solidFill>
              </a:rPr>
              <a:t>VIELEN DANK!</a:t>
            </a:r>
            <a:endParaRPr lang="de-DE" sz="50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7" descr="Telefonierender Mann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kt 3" descr="Beiges Rechteck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6" name="Objekt 6" descr="Blaues Rechteck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UNSERE TOLLE </a:t>
            </a:r>
            <a:r>
              <a:rPr lang="de-DE" dirty="0">
                <a:solidFill>
                  <a:schemeClr val="bg1"/>
                </a:solidFill>
                <a:latin typeface="Gill Sans MT" panose="020B0502020104020203" pitchFamily="34" charset="0"/>
              </a:rPr>
              <a:t>IDEE</a:t>
            </a:r>
            <a:endParaRPr lang="de-DE" dirty="0">
              <a:latin typeface="Gill Sans MT" panose="020B0502020104020203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Objekt 9" descr="Beiges Rechteck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4212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Lorem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ipsum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dolor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sit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amet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,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consectetur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adipiscing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elit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.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Etiam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aliquet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eu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mi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quis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lacinia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.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Ut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fermentum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a magna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ut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eleifend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. Integer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convallis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suscipit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ante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eu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varius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. Morbi a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purus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dolor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.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Suspendisse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sit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amet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ipsum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finibus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justo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viverra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de-DE" sz="1800" i="1" spc="-25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blandit</a:t>
            </a:r>
            <a:r>
              <a:rPr lang="de-DE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Hände von Menschen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kt 3" descr="Blaues Rechteck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9" name="Ellipse 8" descr="Beige Ellips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 rtlCol="0"/>
          <a:lstStyle/>
          <a:p>
            <a:r>
              <a:rPr lang="de-DE" dirty="0">
                <a:solidFill>
                  <a:schemeClr val="bg1"/>
                </a:solidFill>
              </a:rPr>
              <a:t>BRANCHENAUSBLICK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13" name="Inhaltsplatzhalter 12" descr="Tabel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96772685"/>
              </p:ext>
            </p:extLst>
          </p:nvPr>
        </p:nvGraphicFramePr>
        <p:xfrm>
          <a:off x="859454" y="2544763"/>
          <a:ext cx="10473092" cy="15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de" sz="3200" b="1" noProof="0">
                          <a:solidFill>
                            <a:schemeClr val="accent1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3200" b="1" noProof="0">
                          <a:solidFill>
                            <a:schemeClr val="accent1"/>
                          </a:solidFill>
                          <a:latin typeface="+mj-lt"/>
                        </a:rPr>
                        <a:t>30 Mio. €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32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85 %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3200" b="1" noProof="0">
                          <a:solidFill>
                            <a:schemeClr val="accent1"/>
                          </a:solidFill>
                          <a:latin typeface="+mj-lt"/>
                        </a:rPr>
                        <a:t>200.000 €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" sz="3200" b="1" noProof="0" dirty="0">
                          <a:solidFill>
                            <a:schemeClr val="accent1"/>
                          </a:solidFill>
                          <a:latin typeface="+mj-lt"/>
                        </a:rPr>
                        <a:t>10 %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i="1" kern="1200" spc="-25" noProof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i="1" kern="1200" spc="-25" noProof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i="1" kern="1200" spc="-25" noProof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noProof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noProof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noProof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noProof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noProof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kt 5" descr="Beiges Rechteck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cxnSp>
        <p:nvCxnSpPr>
          <p:cNvPr id="10" name="Gerader Verbinder 9" descr="Lini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583907" y="451042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de-DE" sz="3000" dirty="0">
                <a:solidFill>
                  <a:schemeClr val="tx2"/>
                </a:solidFill>
                <a:latin typeface="+mj-lt"/>
              </a:rPr>
              <a:t>ERFOLG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Inhaltsplatzhalter 11" descr="Diagramm">
            <a:extLst>
              <a:ext uri="{FF2B5EF4-FFF2-40B4-BE49-F238E27FC236}">
                <a16:creationId xmlns:a16="http://schemas.microsoft.com/office/drawing/2014/main" id="{4B8F47FF-84A1-4BFF-9183-1D0D75899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762574"/>
              </p:ext>
            </p:extLst>
          </p:nvPr>
        </p:nvGraphicFramePr>
        <p:xfrm>
          <a:off x="6648675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DER MARKT: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</p:txBody>
      </p:sp>
      <p:graphicFrame>
        <p:nvGraphicFramePr>
          <p:cNvPr id="27" name="Inhaltsplatzhalter 26" descr="Diagramm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595125178"/>
              </p:ext>
            </p:extLst>
          </p:nvPr>
        </p:nvGraphicFramePr>
        <p:xfrm>
          <a:off x="643380" y="2053173"/>
          <a:ext cx="1316880" cy="116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3866019"/>
              </p:ext>
            </p:extLst>
          </p:nvPr>
        </p:nvGraphicFramePr>
        <p:xfrm>
          <a:off x="932990" y="4197993"/>
          <a:ext cx="10356289" cy="21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553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920465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277878">
                <a:tc>
                  <a:txBody>
                    <a:bodyPr/>
                    <a:lstStyle/>
                    <a:p>
                      <a:pPr marL="216000" algn="l" rtl="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de" sz="1400" b="1" spc="-5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KUNDEN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 rtl="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de" sz="1400" b="1" kern="1200" spc="-5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WACHSTUM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 rtl="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de" sz="1400" b="1" kern="1200" spc="-5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JAHR 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 rtl="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de" sz="1400" b="1" kern="1200" spc="-5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JAHR 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 rtl="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de" sz="1400" b="1" kern="1200" spc="-5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JAHR 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Kunde 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2 %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15000 €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15300 €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15606 €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Kunde 2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5 %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25000 €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26250 €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27563 €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Kunde 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5 %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20000 €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21000 €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22050 €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Kunde 4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1 %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5000 €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5050 €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5101 €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Kunde 5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1 %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5000 €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5050 €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" sz="1200" kern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5101 €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marL="22680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 b="1" spc="-2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GESAMTSUMME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2,8 %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 b="1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70000 €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 b="1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72650 €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75420 €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 descr="Diagramm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139327"/>
              </p:ext>
            </p:extLst>
          </p:nvPr>
        </p:nvGraphicFramePr>
        <p:xfrm>
          <a:off x="1930164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Inhaltsplatzhalter 11" descr="Diagramm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68731"/>
              </p:ext>
            </p:extLst>
          </p:nvPr>
        </p:nvGraphicFramePr>
        <p:xfrm>
          <a:off x="3381080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Inhaltsplatzhalter 11" descr="Diagramm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964919"/>
              </p:ext>
            </p:extLst>
          </p:nvPr>
        </p:nvGraphicFramePr>
        <p:xfrm>
          <a:off x="5197759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Inhaltsplatzhalter 11" descr="Diagramm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759245"/>
              </p:ext>
            </p:extLst>
          </p:nvPr>
        </p:nvGraphicFramePr>
        <p:xfrm>
          <a:off x="8099591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Objek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2164907" y="3194337"/>
            <a:ext cx="100727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Kunde </a:t>
            </a:r>
          </a:p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2</a:t>
            </a:r>
          </a:p>
        </p:txBody>
      </p:sp>
      <p:sp>
        <p:nvSpPr>
          <p:cNvPr id="17" name="Objek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>
          <a:xfrm>
            <a:off x="3599086" y="3194337"/>
            <a:ext cx="100154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Kunde </a:t>
            </a:r>
          </a:p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3</a:t>
            </a:r>
          </a:p>
        </p:txBody>
      </p:sp>
      <p:sp>
        <p:nvSpPr>
          <p:cNvPr id="18" name="Objek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>
          <a:xfrm>
            <a:off x="5467689" y="3194337"/>
            <a:ext cx="901243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Kunde </a:t>
            </a:r>
          </a:p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4</a:t>
            </a:r>
            <a:endParaRPr lang="de-DE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9" name="Objek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>
          <a:xfrm>
            <a:off x="6974270" y="3194337"/>
            <a:ext cx="901241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Kunde </a:t>
            </a:r>
          </a:p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5</a:t>
            </a:r>
            <a:endParaRPr lang="de-DE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0" name="Objek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>
          <a:xfrm>
            <a:off x="852235" y="2506665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dirty="0">
                <a:solidFill>
                  <a:schemeClr val="accent1"/>
                </a:solidFill>
                <a:latin typeface="+mj-lt"/>
                <a:cs typeface="Arial"/>
              </a:rPr>
              <a:t>47 %</a:t>
            </a:r>
          </a:p>
        </p:txBody>
      </p:sp>
      <p:sp>
        <p:nvSpPr>
          <p:cNvPr id="21" name="Objek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2157505" y="250666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pc="-5" dirty="0">
                <a:solidFill>
                  <a:schemeClr val="accent1"/>
                </a:solidFill>
                <a:latin typeface="+mj-lt"/>
                <a:cs typeface="Arial"/>
              </a:rPr>
              <a:t>21 %</a:t>
            </a:r>
            <a:endParaRPr lang="de-DE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2" name="Objek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>
          <a:xfrm>
            <a:off x="3633468" y="2506665"/>
            <a:ext cx="9600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dirty="0">
                <a:solidFill>
                  <a:schemeClr val="accent1"/>
                </a:solidFill>
                <a:latin typeface="+mj-lt"/>
                <a:cs typeface="Arial"/>
              </a:rPr>
              <a:t>17 %</a:t>
            </a:r>
          </a:p>
        </p:txBody>
      </p:sp>
      <p:sp>
        <p:nvSpPr>
          <p:cNvPr id="23" name="Objek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>
          <a:xfrm>
            <a:off x="5485825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pc="-5" dirty="0">
                <a:solidFill>
                  <a:schemeClr val="accent1"/>
                </a:solidFill>
                <a:latin typeface="+mj-lt"/>
                <a:cs typeface="Arial"/>
              </a:rPr>
              <a:t>37 %</a:t>
            </a:r>
            <a:endParaRPr lang="de-DE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4" name="Objek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>
          <a:xfrm>
            <a:off x="8476823" y="2506665"/>
            <a:ext cx="7299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pc="-5" dirty="0">
                <a:solidFill>
                  <a:schemeClr val="accent1"/>
                </a:solidFill>
                <a:latin typeface="+mj-lt"/>
                <a:cs typeface="Arial"/>
              </a:rPr>
              <a:t>45 %</a:t>
            </a:r>
            <a:endParaRPr lang="de-DE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8" name="Objek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>
          <a:xfrm>
            <a:off x="852235" y="3194337"/>
            <a:ext cx="90803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Kunde </a:t>
            </a:r>
          </a:p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1</a:t>
            </a:r>
          </a:p>
        </p:txBody>
      </p:sp>
      <p:sp>
        <p:nvSpPr>
          <p:cNvPr id="29" name="Objekt 27" descr="Beiges Rechteck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484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graphicFrame>
        <p:nvGraphicFramePr>
          <p:cNvPr id="33" name="Inhaltsplatzhalter 11" descr="Diagramm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849000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Objekt 22">
            <a:extLst>
              <a:ext uri="{FF2B5EF4-FFF2-40B4-BE49-F238E27FC236}">
                <a16:creationId xmlns:a16="http://schemas.microsoft.com/office/drawing/2014/main" id="{920F091D-CD6E-4913-9674-EB69EC3CF30D}"/>
              </a:ext>
            </a:extLst>
          </p:cNvPr>
          <p:cNvSpPr txBox="1"/>
          <p:nvPr/>
        </p:nvSpPr>
        <p:spPr>
          <a:xfrm>
            <a:off x="8405656" y="3194337"/>
            <a:ext cx="90124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Kunde </a:t>
            </a:r>
          </a:p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6</a:t>
            </a:r>
          </a:p>
        </p:txBody>
      </p:sp>
      <p:sp>
        <p:nvSpPr>
          <p:cNvPr id="35" name="Objekt 23">
            <a:extLst>
              <a:ext uri="{FF2B5EF4-FFF2-40B4-BE49-F238E27FC236}">
                <a16:creationId xmlns:a16="http://schemas.microsoft.com/office/drawing/2014/main" id="{43B84908-3B8B-4F2C-919C-2334EC97AF43}"/>
              </a:ext>
            </a:extLst>
          </p:cNvPr>
          <p:cNvSpPr txBox="1"/>
          <p:nvPr/>
        </p:nvSpPr>
        <p:spPr>
          <a:xfrm>
            <a:off x="9846008" y="3194337"/>
            <a:ext cx="901243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Kunde </a:t>
            </a:r>
          </a:p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7</a:t>
            </a:r>
            <a:endParaRPr lang="de-DE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36" name="Objekt 22">
            <a:extLst>
              <a:ext uri="{FF2B5EF4-FFF2-40B4-BE49-F238E27FC236}">
                <a16:creationId xmlns:a16="http://schemas.microsoft.com/office/drawing/2014/main" id="{3E0CD13B-E1C5-4B1E-8D6F-830B20EB1901}"/>
              </a:ext>
            </a:extLst>
          </p:cNvPr>
          <p:cNvSpPr txBox="1"/>
          <p:nvPr/>
        </p:nvSpPr>
        <p:spPr>
          <a:xfrm>
            <a:off x="6919169" y="2506665"/>
            <a:ext cx="9293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dirty="0">
                <a:solidFill>
                  <a:schemeClr val="accent1"/>
                </a:solidFill>
                <a:latin typeface="+mj-lt"/>
                <a:cs typeface="Arial"/>
              </a:rPr>
              <a:t>17 %</a:t>
            </a:r>
          </a:p>
        </p:txBody>
      </p:sp>
      <p:sp>
        <p:nvSpPr>
          <p:cNvPr id="37" name="Objekt 23">
            <a:extLst>
              <a:ext uri="{FF2B5EF4-FFF2-40B4-BE49-F238E27FC236}">
                <a16:creationId xmlns:a16="http://schemas.microsoft.com/office/drawing/2014/main" id="{67128195-4722-4370-9902-03BB1E8A9491}"/>
              </a:ext>
            </a:extLst>
          </p:cNvPr>
          <p:cNvSpPr txBox="1"/>
          <p:nvPr/>
        </p:nvSpPr>
        <p:spPr>
          <a:xfrm>
            <a:off x="9846008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 rtl="0">
              <a:lnSpc>
                <a:spcPct val="100000"/>
              </a:lnSpc>
              <a:spcBef>
                <a:spcPts val="100"/>
              </a:spcBef>
            </a:pPr>
            <a:r>
              <a:rPr lang="de-DE" spc="-5" dirty="0">
                <a:solidFill>
                  <a:schemeClr val="accent1"/>
                </a:solidFill>
                <a:latin typeface="+mj-lt"/>
                <a:cs typeface="Arial"/>
              </a:rPr>
              <a:t>37 %</a:t>
            </a:r>
            <a:endParaRPr lang="de-DE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819621" y="1743197"/>
            <a:ext cx="3789362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de-DE" b="1" dirty="0" err="1">
                <a:solidFill>
                  <a:schemeClr val="bg1"/>
                </a:solidFill>
              </a:rPr>
              <a:t>Lorem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ipsum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dolor</a:t>
            </a:r>
            <a:r>
              <a:rPr lang="de-DE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9" name="Textplatzhalter 3">
            <a:extLst>
              <a:ext uri="{FF2B5EF4-FFF2-40B4-BE49-F238E27FC236}">
                <a16:creationId xmlns:a16="http://schemas.microsoft.com/office/drawing/2014/main" id="{80184BDF-DE58-4622-9C1E-1F326A76743E}"/>
              </a:ext>
            </a:extLst>
          </p:cNvPr>
          <p:cNvSpPr txBox="1">
            <a:spLocks/>
          </p:cNvSpPr>
          <p:nvPr/>
        </p:nvSpPr>
        <p:spPr>
          <a:xfrm>
            <a:off x="5471151" y="1743197"/>
            <a:ext cx="5233361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de-DE" b="1" dirty="0" err="1">
                <a:solidFill>
                  <a:schemeClr val="bg1"/>
                </a:solidFill>
              </a:rPr>
              <a:t>Lorem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ipsum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dolor</a:t>
            </a:r>
            <a:r>
              <a:rPr lang="de-DE" b="1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6" name="Gerader Verbinder 5" descr="Lini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Zwei Männer blicken auf einen Laptop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kt 3" descr="Beiges Rechteck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14" name="Ellipse 13" descr="Beige Ellipse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2" name="Objekt 6" descr="Blaues Rechteck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 rtlCol="0">
            <a:normAutofit/>
          </a:bodyPr>
          <a:lstStyle/>
          <a:p>
            <a:pPr rtl="0"/>
            <a:r>
              <a:rPr lang="de-DE" sz="3000" dirty="0">
                <a:solidFill>
                  <a:schemeClr val="bg1"/>
                </a:solidFill>
              </a:rPr>
              <a:t>SERVICES WE OFFER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2476" y="2875186"/>
            <a:ext cx="4057961" cy="1431234"/>
          </a:xfrm>
        </p:spPr>
        <p:txBody>
          <a:bodyPr rtlCol="0"/>
          <a:lstStyle/>
          <a:p>
            <a:pPr rtl="0"/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r>
              <a:rPr lang="de-DE" b="1" dirty="0"/>
              <a:t> </a:t>
            </a:r>
            <a:r>
              <a:rPr lang="de-DE" b="1" dirty="0" err="1"/>
              <a:t>dolor</a:t>
            </a:r>
            <a:r>
              <a:rPr lang="de-DE" b="1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smtClean="0"/>
              <a:t>5</a:t>
            </a:fld>
            <a:endParaRPr lang="de-DE" dirty="0"/>
          </a:p>
        </p:txBody>
      </p:sp>
      <p:pic>
        <p:nvPicPr>
          <p:cNvPr id="28" name="Bildplatzhalter 27" descr="Häkchensymbol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2708434"/>
            <a:ext cx="720000" cy="720000"/>
          </a:xfrm>
        </p:spPr>
      </p:pic>
      <p:pic>
        <p:nvPicPr>
          <p:cNvPr id="30" name="Bildplatzhalter 29" descr="Häkchensymbol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3483770"/>
            <a:ext cx="720000" cy="719999"/>
          </a:xfrm>
        </p:spPr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72475" y="3638054"/>
            <a:ext cx="4057961" cy="472239"/>
          </a:xfrm>
        </p:spPr>
        <p:txBody>
          <a:bodyPr rtlCol="0"/>
          <a:lstStyle/>
          <a:p>
            <a:pPr rtl="0"/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r>
              <a:rPr lang="de-DE" b="1" dirty="0"/>
              <a:t> </a:t>
            </a:r>
            <a:r>
              <a:rPr lang="de-DE" b="1" dirty="0" err="1"/>
              <a:t>dolor</a:t>
            </a:r>
            <a:r>
              <a:rPr lang="de-DE" b="1" dirty="0"/>
              <a:t> </a:t>
            </a:r>
          </a:p>
        </p:txBody>
      </p:sp>
      <p:pic>
        <p:nvPicPr>
          <p:cNvPr id="32" name="Bildplatzhalter 31" descr="Häkchensymbol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4259105"/>
            <a:ext cx="720000" cy="719999"/>
          </a:xfrm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2072475" y="4433825"/>
            <a:ext cx="4057961" cy="402241"/>
          </a:xfrm>
        </p:spPr>
        <p:txBody>
          <a:bodyPr rtlCol="0"/>
          <a:lstStyle/>
          <a:p>
            <a:pPr rtl="0"/>
            <a:r>
              <a:rPr lang="de-DE" b="1" dirty="0" err="1"/>
              <a:t>Lorem</a:t>
            </a:r>
            <a:r>
              <a:rPr lang="de-DE" b="1" dirty="0"/>
              <a:t> </a:t>
            </a:r>
            <a:r>
              <a:rPr lang="de-DE" b="1" dirty="0" err="1"/>
              <a:t>ipsum</a:t>
            </a:r>
            <a:r>
              <a:rPr lang="de-DE" b="1" dirty="0"/>
              <a:t> </a:t>
            </a:r>
            <a:r>
              <a:rPr lang="de-DE" b="1" dirty="0" err="1"/>
              <a:t>dolor</a:t>
            </a:r>
            <a:r>
              <a:rPr lang="de-DE" b="1" dirty="0"/>
              <a:t> </a:t>
            </a:r>
          </a:p>
        </p:txBody>
      </p:sp>
      <p:sp>
        <p:nvSpPr>
          <p:cNvPr id="15" name="Objekt 27" descr="Beiges Rechteck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smtClean="0"/>
              <a:t>6</a:t>
            </a:fld>
            <a:endParaRPr lang="de-DE" dirty="0"/>
          </a:p>
        </p:txBody>
      </p:sp>
      <p:pic>
        <p:nvPicPr>
          <p:cNvPr id="4" name="Bildplatzhalt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kt 3" descr="Beiges Rechteck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6" name="Objekt 6" descr="Blaues Rechteck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Lorem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ipsum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dolor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sit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amet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,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consectetur</a:t>
            </a:r>
            <a:endParaRPr lang="de-DE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Bildplatzhalter 27" descr="Häkchen">
            <a:extLst>
              <a:ext uri="{FF2B5EF4-FFF2-40B4-BE49-F238E27FC236}">
                <a16:creationId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0" name="Bildplatzhalter 29" descr="Häkchen">
            <a:extLst>
              <a:ext uri="{FF2B5EF4-FFF2-40B4-BE49-F238E27FC236}">
                <a16:creationId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Etiam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aliquet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eu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mi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quis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lacinia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12" name="Bildplatzhalter 31" descr="Häkchen">
            <a:extLst>
              <a:ext uri="{FF2B5EF4-FFF2-40B4-BE49-F238E27FC236}">
                <a16:creationId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Suspendisse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sit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amet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ipsum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finibus</a:t>
            </a:r>
            <a:r>
              <a:rPr lang="de-DE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justo</a:t>
            </a:r>
            <a:endParaRPr lang="de-DE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Objekt 27" descr="Beiges Rechteck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160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1279525"/>
            <a:ext cx="4421229" cy="1325563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UNSER SPEZIELLES ANGEBOT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platzhalter 32" descr="Händeschütteln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kt 3" descr="Blaues Rechteck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13" name="Ellipse 12" descr="Beige Ellips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 rtlCol="0"/>
          <a:lstStyle/>
          <a:p>
            <a:pPr rtl="0"/>
            <a:r>
              <a:rPr lang="de-DE" dirty="0"/>
              <a:t>GESCHÄFTSMODELL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949" y="2130341"/>
            <a:ext cx="3789362" cy="823912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/>
              <a:t>Allgemein</a:t>
            </a:r>
            <a:br>
              <a:rPr lang="de-DE" sz="2000" dirty="0"/>
            </a:br>
            <a:r>
              <a:rPr lang="de-DE" sz="2000" dirty="0"/>
              <a:t>Dienstleistungen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373" y="3434047"/>
            <a:ext cx="3132000" cy="2755616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de-DE" i="1" dirty="0" err="1">
                <a:solidFill>
                  <a:srgbClr val="FFFFFF"/>
                </a:solidFill>
                <a:cs typeface="Arial"/>
              </a:rPr>
              <a:t>Lorem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ipsum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dolor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sit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amet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,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consectetur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adipiscing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elit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de-DE" i="1" dirty="0" err="1">
                <a:solidFill>
                  <a:srgbClr val="FFFFFF"/>
                </a:solidFill>
                <a:cs typeface="Arial"/>
              </a:rPr>
              <a:t>Etiam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aliquet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eu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mi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quis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lacinia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de-DE" i="1" dirty="0" err="1">
                <a:solidFill>
                  <a:srgbClr val="FFFFFF"/>
                </a:solidFill>
                <a:cs typeface="Arial"/>
              </a:rPr>
              <a:t>Ut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fermentum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a magna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ut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eleifend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de-DE" i="1" dirty="0">
                <a:solidFill>
                  <a:srgbClr val="FFFFFF"/>
                </a:solidFill>
                <a:cs typeface="Arial"/>
              </a:rPr>
              <a:t>Integer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convallis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suscipit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ante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eu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varius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Morbi a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purus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dolor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2950" y="2130341"/>
            <a:ext cx="4745038" cy="823912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 err="1"/>
              <a:t>Cultivate</a:t>
            </a:r>
            <a:br>
              <a:rPr lang="de-DE" sz="2000" dirty="0"/>
            </a:br>
            <a:r>
              <a:rPr lang="de-DE" sz="2000" dirty="0" err="1"/>
              <a:t>Referral</a:t>
            </a:r>
            <a:r>
              <a:rPr lang="de-DE" sz="2000" dirty="0"/>
              <a:t> </a:t>
            </a:r>
            <a:r>
              <a:rPr lang="de-DE" sz="2000" dirty="0" err="1"/>
              <a:t>Sources</a:t>
            </a:r>
            <a:endParaRPr lang="de-DE" sz="20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3434047"/>
            <a:ext cx="3361615" cy="3105980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de-DE" i="1" dirty="0" err="1">
                <a:solidFill>
                  <a:srgbClr val="FFFFFF"/>
                </a:solidFill>
                <a:cs typeface="Arial"/>
              </a:rPr>
              <a:t>Lorem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ipsum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dolor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sit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amet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,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consectetur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adipiscing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elit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Etiam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aliquet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eu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mi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quis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lacinia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de-DE" i="1" dirty="0" err="1">
                <a:solidFill>
                  <a:srgbClr val="FFFFFF"/>
                </a:solidFill>
                <a:cs typeface="Arial"/>
              </a:rPr>
              <a:t>Ut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fermentum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a magna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ut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eleifend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Integer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convallis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suscipit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ante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eu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varius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Morbi a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purus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dolor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Suspendisse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sit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amet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ipsum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finibus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justo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viverra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blandit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de-DE" i="1" dirty="0" err="1">
                <a:solidFill>
                  <a:srgbClr val="FFFFFF"/>
                </a:solidFill>
                <a:cs typeface="Arial"/>
              </a:rPr>
              <a:t>Ut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congue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quis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tortor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eget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sodales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Nulla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a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erat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eget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nunc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hendrerit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ultrices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eu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smtClean="0"/>
              <a:t>7</a:t>
            </a:fld>
            <a:endParaRPr lang="de-DE" dirty="0"/>
          </a:p>
        </p:txBody>
      </p:sp>
      <p:sp>
        <p:nvSpPr>
          <p:cNvPr id="9" name="Objekt 5" descr="Beiges Rechteck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A93FB3A3-CCE4-43B1-B396-B8819D20B354}"/>
              </a:ext>
            </a:extLst>
          </p:cNvPr>
          <p:cNvSpPr txBox="1">
            <a:spLocks/>
          </p:cNvSpPr>
          <p:nvPr/>
        </p:nvSpPr>
        <p:spPr>
          <a:xfrm>
            <a:off x="8568793" y="2133184"/>
            <a:ext cx="342969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sz="2000" dirty="0" err="1"/>
              <a:t>Become</a:t>
            </a:r>
            <a:br>
              <a:rPr lang="de-DE" sz="2000" dirty="0"/>
            </a:br>
            <a:r>
              <a:rPr lang="de-DE" sz="2000" dirty="0"/>
              <a:t>an Expert</a:t>
            </a:r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17423A2D-9BA5-4783-9D7D-85F493300696}"/>
              </a:ext>
            </a:extLst>
          </p:cNvPr>
          <p:cNvSpPr txBox="1">
            <a:spLocks/>
          </p:cNvSpPr>
          <p:nvPr/>
        </p:nvSpPr>
        <p:spPr>
          <a:xfrm>
            <a:off x="8552751" y="3436890"/>
            <a:ext cx="3132000" cy="27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de-DE" i="1" dirty="0" err="1">
                <a:solidFill>
                  <a:srgbClr val="FFFFFF"/>
                </a:solidFill>
                <a:cs typeface="Arial"/>
              </a:rPr>
              <a:t>Lorem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ipsum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dolor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sit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amet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,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consectetur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adipiscing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elit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de-DE" i="1" dirty="0" err="1">
                <a:solidFill>
                  <a:srgbClr val="FFFFFF"/>
                </a:solidFill>
                <a:cs typeface="Arial"/>
              </a:rPr>
              <a:t>Etiam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aliquet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eu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mi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quis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lacinia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de-DE" i="1" dirty="0" err="1">
                <a:solidFill>
                  <a:srgbClr val="FFFFFF"/>
                </a:solidFill>
                <a:cs typeface="Arial"/>
              </a:rPr>
              <a:t>Ut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fermentum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a magna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ut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eleifend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de-DE" i="1" dirty="0">
                <a:solidFill>
                  <a:srgbClr val="FFFFFF"/>
                </a:solidFill>
                <a:cs typeface="Arial"/>
              </a:rPr>
              <a:t>Integer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convallis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suscipit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ante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eu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varius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Morbi a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purus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 </a:t>
            </a:r>
            <a:r>
              <a:rPr lang="de-DE" i="1" dirty="0" err="1">
                <a:solidFill>
                  <a:srgbClr val="FFFFFF"/>
                </a:solidFill>
                <a:cs typeface="Arial"/>
              </a:rPr>
              <a:t>dolor</a:t>
            </a:r>
            <a:r>
              <a:rPr lang="de-DE" i="1" dirty="0">
                <a:solidFill>
                  <a:srgbClr val="FFFFFF"/>
                </a:solidFill>
                <a:cs typeface="Arial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UMSATZPROGNOSE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Objekt 18" descr="Beiges Rechteck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4176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graphicFrame>
        <p:nvGraphicFramePr>
          <p:cNvPr id="9" name="Inhaltsplatzhalter 7">
            <a:extLst>
              <a:ext uri="{FF2B5EF4-FFF2-40B4-BE49-F238E27FC236}">
                <a16:creationId xmlns:a16="http://schemas.microsoft.com/office/drawing/2014/main" id="{7CEA469E-1569-405A-8AC4-983D41DB6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026326"/>
              </p:ext>
            </p:extLst>
          </p:nvPr>
        </p:nvGraphicFramePr>
        <p:xfrm>
          <a:off x="1770185" y="1600199"/>
          <a:ext cx="8502526" cy="164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863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454956">
                <a:tc>
                  <a:txBody>
                    <a:bodyPr/>
                    <a:lstStyle/>
                    <a:p>
                      <a:pPr marL="227965" rtl="0">
                        <a:lnSpc>
                          <a:spcPts val="1500"/>
                        </a:lnSpc>
                        <a:spcBef>
                          <a:spcPts val="785"/>
                        </a:spcBef>
                      </a:pPr>
                      <a:r>
                        <a:rPr lang="de"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ZUSAMMENFASSUNG</a:t>
                      </a:r>
                      <a:r>
                        <a:rPr lang="de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de-DE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DER</a:t>
                      </a:r>
                      <a:r>
                        <a:rPr lang="de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 UMSÄTZE FÜR 3 JAHRE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3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50520" rtl="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de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JAHR 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220" rtl="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de" sz="14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JAHR 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7665" rtl="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de" sz="1400" b="1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JAHR 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marL="227965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de" sz="1200" spc="-1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de" sz="120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Gesamtumsatz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de" sz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702.000 €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de" sz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400.000 €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de" sz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500.000 €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marL="227965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Gesamter Wareneinsatz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212.000 €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222.600 €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233.730 €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95380">
                <a:tc>
                  <a:txBody>
                    <a:bodyPr/>
                    <a:lstStyle/>
                    <a:p>
                      <a:pPr marL="227965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 b="1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NETTOGEWINN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5052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 b="1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490.000 €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22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 b="1" spc="-5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549.600 €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7665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de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615.690 €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graphicFrame>
        <p:nvGraphicFramePr>
          <p:cNvPr id="10" name="Inhaltsplatzhalter 10" descr="Diagramm">
            <a:extLst>
              <a:ext uri="{FF2B5EF4-FFF2-40B4-BE49-F238E27FC236}">
                <a16:creationId xmlns:a16="http://schemas.microsoft.com/office/drawing/2014/main" id="{966664D9-B4E6-4F18-9AED-A2C875BE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081856"/>
              </p:ext>
            </p:extLst>
          </p:nvPr>
        </p:nvGraphicFramePr>
        <p:xfrm>
          <a:off x="1712129" y="3429000"/>
          <a:ext cx="8752671" cy="280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6" descr="Telefonierender Mann">
            <a:extLst>
              <a:ext uri="{FF2B5EF4-FFF2-40B4-BE49-F238E27FC236}">
                <a16:creationId xmlns:a16="http://schemas.microsoft.com/office/drawing/2014/main" id="{EA4A3639-F9B9-4B3D-896B-128B8F77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kt 3" descr="Blaues Rechteck">
            <a:extLst>
              <a:ext uri="{FF2B5EF4-FFF2-40B4-BE49-F238E27FC236}">
                <a16:creationId xmlns:a16="http://schemas.microsoft.com/office/drawing/2014/main" id="{3544D2CA-9A07-47BD-B1E4-88366F5FCD45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6" name="Ellipse 5" descr="Beige Ellipse">
            <a:extLst>
              <a:ext uri="{FF2B5EF4-FFF2-40B4-BE49-F238E27FC236}">
                <a16:creationId xmlns:a16="http://schemas.microsoft.com/office/drawing/2014/main" id="{7F1F7E6E-09DB-407E-9D0A-1AACE771962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0AF24A-ACB5-4319-9371-B0D7190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02" y="566599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SCHLÜSSEL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ZEITACHSENZIEL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49181BA-BE91-4062-B6BE-B8C10EBD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59F17430-EB02-4E9E-9F5E-C086C9EB9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529431"/>
              </p:ext>
            </p:extLst>
          </p:nvPr>
        </p:nvGraphicFramePr>
        <p:xfrm>
          <a:off x="938913" y="3787527"/>
          <a:ext cx="9510592" cy="23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149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226800" rtl="0"/>
                      <a:r>
                        <a:rPr lang="de-DE" sz="1400" b="1" noProof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Unternehmens-/Geschäftsmarketingplan</a:t>
                      </a:r>
                      <a:endParaRPr lang="de-DE" sz="1400" b="1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867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noProof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Sichere Finanzierung</a:t>
                      </a:r>
                      <a:endParaRPr lang="de-DE" sz="1400" b="1" noProof="0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281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noProof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Ausbau</a:t>
                      </a:r>
                      <a:endParaRPr lang="de-DE" sz="1400" b="1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 rtl="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noProof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Große Eröffnung</a:t>
                      </a:r>
                      <a:endParaRPr lang="de-DE" sz="1400" b="1" noProof="0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rtl="0"/>
                      <a:r>
                        <a:rPr lang="de-DE" sz="1400" b="1" noProof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Erzielen Sie mehr als 2000 abrechenbare Stunden</a:t>
                      </a:r>
                      <a:endParaRPr lang="de-DE" sz="1400" b="1" baseline="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 rtl="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lang="de-DE" sz="1200" noProof="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sp>
        <p:nvSpPr>
          <p:cNvPr id="9" name="Objekt 18" descr="Beiges Rechteck">
            <a:extLst>
              <a:ext uri="{FF2B5EF4-FFF2-40B4-BE49-F238E27FC236}">
                <a16:creationId xmlns:a16="http://schemas.microsoft.com/office/drawing/2014/main" id="{2D844B0B-BA7B-4E53-BCA1-628F65C6A4CA}"/>
              </a:ext>
            </a:extLst>
          </p:cNvPr>
          <p:cNvSpPr/>
          <p:nvPr/>
        </p:nvSpPr>
        <p:spPr>
          <a:xfrm flipV="1">
            <a:off x="942535" y="1697720"/>
            <a:ext cx="3636000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de-DE" dirty="0"/>
          </a:p>
        </p:txBody>
      </p:sp>
      <p:sp>
        <p:nvSpPr>
          <p:cNvPr id="10" name="Abgerundetes Rechteck 3" descr="Blaues Rechteck">
            <a:extLst>
              <a:ext uri="{FF2B5EF4-FFF2-40B4-BE49-F238E27FC236}">
                <a16:creationId xmlns:a16="http://schemas.microsoft.com/office/drawing/2014/main" id="{EB77E677-0739-46F4-AE7B-6BA7CDE3BB98}"/>
              </a:ext>
            </a:extLst>
          </p:cNvPr>
          <p:cNvSpPr/>
          <p:nvPr/>
        </p:nvSpPr>
        <p:spPr>
          <a:xfrm>
            <a:off x="4794395" y="3845709"/>
            <a:ext cx="1592580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Abgerundetes Rechteck 15" descr="Weißes Rechteck">
            <a:extLst>
              <a:ext uri="{FF2B5EF4-FFF2-40B4-BE49-F238E27FC236}">
                <a16:creationId xmlns:a16="http://schemas.microsoft.com/office/drawing/2014/main" id="{8D7368F4-D8C2-452B-9E7A-BFE03C25A22E}"/>
              </a:ext>
            </a:extLst>
          </p:cNvPr>
          <p:cNvSpPr/>
          <p:nvPr/>
        </p:nvSpPr>
        <p:spPr>
          <a:xfrm>
            <a:off x="4803920" y="4318316"/>
            <a:ext cx="807720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2" name="Abgerundetes Rechteck 16" descr="Blaues Rechteck">
            <a:extLst>
              <a:ext uri="{FF2B5EF4-FFF2-40B4-BE49-F238E27FC236}">
                <a16:creationId xmlns:a16="http://schemas.microsoft.com/office/drawing/2014/main" id="{DDAE81EB-0F97-479A-B63D-B102718BABE3}"/>
              </a:ext>
            </a:extLst>
          </p:cNvPr>
          <p:cNvSpPr/>
          <p:nvPr/>
        </p:nvSpPr>
        <p:spPr>
          <a:xfrm>
            <a:off x="5611640" y="4791776"/>
            <a:ext cx="2438399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Abgerundetes Rechteck 17" descr="Weißes Rechteck">
            <a:extLst>
              <a:ext uri="{FF2B5EF4-FFF2-40B4-BE49-F238E27FC236}">
                <a16:creationId xmlns:a16="http://schemas.microsoft.com/office/drawing/2014/main" id="{7846A869-67E3-495C-94B0-430ABC77A13C}"/>
              </a:ext>
            </a:extLst>
          </p:cNvPr>
          <p:cNvSpPr/>
          <p:nvPr/>
        </p:nvSpPr>
        <p:spPr>
          <a:xfrm>
            <a:off x="7783340" y="5265236"/>
            <a:ext cx="266698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4" name="Abgerundetes Rechteck 18" descr="Blaues Rechteck">
            <a:extLst>
              <a:ext uri="{FF2B5EF4-FFF2-40B4-BE49-F238E27FC236}">
                <a16:creationId xmlns:a16="http://schemas.microsoft.com/office/drawing/2014/main" id="{95D8F389-A8DF-4E35-ADA8-157AC252A6EC}"/>
              </a:ext>
            </a:extLst>
          </p:cNvPr>
          <p:cNvSpPr/>
          <p:nvPr/>
        </p:nvSpPr>
        <p:spPr>
          <a:xfrm>
            <a:off x="9353058" y="5722654"/>
            <a:ext cx="929642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DDE79E8D-A65B-4E6D-9417-005E32685C50}"/>
              </a:ext>
            </a:extLst>
          </p:cNvPr>
          <p:cNvSpPr txBox="1">
            <a:spLocks/>
          </p:cNvSpPr>
          <p:nvPr/>
        </p:nvSpPr>
        <p:spPr>
          <a:xfrm>
            <a:off x="3165982" y="3428956"/>
            <a:ext cx="1139318" cy="340677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de-DE" b="1" i="1" dirty="0">
                <a:solidFill>
                  <a:srgbClr val="FFFFFF"/>
                </a:solidFill>
                <a:cs typeface="Arial"/>
              </a:rPr>
              <a:t>01.02.JJ</a:t>
            </a:r>
          </a:p>
        </p:txBody>
      </p: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F0AAED1E-419C-4885-9EC0-DB6EDF3BFA8D}"/>
              </a:ext>
            </a:extLst>
          </p:cNvPr>
          <p:cNvSpPr txBox="1">
            <a:spLocks/>
          </p:cNvSpPr>
          <p:nvPr/>
        </p:nvSpPr>
        <p:spPr>
          <a:xfrm>
            <a:off x="4778164" y="3428956"/>
            <a:ext cx="1188037" cy="340677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de-DE" b="1" i="1" dirty="0">
                <a:solidFill>
                  <a:srgbClr val="FFFFFF"/>
                </a:solidFill>
                <a:cs typeface="Arial"/>
              </a:rPr>
              <a:t>12.05.JJ</a:t>
            </a:r>
          </a:p>
        </p:txBody>
      </p:sp>
      <p:sp>
        <p:nvSpPr>
          <p:cNvPr id="17" name="Inhaltsplatzhalter 6">
            <a:extLst>
              <a:ext uri="{FF2B5EF4-FFF2-40B4-BE49-F238E27FC236}">
                <a16:creationId xmlns:a16="http://schemas.microsoft.com/office/drawing/2014/main" id="{A04A69BD-5A4C-4A4D-982B-D6BA073CE299}"/>
              </a:ext>
            </a:extLst>
          </p:cNvPr>
          <p:cNvSpPr txBox="1">
            <a:spLocks/>
          </p:cNvSpPr>
          <p:nvPr/>
        </p:nvSpPr>
        <p:spPr>
          <a:xfrm>
            <a:off x="6619534" y="3428956"/>
            <a:ext cx="1163805" cy="340677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de-DE" b="1" i="1" dirty="0">
                <a:solidFill>
                  <a:srgbClr val="FFFFFF"/>
                </a:solidFill>
                <a:cs typeface="Arial"/>
              </a:rPr>
              <a:t>20.08.JJ</a:t>
            </a:r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419FFD22-414D-4FE3-8A96-8263DAB27BBE}"/>
              </a:ext>
            </a:extLst>
          </p:cNvPr>
          <p:cNvSpPr txBox="1">
            <a:spLocks/>
          </p:cNvSpPr>
          <p:nvPr/>
        </p:nvSpPr>
        <p:spPr>
          <a:xfrm>
            <a:off x="8516067" y="3428956"/>
            <a:ext cx="1126067" cy="370771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de-DE" b="1" i="1" dirty="0">
                <a:solidFill>
                  <a:srgbClr val="FFFFFF"/>
                </a:solidFill>
                <a:cs typeface="Arial"/>
              </a:rPr>
              <a:t>28.11.JJ</a:t>
            </a:r>
          </a:p>
        </p:txBody>
      </p:sp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7325_TF45022061.potx" id="{CD41DAB0-7BEB-4CDB-8AC8-AAD3B48CF761}" vid="{925C6D5F-C180-4BCE-AF82-D22D7D47AFC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Marketingplan für professionelle Dienstleistungen</Template>
  <TotalTime>43</TotalTime>
  <Words>721</Words>
  <Application>Microsoft Office PowerPoint</Application>
  <PresentationFormat>Widescreen</PresentationFormat>
  <Paragraphs>247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</vt:lpstr>
      <vt:lpstr>Calibri</vt:lpstr>
      <vt:lpstr>Gill Sans MT</vt:lpstr>
      <vt:lpstr>Lato</vt:lpstr>
      <vt:lpstr>Office-Design</vt:lpstr>
      <vt:lpstr>Auszubildenden Verwaltungssystem</vt:lpstr>
      <vt:lpstr>UNSERE TOLLE IDEE</vt:lpstr>
      <vt:lpstr>BRANCHENAUSBLICK</vt:lpstr>
      <vt:lpstr>DER MARKT: Lorem ipsum dolor sit amet</vt:lpstr>
      <vt:lpstr>SERVICES WE OFFER</vt:lpstr>
      <vt:lpstr>UNSER SPEZIELLES ANGEBOT</vt:lpstr>
      <vt:lpstr>GESCHÄFTSMODELL</vt:lpstr>
      <vt:lpstr>UMSATZPROGNOSE</vt:lpstr>
      <vt:lpstr>SCHLÜSSEL ZEITACHSENZIEL</vt:lpstr>
      <vt:lpstr>DAS TEAM</vt:lpstr>
      <vt:lpstr>UNTERNEHMENSKENNZAHLEN</vt:lpstr>
      <vt:lpstr>HAUPT- WETTBEWERBER</vt:lpstr>
      <vt:lpstr>ERFORDERLICHE FINANZIERUNG</vt:lpstr>
      <vt:lpstr>VERWENDUNG VON FONDS: Feste Startup-Kosten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Auszubildenden Verwaltungssystem</dc:title>
  <dc:creator>Abdulsalam Emesh</dc:creator>
  <cp:lastModifiedBy>Abdulsalam Emesh</cp:lastModifiedBy>
  <cp:revision>4</cp:revision>
  <dcterms:created xsi:type="dcterms:W3CDTF">2021-06-04T18:15:31Z</dcterms:created>
  <dcterms:modified xsi:type="dcterms:W3CDTF">2021-06-04T19:25:35Z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