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1632" userDrawn="1">
          <p15:clr>
            <a:srgbClr val="A4A3A4"/>
          </p15:clr>
        </p15:guide>
        <p15:guide id="4" pos="7152" userDrawn="1">
          <p15:clr>
            <a:srgbClr val="A4A3A4"/>
          </p15:clr>
        </p15:guide>
        <p15:guide id="5" orient="horz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D"/>
    <a:srgbClr val="F53D2E"/>
    <a:srgbClr val="A5A5A5"/>
    <a:srgbClr val="232524"/>
    <a:srgbClr val="DF2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416" autoAdjust="0"/>
  </p:normalViewPr>
  <p:slideViewPr>
    <p:cSldViewPr snapToGrid="0">
      <p:cViewPr>
        <p:scale>
          <a:sx n="100" d="100"/>
          <a:sy n="100" d="100"/>
        </p:scale>
        <p:origin x="41" y="41"/>
      </p:cViewPr>
      <p:guideLst>
        <p:guide pos="3840"/>
        <p:guide pos="1632"/>
        <p:guide pos="7152"/>
        <p:guide orient="horz" pos="1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9086-5F44-45D5-A575-EDDADCC2B50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5B73-325C-4520-A284-802D135E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8409-6769-4AB3-B000-12022EE5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AD78EF-D5BF-441B-89E7-9454946E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F8EAD-A789-45C3-B755-F44667B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49F-BAF6-4C6D-9085-0A13514F3D08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79A59-736E-4C37-AE07-FCEA37E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E1A9-A11E-41F4-9005-5EC07D0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6C3-104B-49B5-AEBC-2589D56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CAF8-B638-4507-B4BA-C0707554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E7851-96AB-4E4F-BDF4-00EEE320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752-FC71-40FD-A77E-6A1B9FD54918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F283-B30C-4060-A8BC-2D98A69D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C887-3B6D-4185-B658-8D65590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A5B7D-3582-47EA-A063-F1719DDE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9FD47-D1B0-4C56-A0DF-24823057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8AE51-B61E-4C73-84D6-AC1574B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79-6C6F-41CF-AA6D-C1EBBB03A21F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E6FF-22E6-478C-B864-A6516E7B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12CF-5A27-42EF-AF16-9BC0C38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7F36-8CE7-4351-A17A-7955D26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CDDD-CBB5-4C30-ACEA-F2F666E5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6CD71-718F-45BC-95AA-B5F110D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25B-10B0-43BF-ABF8-3A60DECE8302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1DDE-BFF8-4635-B8C4-4B1D089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C73E0-12D0-4D01-ACCB-F43B9E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3DE5-A3A6-423A-A296-2B6176F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827F1-7642-417D-9E8F-3FFA68D1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D4BA-995D-40A0-9E73-713BB94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96F-1C71-473A-AB1B-4210EA5D3BBC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701A8-4630-49B4-936A-9242390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AED62-6DEE-4BF6-B100-AA9B0C3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61D9-F38A-4F9F-90DB-996CE2F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C6B51-6A6F-4819-AE47-70BA3C0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7AD7-FE66-4289-9A5D-899173D0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C899D-95E0-4E68-822E-7E46F8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268-6E43-4B67-A5E0-B60D02FF589D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0B4BE-7051-40D7-8CE1-8CE2BBB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9DC3D-C3D1-429C-9613-6BFD2C6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A24D8-FC6D-4832-875B-CF67F64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DFFEE-7A9F-4BD6-8E96-229FA9D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7C6FA-F3CE-4ACE-B9A6-ED1E947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B984A6-6523-451D-9ABB-70B3016E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7FECA6-6028-44B1-8F5D-1A4AD5F4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C2FC09-782C-428E-BA60-8684C804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1674-8A59-446B-9843-55B1DD7DD758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C7D86-40B3-4BBF-9D44-4521537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B111F0-072F-470A-AF1A-FDDB376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5F8-6132-4867-82D6-7B70519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0A1921-A0B8-43A4-954D-9B90E5EE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C46D-D099-42AC-867D-3AB47EEB51EB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4C3FE-22A3-4AE0-9F9F-CBBE62F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EBC4E-C5D5-42CE-BB71-F895AE33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880BE-5BDD-4220-8C81-B2EFFB3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3CA-F2F1-4909-93D8-74AE7A3619F0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D43F9F-9222-4CE9-9053-FCCEA47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12E6C-DAC4-4211-A159-42A65C4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28B3-0DC5-467D-A1FA-355114A4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DB52-4E05-4A53-B74C-E57C24F3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7E8F4-ECEE-431A-8DEF-64DEC9BE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3A93A-6FC8-494B-8D8F-1F45601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BDDC-B19D-412F-A7BF-9841AE449926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AAEBD-63D7-46CA-844F-862BFEA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5E3D-671D-4A60-8779-5E520A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3FC-CA78-431B-B670-F706DE7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1A333-991B-441F-A0EE-42778F89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48BD-7824-4A73-92AD-6ABCD64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2E49E-EE30-4A2F-A55E-47072AF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D86-2016-4BA6-A0C7-DA70CAC52E22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AC1AA-C3B9-47F1-853C-EB6A1F6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92B9B-251A-4158-86A9-B6D5E98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6CA56-0954-48C3-8262-8CDF177A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0B834-EA71-48D8-91F5-031AC9A5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D25D7-24B9-4294-AD04-7B489A9D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3503-0743-4D35-B74B-BCB081EA7D83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25199-450C-471A-A45F-60BF031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A1DA0-1474-43CD-9212-872136CC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396E2F75-3C23-48F2-A809-67912A96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C076D-6650-4B20-8A21-E9C8D7BF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947775"/>
            <a:ext cx="9799330" cy="19350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Auszubildenden</a:t>
            </a:r>
            <a:r>
              <a:rPr lang="de-DE" b="1" dirty="0">
                <a:solidFill>
                  <a:schemeClr val="bg1"/>
                </a:solidFill>
                <a:effectLst/>
                <a:latin typeface="LM Roman 10"/>
                <a:ea typeface="LM Roman 10"/>
                <a:cs typeface="LM Roman 10"/>
              </a:rPr>
              <a:t> </a:t>
            </a:r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Verwaltungssystem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11DC-E0AC-46B1-AAA8-2841D08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167" y="3370601"/>
            <a:ext cx="754213" cy="4805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de-DE" sz="3000" dirty="0">
              <a:solidFill>
                <a:schemeClr val="bg1"/>
              </a:solidFill>
            </a:endParaRPr>
          </a:p>
          <a:p>
            <a:pPr algn="l"/>
            <a:endParaRPr lang="de-DE" sz="3000" dirty="0">
              <a:solidFill>
                <a:schemeClr val="bg1"/>
              </a:solidFill>
            </a:endParaRPr>
          </a:p>
          <a:p>
            <a:pPr algn="l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BACF82B-3A0E-4706-A395-041B56F27E38}"/>
              </a:ext>
            </a:extLst>
          </p:cNvPr>
          <p:cNvSpPr txBox="1">
            <a:spLocks/>
          </p:cNvSpPr>
          <p:nvPr/>
        </p:nvSpPr>
        <p:spPr>
          <a:xfrm>
            <a:off x="1100051" y="6289946"/>
            <a:ext cx="3498647" cy="38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Abdulsalam 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18155C2-AA93-408F-904F-A713CA80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2" y="310398"/>
            <a:ext cx="1978218" cy="778988"/>
          </a:xfrm>
          <a:prstGeom prst="rect">
            <a:avLst/>
          </a:prstGeom>
        </p:spPr>
      </p:pic>
      <p:sp>
        <p:nvSpPr>
          <p:cNvPr id="27" name="Untertitel 2">
            <a:extLst>
              <a:ext uri="{FF2B5EF4-FFF2-40B4-BE49-F238E27FC236}">
                <a16:creationId xmlns:a16="http://schemas.microsoft.com/office/drawing/2014/main" id="{2EE47A1A-A319-430F-A81D-BD23F7922296}"/>
              </a:ext>
            </a:extLst>
          </p:cNvPr>
          <p:cNvSpPr txBox="1">
            <a:spLocks/>
          </p:cNvSpPr>
          <p:nvPr/>
        </p:nvSpPr>
        <p:spPr>
          <a:xfrm>
            <a:off x="1100051" y="3096422"/>
            <a:ext cx="9799330" cy="275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500" dirty="0">
                <a:solidFill>
                  <a:schemeClr val="bg1"/>
                </a:solidFill>
              </a:rPr>
              <a:t>„</a:t>
            </a:r>
            <a:r>
              <a:rPr lang="de-DE" sz="3500" b="1" kern="0" dirty="0">
                <a:solidFill>
                  <a:schemeClr val="bg1"/>
                </a:solidFill>
                <a:latin typeface="LM Sans 10"/>
                <a:ea typeface="LM Sans 10"/>
                <a:cs typeface="LM Sans 10"/>
              </a:rPr>
              <a:t>Entwicklung eins internen online Systems in (PHP) zur Verwaltung von Auszubildenden und Überprüfung der Berichtshefte und der einzelnen Ausbildungsnachweise der Auszubildenden im Betrieb.</a:t>
            </a:r>
            <a:r>
              <a:rPr lang="de-DE" sz="3500" dirty="0">
                <a:solidFill>
                  <a:schemeClr val="bg1"/>
                </a:solidFill>
              </a:rPr>
              <a:t>“</a:t>
            </a: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C6E99C6-5A40-4B8B-B95C-A4BC13463659}"/>
              </a:ext>
            </a:extLst>
          </p:cNvPr>
          <p:cNvCxnSpPr>
            <a:cxnSpLocks/>
          </p:cNvCxnSpPr>
          <p:nvPr/>
        </p:nvCxnSpPr>
        <p:spPr>
          <a:xfrm>
            <a:off x="1100050" y="2989629"/>
            <a:ext cx="9799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B15375C-D77A-40B6-83FD-16DFDF15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7698"/>
              </p:ext>
            </p:extLst>
          </p:nvPr>
        </p:nvGraphicFramePr>
        <p:xfrm>
          <a:off x="838200" y="2029351"/>
          <a:ext cx="10515600" cy="375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614">
                  <a:extLst>
                    <a:ext uri="{9D8B030D-6E8A-4147-A177-3AD203B41FA5}">
                      <a16:colId xmlns:a16="http://schemas.microsoft.com/office/drawing/2014/main" val="3771321557"/>
                    </a:ext>
                  </a:extLst>
                </a:gridCol>
                <a:gridCol w="2044022">
                  <a:extLst>
                    <a:ext uri="{9D8B030D-6E8A-4147-A177-3AD203B41FA5}">
                      <a16:colId xmlns:a16="http://schemas.microsoft.com/office/drawing/2014/main" val="1302731667"/>
                    </a:ext>
                  </a:extLst>
                </a:gridCol>
                <a:gridCol w="1088164">
                  <a:extLst>
                    <a:ext uri="{9D8B030D-6E8A-4147-A177-3AD203B41FA5}">
                      <a16:colId xmlns:a16="http://schemas.microsoft.com/office/drawing/2014/main" val="32037995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18695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266583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7771099"/>
                    </a:ext>
                  </a:extLst>
                </a:gridCol>
              </a:tblGrid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Vorgang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Zeit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Personal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Ressourcen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2400" dirty="0"/>
                        <a:t>Gesamt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183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Entwicklungskosten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x Auszubildende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70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700,00 €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1.050,00 €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1.750,00 €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817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Fachgespräch 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6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90,00 €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240,00 €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135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Code-Review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3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75,00 €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45,00 €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120,00 €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81433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Abnahme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 x Mitarbeiter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 Std.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25,00 €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15,00 €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dirty="0"/>
                        <a:t>40,00 €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1671"/>
                  </a:ext>
                </a:extLst>
              </a:tr>
              <a:tr h="625469">
                <a:tc>
                  <a:txBody>
                    <a:bodyPr/>
                    <a:lstStyle/>
                    <a:p>
                      <a:pPr lvl="0" algn="l" rtl="0"/>
                      <a:endParaRPr lang="de-DE" sz="1800" dirty="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800"/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800" b="1" dirty="0"/>
                        <a:t>2.150,00 €</a:t>
                      </a:r>
                    </a:p>
                  </a:txBody>
                  <a:tcPr marL="122193" marR="122193" marT="61096" marB="6109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95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59EF1A-7ABB-47F5-AFE6-3D84ACF252BD}"/>
              </a:ext>
            </a:extLst>
          </p:cNvPr>
          <p:cNvSpPr txBox="1"/>
          <p:nvPr/>
        </p:nvSpPr>
        <p:spPr>
          <a:xfrm>
            <a:off x="838200" y="1401209"/>
            <a:ext cx="243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400" dirty="0"/>
              <a:t>Kostenaufstellung</a:t>
            </a:r>
          </a:p>
        </p:txBody>
      </p:sp>
    </p:spTree>
    <p:extLst>
      <p:ext uri="{BB962C8B-B14F-4D97-AF65-F5344CB8AC3E}">
        <p14:creationId xmlns:p14="http://schemas.microsoft.com/office/powerpoint/2010/main" val="1522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Entwurf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672CE2D0-B33E-4729-BFEC-893BCEBF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083" y="4735705"/>
            <a:ext cx="1486255" cy="14862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1044F-A36B-4ABC-9477-DA2152533AB8}"/>
              </a:ext>
            </a:extLst>
          </p:cNvPr>
          <p:cNvSpPr/>
          <p:nvPr/>
        </p:nvSpPr>
        <p:spPr>
          <a:xfrm>
            <a:off x="2377511" y="305725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DF7DF-0264-4FCB-A29D-D39060CA47F6}"/>
              </a:ext>
            </a:extLst>
          </p:cNvPr>
          <p:cNvSpPr/>
          <p:nvPr/>
        </p:nvSpPr>
        <p:spPr>
          <a:xfrm>
            <a:off x="735399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4D3FC-225E-4D0E-83EC-26A52EFB1213}"/>
              </a:ext>
            </a:extLst>
          </p:cNvPr>
          <p:cNvSpPr/>
          <p:nvPr/>
        </p:nvSpPr>
        <p:spPr>
          <a:xfrm>
            <a:off x="4017406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3114C042-B135-4FE6-931E-4F5EEE24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012" y="54788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06CCA-ED1E-4B6D-B9F4-9676090F2DA9}"/>
              </a:ext>
            </a:extLst>
          </p:cNvPr>
          <p:cNvSpPr txBox="1"/>
          <p:nvPr/>
        </p:nvSpPr>
        <p:spPr>
          <a:xfrm rot="2760547">
            <a:off x="1947146" y="5180090"/>
            <a:ext cx="6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sieht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E089F-1F34-4E23-A93A-5F22A71D10B7}"/>
              </a:ext>
            </a:extLst>
          </p:cNvPr>
          <p:cNvSpPr txBox="1"/>
          <p:nvPr/>
        </p:nvSpPr>
        <p:spPr>
          <a:xfrm rot="19040237">
            <a:off x="3628402" y="5255596"/>
            <a:ext cx="11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verwendet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15F7-36D4-4CBC-B96C-1FCC4ED315C7}"/>
              </a:ext>
            </a:extLst>
          </p:cNvPr>
          <p:cNvSpPr txBox="1"/>
          <p:nvPr/>
        </p:nvSpPr>
        <p:spPr>
          <a:xfrm>
            <a:off x="1452813" y="3564423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Aktualisiert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789A6F-707E-43CC-9B87-0230672C7A3C}"/>
              </a:ext>
            </a:extLst>
          </p:cNvPr>
          <p:cNvSpPr/>
          <p:nvPr/>
        </p:nvSpPr>
        <p:spPr>
          <a:xfrm rot="2700000">
            <a:off x="1469649" y="5450370"/>
            <a:ext cx="1391251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C6D02-4F29-40A9-8626-E88FBD3A8113}"/>
              </a:ext>
            </a:extLst>
          </p:cNvPr>
          <p:cNvSpPr/>
          <p:nvPr/>
        </p:nvSpPr>
        <p:spPr>
          <a:xfrm rot="18900000">
            <a:off x="3708182" y="5475168"/>
            <a:ext cx="1391251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E222DCC-3E94-493B-859F-067F77F8D6C7}"/>
              </a:ext>
            </a:extLst>
          </p:cNvPr>
          <p:cNvSpPr/>
          <p:nvPr/>
        </p:nvSpPr>
        <p:spPr>
          <a:xfrm rot="16200000">
            <a:off x="4406585" y="3296502"/>
            <a:ext cx="972121" cy="733530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AD3691E-C1A4-4500-AEFA-1B8C685577F6}"/>
              </a:ext>
            </a:extLst>
          </p:cNvPr>
          <p:cNvSpPr/>
          <p:nvPr/>
        </p:nvSpPr>
        <p:spPr>
          <a:xfrm rot="10800000">
            <a:off x="1362026" y="3238500"/>
            <a:ext cx="716343" cy="910828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DF255-1FD8-4413-9016-BB559BEF93B3}"/>
              </a:ext>
            </a:extLst>
          </p:cNvPr>
          <p:cNvSpPr txBox="1"/>
          <p:nvPr/>
        </p:nvSpPr>
        <p:spPr>
          <a:xfrm>
            <a:off x="4116274" y="3549982"/>
            <a:ext cx="11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behandelt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591CC4-AD04-4FD9-BD04-41AFAF7E3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88" y="1601743"/>
            <a:ext cx="1380404" cy="7452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C0E43-FB10-4E4B-A558-3A1E3B4C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2" y="1507971"/>
            <a:ext cx="4027638" cy="128152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5D849A1-FD9E-496A-9C27-3927F7A1A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1461" y="2959101"/>
            <a:ext cx="3838278" cy="19191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E30A58-9BDF-4D75-B822-D5E45BAF7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76" y="1483335"/>
            <a:ext cx="2934063" cy="19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A9A4A-8651-42B7-9D1F-A58A2A8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63" y="4762500"/>
            <a:ext cx="2301178" cy="1282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E5690-4884-4FCF-BBF7-BC5B7F5B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37" y="1609725"/>
            <a:ext cx="1183035" cy="1183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1B4D-3DED-41FF-938D-AD5CA8B24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37" y="3290197"/>
            <a:ext cx="1183036" cy="11830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A454A-BD0D-4028-930B-0382A477E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79" y="1247336"/>
            <a:ext cx="1784384" cy="21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Inhalt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072E2F-4148-47D6-934C-9865033F7A3A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Vorstellung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Meier AG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D9A2-B027-44B1-99CC-A94C0AE1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700"/>
            <a:ext cx="12192000" cy="20193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ECB-6937-4B37-BA49-693ABECF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68" y="4613997"/>
            <a:ext cx="1648851" cy="6492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7CC49-5118-4468-9586-7D0A4AA25838}"/>
              </a:ext>
            </a:extLst>
          </p:cNvPr>
          <p:cNvCxnSpPr>
            <a:cxnSpLocks/>
          </p:cNvCxnSpPr>
          <p:nvPr/>
        </p:nvCxnSpPr>
        <p:spPr>
          <a:xfrm>
            <a:off x="10313194" y="5410200"/>
            <a:ext cx="0" cy="57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71264-CB74-49EE-B18F-13837FDB6149}"/>
              </a:ext>
            </a:extLst>
          </p:cNvPr>
          <p:cNvSpPr txBox="1"/>
          <p:nvPr/>
        </p:nvSpPr>
        <p:spPr>
          <a:xfrm>
            <a:off x="1295400" y="183794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Gründungsjahr 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17B95-7183-40EF-A19F-F53FE337A7A3}"/>
              </a:ext>
            </a:extLst>
          </p:cNvPr>
          <p:cNvSpPr txBox="1"/>
          <p:nvPr/>
        </p:nvSpPr>
        <p:spPr>
          <a:xfrm>
            <a:off x="5432249" y="1837944"/>
            <a:ext cx="185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Geschäftsfelder.</a:t>
            </a:r>
            <a:endParaRPr lang="de-D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515556-7A53-464F-B398-A7F56EBD24FD}"/>
              </a:ext>
            </a:extLst>
          </p:cNvPr>
          <p:cNvSpPr txBox="1"/>
          <p:nvPr/>
        </p:nvSpPr>
        <p:spPr>
          <a:xfrm>
            <a:off x="9594472" y="1843893"/>
            <a:ext cx="17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 Mitarbeiter </a:t>
            </a:r>
            <a:endParaRPr lang="de-DE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F3C9-34E3-411B-A493-0AED30D22A3C}"/>
              </a:ext>
            </a:extLst>
          </p:cNvPr>
          <p:cNvSpPr txBox="1"/>
          <p:nvPr/>
        </p:nvSpPr>
        <p:spPr>
          <a:xfrm>
            <a:off x="1524000" y="2728392"/>
            <a:ext cx="210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 Geschäftsführer </a:t>
            </a:r>
          </a:p>
        </p:txBody>
      </p:sp>
      <p:pic>
        <p:nvPicPr>
          <p:cNvPr id="16" name="Graphic 15" descr="Group of men">
            <a:extLst>
              <a:ext uri="{FF2B5EF4-FFF2-40B4-BE49-F238E27FC236}">
                <a16:creationId xmlns:a16="http://schemas.microsoft.com/office/drawing/2014/main" id="{02FEF1FD-F433-426D-AD83-D5C068ABE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6669" y="1783195"/>
            <a:ext cx="457200" cy="457200"/>
          </a:xfrm>
          <a:prstGeom prst="rect">
            <a:avLst/>
          </a:prstGeom>
        </p:spPr>
      </p:pic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481295EF-40DB-4C52-8F33-DED7824AC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1768" y="1775188"/>
            <a:ext cx="457200" cy="457200"/>
          </a:xfrm>
          <a:prstGeom prst="rect">
            <a:avLst/>
          </a:prstGeom>
        </p:spPr>
      </p:pic>
      <p:pic>
        <p:nvPicPr>
          <p:cNvPr id="24" name="Graphic 23" descr="Crane">
            <a:extLst>
              <a:ext uri="{FF2B5EF4-FFF2-40B4-BE49-F238E27FC236}">
                <a16:creationId xmlns:a16="http://schemas.microsoft.com/office/drawing/2014/main" id="{7D5AD896-D4F5-43C1-AF1A-F222030A8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200" y="1777544"/>
            <a:ext cx="457200" cy="457200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5A932A75-0526-4925-9B99-C0497FB78E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800" y="2699847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11434B-7D1B-4923-BD9B-40FED6BCD39E}"/>
              </a:ext>
            </a:extLst>
          </p:cNvPr>
          <p:cNvSpPr txBox="1"/>
          <p:nvPr/>
        </p:nvSpPr>
        <p:spPr>
          <a:xfrm>
            <a:off x="4080874" y="2703531"/>
            <a:ext cx="21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Mediengestalterin</a:t>
            </a:r>
            <a:r>
              <a:rPr lang="de-DE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EDA60A-E401-4594-BA4B-CC0D93DC9A49}"/>
              </a:ext>
            </a:extLst>
          </p:cNvPr>
          <p:cNvSpPr txBox="1"/>
          <p:nvPr/>
        </p:nvSpPr>
        <p:spPr>
          <a:xfrm>
            <a:off x="6582314" y="2724458"/>
            <a:ext cx="182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Webentwickler</a:t>
            </a:r>
            <a:r>
              <a:rPr lang="de-DE" sz="2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F3AEC-7E2D-49EA-B44D-937290D2E042}"/>
              </a:ext>
            </a:extLst>
          </p:cNvPr>
          <p:cNvSpPr txBox="1"/>
          <p:nvPr/>
        </p:nvSpPr>
        <p:spPr>
          <a:xfrm>
            <a:off x="8821415" y="2703531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31" name="Graphic 30" descr="Palette">
            <a:extLst>
              <a:ext uri="{FF2B5EF4-FFF2-40B4-BE49-F238E27FC236}">
                <a16:creationId xmlns:a16="http://schemas.microsoft.com/office/drawing/2014/main" id="{E61D16B9-9365-48E1-A4C2-73B25DDCDE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6985" y="2724458"/>
            <a:ext cx="457200" cy="457200"/>
          </a:xfrm>
          <a:prstGeom prst="rect">
            <a:avLst/>
          </a:prstGeom>
        </p:spPr>
      </p:pic>
      <p:pic>
        <p:nvPicPr>
          <p:cNvPr id="41" name="Graphic 40" descr="Web design">
            <a:extLst>
              <a:ext uri="{FF2B5EF4-FFF2-40B4-BE49-F238E27FC236}">
                <a16:creationId xmlns:a16="http://schemas.microsoft.com/office/drawing/2014/main" id="{485C705F-A51D-432A-B4F0-55594DCE78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5114" y="2695913"/>
            <a:ext cx="457200" cy="457200"/>
          </a:xfrm>
          <a:prstGeom prst="rect">
            <a:avLst/>
          </a:prstGeom>
        </p:spPr>
      </p:pic>
      <p:pic>
        <p:nvPicPr>
          <p:cNvPr id="62" name="Graphic 61" descr="Graduation cap">
            <a:extLst>
              <a:ext uri="{FF2B5EF4-FFF2-40B4-BE49-F238E27FC236}">
                <a16:creationId xmlns:a16="http://schemas.microsoft.com/office/drawing/2014/main" id="{0597CF2A-FD63-448A-81F7-9C9919961A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64215" y="2670034"/>
            <a:ext cx="457200" cy="457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73A554-B267-4398-A5DE-A08D9B11DE9D}"/>
              </a:ext>
            </a:extLst>
          </p:cNvPr>
          <p:cNvSpPr txBox="1"/>
          <p:nvPr/>
        </p:nvSpPr>
        <p:spPr>
          <a:xfrm>
            <a:off x="3889914" y="3660375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1 Kaffeemaschine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- Mitarbeiter des Jahres -</a:t>
            </a:r>
          </a:p>
        </p:txBody>
      </p:sp>
      <p:pic>
        <p:nvPicPr>
          <p:cNvPr id="66" name="Graphic 65" descr="Coffee">
            <a:extLst>
              <a:ext uri="{FF2B5EF4-FFF2-40B4-BE49-F238E27FC236}">
                <a16:creationId xmlns:a16="http://schemas.microsoft.com/office/drawing/2014/main" id="{B5B0C78B-EA3A-4242-86C6-94E985491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2714" y="359711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/>
      <p:bldP spid="35" grpId="0"/>
      <p:bldP spid="52" grpId="0"/>
      <p:bldP spid="54" grpId="0"/>
      <p:bldP spid="6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3D2E908-AB62-476C-B420-97DA3D9F5FD0}"/>
              </a:ext>
            </a:extLst>
          </p:cNvPr>
          <p:cNvSpPr/>
          <p:nvPr/>
        </p:nvSpPr>
        <p:spPr>
          <a:xfrm>
            <a:off x="4169930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818CBA-0CE8-4801-9924-8A1D219AB789}"/>
              </a:ext>
            </a:extLst>
          </p:cNvPr>
          <p:cNvSpPr/>
          <p:nvPr/>
        </p:nvSpPr>
        <p:spPr>
          <a:xfrm>
            <a:off x="2305050" y="2951486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Ist-</a:t>
            </a:r>
            <a:r>
              <a:rPr lang="de-DE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5EA0F-4167-444C-A434-2ABCEE080323}"/>
              </a:ext>
            </a:extLst>
          </p:cNvPr>
          <p:cNvSpPr txBox="1"/>
          <p:nvPr/>
        </p:nvSpPr>
        <p:spPr>
          <a:xfrm>
            <a:off x="1295400" y="1857497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24" name="Graphic 23" descr="Graduation cap">
            <a:extLst>
              <a:ext uri="{FF2B5EF4-FFF2-40B4-BE49-F238E27FC236}">
                <a16:creationId xmlns:a16="http://schemas.microsoft.com/office/drawing/2014/main" id="{FD655298-9E7F-48F3-B709-B0654E63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4000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767D6-62EE-4743-AEFE-86B1C981CA50}"/>
              </a:ext>
            </a:extLst>
          </p:cNvPr>
          <p:cNvCxnSpPr>
            <a:cxnSpLocks/>
          </p:cNvCxnSpPr>
          <p:nvPr/>
        </p:nvCxnSpPr>
        <p:spPr>
          <a:xfrm>
            <a:off x="3838756" y="2057552"/>
            <a:ext cx="6901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E10260DF-5EB1-469A-BC64-1DB17F13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520" y="1800407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502403-EEEA-4925-9077-6294C0963AF0}"/>
              </a:ext>
            </a:extLst>
          </p:cNvPr>
          <p:cNvSpPr txBox="1"/>
          <p:nvPr/>
        </p:nvSpPr>
        <p:spPr>
          <a:xfrm>
            <a:off x="5390720" y="1857497"/>
            <a:ext cx="206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PDF-Datei Vorlage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D9DC3-EE0F-47B6-B449-068F67E86BEC}"/>
              </a:ext>
            </a:extLst>
          </p:cNvPr>
          <p:cNvCxnSpPr>
            <a:cxnSpLocks/>
          </p:cNvCxnSpPr>
          <p:nvPr/>
        </p:nvCxnSpPr>
        <p:spPr>
          <a:xfrm>
            <a:off x="8030207" y="2057400"/>
            <a:ext cx="6901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A47B10-E63C-41A2-BE58-BBF844763D6E}"/>
              </a:ext>
            </a:extLst>
          </p:cNvPr>
          <p:cNvSpPr txBox="1"/>
          <p:nvPr/>
        </p:nvSpPr>
        <p:spPr>
          <a:xfrm>
            <a:off x="9702940" y="1857345"/>
            <a:ext cx="11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Probleme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259F251-1ADC-457E-88A8-CDDE5EF13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740" y="1847178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40D55-4B6F-4504-B7B0-880B5D19FED1}"/>
              </a:ext>
            </a:extLst>
          </p:cNvPr>
          <p:cNvSpPr txBox="1"/>
          <p:nvPr/>
        </p:nvSpPr>
        <p:spPr>
          <a:xfrm>
            <a:off x="2479657" y="3057330"/>
            <a:ext cx="723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Falsche Eintragung von: Zeitraum - Nummerierung- Ausbildungsjahr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7A1030F-4CBC-4F30-BCD8-334D6CC827A6}"/>
              </a:ext>
            </a:extLst>
          </p:cNvPr>
          <p:cNvSpPr/>
          <p:nvPr/>
        </p:nvSpPr>
        <p:spPr>
          <a:xfrm>
            <a:off x="2305050" y="3980041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281EF-5846-4FF8-B33A-CABC38BAD62D}"/>
              </a:ext>
            </a:extLst>
          </p:cNvPr>
          <p:cNvSpPr txBox="1"/>
          <p:nvPr/>
        </p:nvSpPr>
        <p:spPr>
          <a:xfrm>
            <a:off x="2479657" y="4085885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Bei der Ablehnung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3540367-F02D-4865-B933-1CBF8F28D541}"/>
              </a:ext>
            </a:extLst>
          </p:cNvPr>
          <p:cNvSpPr/>
          <p:nvPr/>
        </p:nvSpPr>
        <p:spPr>
          <a:xfrm>
            <a:off x="2305050" y="5008596"/>
            <a:ext cx="7581900" cy="6000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A63CE-B876-4A36-9221-28ECA6D62992}"/>
              </a:ext>
            </a:extLst>
          </p:cNvPr>
          <p:cNvSpPr txBox="1"/>
          <p:nvPr/>
        </p:nvSpPr>
        <p:spPr>
          <a:xfrm>
            <a:off x="5041610" y="5114440"/>
            <a:ext cx="2108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Falsche Abheftung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9B4F3-EB7A-4AA7-B3AB-9D77742B4EE9}"/>
              </a:ext>
            </a:extLst>
          </p:cNvPr>
          <p:cNvSpPr txBox="1"/>
          <p:nvPr/>
        </p:nvSpPr>
        <p:spPr>
          <a:xfrm>
            <a:off x="4854066" y="4085885"/>
            <a:ext cx="231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Zweimal ausdrucken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1BB91B-DC60-43AF-A21D-7093D78268A9}"/>
              </a:ext>
            </a:extLst>
          </p:cNvPr>
          <p:cNvSpPr txBox="1"/>
          <p:nvPr/>
        </p:nvSpPr>
        <p:spPr>
          <a:xfrm>
            <a:off x="7389627" y="4085885"/>
            <a:ext cx="24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Papierverschwendung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52F2-627A-460B-8C83-E342DAF387D1}"/>
              </a:ext>
            </a:extLst>
          </p:cNvPr>
          <p:cNvCxnSpPr>
            <a:cxnSpLocks/>
          </p:cNvCxnSpPr>
          <p:nvPr/>
        </p:nvCxnSpPr>
        <p:spPr>
          <a:xfrm>
            <a:off x="4598482" y="4305074"/>
            <a:ext cx="281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B6D91-BE73-4A31-A08B-C3D34A3D573A}"/>
              </a:ext>
            </a:extLst>
          </p:cNvPr>
          <p:cNvCxnSpPr>
            <a:cxnSpLocks/>
          </p:cNvCxnSpPr>
          <p:nvPr/>
        </p:nvCxnSpPr>
        <p:spPr>
          <a:xfrm>
            <a:off x="7150393" y="4305074"/>
            <a:ext cx="281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0" grpId="0"/>
      <p:bldP spid="33" grpId="0"/>
      <p:bldP spid="36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21EE4DB-675F-480A-BB54-F28415E9C41F}"/>
              </a:ext>
            </a:extLst>
          </p:cNvPr>
          <p:cNvSpPr/>
          <p:nvPr/>
        </p:nvSpPr>
        <p:spPr>
          <a:xfrm>
            <a:off x="1884679" y="3892550"/>
            <a:ext cx="8422641" cy="15144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DFFCE7-570B-486F-9717-5D510DDCEFE2}"/>
              </a:ext>
            </a:extLst>
          </p:cNvPr>
          <p:cNvSpPr/>
          <p:nvPr/>
        </p:nvSpPr>
        <p:spPr>
          <a:xfrm>
            <a:off x="2024379" y="4039092"/>
            <a:ext cx="5619751" cy="12150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2BCE480-EFCA-4372-A328-05CD131B047D}"/>
              </a:ext>
            </a:extLst>
          </p:cNvPr>
          <p:cNvSpPr/>
          <p:nvPr/>
        </p:nvSpPr>
        <p:spPr>
          <a:xfrm>
            <a:off x="2176779" y="4231850"/>
            <a:ext cx="2651815" cy="841374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Soll-</a:t>
            </a:r>
            <a:r>
              <a:rPr lang="de-DE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8C76B77-2AF1-4BF3-B4B8-811B7DB2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447" y="16038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F75526-9406-4122-813F-87D3DAC5F562}"/>
              </a:ext>
            </a:extLst>
          </p:cNvPr>
          <p:cNvSpPr txBox="1"/>
          <p:nvPr/>
        </p:nvSpPr>
        <p:spPr>
          <a:xfrm>
            <a:off x="2443847" y="1861023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Erreichbarkeit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28BA3F96-CBBE-4E30-8980-2D66EAF9B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6960" y="159730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294296-1770-4D43-9D94-A02DD6F04B78}"/>
              </a:ext>
            </a:extLst>
          </p:cNvPr>
          <p:cNvSpPr txBox="1"/>
          <p:nvPr/>
        </p:nvSpPr>
        <p:spPr>
          <a:xfrm>
            <a:off x="8841360" y="1873485"/>
            <a:ext cx="215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Automatisierung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86FF97D-959C-407C-9DA1-445BA197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41" y="4301939"/>
            <a:ext cx="685800" cy="685800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14861BB0-3345-430D-8620-B18E27AC0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778" y="2755545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EAF105-6F5F-4936-9157-B962E61DFC3C}"/>
              </a:ext>
            </a:extLst>
          </p:cNvPr>
          <p:cNvSpPr txBox="1"/>
          <p:nvPr/>
        </p:nvSpPr>
        <p:spPr>
          <a:xfrm>
            <a:off x="5350178" y="3012690"/>
            <a:ext cx="24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Verschiedene Kontos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42B6A-E8E4-4C2D-BBCC-BF1CAACE8C42}"/>
              </a:ext>
            </a:extLst>
          </p:cNvPr>
          <p:cNvSpPr txBox="1"/>
          <p:nvPr/>
        </p:nvSpPr>
        <p:spPr>
          <a:xfrm>
            <a:off x="2890942" y="4444784"/>
            <a:ext cx="171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Auszubildende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1A8D50F9-29DA-4CDF-946D-96AE49365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835" y="4324164"/>
            <a:ext cx="685800" cy="6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0D42E4-7AFF-4C4B-AB12-2E079014072C}"/>
              </a:ext>
            </a:extLst>
          </p:cNvPr>
          <p:cNvSpPr txBox="1"/>
          <p:nvPr/>
        </p:nvSpPr>
        <p:spPr>
          <a:xfrm>
            <a:off x="6209636" y="4467009"/>
            <a:ext cx="116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Ausbilder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08D1D4F6-5ADD-4DFE-8860-A60460BA1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444" y="4324164"/>
            <a:ext cx="685800" cy="685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661946-2264-4C35-A17D-339910C9E994}"/>
              </a:ext>
            </a:extLst>
          </p:cNvPr>
          <p:cNvSpPr txBox="1"/>
          <p:nvPr/>
        </p:nvSpPr>
        <p:spPr>
          <a:xfrm>
            <a:off x="9170244" y="4467009"/>
            <a:ext cx="94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9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25" grpId="0"/>
      <p:bldP spid="28" grpId="0"/>
      <p:bldP spid="34" grpId="0"/>
      <p:bldP spid="35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1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5750011" y="3429000"/>
            <a:ext cx="691978" cy="691978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7" y="4233764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3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0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8" cy="691978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5" y="423361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3"/>
            <a:ext cx="160867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3"/>
            <a:ext cx="135970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1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6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5"/>
            <a:ext cx="5381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69606"/>
          </a:xfrm>
        </p:spPr>
        <p:txBody>
          <a:bodyPr/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63128-1C4D-4DAA-9E71-86AC8E1E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15" y="2471675"/>
            <a:ext cx="2480753" cy="276090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2D4DD-D9E2-4B83-864F-EDE75FA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57994"/>
              </p:ext>
            </p:extLst>
          </p:nvPr>
        </p:nvGraphicFramePr>
        <p:xfrm>
          <a:off x="6349526" y="1951152"/>
          <a:ext cx="4011004" cy="3801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5502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2005502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5134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Projektphase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Geplante Zeit</a:t>
                      </a:r>
                      <a:endParaRPr lang="ru-RU" sz="19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Gill Sans Light</vt:lpstr>
      <vt:lpstr>LM Roman 10</vt:lpstr>
      <vt:lpstr>LM Sans 10</vt:lpstr>
      <vt:lpstr>Office</vt:lpstr>
      <vt:lpstr>Auszubildenden Verwaltungssystem</vt:lpstr>
      <vt:lpstr>Inhalt</vt:lpstr>
      <vt:lpstr>Vorstellung</vt:lpstr>
      <vt:lpstr>Meier AG</vt:lpstr>
      <vt:lpstr>Analyse</vt:lpstr>
      <vt:lpstr>Ist-Zustand</vt:lpstr>
      <vt:lpstr>Soll-Zustand</vt:lpstr>
      <vt:lpstr>Projektplanung</vt:lpstr>
      <vt:lpstr>Projektplanung</vt:lpstr>
      <vt:lpstr>Projektplanung</vt:lpstr>
      <vt:lpstr>Entwurf</vt:lpstr>
      <vt:lpstr>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EmeshAbdulsalam</cp:lastModifiedBy>
  <cp:revision>46</cp:revision>
  <dcterms:created xsi:type="dcterms:W3CDTF">2021-06-04T17:49:18Z</dcterms:created>
  <dcterms:modified xsi:type="dcterms:W3CDTF">2021-06-06T09:52:56Z</dcterms:modified>
</cp:coreProperties>
</file>