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3" r:id="rId4"/>
    <p:sldId id="259" r:id="rId5"/>
    <p:sldId id="264" r:id="rId6"/>
    <p:sldId id="262" r:id="rId7"/>
    <p:sldId id="265" r:id="rId8"/>
    <p:sldId id="266" r:id="rId9"/>
    <p:sldId id="267" r:id="rId10"/>
    <p:sldId id="279" r:id="rId11"/>
    <p:sldId id="269" r:id="rId12"/>
    <p:sldId id="270" r:id="rId13"/>
    <p:sldId id="271" r:id="rId14"/>
    <p:sldId id="272" r:id="rId15"/>
    <p:sldId id="281" r:id="rId16"/>
    <p:sldId id="278" r:id="rId17"/>
    <p:sldId id="275" r:id="rId18"/>
    <p:sldId id="277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152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BDD7EE"/>
    <a:srgbClr val="2E75B6"/>
    <a:srgbClr val="EF3B2D"/>
    <a:srgbClr val="F53D2E"/>
    <a:srgbClr val="A5A5A5"/>
    <a:srgbClr val="232524"/>
    <a:srgbClr val="DF262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6416" autoAdjust="0"/>
  </p:normalViewPr>
  <p:slideViewPr>
    <p:cSldViewPr snapToGrid="0">
      <p:cViewPr>
        <p:scale>
          <a:sx n="78" d="100"/>
          <a:sy n="78" d="100"/>
        </p:scale>
        <p:origin x="31" y="31"/>
      </p:cViewPr>
      <p:guideLst>
        <p:guide pos="7152"/>
        <p:guide pos="3840"/>
        <p:guide orient="horz"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0B4B77-3DAD-43A8-85B3-62822D647A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D799172-27FC-4AEA-9C5F-869731680CC8}">
      <dgm:prSet phldrT="[Text]"/>
      <dgm:spPr/>
      <dgm:t>
        <a:bodyPr/>
        <a:lstStyle/>
        <a:p>
          <a:r>
            <a:rPr lang="de-DE" dirty="0"/>
            <a:t>Berechtigungs-</a:t>
          </a:r>
          <a:br>
            <a:rPr lang="de-DE" dirty="0"/>
          </a:br>
          <a:r>
            <a:rPr lang="de-DE" dirty="0"/>
            <a:t>tabelle</a:t>
          </a:r>
        </a:p>
      </dgm:t>
    </dgm:pt>
    <dgm:pt modelId="{BACA6585-BD68-4E40-ADCF-9C7B8587AC18}" type="parTrans" cxnId="{11E94721-623F-4575-A79E-70CF68FE3A52}">
      <dgm:prSet/>
      <dgm:spPr/>
      <dgm:t>
        <a:bodyPr/>
        <a:lstStyle/>
        <a:p>
          <a:endParaRPr lang="de-DE"/>
        </a:p>
      </dgm:t>
    </dgm:pt>
    <dgm:pt modelId="{FB0FFAF7-7049-44C9-B116-876CA46D383F}" type="sibTrans" cxnId="{11E94721-623F-4575-A79E-70CF68FE3A52}">
      <dgm:prSet/>
      <dgm:spPr/>
      <dgm:t>
        <a:bodyPr/>
        <a:lstStyle/>
        <a:p>
          <a:endParaRPr lang="de-DE"/>
        </a:p>
      </dgm:t>
    </dgm:pt>
    <dgm:pt modelId="{0932C874-EA34-44D6-9136-42CC139FB326}">
      <dgm:prSet phldrT="[Text]"/>
      <dgm:spPr/>
      <dgm:t>
        <a:bodyPr/>
        <a:lstStyle/>
        <a:p>
          <a:r>
            <a:rPr lang="de-DE" dirty="0"/>
            <a:t>Laravel</a:t>
          </a:r>
          <a:br>
            <a:rPr lang="de-DE" dirty="0"/>
          </a:br>
          <a:r>
            <a:rPr lang="de-DE" dirty="0"/>
            <a:t>Middleware</a:t>
          </a:r>
        </a:p>
      </dgm:t>
    </dgm:pt>
    <dgm:pt modelId="{B695F785-0881-461B-BE5B-E89A29BDA1A4}" type="parTrans" cxnId="{46CF6D5F-0178-40C0-9399-A16D63D5829F}">
      <dgm:prSet/>
      <dgm:spPr/>
      <dgm:t>
        <a:bodyPr/>
        <a:lstStyle/>
        <a:p>
          <a:endParaRPr lang="de-DE"/>
        </a:p>
      </dgm:t>
    </dgm:pt>
    <dgm:pt modelId="{B4D8CE08-188D-460D-B20F-5A3D1B46B8FE}" type="sibTrans" cxnId="{46CF6D5F-0178-40C0-9399-A16D63D5829F}">
      <dgm:prSet/>
      <dgm:spPr/>
      <dgm:t>
        <a:bodyPr/>
        <a:lstStyle/>
        <a:p>
          <a:endParaRPr lang="de-DE"/>
        </a:p>
      </dgm:t>
    </dgm:pt>
    <dgm:pt modelId="{542B617D-CF8F-4C99-8E06-2CA60598B9B9}">
      <dgm:prSet phldrT="[Text]"/>
      <dgm:spPr/>
      <dgm:t>
        <a:bodyPr/>
        <a:lstStyle/>
        <a:p>
          <a:r>
            <a:rPr lang="de-DE" dirty="0"/>
            <a:t>Controller</a:t>
          </a:r>
        </a:p>
      </dgm:t>
    </dgm:pt>
    <dgm:pt modelId="{5BBE67D5-F76F-494B-B4A4-73A902EB0BF7}" type="parTrans" cxnId="{4F81B86A-F501-457A-BACB-7EEFB42BF4B2}">
      <dgm:prSet/>
      <dgm:spPr/>
      <dgm:t>
        <a:bodyPr/>
        <a:lstStyle/>
        <a:p>
          <a:endParaRPr lang="de-DE"/>
        </a:p>
      </dgm:t>
    </dgm:pt>
    <dgm:pt modelId="{01E222F0-B34E-4201-8A6A-4EBDD8E02FE4}" type="sibTrans" cxnId="{4F81B86A-F501-457A-BACB-7EEFB42BF4B2}">
      <dgm:prSet/>
      <dgm:spPr/>
      <dgm:t>
        <a:bodyPr/>
        <a:lstStyle/>
        <a:p>
          <a:endParaRPr lang="de-DE"/>
        </a:p>
      </dgm:t>
    </dgm:pt>
    <dgm:pt modelId="{749E5840-E2F9-4CB2-9FC2-383AB5A6958E}" type="pres">
      <dgm:prSet presAssocID="{9D0B4B77-3DAD-43A8-85B3-62822D647A03}" presName="Name0" presStyleCnt="0">
        <dgm:presLayoutVars>
          <dgm:dir/>
          <dgm:resizeHandles val="exact"/>
        </dgm:presLayoutVars>
      </dgm:prSet>
      <dgm:spPr/>
    </dgm:pt>
    <dgm:pt modelId="{CEFE7554-FA81-4E08-9D51-9F25818E980A}" type="pres">
      <dgm:prSet presAssocID="{5D799172-27FC-4AEA-9C5F-869731680CC8}" presName="node" presStyleLbl="node1" presStyleIdx="0" presStyleCnt="3">
        <dgm:presLayoutVars>
          <dgm:bulletEnabled val="1"/>
        </dgm:presLayoutVars>
      </dgm:prSet>
      <dgm:spPr/>
    </dgm:pt>
    <dgm:pt modelId="{69D85001-16AC-4E44-A006-F64375D2A290}" type="pres">
      <dgm:prSet presAssocID="{FB0FFAF7-7049-44C9-B116-876CA46D383F}" presName="sibTrans" presStyleLbl="sibTrans2D1" presStyleIdx="0" presStyleCnt="2" custScaleX="213333" custLinFactNeighborX="-14722"/>
      <dgm:spPr/>
    </dgm:pt>
    <dgm:pt modelId="{500D72DD-4A16-477B-BB86-CEC485502FC0}" type="pres">
      <dgm:prSet presAssocID="{FB0FFAF7-7049-44C9-B116-876CA46D383F}" presName="connectorText" presStyleLbl="sibTrans2D1" presStyleIdx="0" presStyleCnt="2"/>
      <dgm:spPr/>
    </dgm:pt>
    <dgm:pt modelId="{62B14B95-6079-41E4-9D97-996BABC64724}" type="pres">
      <dgm:prSet presAssocID="{0932C874-EA34-44D6-9136-42CC139FB326}" presName="node" presStyleLbl="node1" presStyleIdx="1" presStyleCnt="3">
        <dgm:presLayoutVars>
          <dgm:bulletEnabled val="1"/>
        </dgm:presLayoutVars>
      </dgm:prSet>
      <dgm:spPr/>
    </dgm:pt>
    <dgm:pt modelId="{7AFA1EEB-9587-4CF1-9A04-7B9F1E65167D}" type="pres">
      <dgm:prSet presAssocID="{B4D8CE08-188D-460D-B20F-5A3D1B46B8FE}" presName="sibTrans" presStyleLbl="sibTrans2D1" presStyleIdx="1" presStyleCnt="2" custScaleX="208725" custLinFactNeighborX="-15425"/>
      <dgm:spPr/>
    </dgm:pt>
    <dgm:pt modelId="{729C3795-FEBA-49FD-BA8B-83C7D8089189}" type="pres">
      <dgm:prSet presAssocID="{B4D8CE08-188D-460D-B20F-5A3D1B46B8FE}" presName="connectorText" presStyleLbl="sibTrans2D1" presStyleIdx="1" presStyleCnt="2"/>
      <dgm:spPr/>
    </dgm:pt>
    <dgm:pt modelId="{F52D252B-7D7F-423E-BFCF-845897553B31}" type="pres">
      <dgm:prSet presAssocID="{542B617D-CF8F-4C99-8E06-2CA60598B9B9}" presName="node" presStyleLbl="node1" presStyleIdx="2" presStyleCnt="3">
        <dgm:presLayoutVars>
          <dgm:bulletEnabled val="1"/>
        </dgm:presLayoutVars>
      </dgm:prSet>
      <dgm:spPr/>
    </dgm:pt>
  </dgm:ptLst>
  <dgm:cxnLst>
    <dgm:cxn modelId="{40251B04-C788-4390-A191-76D39972162F}" type="presOf" srcId="{FB0FFAF7-7049-44C9-B116-876CA46D383F}" destId="{500D72DD-4A16-477B-BB86-CEC485502FC0}" srcOrd="1" destOrd="0" presId="urn:microsoft.com/office/officeart/2005/8/layout/process1"/>
    <dgm:cxn modelId="{11E94721-623F-4575-A79E-70CF68FE3A52}" srcId="{9D0B4B77-3DAD-43A8-85B3-62822D647A03}" destId="{5D799172-27FC-4AEA-9C5F-869731680CC8}" srcOrd="0" destOrd="0" parTransId="{BACA6585-BD68-4E40-ADCF-9C7B8587AC18}" sibTransId="{FB0FFAF7-7049-44C9-B116-876CA46D383F}"/>
    <dgm:cxn modelId="{D49ED538-5E6A-4630-9EB5-986FADCA3E25}" type="presOf" srcId="{5D799172-27FC-4AEA-9C5F-869731680CC8}" destId="{CEFE7554-FA81-4E08-9D51-9F25818E980A}" srcOrd="0" destOrd="0" presId="urn:microsoft.com/office/officeart/2005/8/layout/process1"/>
    <dgm:cxn modelId="{E68BE23C-ED10-413E-B3F9-7E5E9A4A3BBC}" type="presOf" srcId="{0932C874-EA34-44D6-9136-42CC139FB326}" destId="{62B14B95-6079-41E4-9D97-996BABC64724}" srcOrd="0" destOrd="0" presId="urn:microsoft.com/office/officeart/2005/8/layout/process1"/>
    <dgm:cxn modelId="{46CF6D5F-0178-40C0-9399-A16D63D5829F}" srcId="{9D0B4B77-3DAD-43A8-85B3-62822D647A03}" destId="{0932C874-EA34-44D6-9136-42CC139FB326}" srcOrd="1" destOrd="0" parTransId="{B695F785-0881-461B-BE5B-E89A29BDA1A4}" sibTransId="{B4D8CE08-188D-460D-B20F-5A3D1B46B8FE}"/>
    <dgm:cxn modelId="{815EFD68-AC7B-4BF8-9A8C-660BDA8E01D1}" type="presOf" srcId="{B4D8CE08-188D-460D-B20F-5A3D1B46B8FE}" destId="{7AFA1EEB-9587-4CF1-9A04-7B9F1E65167D}" srcOrd="0" destOrd="0" presId="urn:microsoft.com/office/officeart/2005/8/layout/process1"/>
    <dgm:cxn modelId="{4F81B86A-F501-457A-BACB-7EEFB42BF4B2}" srcId="{9D0B4B77-3DAD-43A8-85B3-62822D647A03}" destId="{542B617D-CF8F-4C99-8E06-2CA60598B9B9}" srcOrd="2" destOrd="0" parTransId="{5BBE67D5-F76F-494B-B4A4-73A902EB0BF7}" sibTransId="{01E222F0-B34E-4201-8A6A-4EBDD8E02FE4}"/>
    <dgm:cxn modelId="{ADF3144F-6EE1-4A46-90EE-EF00E45B9AFD}" type="presOf" srcId="{FB0FFAF7-7049-44C9-B116-876CA46D383F}" destId="{69D85001-16AC-4E44-A006-F64375D2A290}" srcOrd="0" destOrd="0" presId="urn:microsoft.com/office/officeart/2005/8/layout/process1"/>
    <dgm:cxn modelId="{8FAAC450-95BE-48AC-9A99-CE6E6251F29C}" type="presOf" srcId="{9D0B4B77-3DAD-43A8-85B3-62822D647A03}" destId="{749E5840-E2F9-4CB2-9FC2-383AB5A6958E}" srcOrd="0" destOrd="0" presId="urn:microsoft.com/office/officeart/2005/8/layout/process1"/>
    <dgm:cxn modelId="{1FD96E7E-8CF2-4CE9-A67D-A690F929BACD}" type="presOf" srcId="{B4D8CE08-188D-460D-B20F-5A3D1B46B8FE}" destId="{729C3795-FEBA-49FD-BA8B-83C7D8089189}" srcOrd="1" destOrd="0" presId="urn:microsoft.com/office/officeart/2005/8/layout/process1"/>
    <dgm:cxn modelId="{51E187BE-B14F-4276-B1A9-70699768CD48}" type="presOf" srcId="{542B617D-CF8F-4C99-8E06-2CA60598B9B9}" destId="{F52D252B-7D7F-423E-BFCF-845897553B31}" srcOrd="0" destOrd="0" presId="urn:microsoft.com/office/officeart/2005/8/layout/process1"/>
    <dgm:cxn modelId="{91D07881-2D2D-410A-AC73-94C2E0CB8D3A}" type="presParOf" srcId="{749E5840-E2F9-4CB2-9FC2-383AB5A6958E}" destId="{CEFE7554-FA81-4E08-9D51-9F25818E980A}" srcOrd="0" destOrd="0" presId="urn:microsoft.com/office/officeart/2005/8/layout/process1"/>
    <dgm:cxn modelId="{711827FD-C5AB-42CA-BC30-96ACF8ADE7E0}" type="presParOf" srcId="{749E5840-E2F9-4CB2-9FC2-383AB5A6958E}" destId="{69D85001-16AC-4E44-A006-F64375D2A290}" srcOrd="1" destOrd="0" presId="urn:microsoft.com/office/officeart/2005/8/layout/process1"/>
    <dgm:cxn modelId="{9331B906-B737-4B59-A001-78132DF1F0BA}" type="presParOf" srcId="{69D85001-16AC-4E44-A006-F64375D2A290}" destId="{500D72DD-4A16-477B-BB86-CEC485502FC0}" srcOrd="0" destOrd="0" presId="urn:microsoft.com/office/officeart/2005/8/layout/process1"/>
    <dgm:cxn modelId="{30D9EFC3-4F77-4501-AD88-44F6D25227B0}" type="presParOf" srcId="{749E5840-E2F9-4CB2-9FC2-383AB5A6958E}" destId="{62B14B95-6079-41E4-9D97-996BABC64724}" srcOrd="2" destOrd="0" presId="urn:microsoft.com/office/officeart/2005/8/layout/process1"/>
    <dgm:cxn modelId="{56A4DA51-0791-478B-909A-EB678D412735}" type="presParOf" srcId="{749E5840-E2F9-4CB2-9FC2-383AB5A6958E}" destId="{7AFA1EEB-9587-4CF1-9A04-7B9F1E65167D}" srcOrd="3" destOrd="0" presId="urn:microsoft.com/office/officeart/2005/8/layout/process1"/>
    <dgm:cxn modelId="{FF54AF70-EA37-4F26-A7D6-657997F5222B}" type="presParOf" srcId="{7AFA1EEB-9587-4CF1-9A04-7B9F1E65167D}" destId="{729C3795-FEBA-49FD-BA8B-83C7D8089189}" srcOrd="0" destOrd="0" presId="urn:microsoft.com/office/officeart/2005/8/layout/process1"/>
    <dgm:cxn modelId="{70BFDE2A-8A2A-4BBD-9613-3A0463331DE0}" type="presParOf" srcId="{749E5840-E2F9-4CB2-9FC2-383AB5A6958E}" destId="{F52D252B-7D7F-423E-BFCF-845897553B3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E7554-FA81-4E08-9D51-9F25818E980A}">
      <dsp:nvSpPr>
        <dsp:cNvPr id="0" name=""/>
        <dsp:cNvSpPr/>
      </dsp:nvSpPr>
      <dsp:spPr>
        <a:xfrm>
          <a:off x="4603" y="131383"/>
          <a:ext cx="1376080" cy="825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Berechtigungs-</a:t>
          </a:r>
          <a:br>
            <a:rPr lang="de-DE" sz="1500" kern="1200" dirty="0"/>
          </a:br>
          <a:r>
            <a:rPr lang="de-DE" sz="1500" kern="1200" dirty="0"/>
            <a:t>tabelle</a:t>
          </a:r>
        </a:p>
      </dsp:txBody>
      <dsp:txXfrm>
        <a:off x="28785" y="155565"/>
        <a:ext cx="1327716" cy="777284"/>
      </dsp:txXfrm>
    </dsp:sp>
    <dsp:sp modelId="{69D85001-16AC-4E44-A006-F64375D2A290}">
      <dsp:nvSpPr>
        <dsp:cNvPr id="0" name=""/>
        <dsp:cNvSpPr/>
      </dsp:nvSpPr>
      <dsp:spPr>
        <a:xfrm>
          <a:off x="1310031" y="373574"/>
          <a:ext cx="622354" cy="341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310031" y="441827"/>
        <a:ext cx="519974" cy="204761"/>
      </dsp:txXfrm>
    </dsp:sp>
    <dsp:sp modelId="{62B14B95-6079-41E4-9D97-996BABC64724}">
      <dsp:nvSpPr>
        <dsp:cNvPr id="0" name=""/>
        <dsp:cNvSpPr/>
      </dsp:nvSpPr>
      <dsp:spPr>
        <a:xfrm>
          <a:off x="1931116" y="131383"/>
          <a:ext cx="1376080" cy="825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Laravel</a:t>
          </a:r>
          <a:br>
            <a:rPr lang="de-DE" sz="1500" kern="1200" dirty="0"/>
          </a:br>
          <a:r>
            <a:rPr lang="de-DE" sz="1500" kern="1200" dirty="0"/>
            <a:t>Middleware</a:t>
          </a:r>
        </a:p>
      </dsp:txBody>
      <dsp:txXfrm>
        <a:off x="1955298" y="155565"/>
        <a:ext cx="1327716" cy="777284"/>
      </dsp:txXfrm>
    </dsp:sp>
    <dsp:sp modelId="{7AFA1EEB-9587-4CF1-9A04-7B9F1E65167D}">
      <dsp:nvSpPr>
        <dsp:cNvPr id="0" name=""/>
        <dsp:cNvSpPr/>
      </dsp:nvSpPr>
      <dsp:spPr>
        <a:xfrm>
          <a:off x="3241214" y="373574"/>
          <a:ext cx="608911" cy="341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3241214" y="441827"/>
        <a:ext cx="506531" cy="204761"/>
      </dsp:txXfrm>
    </dsp:sp>
    <dsp:sp modelId="{F52D252B-7D7F-423E-BFCF-845897553B31}">
      <dsp:nvSpPr>
        <dsp:cNvPr id="0" name=""/>
        <dsp:cNvSpPr/>
      </dsp:nvSpPr>
      <dsp:spPr>
        <a:xfrm>
          <a:off x="3857628" y="131383"/>
          <a:ext cx="1376080" cy="825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Controller</a:t>
          </a:r>
        </a:p>
      </dsp:txBody>
      <dsp:txXfrm>
        <a:off x="3881810" y="155565"/>
        <a:ext cx="1327716" cy="777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59086-5F44-45D5-A575-EDDADCC2B505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15B73-325C-4520-A284-802D135EA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15B73-325C-4520-A284-802D135EAA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87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15B73-325C-4520-A284-802D135EAA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6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7F8409-6769-4AB3-B000-12022EE5B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AD78EF-D5BF-441B-89E7-9454946EE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2F8EAD-A789-45C3-B755-F44667BB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849F-BAF6-4C6D-9085-0A13514F3D08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C79A59-736E-4C37-AE07-FCEA37EB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95E1A9-A11E-41F4-9005-5EC07D06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5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B06C3-104B-49B5-AEBC-2589D56C8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FACAF8-B638-4507-B4BA-C07075544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4E7851-96AB-4E4F-BDF4-00EEE320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3752-FC71-40FD-A77E-6A1B9FD54918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5F283-B30C-4060-A8BC-2D98A69DC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47C887-3B6D-4185-B658-8D655903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3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B9A5B7D-3582-47EA-A063-F1719DDE0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B9FD47-D1B0-4C56-A0DF-248230576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18AE51-B61E-4C73-84D6-AC1574BF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0C79-6C6F-41CF-AA6D-C1EBBB03A21F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D9E6FF-22E6-478C-B864-A6516E7B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D412CF-5A27-42EF-AF16-9BC0C387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0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E7F36-8CE7-4351-A17A-7955D26A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FCDDD-CBB5-4C30-ACEA-F2F666E54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96CD71-718F-45BC-95AA-B5F110D9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F25B-10B0-43BF-ABF8-3A60DECE8302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B21DDE-BFF8-4635-B8C4-4B1D089C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EC73E0-12D0-4D01-ACCB-F43B9EE0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9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23DE5-A3A6-423A-A296-2B6176F3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2827F1-7642-417D-9E8F-3FFA68D1F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40D4BA-995D-40A0-9E73-713BB940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D96F-1C71-473A-AB1B-4210EA5D3BBC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B701A8-4630-49B4-936A-92423900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4AED62-6DEE-4BF6-B100-AA9B0C3B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7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E61D9-F38A-4F9F-90DB-996CE2F2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AC6B51-6A6F-4819-AE47-70BA3C069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BE7AD7-FE66-4289-9A5D-899173D08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BC899D-95E0-4E68-822E-7E46F899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268-6E43-4B67-A5E0-B60D02FF589D}" type="datetime1">
              <a:rPr lang="en-US" smtClean="0"/>
              <a:t>6/9/2021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20B4BE-7051-40D7-8CE1-8CE2BBB5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49DC3D-C3D1-429C-9613-6BFD2C6F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9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A24D8-FC6D-4832-875B-CF67F64F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EDFFEE-7A9F-4BD6-8E96-229FA9D8D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37C6FA-F3CE-4ACE-B9A6-ED1E947A0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DB984A6-6523-451D-9ABB-70B3016E2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7FECA6-6028-44B1-8F5D-1A4AD5F44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C2FC09-782C-428E-BA60-8684C804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1674-8A59-446B-9843-55B1DD7DD758}" type="datetime1">
              <a:rPr lang="en-US" smtClean="0"/>
              <a:t>6/9/2021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8C7D86-40B3-4BBF-9D44-4521537A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B111F0-072F-470A-AF1A-FDDB3767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4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AF5F8-6132-4867-82D6-7B70519C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0A1921-A0B8-43A4-954D-9B90E5EE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C46D-D099-42AC-867D-3AB47EEB51EB}" type="datetime1">
              <a:rPr lang="en-US" smtClean="0"/>
              <a:t>6/9/2021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F4C3FE-22A3-4AE0-9F9F-CBBE62F9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BEBC4E-C5D5-42CE-BB71-F895AE33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5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F880BE-5BDD-4220-8C81-B2EFFB39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43CA-F2F1-4909-93D8-74AE7A3619F0}" type="datetime1">
              <a:rPr lang="en-US" smtClean="0"/>
              <a:t>6/9/2021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D43F9F-9222-4CE9-9053-FCCEA473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C12E6C-DAC4-4211-A159-42A65C4C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0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F28B3-0DC5-467D-A1FA-355114A4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CADB52-4E05-4A53-B74C-E57C24F35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77E8F4-ECEE-431A-8DEF-64DEC9BE0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33A93A-6FC8-494B-8D8F-1F45601A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BDDC-B19D-412F-A7BF-9841AE449926}" type="datetime1">
              <a:rPr lang="en-US" smtClean="0"/>
              <a:t>6/9/2021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7AAEBD-63D7-46CA-844F-862BFEAC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225E3D-671D-4A60-8779-5E520A84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6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833FC-CA78-431B-B670-F706DE75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61A333-991B-441F-A0EE-42778F897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B648BD-7824-4A73-92AD-6ABCD64ED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02E49E-EE30-4A2F-A55E-47072AFF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D86-2016-4BA6-A0C7-DA70CAC52E22}" type="datetime1">
              <a:rPr lang="en-US" smtClean="0"/>
              <a:t>6/9/2021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6AC1AA-C3B9-47F1-853C-EB6A1F6E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892B9B-251A-4158-86A9-B6D5E98D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1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06CA56-0954-48C3-8262-8CDF177A8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60B834-EA71-48D8-91F5-031AC9A51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DD25D7-24B9-4294-AD04-7B489A9D2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F3503-0743-4D35-B74B-BCB081EA7D83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825199-450C-471A-A45F-60BF03155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1A1DA0-1474-43CD-9212-872136CC9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6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2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sv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0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42.png"/><Relationship Id="rId10" Type="http://schemas.microsoft.com/office/2007/relationships/diagramDrawing" Target="../diagrams/drawing1.xml"/><Relationship Id="rId4" Type="http://schemas.openxmlformats.org/officeDocument/2006/relationships/image" Target="../media/image41.png"/><Relationship Id="rId9" Type="http://schemas.openxmlformats.org/officeDocument/2006/relationships/diagramColors" Target="../diagrams/colors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bit.ly/3z50WJf" TargetMode="External"/><Relationship Id="rId3" Type="http://schemas.openxmlformats.org/officeDocument/2006/relationships/hyperlink" Target="https://bit.ly/2Sg1kE1" TargetMode="External"/><Relationship Id="rId7" Type="http://schemas.openxmlformats.org/officeDocument/2006/relationships/hyperlink" Target="https://bit.ly/3fUvgi1" TargetMode="External"/><Relationship Id="rId2" Type="http://schemas.openxmlformats.org/officeDocument/2006/relationships/hyperlink" Target="https://bit.ly/34MXh4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.ly/3ikB9qv" TargetMode="External"/><Relationship Id="rId5" Type="http://schemas.openxmlformats.org/officeDocument/2006/relationships/hyperlink" Target="https://bit.ly/3gfGYCK" TargetMode="External"/><Relationship Id="rId4" Type="http://schemas.openxmlformats.org/officeDocument/2006/relationships/hyperlink" Target="https://bit.ly/2TO2YgR" TargetMode="External"/><Relationship Id="rId9" Type="http://schemas.openxmlformats.org/officeDocument/2006/relationships/hyperlink" Target="https://bit.ly/3ikUOqo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9" name="Grafik 8" descr="Ein Bild, das Text, drinnen, Bildschirm, Screenshot enthält.&#10;&#10;Automatisch generierte Beschreibung">
            <a:extLst>
              <a:ext uri="{FF2B5EF4-FFF2-40B4-BE49-F238E27FC236}">
                <a16:creationId xmlns:a16="http://schemas.microsoft.com/office/drawing/2014/main" id="{396E2F75-3C23-48F2-A809-67912A9665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"/>
          <a:stretch/>
        </p:blipFill>
        <p:spPr>
          <a:xfrm>
            <a:off x="-3048" y="0"/>
            <a:ext cx="1219199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" y="2207603"/>
            <a:ext cx="12191998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7C076D-6650-4B20-8A21-E9C8D7BFE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2" y="947775"/>
            <a:ext cx="9799330" cy="19350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de-DE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LM Roman 10"/>
              </a:rPr>
              <a:t>Das Auszubildenden</a:t>
            </a:r>
            <a:r>
              <a:rPr lang="de-DE" b="1" dirty="0">
                <a:solidFill>
                  <a:schemeClr val="bg1"/>
                </a:solidFill>
                <a:effectLst/>
                <a:latin typeface="LM Roman 10"/>
                <a:ea typeface="LM Roman 10"/>
                <a:cs typeface="LM Roman 10"/>
              </a:rPr>
              <a:t> </a:t>
            </a:r>
            <a:r>
              <a:rPr lang="de-DE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LM Roman 10"/>
              </a:rPr>
              <a:t>Verwaltungssystem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A611DC-E0AC-46B1-AAA8-2841D0863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5171" y="3370603"/>
            <a:ext cx="754213" cy="4805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l"/>
            <a:endParaRPr lang="de-DE" sz="3001" dirty="0">
              <a:solidFill>
                <a:schemeClr val="bg1"/>
              </a:solidFill>
            </a:endParaRPr>
          </a:p>
          <a:p>
            <a:pPr algn="l"/>
            <a:endParaRPr lang="de-DE" sz="3001" dirty="0">
              <a:solidFill>
                <a:schemeClr val="bg1"/>
              </a:solidFill>
            </a:endParaRPr>
          </a:p>
          <a:p>
            <a:pPr algn="l"/>
            <a:endParaRPr lang="en-US" sz="3001" dirty="0">
              <a:solidFill>
                <a:schemeClr val="bg1"/>
              </a:solidFill>
            </a:endParaRPr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7BACF82B-3A0E-4706-A395-041B56F27E38}"/>
              </a:ext>
            </a:extLst>
          </p:cNvPr>
          <p:cNvSpPr txBox="1">
            <a:spLocks/>
          </p:cNvSpPr>
          <p:nvPr/>
        </p:nvSpPr>
        <p:spPr>
          <a:xfrm>
            <a:off x="1100054" y="6289946"/>
            <a:ext cx="3498647" cy="3804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1" rIns="91440" bIns="4572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bg1"/>
                </a:solidFill>
              </a:rPr>
              <a:t>Abdulsalam Emesh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" name="Grafik 25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C18155C2-AA93-408F-904F-A713CA803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163" y="310398"/>
            <a:ext cx="1978219" cy="778988"/>
          </a:xfrm>
          <a:prstGeom prst="rect">
            <a:avLst/>
          </a:prstGeom>
        </p:spPr>
      </p:pic>
      <p:sp>
        <p:nvSpPr>
          <p:cNvPr id="27" name="Untertitel 2">
            <a:extLst>
              <a:ext uri="{FF2B5EF4-FFF2-40B4-BE49-F238E27FC236}">
                <a16:creationId xmlns:a16="http://schemas.microsoft.com/office/drawing/2014/main" id="{2EE47A1A-A319-430F-A81D-BD23F7922296}"/>
              </a:ext>
            </a:extLst>
          </p:cNvPr>
          <p:cNvSpPr txBox="1">
            <a:spLocks/>
          </p:cNvSpPr>
          <p:nvPr/>
        </p:nvSpPr>
        <p:spPr>
          <a:xfrm>
            <a:off x="1100052" y="3096422"/>
            <a:ext cx="9799330" cy="2755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1" rIns="91440" bIns="4572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500" dirty="0">
                <a:solidFill>
                  <a:schemeClr val="bg1"/>
                </a:solidFill>
              </a:rPr>
              <a:t>„</a:t>
            </a:r>
            <a:r>
              <a:rPr lang="de-DE" sz="3500" b="1" kern="0" dirty="0">
                <a:solidFill>
                  <a:schemeClr val="bg1"/>
                </a:solidFill>
                <a:latin typeface="LM Sans 10"/>
                <a:ea typeface="LM Sans 10"/>
                <a:cs typeface="LM Sans 10"/>
              </a:rPr>
              <a:t>Entwicklung eines internen Online-Systems in (PHP) zur Verwaltung von Auszubildenden, Überprüfung der Berichtshefte und der einzelnen Ausbildungsnachweise der Auszubildenden im Betrieb.</a:t>
            </a:r>
            <a:r>
              <a:rPr lang="de-DE" sz="3500" dirty="0">
                <a:solidFill>
                  <a:schemeClr val="bg1"/>
                </a:solidFill>
              </a:rPr>
              <a:t>“</a:t>
            </a:r>
            <a:endParaRPr lang="en-US" sz="3500" dirty="0">
              <a:solidFill>
                <a:schemeClr val="bg1"/>
              </a:solidFill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C6E99C6-5A40-4B8B-B95C-A4BC13463659}"/>
              </a:ext>
            </a:extLst>
          </p:cNvPr>
          <p:cNvCxnSpPr>
            <a:cxnSpLocks/>
          </p:cNvCxnSpPr>
          <p:nvPr/>
        </p:nvCxnSpPr>
        <p:spPr>
          <a:xfrm>
            <a:off x="1100052" y="2989629"/>
            <a:ext cx="97993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654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A8E7D1-03B4-493B-B9D9-18B696FA3FAE}"/>
              </a:ext>
            </a:extLst>
          </p:cNvPr>
          <p:cNvSpPr/>
          <p:nvPr/>
        </p:nvSpPr>
        <p:spPr>
          <a:xfrm>
            <a:off x="5750010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713D3B30-CECD-4342-BD1A-570B8D456877}"/>
              </a:ext>
            </a:extLst>
          </p:cNvPr>
          <p:cNvSpPr/>
          <p:nvPr/>
        </p:nvSpPr>
        <p:spPr>
          <a:xfrm>
            <a:off x="7326399" y="3429000"/>
            <a:ext cx="691979" cy="691979"/>
          </a:xfrm>
          <a:prstGeom prst="flowChartConnector">
            <a:avLst/>
          </a:prstGeom>
          <a:solidFill>
            <a:srgbClr val="232524"/>
          </a:solidFill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180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20F8E7-16AA-4D26-9FCF-247193720F5D}"/>
              </a:ext>
            </a:extLst>
          </p:cNvPr>
          <p:cNvSpPr/>
          <p:nvPr/>
        </p:nvSpPr>
        <p:spPr>
          <a:xfrm>
            <a:off x="416785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Projektdurchführung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10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3ADF-6FBE-435E-9D64-D919FFEF099C}"/>
              </a:ext>
            </a:extLst>
          </p:cNvPr>
          <p:cNvCxnSpPr>
            <a:cxnSpLocks/>
          </p:cNvCxnSpPr>
          <p:nvPr/>
        </p:nvCxnSpPr>
        <p:spPr>
          <a:xfrm>
            <a:off x="346789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BC878-717E-4E8B-B6F5-F5C9DBCB84CC}"/>
              </a:ext>
            </a:extLst>
          </p:cNvPr>
          <p:cNvSpPr/>
          <p:nvPr/>
        </p:nvSpPr>
        <p:spPr>
          <a:xfrm>
            <a:off x="2256468" y="4233765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Vorstellung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19024FC-BFB8-485A-97DA-832717D65D60}"/>
              </a:ext>
            </a:extLst>
          </p:cNvPr>
          <p:cNvSpPr/>
          <p:nvPr/>
        </p:nvSpPr>
        <p:spPr>
          <a:xfrm>
            <a:off x="259033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BFA981-144B-43FF-978F-3D114E39EBBB}"/>
              </a:ext>
            </a:extLst>
          </p:cNvPr>
          <p:cNvSpPr/>
          <p:nvPr/>
        </p:nvSpPr>
        <p:spPr>
          <a:xfrm>
            <a:off x="8909689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05690-58BB-46E4-BA98-0C7A68533905}"/>
              </a:ext>
            </a:extLst>
          </p:cNvPr>
          <p:cNvSpPr/>
          <p:nvPr/>
        </p:nvSpPr>
        <p:spPr>
          <a:xfrm>
            <a:off x="3833026" y="423361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82B2E-39A6-4DC4-BBC6-6395027F5292}"/>
              </a:ext>
            </a:extLst>
          </p:cNvPr>
          <p:cNvSpPr/>
          <p:nvPr/>
        </p:nvSpPr>
        <p:spPr>
          <a:xfrm>
            <a:off x="5295103" y="4235294"/>
            <a:ext cx="1608670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Projektplanung</a:t>
            </a:r>
            <a:endParaRPr 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422E38-143B-465F-8CD8-5DA7CB87D350}"/>
              </a:ext>
            </a:extLst>
          </p:cNvPr>
          <p:cNvSpPr/>
          <p:nvPr/>
        </p:nvSpPr>
        <p:spPr>
          <a:xfrm>
            <a:off x="8468220" y="4227598"/>
            <a:ext cx="1574916" cy="985272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Ausblick</a:t>
            </a:r>
          </a:p>
          <a:p>
            <a:pPr algn="ctr"/>
            <a:r>
              <a:rPr lang="de-DE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F981D-B542-4FF2-B6F5-2F1D34ACCE28}"/>
              </a:ext>
            </a:extLst>
          </p:cNvPr>
          <p:cNvSpPr/>
          <p:nvPr/>
        </p:nvSpPr>
        <p:spPr>
          <a:xfrm>
            <a:off x="6995984" y="423529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Durchführung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DB88F-53EC-4676-8174-85E03D0E3BFD}"/>
              </a:ext>
            </a:extLst>
          </p:cNvPr>
          <p:cNvCxnSpPr>
            <a:cxnSpLocks/>
          </p:cNvCxnSpPr>
          <p:nvPr/>
        </p:nvCxnSpPr>
        <p:spPr>
          <a:xfrm>
            <a:off x="5026024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AE3EFC-F7C0-4E55-826A-72CBA436467B}"/>
              </a:ext>
            </a:extLst>
          </p:cNvPr>
          <p:cNvCxnSpPr>
            <a:cxnSpLocks/>
          </p:cNvCxnSpPr>
          <p:nvPr/>
        </p:nvCxnSpPr>
        <p:spPr>
          <a:xfrm>
            <a:off x="659764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ED4873-AC76-4DDF-A7B6-7F41FA57B23D}"/>
              </a:ext>
            </a:extLst>
          </p:cNvPr>
          <p:cNvCxnSpPr>
            <a:cxnSpLocks/>
          </p:cNvCxnSpPr>
          <p:nvPr/>
        </p:nvCxnSpPr>
        <p:spPr>
          <a:xfrm>
            <a:off x="8188020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44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Entwurf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11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" name="Graphic 9" descr="Syncing cloud">
            <a:extLst>
              <a:ext uri="{FF2B5EF4-FFF2-40B4-BE49-F238E27FC236}">
                <a16:creationId xmlns:a16="http://schemas.microsoft.com/office/drawing/2014/main" id="{672CE2D0-B33E-4729-BFEC-893BCEBF3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085" y="4735706"/>
            <a:ext cx="1486254" cy="148625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F1044F-A36B-4ABC-9477-DA2152533AB8}"/>
              </a:ext>
            </a:extLst>
          </p:cNvPr>
          <p:cNvSpPr/>
          <p:nvPr/>
        </p:nvSpPr>
        <p:spPr>
          <a:xfrm>
            <a:off x="2377514" y="3057258"/>
            <a:ext cx="1855401" cy="484974"/>
          </a:xfrm>
          <a:prstGeom prst="roundRect">
            <a:avLst/>
          </a:prstGeom>
          <a:solidFill>
            <a:srgbClr val="EF3B2D"/>
          </a:solidFill>
          <a:ln>
            <a:solidFill>
              <a:srgbClr val="F53D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1" dirty="0"/>
              <a:t>MODEL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1DF7DF-0264-4FCB-A29D-D39060CA47F6}"/>
              </a:ext>
            </a:extLst>
          </p:cNvPr>
          <p:cNvSpPr/>
          <p:nvPr/>
        </p:nvSpPr>
        <p:spPr>
          <a:xfrm>
            <a:off x="735402" y="4296397"/>
            <a:ext cx="1855401" cy="484974"/>
          </a:xfrm>
          <a:prstGeom prst="roundRect">
            <a:avLst/>
          </a:prstGeom>
          <a:solidFill>
            <a:srgbClr val="EF3B2D"/>
          </a:solidFill>
          <a:ln>
            <a:solidFill>
              <a:srgbClr val="F53D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1" dirty="0"/>
              <a:t>VIEW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14D3FC-225E-4D0E-83EC-26A52EFB1213}"/>
              </a:ext>
            </a:extLst>
          </p:cNvPr>
          <p:cNvSpPr/>
          <p:nvPr/>
        </p:nvSpPr>
        <p:spPr>
          <a:xfrm>
            <a:off x="4017409" y="4296397"/>
            <a:ext cx="1855401" cy="484974"/>
          </a:xfrm>
          <a:prstGeom prst="roundRect">
            <a:avLst/>
          </a:prstGeom>
          <a:solidFill>
            <a:srgbClr val="EF3B2D"/>
          </a:solidFill>
          <a:ln>
            <a:solidFill>
              <a:srgbClr val="F53D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1" dirty="0"/>
              <a:t>CONTROLLER</a:t>
            </a:r>
          </a:p>
        </p:txBody>
      </p:sp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3114C042-B135-4FE6-931E-4F5EEE24D2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8012" y="5478833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8E06CCA-ED1E-4B6D-B9F4-9676090F2DA9}"/>
              </a:ext>
            </a:extLst>
          </p:cNvPr>
          <p:cNvSpPr txBox="1"/>
          <p:nvPr/>
        </p:nvSpPr>
        <p:spPr>
          <a:xfrm rot="2760547">
            <a:off x="1947149" y="5180030"/>
            <a:ext cx="63940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/>
              <a:t>sieht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8E089F-1F34-4E23-A93A-5F22A71D10B7}"/>
              </a:ext>
            </a:extLst>
          </p:cNvPr>
          <p:cNvSpPr txBox="1"/>
          <p:nvPr/>
        </p:nvSpPr>
        <p:spPr>
          <a:xfrm rot="19040237">
            <a:off x="3628406" y="5255536"/>
            <a:ext cx="119667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/>
              <a:t>verwendet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A215F7-36D4-4CBC-B96C-1FCC4ED315C7}"/>
              </a:ext>
            </a:extLst>
          </p:cNvPr>
          <p:cNvSpPr txBox="1"/>
          <p:nvPr/>
        </p:nvSpPr>
        <p:spPr>
          <a:xfrm>
            <a:off x="1452814" y="3564424"/>
            <a:ext cx="125111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/>
              <a:t>Aktualisiert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1789A6F-707E-43CC-9B87-0230672C7A3C}"/>
              </a:ext>
            </a:extLst>
          </p:cNvPr>
          <p:cNvSpPr/>
          <p:nvPr/>
        </p:nvSpPr>
        <p:spPr>
          <a:xfrm rot="2700000">
            <a:off x="1469650" y="5450371"/>
            <a:ext cx="1391252" cy="176212"/>
          </a:xfrm>
          <a:prstGeom prst="rightArrow">
            <a:avLst>
              <a:gd name="adj1" fmla="val 23672"/>
              <a:gd name="adj2" fmla="val 71450"/>
            </a:avLst>
          </a:prstGeom>
          <a:solidFill>
            <a:srgbClr val="EF3B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14C6D02-4F29-40A9-8626-E88FBD3A8113}"/>
              </a:ext>
            </a:extLst>
          </p:cNvPr>
          <p:cNvSpPr/>
          <p:nvPr/>
        </p:nvSpPr>
        <p:spPr>
          <a:xfrm rot="18900000">
            <a:off x="3708186" y="5475171"/>
            <a:ext cx="1391252" cy="176212"/>
          </a:xfrm>
          <a:prstGeom prst="rightArrow">
            <a:avLst>
              <a:gd name="adj1" fmla="val 23672"/>
              <a:gd name="adj2" fmla="val 71450"/>
            </a:avLst>
          </a:prstGeom>
          <a:solidFill>
            <a:srgbClr val="EF3B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FE222DCC-3E94-493B-859F-067F77F8D6C7}"/>
              </a:ext>
            </a:extLst>
          </p:cNvPr>
          <p:cNvSpPr/>
          <p:nvPr/>
        </p:nvSpPr>
        <p:spPr>
          <a:xfrm rot="16200000">
            <a:off x="4406585" y="3296505"/>
            <a:ext cx="972121" cy="733531"/>
          </a:xfrm>
          <a:prstGeom prst="bentUpArrow">
            <a:avLst>
              <a:gd name="adj1" fmla="val 5910"/>
              <a:gd name="adj2" fmla="val 11664"/>
              <a:gd name="adj3" fmla="val 22808"/>
            </a:avLst>
          </a:prstGeom>
          <a:solidFill>
            <a:srgbClr val="EF3B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DAD3691E-C1A4-4500-AEFA-1B8C685577F6}"/>
              </a:ext>
            </a:extLst>
          </p:cNvPr>
          <p:cNvSpPr/>
          <p:nvPr/>
        </p:nvSpPr>
        <p:spPr>
          <a:xfrm rot="10800000">
            <a:off x="1362029" y="3238503"/>
            <a:ext cx="716343" cy="910828"/>
          </a:xfrm>
          <a:prstGeom prst="bentUpArrow">
            <a:avLst>
              <a:gd name="adj1" fmla="val 5910"/>
              <a:gd name="adj2" fmla="val 11664"/>
              <a:gd name="adj3" fmla="val 22808"/>
            </a:avLst>
          </a:prstGeom>
          <a:solidFill>
            <a:srgbClr val="EF3B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EDF255-1FD8-4413-9016-BB559BEF93B3}"/>
              </a:ext>
            </a:extLst>
          </p:cNvPr>
          <p:cNvSpPr txBox="1"/>
          <p:nvPr/>
        </p:nvSpPr>
        <p:spPr>
          <a:xfrm>
            <a:off x="4116276" y="3549981"/>
            <a:ext cx="114313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behandelt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4591CC4-AD04-4FD9-BD04-41AFAF7E3F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60" y="1668520"/>
            <a:ext cx="1779079" cy="96042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91C0E43-FB10-4E4B-A558-3A1E3B4C8D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392" y="1507971"/>
            <a:ext cx="4027637" cy="1281522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55D849A1-FD9E-496A-9C27-3927F7A1AE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91464" y="2796733"/>
            <a:ext cx="3838277" cy="191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76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0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Implementierung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5364" y="6356354"/>
            <a:ext cx="2743200" cy="365125"/>
          </a:xfrm>
        </p:spPr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12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2A9A4A-8651-42B7-9D1F-A58A2A85C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90" y="2777988"/>
            <a:ext cx="1447708" cy="8068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8E5690-4884-4FCF-BBF7-BC5B7F5B8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30" y="1607087"/>
            <a:ext cx="939324" cy="9393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5DA454A-BD0D-4028-930B-0382A477E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88" y="4756666"/>
            <a:ext cx="885102" cy="10884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E47DB2-ED54-4853-90F0-429952CA02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41" y="4041988"/>
            <a:ext cx="1716206" cy="5035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1C733E-5897-42E8-BBDD-74776F84D9FE}"/>
              </a:ext>
            </a:extLst>
          </p:cNvPr>
          <p:cNvSpPr txBox="1"/>
          <p:nvPr/>
        </p:nvSpPr>
        <p:spPr>
          <a:xfrm>
            <a:off x="2089713" y="1878120"/>
            <a:ext cx="396140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/>
              <a:t>IDE (integrierte Entwicklungsumgebung)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7DD3B6-9072-434A-9799-B3F318F82F30}"/>
              </a:ext>
            </a:extLst>
          </p:cNvPr>
          <p:cNvSpPr txBox="1"/>
          <p:nvPr/>
        </p:nvSpPr>
        <p:spPr>
          <a:xfrm>
            <a:off x="2454948" y="3215499"/>
            <a:ext cx="364105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>
                <a:latin typeface="Calibri" panose="020F0502020204030204" pitchFamily="34" charset="0"/>
                <a:ea typeface="Calibri" panose="020F0502020204030204" pitchFamily="34" charset="0"/>
              </a:rPr>
              <a:t>Administrationswerkzeug für MySQL </a:t>
            </a:r>
            <a:endParaRPr lang="de-DE" sz="180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0B9BAF-25C8-47A9-9009-80EBBA04FCFD}"/>
              </a:ext>
            </a:extLst>
          </p:cNvPr>
          <p:cNvSpPr txBox="1"/>
          <p:nvPr/>
        </p:nvSpPr>
        <p:spPr>
          <a:xfrm>
            <a:off x="2506226" y="4084714"/>
            <a:ext cx="138191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 Server </a:t>
            </a:r>
            <a:endParaRPr lang="de-DE" sz="180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759757-002D-4AB1-B4A9-7AC8B5240711}"/>
              </a:ext>
            </a:extLst>
          </p:cNvPr>
          <p:cNvSpPr txBox="1"/>
          <p:nvPr/>
        </p:nvSpPr>
        <p:spPr>
          <a:xfrm>
            <a:off x="6504281" y="1880218"/>
            <a:ext cx="251633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/>
              <a:t>Neue Instanz von </a:t>
            </a:r>
            <a:r>
              <a:rPr lang="de-DE" sz="1801" dirty="0">
                <a:solidFill>
                  <a:schemeClr val="accent5">
                    <a:lumMod val="75000"/>
                  </a:schemeClr>
                </a:solidFill>
              </a:rPr>
              <a:t>Laravel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E0F2C1-88A4-4292-8859-285EBA83381E}"/>
              </a:ext>
            </a:extLst>
          </p:cNvPr>
          <p:cNvSpPr txBox="1"/>
          <p:nvPr/>
        </p:nvSpPr>
        <p:spPr>
          <a:xfrm>
            <a:off x="6525469" y="3977319"/>
            <a:ext cx="254813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>
                <a:latin typeface="Calibri" panose="020F0502020204030204" pitchFamily="34" charset="0"/>
                <a:ea typeface="Calibri" panose="020F0502020204030204" pitchFamily="34" charset="0"/>
              </a:rPr>
              <a:t>barryvdh/laravel-</a:t>
            </a:r>
            <a:r>
              <a:rPr lang="de-DE" sz="1801" dirty="0" err="1">
                <a:latin typeface="Calibri" panose="020F0502020204030204" pitchFamily="34" charset="0"/>
                <a:ea typeface="Calibri" panose="020F0502020204030204" pitchFamily="34" charset="0"/>
              </a:rPr>
              <a:t>dompdf</a:t>
            </a:r>
            <a:endParaRPr lang="de-DE" sz="180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A2CC7F-5EAA-4D9E-AE51-F84AAE40AC2A}"/>
              </a:ext>
            </a:extLst>
          </p:cNvPr>
          <p:cNvSpPr txBox="1"/>
          <p:nvPr/>
        </p:nvSpPr>
        <p:spPr>
          <a:xfrm>
            <a:off x="6525465" y="2433095"/>
            <a:ext cx="255698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>
                <a:latin typeface="Calibri" panose="020F0502020204030204" pitchFamily="34" charset="0"/>
                <a:ea typeface="Calibri" panose="020F0502020204030204" pitchFamily="34" charset="0"/>
              </a:rPr>
              <a:t>spatie/laravel-permission</a:t>
            </a:r>
            <a:endParaRPr lang="de-DE" sz="180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AE63ED-25D6-41AA-A958-F4CB7465068F}"/>
              </a:ext>
            </a:extLst>
          </p:cNvPr>
          <p:cNvSpPr txBox="1"/>
          <p:nvPr/>
        </p:nvSpPr>
        <p:spPr>
          <a:xfrm>
            <a:off x="2019623" y="5177483"/>
            <a:ext cx="309623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>
                <a:latin typeface="Calibri" panose="020F0502020204030204" pitchFamily="34" charset="0"/>
                <a:ea typeface="Calibri" panose="020F0502020204030204" pitchFamily="34" charset="0"/>
              </a:rPr>
              <a:t>Composer - PHP Paketmanager</a:t>
            </a:r>
            <a:endParaRPr lang="de-DE" sz="1801" dirty="0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167427FE-5D43-4D33-BF30-0E563F4DC734}"/>
              </a:ext>
            </a:extLst>
          </p:cNvPr>
          <p:cNvSpPr>
            <a:spLocks/>
          </p:cNvSpPr>
          <p:nvPr/>
        </p:nvSpPr>
        <p:spPr>
          <a:xfrm>
            <a:off x="6388308" y="1996308"/>
            <a:ext cx="137161" cy="13716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 dirty="0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06E169C9-1EDF-4D60-8A0B-E9F685A18F73}"/>
              </a:ext>
            </a:extLst>
          </p:cNvPr>
          <p:cNvSpPr>
            <a:spLocks/>
          </p:cNvSpPr>
          <p:nvPr/>
        </p:nvSpPr>
        <p:spPr>
          <a:xfrm>
            <a:off x="6388308" y="2549183"/>
            <a:ext cx="137161" cy="13716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 dirty="0"/>
          </a:p>
        </p:txBody>
      </p:sp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709D55E0-BB87-4D66-95E6-F162F1FE63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1394242"/>
              </p:ext>
            </p:extLst>
          </p:nvPr>
        </p:nvGraphicFramePr>
        <p:xfrm>
          <a:off x="6310561" y="2847361"/>
          <a:ext cx="5238313" cy="1088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D1A162CE-2434-4E1E-A7AB-35A4B854D617}"/>
              </a:ext>
            </a:extLst>
          </p:cNvPr>
          <p:cNvSpPr txBox="1"/>
          <p:nvPr/>
        </p:nvSpPr>
        <p:spPr>
          <a:xfrm>
            <a:off x="9622805" y="3247106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3208C2-C259-4EBD-B914-AC5312077295}"/>
              </a:ext>
            </a:extLst>
          </p:cNvPr>
          <p:cNvSpPr txBox="1"/>
          <p:nvPr/>
        </p:nvSpPr>
        <p:spPr>
          <a:xfrm>
            <a:off x="7564782" y="3243616"/>
            <a:ext cx="695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durch</a:t>
            </a:r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4136ADB9-B78B-4AFF-B0E1-6CE109627F24}"/>
              </a:ext>
            </a:extLst>
          </p:cNvPr>
          <p:cNvSpPr>
            <a:spLocks/>
          </p:cNvSpPr>
          <p:nvPr/>
        </p:nvSpPr>
        <p:spPr>
          <a:xfrm>
            <a:off x="6388308" y="4093407"/>
            <a:ext cx="137161" cy="13716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 dirty="0"/>
          </a:p>
        </p:txBody>
      </p:sp>
    </p:spTree>
    <p:extLst>
      <p:ext uri="{BB962C8B-B14F-4D97-AF65-F5344CB8AC3E}">
        <p14:creationId xmlns:p14="http://schemas.microsoft.com/office/powerpoint/2010/main" val="241764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8" grpId="0"/>
      <p:bldP spid="19" grpId="0"/>
      <p:bldP spid="20" grpId="0"/>
      <p:bldP spid="21" grpId="0"/>
      <p:bldP spid="23" grpId="0"/>
      <p:bldP spid="29" grpId="0" animBg="1"/>
      <p:bldP spid="33" grpId="0" animBg="1"/>
      <p:bldGraphic spid="35" grpId="0">
        <p:bldAsOne/>
      </p:bldGraphic>
      <p:bldP spid="37" grpId="0"/>
      <p:bldP spid="38" grpId="0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2AF43E0-8930-4827-BB3C-5DB7E69F2900}"/>
              </a:ext>
            </a:extLst>
          </p:cNvPr>
          <p:cNvSpPr txBox="1"/>
          <p:nvPr/>
        </p:nvSpPr>
        <p:spPr>
          <a:xfrm>
            <a:off x="2402451" y="1875789"/>
            <a:ext cx="312964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WeeklyReport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13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96D2495-A77C-4379-B90D-58D86508B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451" y="2359499"/>
            <a:ext cx="7552637" cy="3018925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456A45-370A-499B-92A4-CEB108FB49E6}"/>
              </a:ext>
            </a:extLst>
          </p:cNvPr>
          <p:cNvCxnSpPr>
            <a:cxnSpLocks/>
          </p:cNvCxnSpPr>
          <p:nvPr/>
        </p:nvCxnSpPr>
        <p:spPr>
          <a:xfrm flipH="1">
            <a:off x="4676702" y="2060456"/>
            <a:ext cx="40140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55CB21-26D4-45B5-B0C3-DFF9598C8789}"/>
              </a:ext>
            </a:extLst>
          </p:cNvPr>
          <p:cNvCxnSpPr>
            <a:cxnSpLocks/>
          </p:cNvCxnSpPr>
          <p:nvPr/>
        </p:nvCxnSpPr>
        <p:spPr>
          <a:xfrm flipH="1">
            <a:off x="8076036" y="4083536"/>
            <a:ext cx="271902" cy="35584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ight Brace 34">
            <a:extLst>
              <a:ext uri="{FF2B5EF4-FFF2-40B4-BE49-F238E27FC236}">
                <a16:creationId xmlns:a16="http://schemas.microsoft.com/office/drawing/2014/main" id="{27B3A2D7-C2BA-40A0-A056-775B55CBE2ED}"/>
              </a:ext>
            </a:extLst>
          </p:cNvPr>
          <p:cNvSpPr/>
          <p:nvPr/>
        </p:nvSpPr>
        <p:spPr>
          <a:xfrm>
            <a:off x="6983532" y="2482128"/>
            <a:ext cx="549833" cy="94339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</p:spTree>
    <p:extLst>
      <p:ext uri="{BB962C8B-B14F-4D97-AF65-F5344CB8AC3E}">
        <p14:creationId xmlns:p14="http://schemas.microsoft.com/office/powerpoint/2010/main" val="4202559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FEE3AD1D-1184-42F8-BBD4-53956B0F6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41" y="1582458"/>
            <a:ext cx="6663447" cy="42393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und Controller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14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88708D-63FD-4E8C-9A82-6560EBE92BDE}"/>
              </a:ext>
            </a:extLst>
          </p:cNvPr>
          <p:cNvSpPr txBox="1"/>
          <p:nvPr/>
        </p:nvSpPr>
        <p:spPr>
          <a:xfrm>
            <a:off x="6917990" y="1614115"/>
            <a:ext cx="250510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/>
              <a:t>WeeklyReport Controller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CD2FBFC-9D86-493D-9305-964ECC16DFCF}"/>
              </a:ext>
            </a:extLst>
          </p:cNvPr>
          <p:cNvCxnSpPr>
            <a:cxnSpLocks/>
          </p:cNvCxnSpPr>
          <p:nvPr/>
        </p:nvCxnSpPr>
        <p:spPr>
          <a:xfrm>
            <a:off x="6243305" y="3316093"/>
            <a:ext cx="0" cy="22581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B2C370F-7B14-4C23-B7FA-2D667CB3F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325" y="2020309"/>
            <a:ext cx="4578946" cy="200694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D9F3DD-F38D-4C63-9E71-28CD45BCA386}"/>
              </a:ext>
            </a:extLst>
          </p:cNvPr>
          <p:cNvCxnSpPr>
            <a:cxnSpLocks/>
          </p:cNvCxnSpPr>
          <p:nvPr/>
        </p:nvCxnSpPr>
        <p:spPr>
          <a:xfrm flipH="1">
            <a:off x="10253293" y="2319631"/>
            <a:ext cx="244324" cy="16244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CF2FAC-3032-4B79-A31E-6C3B73DC80D9}"/>
              </a:ext>
            </a:extLst>
          </p:cNvPr>
          <p:cNvCxnSpPr>
            <a:cxnSpLocks/>
          </p:cNvCxnSpPr>
          <p:nvPr/>
        </p:nvCxnSpPr>
        <p:spPr>
          <a:xfrm flipH="1">
            <a:off x="10842380" y="2921726"/>
            <a:ext cx="322008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42A63C0-ADDD-45EB-9855-5811393F4E46}"/>
              </a:ext>
            </a:extLst>
          </p:cNvPr>
          <p:cNvSpPr/>
          <p:nvPr/>
        </p:nvSpPr>
        <p:spPr>
          <a:xfrm>
            <a:off x="8029303" y="2473234"/>
            <a:ext cx="448491" cy="3439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008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und Controller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15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FBBDD3-E9E6-4D1F-A90E-0C78ABD40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225" y="-1"/>
            <a:ext cx="4840201" cy="684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59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CDBD8F37-4B8F-4264-AAE6-2653D2CC3B7F}"/>
              </a:ext>
            </a:extLst>
          </p:cNvPr>
          <p:cNvSpPr/>
          <p:nvPr/>
        </p:nvSpPr>
        <p:spPr>
          <a:xfrm>
            <a:off x="8906663" y="3429000"/>
            <a:ext cx="691979" cy="691979"/>
          </a:xfrm>
          <a:prstGeom prst="flowChartConnector">
            <a:avLst/>
          </a:prstGeom>
          <a:solidFill>
            <a:srgbClr val="232524"/>
          </a:solidFill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180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D7FE505F-EACD-4C79-8DBD-1C34C459EF53}"/>
              </a:ext>
            </a:extLst>
          </p:cNvPr>
          <p:cNvSpPr/>
          <p:nvPr/>
        </p:nvSpPr>
        <p:spPr>
          <a:xfrm>
            <a:off x="5758224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31999096-4699-47B2-8C62-E9CD1DD385C9}"/>
              </a:ext>
            </a:extLst>
          </p:cNvPr>
          <p:cNvSpPr/>
          <p:nvPr/>
        </p:nvSpPr>
        <p:spPr>
          <a:xfrm>
            <a:off x="576001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20F8E7-16AA-4D26-9FCF-247193720F5D}"/>
              </a:ext>
            </a:extLst>
          </p:cNvPr>
          <p:cNvSpPr/>
          <p:nvPr/>
        </p:nvSpPr>
        <p:spPr>
          <a:xfrm>
            <a:off x="416785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Projektplanung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16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3ADF-6FBE-435E-9D64-D919FFEF099C}"/>
              </a:ext>
            </a:extLst>
          </p:cNvPr>
          <p:cNvCxnSpPr>
            <a:cxnSpLocks/>
          </p:cNvCxnSpPr>
          <p:nvPr/>
        </p:nvCxnSpPr>
        <p:spPr>
          <a:xfrm>
            <a:off x="346789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BC878-717E-4E8B-B6F5-F5C9DBCB84CC}"/>
              </a:ext>
            </a:extLst>
          </p:cNvPr>
          <p:cNvSpPr/>
          <p:nvPr/>
        </p:nvSpPr>
        <p:spPr>
          <a:xfrm>
            <a:off x="2256468" y="4233765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Vorstellung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19024FC-BFB8-485A-97DA-832717D65D60}"/>
              </a:ext>
            </a:extLst>
          </p:cNvPr>
          <p:cNvSpPr/>
          <p:nvPr/>
        </p:nvSpPr>
        <p:spPr>
          <a:xfrm>
            <a:off x="259033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A8E7D1-03B4-493B-B9D9-18B696FA3FAE}"/>
              </a:ext>
            </a:extLst>
          </p:cNvPr>
          <p:cNvSpPr/>
          <p:nvPr/>
        </p:nvSpPr>
        <p:spPr>
          <a:xfrm>
            <a:off x="7329849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05690-58BB-46E4-BA98-0C7A68533905}"/>
              </a:ext>
            </a:extLst>
          </p:cNvPr>
          <p:cNvSpPr/>
          <p:nvPr/>
        </p:nvSpPr>
        <p:spPr>
          <a:xfrm>
            <a:off x="3833026" y="423361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82B2E-39A6-4DC4-BBC6-6395027F5292}"/>
              </a:ext>
            </a:extLst>
          </p:cNvPr>
          <p:cNvSpPr/>
          <p:nvPr/>
        </p:nvSpPr>
        <p:spPr>
          <a:xfrm>
            <a:off x="5295103" y="4235294"/>
            <a:ext cx="1608670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Projektplanung</a:t>
            </a:r>
            <a:endParaRPr 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422E38-143B-465F-8CD8-5DA7CB87D350}"/>
              </a:ext>
            </a:extLst>
          </p:cNvPr>
          <p:cNvSpPr/>
          <p:nvPr/>
        </p:nvSpPr>
        <p:spPr>
          <a:xfrm>
            <a:off x="8468220" y="4227598"/>
            <a:ext cx="1574916" cy="985272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Ausblick</a:t>
            </a:r>
          </a:p>
          <a:p>
            <a:pPr algn="ctr"/>
            <a:r>
              <a:rPr lang="de-DE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F981D-B542-4FF2-B6F5-2F1D34ACCE28}"/>
              </a:ext>
            </a:extLst>
          </p:cNvPr>
          <p:cNvSpPr/>
          <p:nvPr/>
        </p:nvSpPr>
        <p:spPr>
          <a:xfrm>
            <a:off x="6995984" y="423529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Durchführung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DB88F-53EC-4676-8174-85E03D0E3BFD}"/>
              </a:ext>
            </a:extLst>
          </p:cNvPr>
          <p:cNvCxnSpPr>
            <a:cxnSpLocks/>
          </p:cNvCxnSpPr>
          <p:nvPr/>
        </p:nvCxnSpPr>
        <p:spPr>
          <a:xfrm>
            <a:off x="5026024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AE3EFC-F7C0-4E55-826A-72CBA436467B}"/>
              </a:ext>
            </a:extLst>
          </p:cNvPr>
          <p:cNvCxnSpPr>
            <a:cxnSpLocks/>
          </p:cNvCxnSpPr>
          <p:nvPr/>
        </p:nvCxnSpPr>
        <p:spPr>
          <a:xfrm>
            <a:off x="659764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ED4873-AC76-4DDF-A7B6-7F41FA57B23D}"/>
              </a:ext>
            </a:extLst>
          </p:cNvPr>
          <p:cNvCxnSpPr>
            <a:cxnSpLocks/>
          </p:cNvCxnSpPr>
          <p:nvPr/>
        </p:nvCxnSpPr>
        <p:spPr>
          <a:xfrm>
            <a:off x="8188020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275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9D11FF8D-5E93-4DB5-AB76-0F3118545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631507"/>
              </p:ext>
            </p:extLst>
          </p:nvPr>
        </p:nvGraphicFramePr>
        <p:xfrm>
          <a:off x="4014465" y="2011697"/>
          <a:ext cx="4459024" cy="3520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411">
                  <a:extLst>
                    <a:ext uri="{9D8B030D-6E8A-4147-A177-3AD203B41FA5}">
                      <a16:colId xmlns:a16="http://schemas.microsoft.com/office/drawing/2014/main" val="372034529"/>
                    </a:ext>
                  </a:extLst>
                </a:gridCol>
                <a:gridCol w="827200">
                  <a:extLst>
                    <a:ext uri="{9D8B030D-6E8A-4147-A177-3AD203B41FA5}">
                      <a16:colId xmlns:a16="http://schemas.microsoft.com/office/drawing/2014/main" val="3724135911"/>
                    </a:ext>
                  </a:extLst>
                </a:gridCol>
                <a:gridCol w="793968">
                  <a:extLst>
                    <a:ext uri="{9D8B030D-6E8A-4147-A177-3AD203B41FA5}">
                      <a16:colId xmlns:a16="http://schemas.microsoft.com/office/drawing/2014/main" val="4196073344"/>
                    </a:ext>
                  </a:extLst>
                </a:gridCol>
                <a:gridCol w="1321445">
                  <a:extLst>
                    <a:ext uri="{9D8B030D-6E8A-4147-A177-3AD203B41FA5}">
                      <a16:colId xmlns:a16="http://schemas.microsoft.com/office/drawing/2014/main" val="2904947596"/>
                    </a:ext>
                  </a:extLst>
                </a:gridCol>
              </a:tblGrid>
              <a:tr h="888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 (Body)"/>
                        </a:rPr>
                        <a:t>Projektphase</a:t>
                      </a:r>
                      <a:endParaRPr lang="ru-RU" sz="2000" b="1" i="0" dirty="0">
                        <a:solidFill>
                          <a:srgbClr val="2F3342"/>
                        </a:solidFill>
                        <a:latin typeface="Calibri (Body)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51509" marR="51509" marT="26649" marB="26649" anchor="ctr"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 (Body)"/>
                        </a:rPr>
                        <a:t>Soll</a:t>
                      </a:r>
                      <a:endParaRPr lang="ru-RU" sz="2000" b="1" i="0" dirty="0">
                        <a:solidFill>
                          <a:srgbClr val="2F3342"/>
                        </a:solidFill>
                        <a:latin typeface="Calibri (Body)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51509" marR="51509" marT="26649" marB="26649" anchor="ctr"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Ist</a:t>
                      </a:r>
                      <a:endParaRPr lang="ru-RU" sz="2000" b="1" i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51509" marR="51509" marT="26649" marB="26649" anchor="ctr"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 (Body)"/>
                        </a:rPr>
                        <a:t>Differenz</a:t>
                      </a:r>
                      <a:endParaRPr lang="ru-RU" sz="2000" b="1" i="0" dirty="0">
                        <a:solidFill>
                          <a:srgbClr val="2F3342"/>
                        </a:solidFill>
                        <a:latin typeface="Calibri (Body)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51509" marR="51509" marT="26649" marB="26649" anchor="ctr"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920274"/>
                  </a:ext>
                </a:extLst>
              </a:tr>
              <a:tr h="51043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Planung und Analyse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6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+2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757653"/>
                  </a:ext>
                </a:extLst>
              </a:tr>
              <a:tr h="356595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Realisierung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43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48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+5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462612"/>
                  </a:ext>
                </a:extLst>
              </a:tr>
              <a:tr h="356595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Dokumentation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10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0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571037"/>
                  </a:ext>
                </a:extLst>
              </a:tr>
              <a:tr h="664280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Abschlusstest mit Bugfixing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9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-4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408796"/>
                  </a:ext>
                </a:extLst>
              </a:tr>
              <a:tr h="356595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Puffer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2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-2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410374"/>
                  </a:ext>
                </a:extLst>
              </a:tr>
              <a:tr h="388360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alibri (Body)"/>
                        </a:rPr>
                        <a:t>Gesamt</a:t>
                      </a:r>
                      <a:endParaRPr lang="ru-RU" sz="1100" b="1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alibri (Body)"/>
                        </a:rPr>
                        <a:t>70 Stunden</a:t>
                      </a:r>
                      <a:endParaRPr lang="ru-RU" sz="1100" b="1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70 Stunden</a:t>
                      </a:r>
                      <a:endParaRPr lang="ru-RU" sz="1100" b="1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alibri (Body)"/>
                        </a:rPr>
                        <a:t>0 Stunden</a:t>
                      </a:r>
                      <a:endParaRPr lang="ru-RU" sz="1100" b="1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65290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 und Ausblick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17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3E02A1-AE39-4627-919B-29EF6594D404}"/>
              </a:ext>
            </a:extLst>
          </p:cNvPr>
          <p:cNvSpPr txBox="1"/>
          <p:nvPr/>
        </p:nvSpPr>
        <p:spPr>
          <a:xfrm>
            <a:off x="854293" y="2529864"/>
            <a:ext cx="1757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Test bestanden</a:t>
            </a: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E013BED8-C7E6-48D2-8160-91FC40102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1923" y="2529864"/>
            <a:ext cx="369332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B0A38B-A5EA-4C74-BEA6-C67E6F54A8AA}"/>
              </a:ext>
            </a:extLst>
          </p:cNvPr>
          <p:cNvSpPr txBox="1"/>
          <p:nvPr/>
        </p:nvSpPr>
        <p:spPr>
          <a:xfrm>
            <a:off x="854296" y="3007873"/>
            <a:ext cx="1647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Erreichbarkeit</a:t>
            </a:r>
          </a:p>
        </p:txBody>
      </p:sp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D9EDB6B3-A605-4442-8C42-57F6D7DAB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0788" y="3007875"/>
            <a:ext cx="369332" cy="3693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40F95C-7CF3-4C74-92BA-1EF086A618C5}"/>
              </a:ext>
            </a:extLst>
          </p:cNvPr>
          <p:cNvSpPr txBox="1"/>
          <p:nvPr/>
        </p:nvSpPr>
        <p:spPr>
          <a:xfrm>
            <a:off x="854293" y="3492102"/>
            <a:ext cx="1927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Automatisierung</a:t>
            </a: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36C523BE-4A35-4404-B0C4-7E1771D3D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7755" y="3492105"/>
            <a:ext cx="369332" cy="3693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8EB80A-D13B-4AE2-961E-48F672484F66}"/>
              </a:ext>
            </a:extLst>
          </p:cNvPr>
          <p:cNvSpPr txBox="1"/>
          <p:nvPr/>
        </p:nvSpPr>
        <p:spPr>
          <a:xfrm>
            <a:off x="841595" y="3976331"/>
            <a:ext cx="236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de-DE" sz="2000" dirty="0"/>
              <a:t>Verschiedene Kontos</a:t>
            </a: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6E3BCC01-4FFA-49BE-BC32-95D87D54F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3780" y="3976332"/>
            <a:ext cx="369332" cy="3693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5D8D3D6-9F2B-4F79-BC36-F7B77180FBB3}"/>
              </a:ext>
            </a:extLst>
          </p:cNvPr>
          <p:cNvSpPr txBox="1"/>
          <p:nvPr/>
        </p:nvSpPr>
        <p:spPr>
          <a:xfrm>
            <a:off x="854294" y="2023707"/>
            <a:ext cx="1156663" cy="492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1" dirty="0">
                <a:solidFill>
                  <a:schemeClr val="accent5">
                    <a:lumMod val="75000"/>
                  </a:schemeClr>
                </a:solidFill>
              </a:rPr>
              <a:t>Review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ED010D-D1FC-4648-934D-48427B04FB9A}"/>
              </a:ext>
            </a:extLst>
          </p:cNvPr>
          <p:cNvSpPr txBox="1"/>
          <p:nvPr/>
        </p:nvSpPr>
        <p:spPr>
          <a:xfrm>
            <a:off x="878605" y="4460529"/>
            <a:ext cx="1920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de-DE" sz="2000" dirty="0"/>
              <a:t>Soll/Ist Vergleich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8EE7B1-E671-48C8-8B45-1267A99180F7}"/>
              </a:ext>
            </a:extLst>
          </p:cNvPr>
          <p:cNvSpPr txBox="1"/>
          <p:nvPr/>
        </p:nvSpPr>
        <p:spPr>
          <a:xfrm>
            <a:off x="854293" y="4947363"/>
            <a:ext cx="2556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de-DE" sz="2000" dirty="0"/>
              <a:t>Produktive genommen</a:t>
            </a:r>
          </a:p>
        </p:txBody>
      </p:sp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A11D9019-40DF-40DA-8A3F-53355582B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1019" y="4962754"/>
            <a:ext cx="369332" cy="36933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3D3EFD3-9B48-49CC-9E64-9AAA30A1D568}"/>
              </a:ext>
            </a:extLst>
          </p:cNvPr>
          <p:cNvSpPr txBox="1"/>
          <p:nvPr/>
        </p:nvSpPr>
        <p:spPr>
          <a:xfrm>
            <a:off x="8610604" y="2529864"/>
            <a:ext cx="2410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Unterschrift einfügen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427C30-D260-4784-962B-D60B73205BFC}"/>
              </a:ext>
            </a:extLst>
          </p:cNvPr>
          <p:cNvSpPr txBox="1"/>
          <p:nvPr/>
        </p:nvSpPr>
        <p:spPr>
          <a:xfrm>
            <a:off x="8610601" y="3007873"/>
            <a:ext cx="2752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Berichtsheft runterladen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F22AC2-9E81-4F79-84C1-43090496E8D2}"/>
              </a:ext>
            </a:extLst>
          </p:cNvPr>
          <p:cNvSpPr txBox="1"/>
          <p:nvPr/>
        </p:nvSpPr>
        <p:spPr>
          <a:xfrm>
            <a:off x="8600571" y="2037293"/>
            <a:ext cx="1303562" cy="492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1" dirty="0">
                <a:solidFill>
                  <a:schemeClr val="accent5">
                    <a:lumMod val="75000"/>
                  </a:schemeClr>
                </a:solidFill>
              </a:rPr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2268787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Quellen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18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D8D3D6-9F2B-4F79-BC36-F7B77180FBB3}"/>
              </a:ext>
            </a:extLst>
          </p:cNvPr>
          <p:cNvSpPr txBox="1"/>
          <p:nvPr/>
        </p:nvSpPr>
        <p:spPr>
          <a:xfrm>
            <a:off x="838201" y="1809316"/>
            <a:ext cx="925446" cy="492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1" dirty="0">
                <a:solidFill>
                  <a:schemeClr val="accent5">
                    <a:lumMod val="75000"/>
                  </a:schemeClr>
                </a:solidFill>
              </a:rPr>
              <a:t>Fotos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97B0C1-2207-45AB-9174-4CB051133F78}"/>
              </a:ext>
            </a:extLst>
          </p:cNvPr>
          <p:cNvSpPr txBox="1"/>
          <p:nvPr/>
        </p:nvSpPr>
        <p:spPr>
          <a:xfrm>
            <a:off x="838200" y="2264088"/>
            <a:ext cx="6094476" cy="3169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Scrum </a:t>
            </a:r>
            <a:r>
              <a:rPr lang="de-DE" sz="180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https://bit.ly/34MXh4W</a:t>
            </a:r>
            <a:endParaRPr lang="de-DE" sz="180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MySql</a:t>
            </a:r>
            <a:r>
              <a:rPr lang="en-US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https://bit.ly/2Sg1kE1</a:t>
            </a:r>
            <a:endParaRPr lang="de-DE" sz="180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Phpstorm</a:t>
            </a:r>
            <a:r>
              <a:rPr lang="en-US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https://bit.ly/2TO2YgR</a:t>
            </a:r>
            <a:endParaRPr lang="de-DE" sz="180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Composer </a:t>
            </a:r>
            <a:r>
              <a:rPr lang="en-US" sz="180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https://bit.ly/3gfGYCK</a:t>
            </a:r>
            <a:endParaRPr lang="de-DE" sz="180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php </a:t>
            </a:r>
            <a:r>
              <a:rPr lang="en-US" sz="180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https://bit.ly/3ikB9qv</a:t>
            </a:r>
            <a:endParaRPr lang="de-DE" sz="180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Tailwind CSS </a:t>
            </a:r>
            <a:r>
              <a:rPr lang="en-US" sz="180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https://bit.ly/3fUvgi1</a:t>
            </a:r>
            <a:endParaRPr lang="de-DE" sz="180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WAMP </a:t>
            </a:r>
            <a:r>
              <a:rPr lang="en-US" sz="180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8"/>
              </a:rPr>
              <a:t>https://bit.ly/3z50WJf</a:t>
            </a:r>
            <a:endParaRPr lang="de-DE" sz="180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phpMyAdmin </a:t>
            </a:r>
            <a:r>
              <a:rPr lang="en-US" sz="180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9"/>
              </a:rPr>
              <a:t>https://bit.ly/3ikUOqo</a:t>
            </a:r>
            <a:endParaRPr lang="de-DE" sz="180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053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A00572-05D2-47BC-AF1B-F3717D2C0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02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Inhalt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2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3ADF-6FBE-435E-9D64-D919FFEF099C}"/>
              </a:ext>
            </a:extLst>
          </p:cNvPr>
          <p:cNvCxnSpPr>
            <a:cxnSpLocks/>
          </p:cNvCxnSpPr>
          <p:nvPr/>
        </p:nvCxnSpPr>
        <p:spPr>
          <a:xfrm>
            <a:off x="346789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BC878-717E-4E8B-B6F5-F5C9DBCB84CC}"/>
              </a:ext>
            </a:extLst>
          </p:cNvPr>
          <p:cNvSpPr/>
          <p:nvPr/>
        </p:nvSpPr>
        <p:spPr>
          <a:xfrm>
            <a:off x="2256468" y="4233765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Vorstellung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19024FC-BFB8-485A-97DA-832717D65D60}"/>
              </a:ext>
            </a:extLst>
          </p:cNvPr>
          <p:cNvSpPr/>
          <p:nvPr/>
        </p:nvSpPr>
        <p:spPr>
          <a:xfrm>
            <a:off x="259033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2239EDAC-E7D9-4722-B2AA-C674016C1CC1}"/>
              </a:ext>
            </a:extLst>
          </p:cNvPr>
          <p:cNvSpPr/>
          <p:nvPr/>
        </p:nvSpPr>
        <p:spPr>
          <a:xfrm>
            <a:off x="417017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20F8E7-16AA-4D26-9FCF-247193720F5D}"/>
              </a:ext>
            </a:extLst>
          </p:cNvPr>
          <p:cNvSpPr/>
          <p:nvPr/>
        </p:nvSpPr>
        <p:spPr>
          <a:xfrm>
            <a:off x="575001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A8E7D1-03B4-493B-B9D9-18B696FA3FAE}"/>
              </a:ext>
            </a:extLst>
          </p:cNvPr>
          <p:cNvSpPr/>
          <p:nvPr/>
        </p:nvSpPr>
        <p:spPr>
          <a:xfrm>
            <a:off x="7329849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BFA981-144B-43FF-978F-3D114E39EBBB}"/>
              </a:ext>
            </a:extLst>
          </p:cNvPr>
          <p:cNvSpPr/>
          <p:nvPr/>
        </p:nvSpPr>
        <p:spPr>
          <a:xfrm>
            <a:off x="8909689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05690-58BB-46E4-BA98-0C7A68533905}"/>
              </a:ext>
            </a:extLst>
          </p:cNvPr>
          <p:cNvSpPr/>
          <p:nvPr/>
        </p:nvSpPr>
        <p:spPr>
          <a:xfrm>
            <a:off x="3833026" y="423361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82B2E-39A6-4DC4-BBC6-6395027F5292}"/>
              </a:ext>
            </a:extLst>
          </p:cNvPr>
          <p:cNvSpPr/>
          <p:nvPr/>
        </p:nvSpPr>
        <p:spPr>
          <a:xfrm>
            <a:off x="5295103" y="4235294"/>
            <a:ext cx="1608670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Projektplanung</a:t>
            </a:r>
            <a:endParaRPr 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422E38-143B-465F-8CD8-5DA7CB87D350}"/>
              </a:ext>
            </a:extLst>
          </p:cNvPr>
          <p:cNvSpPr/>
          <p:nvPr/>
        </p:nvSpPr>
        <p:spPr>
          <a:xfrm>
            <a:off x="8468220" y="4227598"/>
            <a:ext cx="1574916" cy="985272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Ausblick</a:t>
            </a:r>
          </a:p>
          <a:p>
            <a:pPr algn="ctr"/>
            <a:r>
              <a:rPr lang="de-DE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F981D-B542-4FF2-B6F5-2F1D34ACCE28}"/>
              </a:ext>
            </a:extLst>
          </p:cNvPr>
          <p:cNvSpPr/>
          <p:nvPr/>
        </p:nvSpPr>
        <p:spPr>
          <a:xfrm>
            <a:off x="6995984" y="423529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Durchführung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DB88F-53EC-4676-8174-85E03D0E3BFD}"/>
              </a:ext>
            </a:extLst>
          </p:cNvPr>
          <p:cNvCxnSpPr>
            <a:cxnSpLocks/>
          </p:cNvCxnSpPr>
          <p:nvPr/>
        </p:nvCxnSpPr>
        <p:spPr>
          <a:xfrm>
            <a:off x="5026024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AE3EFC-F7C0-4E55-826A-72CBA436467B}"/>
              </a:ext>
            </a:extLst>
          </p:cNvPr>
          <p:cNvCxnSpPr>
            <a:cxnSpLocks/>
          </p:cNvCxnSpPr>
          <p:nvPr/>
        </p:nvCxnSpPr>
        <p:spPr>
          <a:xfrm>
            <a:off x="659764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ED4873-AC76-4DDF-A7B6-7F41FA57B23D}"/>
              </a:ext>
            </a:extLst>
          </p:cNvPr>
          <p:cNvCxnSpPr>
            <a:cxnSpLocks/>
          </p:cNvCxnSpPr>
          <p:nvPr/>
        </p:nvCxnSpPr>
        <p:spPr>
          <a:xfrm>
            <a:off x="8188020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450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34072E2F-4148-47D6-934C-9865033F7A3A}"/>
              </a:ext>
            </a:extLst>
          </p:cNvPr>
          <p:cNvSpPr/>
          <p:nvPr/>
        </p:nvSpPr>
        <p:spPr>
          <a:xfrm>
            <a:off x="2590332" y="3429000"/>
            <a:ext cx="691979" cy="691979"/>
          </a:xfrm>
          <a:prstGeom prst="flowChartConnector">
            <a:avLst/>
          </a:prstGeom>
          <a:solidFill>
            <a:srgbClr val="232524"/>
          </a:solidFill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Vorstellung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3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3ADF-6FBE-435E-9D64-D919FFEF099C}"/>
              </a:ext>
            </a:extLst>
          </p:cNvPr>
          <p:cNvCxnSpPr>
            <a:cxnSpLocks/>
          </p:cNvCxnSpPr>
          <p:nvPr/>
        </p:nvCxnSpPr>
        <p:spPr>
          <a:xfrm>
            <a:off x="346789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BC878-717E-4E8B-B6F5-F5C9DBCB84CC}"/>
              </a:ext>
            </a:extLst>
          </p:cNvPr>
          <p:cNvSpPr/>
          <p:nvPr/>
        </p:nvSpPr>
        <p:spPr>
          <a:xfrm>
            <a:off x="2256468" y="4233765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Vorstellung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2239EDAC-E7D9-4722-B2AA-C674016C1CC1}"/>
              </a:ext>
            </a:extLst>
          </p:cNvPr>
          <p:cNvSpPr/>
          <p:nvPr/>
        </p:nvSpPr>
        <p:spPr>
          <a:xfrm>
            <a:off x="417017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20F8E7-16AA-4D26-9FCF-247193720F5D}"/>
              </a:ext>
            </a:extLst>
          </p:cNvPr>
          <p:cNvSpPr/>
          <p:nvPr/>
        </p:nvSpPr>
        <p:spPr>
          <a:xfrm>
            <a:off x="575001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A8E7D1-03B4-493B-B9D9-18B696FA3FAE}"/>
              </a:ext>
            </a:extLst>
          </p:cNvPr>
          <p:cNvSpPr/>
          <p:nvPr/>
        </p:nvSpPr>
        <p:spPr>
          <a:xfrm>
            <a:off x="7329849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BFA981-144B-43FF-978F-3D114E39EBBB}"/>
              </a:ext>
            </a:extLst>
          </p:cNvPr>
          <p:cNvSpPr/>
          <p:nvPr/>
        </p:nvSpPr>
        <p:spPr>
          <a:xfrm>
            <a:off x="8909689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05690-58BB-46E4-BA98-0C7A68533905}"/>
              </a:ext>
            </a:extLst>
          </p:cNvPr>
          <p:cNvSpPr/>
          <p:nvPr/>
        </p:nvSpPr>
        <p:spPr>
          <a:xfrm>
            <a:off x="3833026" y="423361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82B2E-39A6-4DC4-BBC6-6395027F5292}"/>
              </a:ext>
            </a:extLst>
          </p:cNvPr>
          <p:cNvSpPr/>
          <p:nvPr/>
        </p:nvSpPr>
        <p:spPr>
          <a:xfrm>
            <a:off x="5295103" y="4235294"/>
            <a:ext cx="1608670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Projektplanung</a:t>
            </a:r>
            <a:endParaRPr 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422E38-143B-465F-8CD8-5DA7CB87D350}"/>
              </a:ext>
            </a:extLst>
          </p:cNvPr>
          <p:cNvSpPr/>
          <p:nvPr/>
        </p:nvSpPr>
        <p:spPr>
          <a:xfrm>
            <a:off x="8468220" y="4227598"/>
            <a:ext cx="1574916" cy="985272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Ausblick</a:t>
            </a:r>
          </a:p>
          <a:p>
            <a:pPr algn="ctr"/>
            <a:r>
              <a:rPr lang="de-DE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F981D-B542-4FF2-B6F5-2F1D34ACCE28}"/>
              </a:ext>
            </a:extLst>
          </p:cNvPr>
          <p:cNvSpPr/>
          <p:nvPr/>
        </p:nvSpPr>
        <p:spPr>
          <a:xfrm>
            <a:off x="6995984" y="423529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Durchführung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DB88F-53EC-4676-8174-85E03D0E3BFD}"/>
              </a:ext>
            </a:extLst>
          </p:cNvPr>
          <p:cNvCxnSpPr>
            <a:cxnSpLocks/>
          </p:cNvCxnSpPr>
          <p:nvPr/>
        </p:nvCxnSpPr>
        <p:spPr>
          <a:xfrm>
            <a:off x="5026024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AE3EFC-F7C0-4E55-826A-72CBA436467B}"/>
              </a:ext>
            </a:extLst>
          </p:cNvPr>
          <p:cNvCxnSpPr>
            <a:cxnSpLocks/>
          </p:cNvCxnSpPr>
          <p:nvPr/>
        </p:nvCxnSpPr>
        <p:spPr>
          <a:xfrm>
            <a:off x="659764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ED4873-AC76-4DDF-A7B6-7F41FA57B23D}"/>
              </a:ext>
            </a:extLst>
          </p:cNvPr>
          <p:cNvCxnSpPr>
            <a:cxnSpLocks/>
          </p:cNvCxnSpPr>
          <p:nvPr/>
        </p:nvCxnSpPr>
        <p:spPr>
          <a:xfrm>
            <a:off x="8188020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477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Das Unternehmen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8ED9A2-B027-44B1-99CC-A94C0AE11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8699"/>
            <a:ext cx="12192000" cy="2019300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bg1"/>
                </a:solidFill>
              </a:rPr>
              <a:t>4</a:t>
            </a:fld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39FECB-6937-4B37-BA49-693ABECF0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770" y="4614000"/>
            <a:ext cx="1648852" cy="64928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F7CC49-5118-4468-9586-7D0A4AA25838}"/>
              </a:ext>
            </a:extLst>
          </p:cNvPr>
          <p:cNvCxnSpPr>
            <a:cxnSpLocks/>
          </p:cNvCxnSpPr>
          <p:nvPr/>
        </p:nvCxnSpPr>
        <p:spPr>
          <a:xfrm>
            <a:off x="10313195" y="5410200"/>
            <a:ext cx="0" cy="573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071264-CB74-49EE-B18F-13837FDB6149}"/>
              </a:ext>
            </a:extLst>
          </p:cNvPr>
          <p:cNvSpPr txBox="1"/>
          <p:nvPr/>
        </p:nvSpPr>
        <p:spPr>
          <a:xfrm>
            <a:off x="3033459" y="1837944"/>
            <a:ext cx="2316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Gründungsjahr 2018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317B95-7183-40EF-A19F-F53FE337A7A3}"/>
              </a:ext>
            </a:extLst>
          </p:cNvPr>
          <p:cNvSpPr txBox="1"/>
          <p:nvPr/>
        </p:nvSpPr>
        <p:spPr>
          <a:xfrm>
            <a:off x="7170310" y="1837944"/>
            <a:ext cx="1735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Werbeagentur</a:t>
            </a:r>
            <a:endParaRPr lang="de-DE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74F3C9-34E3-411B-A493-0AED30D22A3C}"/>
              </a:ext>
            </a:extLst>
          </p:cNvPr>
          <p:cNvSpPr txBox="1"/>
          <p:nvPr/>
        </p:nvSpPr>
        <p:spPr>
          <a:xfrm>
            <a:off x="1524002" y="2728392"/>
            <a:ext cx="2102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/>
              <a:t>1 Geschäftsführer </a:t>
            </a:r>
          </a:p>
        </p:txBody>
      </p:sp>
      <p:pic>
        <p:nvPicPr>
          <p:cNvPr id="21" name="Graphic 20" descr="Briefcase">
            <a:extLst>
              <a:ext uri="{FF2B5EF4-FFF2-40B4-BE49-F238E27FC236}">
                <a16:creationId xmlns:a16="http://schemas.microsoft.com/office/drawing/2014/main" id="{481295EF-40DB-4C52-8F33-DED7824ACC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9832" y="1775189"/>
            <a:ext cx="457200" cy="457200"/>
          </a:xfrm>
          <a:prstGeom prst="rect">
            <a:avLst/>
          </a:prstGeom>
        </p:spPr>
      </p:pic>
      <p:pic>
        <p:nvPicPr>
          <p:cNvPr id="24" name="Graphic 23" descr="Crane">
            <a:extLst>
              <a:ext uri="{FF2B5EF4-FFF2-40B4-BE49-F238E27FC236}">
                <a16:creationId xmlns:a16="http://schemas.microsoft.com/office/drawing/2014/main" id="{7D5AD896-D4F5-43C1-AF1A-F222030A8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76264" y="1777547"/>
            <a:ext cx="457200" cy="457200"/>
          </a:xfrm>
          <a:prstGeom prst="rect">
            <a:avLst/>
          </a:prstGeom>
        </p:spPr>
      </p:pic>
      <p:pic>
        <p:nvPicPr>
          <p:cNvPr id="27" name="Graphic 26" descr="Crown">
            <a:extLst>
              <a:ext uri="{FF2B5EF4-FFF2-40B4-BE49-F238E27FC236}">
                <a16:creationId xmlns:a16="http://schemas.microsoft.com/office/drawing/2014/main" id="{5A932A75-0526-4925-9B99-C0497FB78E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6803" y="2699847"/>
            <a:ext cx="457200" cy="4572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C11434B-7D1B-4923-BD9B-40FED6BCD39E}"/>
              </a:ext>
            </a:extLst>
          </p:cNvPr>
          <p:cNvSpPr txBox="1"/>
          <p:nvPr/>
        </p:nvSpPr>
        <p:spPr>
          <a:xfrm>
            <a:off x="4080874" y="2703531"/>
            <a:ext cx="2128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Mediengestalterin</a:t>
            </a:r>
            <a:r>
              <a:rPr lang="de-DE" sz="20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EDA60A-E401-4594-BA4B-CC0D93DC9A49}"/>
              </a:ext>
            </a:extLst>
          </p:cNvPr>
          <p:cNvSpPr txBox="1"/>
          <p:nvPr/>
        </p:nvSpPr>
        <p:spPr>
          <a:xfrm>
            <a:off x="6582315" y="2724458"/>
            <a:ext cx="1826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Webentwickler</a:t>
            </a:r>
            <a:r>
              <a:rPr lang="de-DE" sz="2000" dirty="0"/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EF3AEC-7E2D-49EA-B44D-937290D2E042}"/>
              </a:ext>
            </a:extLst>
          </p:cNvPr>
          <p:cNvSpPr txBox="1"/>
          <p:nvPr/>
        </p:nvSpPr>
        <p:spPr>
          <a:xfrm>
            <a:off x="8821415" y="2703531"/>
            <a:ext cx="2224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/>
              <a:t>10 Auszubildenden </a:t>
            </a:r>
          </a:p>
        </p:txBody>
      </p:sp>
      <p:pic>
        <p:nvPicPr>
          <p:cNvPr id="31" name="Graphic 30" descr="Palette">
            <a:extLst>
              <a:ext uri="{FF2B5EF4-FFF2-40B4-BE49-F238E27FC236}">
                <a16:creationId xmlns:a16="http://schemas.microsoft.com/office/drawing/2014/main" id="{E61D16B9-9365-48E1-A4C2-73B25DDCDE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96988" y="2724460"/>
            <a:ext cx="457200" cy="457200"/>
          </a:xfrm>
          <a:prstGeom prst="rect">
            <a:avLst/>
          </a:prstGeom>
        </p:spPr>
      </p:pic>
      <p:pic>
        <p:nvPicPr>
          <p:cNvPr id="41" name="Graphic 40" descr="Web design">
            <a:extLst>
              <a:ext uri="{FF2B5EF4-FFF2-40B4-BE49-F238E27FC236}">
                <a16:creationId xmlns:a16="http://schemas.microsoft.com/office/drawing/2014/main" id="{485C705F-A51D-432A-B4F0-55594DCE78F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25117" y="2695916"/>
            <a:ext cx="457200" cy="457200"/>
          </a:xfrm>
          <a:prstGeom prst="rect">
            <a:avLst/>
          </a:prstGeom>
        </p:spPr>
      </p:pic>
      <p:pic>
        <p:nvPicPr>
          <p:cNvPr id="62" name="Graphic 61" descr="Graduation cap">
            <a:extLst>
              <a:ext uri="{FF2B5EF4-FFF2-40B4-BE49-F238E27FC236}">
                <a16:creationId xmlns:a16="http://schemas.microsoft.com/office/drawing/2014/main" id="{0597CF2A-FD63-448A-81F7-9C9919961A5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64218" y="2670037"/>
            <a:ext cx="457200" cy="4572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D73A554-B267-4398-A5DE-A08D9B11DE9D}"/>
              </a:ext>
            </a:extLst>
          </p:cNvPr>
          <p:cNvSpPr txBox="1"/>
          <p:nvPr/>
        </p:nvSpPr>
        <p:spPr>
          <a:xfrm>
            <a:off x="3889915" y="3660376"/>
            <a:ext cx="538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dirty="0"/>
              <a:t>1 Kaffeemaschine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- Mitarbeiter des Jahres -</a:t>
            </a:r>
          </a:p>
        </p:txBody>
      </p:sp>
      <p:pic>
        <p:nvPicPr>
          <p:cNvPr id="66" name="Graphic 65" descr="Coffee">
            <a:extLst>
              <a:ext uri="{FF2B5EF4-FFF2-40B4-BE49-F238E27FC236}">
                <a16:creationId xmlns:a16="http://schemas.microsoft.com/office/drawing/2014/main" id="{B5B0C78B-EA3A-4242-86C6-94E98549106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432717" y="359712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41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3" grpId="0"/>
      <p:bldP spid="35" grpId="0"/>
      <p:bldP spid="52" grpId="0"/>
      <p:bldP spid="54" grpId="0"/>
      <p:bldP spid="60" grpId="0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B3D2E908-AB62-476C-B420-97DA3D9F5FD0}"/>
              </a:ext>
            </a:extLst>
          </p:cNvPr>
          <p:cNvSpPr/>
          <p:nvPr/>
        </p:nvSpPr>
        <p:spPr>
          <a:xfrm>
            <a:off x="4169929" y="3429000"/>
            <a:ext cx="691979" cy="691979"/>
          </a:xfrm>
          <a:prstGeom prst="flowChartConnector">
            <a:avLst/>
          </a:prstGeom>
          <a:solidFill>
            <a:srgbClr val="232524"/>
          </a:solidFill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5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3ADF-6FBE-435E-9D64-D919FFEF099C}"/>
              </a:ext>
            </a:extLst>
          </p:cNvPr>
          <p:cNvCxnSpPr>
            <a:cxnSpLocks/>
          </p:cNvCxnSpPr>
          <p:nvPr/>
        </p:nvCxnSpPr>
        <p:spPr>
          <a:xfrm>
            <a:off x="346789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BC878-717E-4E8B-B6F5-F5C9DBCB84CC}"/>
              </a:ext>
            </a:extLst>
          </p:cNvPr>
          <p:cNvSpPr/>
          <p:nvPr/>
        </p:nvSpPr>
        <p:spPr>
          <a:xfrm>
            <a:off x="2256468" y="4233765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Vorstellung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19024FC-BFB8-485A-97DA-832717D65D60}"/>
              </a:ext>
            </a:extLst>
          </p:cNvPr>
          <p:cNvSpPr/>
          <p:nvPr/>
        </p:nvSpPr>
        <p:spPr>
          <a:xfrm>
            <a:off x="259033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20F8E7-16AA-4D26-9FCF-247193720F5D}"/>
              </a:ext>
            </a:extLst>
          </p:cNvPr>
          <p:cNvSpPr/>
          <p:nvPr/>
        </p:nvSpPr>
        <p:spPr>
          <a:xfrm>
            <a:off x="575001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A8E7D1-03B4-493B-B9D9-18B696FA3FAE}"/>
              </a:ext>
            </a:extLst>
          </p:cNvPr>
          <p:cNvSpPr/>
          <p:nvPr/>
        </p:nvSpPr>
        <p:spPr>
          <a:xfrm>
            <a:off x="7329849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BFA981-144B-43FF-978F-3D114E39EBBB}"/>
              </a:ext>
            </a:extLst>
          </p:cNvPr>
          <p:cNvSpPr/>
          <p:nvPr/>
        </p:nvSpPr>
        <p:spPr>
          <a:xfrm>
            <a:off x="8909689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05690-58BB-46E4-BA98-0C7A68533905}"/>
              </a:ext>
            </a:extLst>
          </p:cNvPr>
          <p:cNvSpPr/>
          <p:nvPr/>
        </p:nvSpPr>
        <p:spPr>
          <a:xfrm>
            <a:off x="3833026" y="423361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82B2E-39A6-4DC4-BBC6-6395027F5292}"/>
              </a:ext>
            </a:extLst>
          </p:cNvPr>
          <p:cNvSpPr/>
          <p:nvPr/>
        </p:nvSpPr>
        <p:spPr>
          <a:xfrm>
            <a:off x="5295103" y="4235294"/>
            <a:ext cx="1608670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Projektplanung</a:t>
            </a:r>
            <a:endParaRPr 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422E38-143B-465F-8CD8-5DA7CB87D350}"/>
              </a:ext>
            </a:extLst>
          </p:cNvPr>
          <p:cNvSpPr/>
          <p:nvPr/>
        </p:nvSpPr>
        <p:spPr>
          <a:xfrm>
            <a:off x="8468220" y="4227598"/>
            <a:ext cx="1574916" cy="985272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Ausblick</a:t>
            </a:r>
          </a:p>
          <a:p>
            <a:pPr algn="ctr"/>
            <a:r>
              <a:rPr lang="de-DE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F981D-B542-4FF2-B6F5-2F1D34ACCE28}"/>
              </a:ext>
            </a:extLst>
          </p:cNvPr>
          <p:cNvSpPr/>
          <p:nvPr/>
        </p:nvSpPr>
        <p:spPr>
          <a:xfrm>
            <a:off x="6995984" y="423529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Durchführung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DB88F-53EC-4676-8174-85E03D0E3BFD}"/>
              </a:ext>
            </a:extLst>
          </p:cNvPr>
          <p:cNvCxnSpPr>
            <a:cxnSpLocks/>
          </p:cNvCxnSpPr>
          <p:nvPr/>
        </p:nvCxnSpPr>
        <p:spPr>
          <a:xfrm>
            <a:off x="5026024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AE3EFC-F7C0-4E55-826A-72CBA436467B}"/>
              </a:ext>
            </a:extLst>
          </p:cNvPr>
          <p:cNvCxnSpPr>
            <a:cxnSpLocks/>
          </p:cNvCxnSpPr>
          <p:nvPr/>
        </p:nvCxnSpPr>
        <p:spPr>
          <a:xfrm>
            <a:off x="659764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ED4873-AC76-4DDF-A7B6-7F41FA57B23D}"/>
              </a:ext>
            </a:extLst>
          </p:cNvPr>
          <p:cNvCxnSpPr>
            <a:cxnSpLocks/>
          </p:cNvCxnSpPr>
          <p:nvPr/>
        </p:nvCxnSpPr>
        <p:spPr>
          <a:xfrm>
            <a:off x="8188020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333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9E818CBA-0CE8-4801-9924-8A1D219AB789}"/>
              </a:ext>
            </a:extLst>
          </p:cNvPr>
          <p:cNvSpPr/>
          <p:nvPr/>
        </p:nvSpPr>
        <p:spPr>
          <a:xfrm>
            <a:off x="2305054" y="2951485"/>
            <a:ext cx="7581900" cy="600057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Ist-</a:t>
            </a:r>
            <a:r>
              <a:rPr lang="de-D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Zustand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6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85EA0F-4167-444C-A434-2ABCEE080323}"/>
              </a:ext>
            </a:extLst>
          </p:cNvPr>
          <p:cNvSpPr txBox="1"/>
          <p:nvPr/>
        </p:nvSpPr>
        <p:spPr>
          <a:xfrm>
            <a:off x="1295401" y="1857498"/>
            <a:ext cx="2090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/>
              <a:t>10 Auszubildende </a:t>
            </a:r>
          </a:p>
        </p:txBody>
      </p:sp>
      <p:pic>
        <p:nvPicPr>
          <p:cNvPr id="24" name="Graphic 23" descr="Graduation cap">
            <a:extLst>
              <a:ext uri="{FF2B5EF4-FFF2-40B4-BE49-F238E27FC236}">
                <a16:creationId xmlns:a16="http://schemas.microsoft.com/office/drawing/2014/main" id="{FD655298-9E7F-48F3-B709-B0654E636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4" y="1824004"/>
            <a:ext cx="457200" cy="4572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D767D6-62EE-4743-AEFE-86B1C981CA50}"/>
              </a:ext>
            </a:extLst>
          </p:cNvPr>
          <p:cNvCxnSpPr>
            <a:cxnSpLocks/>
          </p:cNvCxnSpPr>
          <p:nvPr/>
        </p:nvCxnSpPr>
        <p:spPr>
          <a:xfrm>
            <a:off x="3838756" y="2057553"/>
            <a:ext cx="6901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E10260DF-5EB1-469A-BC64-1DB17F131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3523" y="1800407"/>
            <a:ext cx="457200" cy="4572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C502403-EEEA-4925-9077-6294C0963AF0}"/>
              </a:ext>
            </a:extLst>
          </p:cNvPr>
          <p:cNvSpPr txBox="1"/>
          <p:nvPr/>
        </p:nvSpPr>
        <p:spPr>
          <a:xfrm>
            <a:off x="5390720" y="1857498"/>
            <a:ext cx="2067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/>
              <a:t>PDF-Datei Vorlage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5D9DC3-EE0F-47B6-B449-068F67E86BEC}"/>
              </a:ext>
            </a:extLst>
          </p:cNvPr>
          <p:cNvCxnSpPr>
            <a:cxnSpLocks/>
          </p:cNvCxnSpPr>
          <p:nvPr/>
        </p:nvCxnSpPr>
        <p:spPr>
          <a:xfrm>
            <a:off x="8030211" y="2057400"/>
            <a:ext cx="6901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A47B10-E63C-41A2-BE58-BBF844763D6E}"/>
              </a:ext>
            </a:extLst>
          </p:cNvPr>
          <p:cNvSpPr txBox="1"/>
          <p:nvPr/>
        </p:nvSpPr>
        <p:spPr>
          <a:xfrm>
            <a:off x="9702941" y="1857345"/>
            <a:ext cx="1193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/>
              <a:t>Probleme</a:t>
            </a:r>
          </a:p>
        </p:txBody>
      </p:sp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E259F251-1ADC-457E-88A8-CDDE5EF135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5741" y="1847180"/>
            <a:ext cx="457200" cy="457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7440D55-4B6F-4504-B7B0-880B5D19FED1}"/>
              </a:ext>
            </a:extLst>
          </p:cNvPr>
          <p:cNvSpPr txBox="1"/>
          <p:nvPr/>
        </p:nvSpPr>
        <p:spPr>
          <a:xfrm>
            <a:off x="2425957" y="3057331"/>
            <a:ext cx="7340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Falsche Eintragung von: Zeitraum – Nummerierung - Ausbildungsjahr</a:t>
            </a:r>
          </a:p>
        </p:txBody>
      </p:sp>
      <p:sp>
        <p:nvSpPr>
          <p:cNvPr id="58" name="Flowchart: Alternate Process 57">
            <a:extLst>
              <a:ext uri="{FF2B5EF4-FFF2-40B4-BE49-F238E27FC236}">
                <a16:creationId xmlns:a16="http://schemas.microsoft.com/office/drawing/2014/main" id="{E7A1030F-4CBC-4F30-BCD8-334D6CC827A6}"/>
              </a:ext>
            </a:extLst>
          </p:cNvPr>
          <p:cNvSpPr/>
          <p:nvPr/>
        </p:nvSpPr>
        <p:spPr>
          <a:xfrm>
            <a:off x="2305054" y="3980040"/>
            <a:ext cx="7581900" cy="600057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4281EF-5846-4FF8-B33A-CABC38BAD62D}"/>
              </a:ext>
            </a:extLst>
          </p:cNvPr>
          <p:cNvSpPr txBox="1"/>
          <p:nvPr/>
        </p:nvSpPr>
        <p:spPr>
          <a:xfrm>
            <a:off x="2479657" y="4085886"/>
            <a:ext cx="215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Bei der Ablehnung</a:t>
            </a:r>
          </a:p>
        </p:txBody>
      </p:sp>
      <p:sp>
        <p:nvSpPr>
          <p:cNvPr id="60" name="Flowchart: Alternate Process 59">
            <a:extLst>
              <a:ext uri="{FF2B5EF4-FFF2-40B4-BE49-F238E27FC236}">
                <a16:creationId xmlns:a16="http://schemas.microsoft.com/office/drawing/2014/main" id="{83540367-F02D-4865-B933-1CBF8F28D541}"/>
              </a:ext>
            </a:extLst>
          </p:cNvPr>
          <p:cNvSpPr/>
          <p:nvPr/>
        </p:nvSpPr>
        <p:spPr>
          <a:xfrm>
            <a:off x="2305054" y="5008596"/>
            <a:ext cx="7581900" cy="600057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FA63CE-B876-4A36-9221-28ECA6D62992}"/>
              </a:ext>
            </a:extLst>
          </p:cNvPr>
          <p:cNvSpPr txBox="1"/>
          <p:nvPr/>
        </p:nvSpPr>
        <p:spPr>
          <a:xfrm>
            <a:off x="5041616" y="5114440"/>
            <a:ext cx="2108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Falsche Abheftung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919B4F3-EB7A-4AA7-B3AB-9D77742B4EE9}"/>
              </a:ext>
            </a:extLst>
          </p:cNvPr>
          <p:cNvSpPr txBox="1"/>
          <p:nvPr/>
        </p:nvSpPr>
        <p:spPr>
          <a:xfrm>
            <a:off x="4854068" y="4085886"/>
            <a:ext cx="2313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Zweimal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bg1"/>
                </a:solidFill>
              </a:rPr>
              <a:t>ausdrucken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1BB91B-DC60-43AF-A21D-7093D78268A9}"/>
              </a:ext>
            </a:extLst>
          </p:cNvPr>
          <p:cNvSpPr txBox="1"/>
          <p:nvPr/>
        </p:nvSpPr>
        <p:spPr>
          <a:xfrm>
            <a:off x="7389628" y="4085885"/>
            <a:ext cx="2497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Papierverschwendung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48752F2-627A-460B-8C83-E342DAF387D1}"/>
              </a:ext>
            </a:extLst>
          </p:cNvPr>
          <p:cNvCxnSpPr>
            <a:cxnSpLocks/>
          </p:cNvCxnSpPr>
          <p:nvPr/>
        </p:nvCxnSpPr>
        <p:spPr>
          <a:xfrm>
            <a:off x="4598486" y="4305075"/>
            <a:ext cx="2817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2EB6D91-BE73-4A31-A08B-C3D34A3D573A}"/>
              </a:ext>
            </a:extLst>
          </p:cNvPr>
          <p:cNvCxnSpPr>
            <a:cxnSpLocks/>
          </p:cNvCxnSpPr>
          <p:nvPr/>
        </p:nvCxnSpPr>
        <p:spPr>
          <a:xfrm>
            <a:off x="7150398" y="4305075"/>
            <a:ext cx="2817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787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3" grpId="0"/>
      <p:bldP spid="30" grpId="0"/>
      <p:bldP spid="33" grpId="0"/>
      <p:bldP spid="36" grpId="0"/>
      <p:bldP spid="58" grpId="0" animBg="1"/>
      <p:bldP spid="59" grpId="0"/>
      <p:bldP spid="60" grpId="0" animBg="1"/>
      <p:bldP spid="61" grpId="0"/>
      <p:bldP spid="62" grpId="0"/>
      <p:bldP spid="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621EE4DB-675F-480A-BB54-F28415E9C41F}"/>
              </a:ext>
            </a:extLst>
          </p:cNvPr>
          <p:cNvSpPr/>
          <p:nvPr/>
        </p:nvSpPr>
        <p:spPr>
          <a:xfrm>
            <a:off x="1884679" y="3892550"/>
            <a:ext cx="8422642" cy="1514475"/>
          </a:xfrm>
          <a:prstGeom prst="flowChartAlternateProcess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B5DFFCE7-570B-486F-9717-5D510DDCEFE2}"/>
              </a:ext>
            </a:extLst>
          </p:cNvPr>
          <p:cNvSpPr/>
          <p:nvPr/>
        </p:nvSpPr>
        <p:spPr>
          <a:xfrm>
            <a:off x="2024379" y="4039094"/>
            <a:ext cx="5619751" cy="121502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12BCE480-EFCA-4372-A328-05CD131B047D}"/>
              </a:ext>
            </a:extLst>
          </p:cNvPr>
          <p:cNvSpPr/>
          <p:nvPr/>
        </p:nvSpPr>
        <p:spPr>
          <a:xfrm>
            <a:off x="2176779" y="4231853"/>
            <a:ext cx="2651815" cy="841374"/>
          </a:xfrm>
          <a:prstGeom prst="flowChartAlternateProcess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Soll-</a:t>
            </a:r>
            <a:r>
              <a:rPr lang="de-D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Zustand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7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Graphic 6" descr="Internet">
            <a:extLst>
              <a:ext uri="{FF2B5EF4-FFF2-40B4-BE49-F238E27FC236}">
                <a16:creationId xmlns:a16="http://schemas.microsoft.com/office/drawing/2014/main" id="{E8C76B77-2AF1-4BF3-B4B8-811B7DB28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9447" y="1603878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9F75526-9406-4122-813F-87D3DAC5F562}"/>
              </a:ext>
            </a:extLst>
          </p:cNvPr>
          <p:cNvSpPr txBox="1"/>
          <p:nvPr/>
        </p:nvSpPr>
        <p:spPr>
          <a:xfrm>
            <a:off x="2443847" y="1861023"/>
            <a:ext cx="215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Erreichbarkeit</a:t>
            </a:r>
          </a:p>
        </p:txBody>
      </p:sp>
      <p:pic>
        <p:nvPicPr>
          <p:cNvPr id="9" name="Graphic 8" descr="Workflow">
            <a:extLst>
              <a:ext uri="{FF2B5EF4-FFF2-40B4-BE49-F238E27FC236}">
                <a16:creationId xmlns:a16="http://schemas.microsoft.com/office/drawing/2014/main" id="{28BA3F96-CBBE-4E30-8980-2D66EAF9BA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6960" y="1597308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C294296-1770-4D43-9D94-A02DD6F04B78}"/>
              </a:ext>
            </a:extLst>
          </p:cNvPr>
          <p:cNvSpPr txBox="1"/>
          <p:nvPr/>
        </p:nvSpPr>
        <p:spPr>
          <a:xfrm>
            <a:off x="8841360" y="1873485"/>
            <a:ext cx="215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Automatisierung</a:t>
            </a:r>
          </a:p>
        </p:txBody>
      </p:sp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E86FF97D-959C-407C-9DA1-445BA19703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05144" y="4301941"/>
            <a:ext cx="685801" cy="685801"/>
          </a:xfrm>
          <a:prstGeom prst="rect">
            <a:avLst/>
          </a:prstGeom>
        </p:spPr>
      </p:pic>
      <p:pic>
        <p:nvPicPr>
          <p:cNvPr id="15" name="Graphic 14" descr="Users">
            <a:extLst>
              <a:ext uri="{FF2B5EF4-FFF2-40B4-BE49-F238E27FC236}">
                <a16:creationId xmlns:a16="http://schemas.microsoft.com/office/drawing/2014/main" id="{14861BB0-3345-430D-8620-B18E27AC0B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35778" y="2755546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9EAF105-6F5F-4936-9157-B962E61DFC3C}"/>
              </a:ext>
            </a:extLst>
          </p:cNvPr>
          <p:cNvSpPr txBox="1"/>
          <p:nvPr/>
        </p:nvSpPr>
        <p:spPr>
          <a:xfrm>
            <a:off x="5350178" y="3012691"/>
            <a:ext cx="2471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Verschiedene Kontos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A42B6A-E8E4-4C2D-BBCC-BF1CAACE8C42}"/>
              </a:ext>
            </a:extLst>
          </p:cNvPr>
          <p:cNvSpPr txBox="1"/>
          <p:nvPr/>
        </p:nvSpPr>
        <p:spPr>
          <a:xfrm>
            <a:off x="2890943" y="4444785"/>
            <a:ext cx="1718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Auszubildende</a:t>
            </a:r>
          </a:p>
        </p:txBody>
      </p:sp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1A8D50F9-29DA-4CDF-946D-96AE493653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23837" y="4324167"/>
            <a:ext cx="685801" cy="68580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B0D42E4-7AFF-4C4B-AB12-2E079014072C}"/>
              </a:ext>
            </a:extLst>
          </p:cNvPr>
          <p:cNvSpPr txBox="1"/>
          <p:nvPr/>
        </p:nvSpPr>
        <p:spPr>
          <a:xfrm>
            <a:off x="6209638" y="4467012"/>
            <a:ext cx="1164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Ausbilder</a:t>
            </a:r>
          </a:p>
        </p:txBody>
      </p:sp>
      <p:pic>
        <p:nvPicPr>
          <p:cNvPr id="39" name="Graphic 38" descr="User">
            <a:extLst>
              <a:ext uri="{FF2B5EF4-FFF2-40B4-BE49-F238E27FC236}">
                <a16:creationId xmlns:a16="http://schemas.microsoft.com/office/drawing/2014/main" id="{08D1D4F6-5ADD-4DFE-8860-A60460BA1B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84447" y="4324167"/>
            <a:ext cx="685801" cy="68580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2661946-2264-4C35-A17D-339910C9E994}"/>
              </a:ext>
            </a:extLst>
          </p:cNvPr>
          <p:cNvSpPr txBox="1"/>
          <p:nvPr/>
        </p:nvSpPr>
        <p:spPr>
          <a:xfrm>
            <a:off x="9170244" y="4467012"/>
            <a:ext cx="940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61901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4" grpId="0" animBg="1"/>
      <p:bldP spid="53" grpId="0" animBg="1"/>
      <p:bldP spid="25" grpId="0"/>
      <p:bldP spid="28" grpId="0"/>
      <p:bldP spid="34" grpId="0"/>
      <p:bldP spid="35" grpId="0"/>
      <p:bldP spid="38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20F8E7-16AA-4D26-9FCF-247193720F5D}"/>
              </a:ext>
            </a:extLst>
          </p:cNvPr>
          <p:cNvSpPr/>
          <p:nvPr/>
        </p:nvSpPr>
        <p:spPr>
          <a:xfrm>
            <a:off x="416785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CDBD8F37-4B8F-4264-AAE6-2653D2CC3B7F}"/>
              </a:ext>
            </a:extLst>
          </p:cNvPr>
          <p:cNvSpPr/>
          <p:nvPr/>
        </p:nvSpPr>
        <p:spPr>
          <a:xfrm>
            <a:off x="5750012" y="3429000"/>
            <a:ext cx="691979" cy="691979"/>
          </a:xfrm>
          <a:prstGeom prst="flowChartConnector">
            <a:avLst/>
          </a:prstGeom>
          <a:solidFill>
            <a:srgbClr val="232524"/>
          </a:solidFill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180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Projektplanung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8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3ADF-6FBE-435E-9D64-D919FFEF099C}"/>
              </a:ext>
            </a:extLst>
          </p:cNvPr>
          <p:cNvCxnSpPr>
            <a:cxnSpLocks/>
          </p:cNvCxnSpPr>
          <p:nvPr/>
        </p:nvCxnSpPr>
        <p:spPr>
          <a:xfrm>
            <a:off x="346789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BC878-717E-4E8B-B6F5-F5C9DBCB84CC}"/>
              </a:ext>
            </a:extLst>
          </p:cNvPr>
          <p:cNvSpPr/>
          <p:nvPr/>
        </p:nvSpPr>
        <p:spPr>
          <a:xfrm>
            <a:off x="2256468" y="4233765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Vorstellung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19024FC-BFB8-485A-97DA-832717D65D60}"/>
              </a:ext>
            </a:extLst>
          </p:cNvPr>
          <p:cNvSpPr/>
          <p:nvPr/>
        </p:nvSpPr>
        <p:spPr>
          <a:xfrm>
            <a:off x="259033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A8E7D1-03B4-493B-B9D9-18B696FA3FAE}"/>
              </a:ext>
            </a:extLst>
          </p:cNvPr>
          <p:cNvSpPr/>
          <p:nvPr/>
        </p:nvSpPr>
        <p:spPr>
          <a:xfrm>
            <a:off x="7329849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BFA981-144B-43FF-978F-3D114E39EBBB}"/>
              </a:ext>
            </a:extLst>
          </p:cNvPr>
          <p:cNvSpPr/>
          <p:nvPr/>
        </p:nvSpPr>
        <p:spPr>
          <a:xfrm>
            <a:off x="8909689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05690-58BB-46E4-BA98-0C7A68533905}"/>
              </a:ext>
            </a:extLst>
          </p:cNvPr>
          <p:cNvSpPr/>
          <p:nvPr/>
        </p:nvSpPr>
        <p:spPr>
          <a:xfrm>
            <a:off x="3833026" y="423361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82B2E-39A6-4DC4-BBC6-6395027F5292}"/>
              </a:ext>
            </a:extLst>
          </p:cNvPr>
          <p:cNvSpPr/>
          <p:nvPr/>
        </p:nvSpPr>
        <p:spPr>
          <a:xfrm>
            <a:off x="5295103" y="4235294"/>
            <a:ext cx="1608670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Projektplanung</a:t>
            </a:r>
            <a:endParaRPr 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422E38-143B-465F-8CD8-5DA7CB87D350}"/>
              </a:ext>
            </a:extLst>
          </p:cNvPr>
          <p:cNvSpPr/>
          <p:nvPr/>
        </p:nvSpPr>
        <p:spPr>
          <a:xfrm>
            <a:off x="8468220" y="4227598"/>
            <a:ext cx="1574916" cy="985272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Ausblick</a:t>
            </a:r>
          </a:p>
          <a:p>
            <a:pPr algn="ctr"/>
            <a:r>
              <a:rPr lang="de-DE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F981D-B542-4FF2-B6F5-2F1D34ACCE28}"/>
              </a:ext>
            </a:extLst>
          </p:cNvPr>
          <p:cNvSpPr/>
          <p:nvPr/>
        </p:nvSpPr>
        <p:spPr>
          <a:xfrm>
            <a:off x="6995984" y="423529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Durchführung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DB88F-53EC-4676-8174-85E03D0E3BFD}"/>
              </a:ext>
            </a:extLst>
          </p:cNvPr>
          <p:cNvCxnSpPr>
            <a:cxnSpLocks/>
          </p:cNvCxnSpPr>
          <p:nvPr/>
        </p:nvCxnSpPr>
        <p:spPr>
          <a:xfrm>
            <a:off x="5026024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AE3EFC-F7C0-4E55-826A-72CBA436467B}"/>
              </a:ext>
            </a:extLst>
          </p:cNvPr>
          <p:cNvCxnSpPr>
            <a:cxnSpLocks/>
          </p:cNvCxnSpPr>
          <p:nvPr/>
        </p:nvCxnSpPr>
        <p:spPr>
          <a:xfrm>
            <a:off x="659764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ED4873-AC76-4DDF-A7B6-7F41FA57B23D}"/>
              </a:ext>
            </a:extLst>
          </p:cNvPr>
          <p:cNvCxnSpPr>
            <a:cxnSpLocks/>
          </p:cNvCxnSpPr>
          <p:nvPr/>
        </p:nvCxnSpPr>
        <p:spPr>
          <a:xfrm>
            <a:off x="8188020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89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Projektplanung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9</a:t>
            </a:fld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A2D4DD-D9E2-4B83-864F-EDE75FA32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245339"/>
              </p:ext>
            </p:extLst>
          </p:nvPr>
        </p:nvGraphicFramePr>
        <p:xfrm>
          <a:off x="615298" y="1848604"/>
          <a:ext cx="2478280" cy="38019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9140">
                  <a:extLst>
                    <a:ext uri="{9D8B030D-6E8A-4147-A177-3AD203B41FA5}">
                      <a16:colId xmlns:a16="http://schemas.microsoft.com/office/drawing/2014/main" val="1175311731"/>
                    </a:ext>
                  </a:extLst>
                </a:gridCol>
                <a:gridCol w="1239140">
                  <a:extLst>
                    <a:ext uri="{9D8B030D-6E8A-4147-A177-3AD203B41FA5}">
                      <a16:colId xmlns:a16="http://schemas.microsoft.com/office/drawing/2014/main" val="952997101"/>
                    </a:ext>
                  </a:extLst>
                </a:gridCol>
              </a:tblGrid>
              <a:tr h="5513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Projektphase</a:t>
                      </a:r>
                      <a:endParaRPr lang="ru-RU" sz="1600" b="1" i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51509" marR="51509" marT="26649" marB="26649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Geplante Zeit</a:t>
                      </a:r>
                      <a:endParaRPr lang="ru-RU" sz="1600" b="1" i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51509" marR="51509" marT="26649" marB="26649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285262"/>
                  </a:ext>
                </a:extLst>
              </a:tr>
              <a:tr h="541769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Planung und Analyse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6 Stunden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468945"/>
                  </a:ext>
                </a:extLst>
              </a:tr>
              <a:tr h="541769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Realisierung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43 Stunden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855832"/>
                  </a:ext>
                </a:extLst>
              </a:tr>
              <a:tr h="541769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Dokumentation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 Stunden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81452"/>
                  </a:ext>
                </a:extLst>
              </a:tr>
              <a:tr h="541769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Abschlusstest mit Bugfixing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9 Stunden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421331"/>
                  </a:ext>
                </a:extLst>
              </a:tr>
              <a:tr h="541769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Puffer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 Stunden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393577"/>
                  </a:ext>
                </a:extLst>
              </a:tr>
              <a:tr h="541769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Gesamt</a:t>
                      </a:r>
                      <a:endParaRPr lang="ru-RU" sz="1200" b="1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70 Stunden</a:t>
                      </a:r>
                      <a:endParaRPr lang="ru-RU" sz="1200" b="1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6018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CD442A7-E3CC-42C7-A92F-53C130EFD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20520"/>
              </p:ext>
            </p:extLst>
          </p:nvPr>
        </p:nvGraphicFramePr>
        <p:xfrm>
          <a:off x="3367036" y="1841344"/>
          <a:ext cx="8209665" cy="375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494">
                  <a:extLst>
                    <a:ext uri="{9D8B030D-6E8A-4147-A177-3AD203B41FA5}">
                      <a16:colId xmlns:a16="http://schemas.microsoft.com/office/drawing/2014/main" val="3771321557"/>
                    </a:ext>
                  </a:extLst>
                </a:gridCol>
                <a:gridCol w="1595794">
                  <a:extLst>
                    <a:ext uri="{9D8B030D-6E8A-4147-A177-3AD203B41FA5}">
                      <a16:colId xmlns:a16="http://schemas.microsoft.com/office/drawing/2014/main" val="1302731667"/>
                    </a:ext>
                  </a:extLst>
                </a:gridCol>
                <a:gridCol w="849543">
                  <a:extLst>
                    <a:ext uri="{9D8B030D-6E8A-4147-A177-3AD203B41FA5}">
                      <a16:colId xmlns:a16="http://schemas.microsoft.com/office/drawing/2014/main" val="3203799523"/>
                    </a:ext>
                  </a:extLst>
                </a:gridCol>
                <a:gridCol w="1368278">
                  <a:extLst>
                    <a:ext uri="{9D8B030D-6E8A-4147-A177-3AD203B41FA5}">
                      <a16:colId xmlns:a16="http://schemas.microsoft.com/office/drawing/2014/main" val="471869505"/>
                    </a:ext>
                  </a:extLst>
                </a:gridCol>
                <a:gridCol w="1368278">
                  <a:extLst>
                    <a:ext uri="{9D8B030D-6E8A-4147-A177-3AD203B41FA5}">
                      <a16:colId xmlns:a16="http://schemas.microsoft.com/office/drawing/2014/main" val="1626658318"/>
                    </a:ext>
                  </a:extLst>
                </a:gridCol>
                <a:gridCol w="1368278">
                  <a:extLst>
                    <a:ext uri="{9D8B030D-6E8A-4147-A177-3AD203B41FA5}">
                      <a16:colId xmlns:a16="http://schemas.microsoft.com/office/drawing/2014/main" val="777771099"/>
                    </a:ext>
                  </a:extLst>
                </a:gridCol>
              </a:tblGrid>
              <a:tr h="625468">
                <a:tc>
                  <a:txBody>
                    <a:bodyPr/>
                    <a:lstStyle/>
                    <a:p>
                      <a:pPr lvl="0" algn="l" rtl="0"/>
                      <a:r>
                        <a:rPr lang="de-DE" sz="1600" dirty="0"/>
                        <a:t>Vorgang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600" dirty="0"/>
                        <a:t>Mitarbeiter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600" dirty="0"/>
                        <a:t>Zeit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600" dirty="0"/>
                        <a:t>Personal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600" dirty="0"/>
                        <a:t>Ressourcen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600" dirty="0"/>
                        <a:t>Gesamt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731835"/>
                  </a:ext>
                </a:extLst>
              </a:tr>
              <a:tr h="625468"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Entwicklungskosten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1 x Auszubildender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70 Std.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700,00 €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1.050,00 €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1.750,00 €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18175"/>
                  </a:ext>
                </a:extLst>
              </a:tr>
              <a:tr h="625468"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Fachgespräch 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1 x Mitarbeiter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6 Std.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150,00 €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90,00 €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240,00 €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783135"/>
                  </a:ext>
                </a:extLst>
              </a:tr>
              <a:tr h="625468"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Code-Review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1 x Mitarbeiter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3 Std.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75,00 €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45,00 €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120,00 €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881433"/>
                  </a:ext>
                </a:extLst>
              </a:tr>
              <a:tr h="625468"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Abnahme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1 x Mitarbeiter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1 Std.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25,00 €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15,00 €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40,00 €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391671"/>
                  </a:ext>
                </a:extLst>
              </a:tr>
              <a:tr h="625468">
                <a:tc>
                  <a:txBody>
                    <a:bodyPr/>
                    <a:lstStyle/>
                    <a:p>
                      <a:pPr lvl="0" algn="l" rtl="0"/>
                      <a:endParaRPr lang="de-DE" sz="1200" dirty="0"/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endParaRPr lang="de-DE" sz="1200"/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endParaRPr lang="de-DE" sz="1200"/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endParaRPr lang="de-DE" sz="1200"/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endParaRPr lang="de-DE" sz="1200"/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b="1" dirty="0"/>
                        <a:t>2.150,00 €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89553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698F4BB-CBB6-4190-8302-92F2A64AB213}"/>
              </a:ext>
            </a:extLst>
          </p:cNvPr>
          <p:cNvSpPr txBox="1"/>
          <p:nvPr/>
        </p:nvSpPr>
        <p:spPr>
          <a:xfrm>
            <a:off x="3367036" y="1349936"/>
            <a:ext cx="22297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de-DE" sz="2200" dirty="0"/>
              <a:t>Kostenaufstellung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D2069B-1D27-4A75-9C18-41EEB6FFC161}"/>
              </a:ext>
            </a:extLst>
          </p:cNvPr>
          <p:cNvSpPr txBox="1"/>
          <p:nvPr/>
        </p:nvSpPr>
        <p:spPr>
          <a:xfrm>
            <a:off x="615298" y="1349936"/>
            <a:ext cx="2418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de-DE" sz="2200" dirty="0"/>
              <a:t>Kalkulierte Zeiten</a:t>
            </a:r>
          </a:p>
        </p:txBody>
      </p:sp>
    </p:spTree>
    <p:extLst>
      <p:ext uri="{BB962C8B-B14F-4D97-AF65-F5344CB8AC3E}">
        <p14:creationId xmlns:p14="http://schemas.microsoft.com/office/powerpoint/2010/main" val="99960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453</Words>
  <Application>Microsoft Office PowerPoint</Application>
  <PresentationFormat>Widescreen</PresentationFormat>
  <Paragraphs>212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(Body)</vt:lpstr>
      <vt:lpstr>Calibri Light</vt:lpstr>
      <vt:lpstr>Gill Sans</vt:lpstr>
      <vt:lpstr>Gill Sans Light</vt:lpstr>
      <vt:lpstr>LM Roman 10</vt:lpstr>
      <vt:lpstr>LM Sans 10</vt:lpstr>
      <vt:lpstr>Office</vt:lpstr>
      <vt:lpstr>Das Auszubildenden Verwaltungssystem</vt:lpstr>
      <vt:lpstr>Inhalt</vt:lpstr>
      <vt:lpstr>Vorstellung</vt:lpstr>
      <vt:lpstr>Das Unternehmen</vt:lpstr>
      <vt:lpstr>Analyse</vt:lpstr>
      <vt:lpstr>Ist-Zustand</vt:lpstr>
      <vt:lpstr>Soll-Zustand</vt:lpstr>
      <vt:lpstr>Projektplanung</vt:lpstr>
      <vt:lpstr>Projektplanung</vt:lpstr>
      <vt:lpstr>Projektdurchführung</vt:lpstr>
      <vt:lpstr>Entwurf</vt:lpstr>
      <vt:lpstr>Implementierung</vt:lpstr>
      <vt:lpstr>Model</vt:lpstr>
      <vt:lpstr>View und Controller</vt:lpstr>
      <vt:lpstr>View und Controller</vt:lpstr>
      <vt:lpstr>Projektplanung</vt:lpstr>
      <vt:lpstr>Review und Ausblick</vt:lpstr>
      <vt:lpstr>Quellen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Auszubildenden Verwaltungssystem</dc:title>
  <dc:creator>Abdulsalam Emesh</dc:creator>
  <cp:lastModifiedBy>EmeshAbdulsalam</cp:lastModifiedBy>
  <cp:revision>91</cp:revision>
  <dcterms:created xsi:type="dcterms:W3CDTF">2021-06-04T17:49:18Z</dcterms:created>
  <dcterms:modified xsi:type="dcterms:W3CDTF">2021-06-09T20:16:02Z</dcterms:modified>
</cp:coreProperties>
</file>