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79" r:id="rId11"/>
    <p:sldId id="269" r:id="rId12"/>
    <p:sldId id="270" r:id="rId13"/>
    <p:sldId id="271" r:id="rId14"/>
    <p:sldId id="272" r:id="rId15"/>
    <p:sldId id="281" r:id="rId16"/>
    <p:sldId id="278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15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BDD7EE"/>
    <a:srgbClr val="2E75B6"/>
    <a:srgbClr val="EF3B2D"/>
    <a:srgbClr val="F53D2E"/>
    <a:srgbClr val="A5A5A5"/>
    <a:srgbClr val="232524"/>
    <a:srgbClr val="DF2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416" autoAdjust="0"/>
  </p:normalViewPr>
  <p:slideViewPr>
    <p:cSldViewPr snapToGrid="0">
      <p:cViewPr>
        <p:scale>
          <a:sx n="78" d="100"/>
          <a:sy n="78" d="100"/>
        </p:scale>
        <p:origin x="696" y="45"/>
      </p:cViewPr>
      <p:guideLst>
        <p:guide pos="7152"/>
        <p:guide pos="384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B4B77-3DAD-43A8-85B3-62822D647A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799172-27FC-4AEA-9C5F-869731680CC8}">
      <dgm:prSet phldrT="[Text]"/>
      <dgm:spPr/>
      <dgm:t>
        <a:bodyPr/>
        <a:lstStyle/>
        <a:p>
          <a:r>
            <a:rPr lang="de-DE" dirty="0"/>
            <a:t>Berechtigungs-</a:t>
          </a:r>
          <a:br>
            <a:rPr lang="de-DE" dirty="0"/>
          </a:br>
          <a:r>
            <a:rPr lang="de-DE" dirty="0"/>
            <a:t>tabelle</a:t>
          </a:r>
        </a:p>
      </dgm:t>
    </dgm:pt>
    <dgm:pt modelId="{BACA6585-BD68-4E40-ADCF-9C7B8587AC18}" type="parTrans" cxnId="{11E94721-623F-4575-A79E-70CF68FE3A52}">
      <dgm:prSet/>
      <dgm:spPr/>
      <dgm:t>
        <a:bodyPr/>
        <a:lstStyle/>
        <a:p>
          <a:endParaRPr lang="de-DE"/>
        </a:p>
      </dgm:t>
    </dgm:pt>
    <dgm:pt modelId="{FB0FFAF7-7049-44C9-B116-876CA46D383F}" type="sibTrans" cxnId="{11E94721-623F-4575-A79E-70CF68FE3A52}">
      <dgm:prSet/>
      <dgm:spPr/>
      <dgm:t>
        <a:bodyPr/>
        <a:lstStyle/>
        <a:p>
          <a:endParaRPr lang="de-DE"/>
        </a:p>
      </dgm:t>
    </dgm:pt>
    <dgm:pt modelId="{0932C874-EA34-44D6-9136-42CC139FB326}">
      <dgm:prSet phldrT="[Text]"/>
      <dgm:spPr/>
      <dgm:t>
        <a:bodyPr/>
        <a:lstStyle/>
        <a:p>
          <a:r>
            <a:rPr lang="de-DE" dirty="0"/>
            <a:t>Laravel</a:t>
          </a:r>
          <a:br>
            <a:rPr lang="de-DE" dirty="0"/>
          </a:br>
          <a:r>
            <a:rPr lang="de-DE" dirty="0"/>
            <a:t>Middleware</a:t>
          </a:r>
        </a:p>
      </dgm:t>
    </dgm:pt>
    <dgm:pt modelId="{B695F785-0881-461B-BE5B-E89A29BDA1A4}" type="parTrans" cxnId="{46CF6D5F-0178-40C0-9399-A16D63D5829F}">
      <dgm:prSet/>
      <dgm:spPr/>
      <dgm:t>
        <a:bodyPr/>
        <a:lstStyle/>
        <a:p>
          <a:endParaRPr lang="de-DE"/>
        </a:p>
      </dgm:t>
    </dgm:pt>
    <dgm:pt modelId="{B4D8CE08-188D-460D-B20F-5A3D1B46B8FE}" type="sibTrans" cxnId="{46CF6D5F-0178-40C0-9399-A16D63D5829F}">
      <dgm:prSet/>
      <dgm:spPr/>
      <dgm:t>
        <a:bodyPr/>
        <a:lstStyle/>
        <a:p>
          <a:endParaRPr lang="de-DE"/>
        </a:p>
      </dgm:t>
    </dgm:pt>
    <dgm:pt modelId="{542B617D-CF8F-4C99-8E06-2CA60598B9B9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BBE67D5-F76F-494B-B4A4-73A902EB0BF7}" type="parTrans" cxnId="{4F81B86A-F501-457A-BACB-7EEFB42BF4B2}">
      <dgm:prSet/>
      <dgm:spPr/>
      <dgm:t>
        <a:bodyPr/>
        <a:lstStyle/>
        <a:p>
          <a:endParaRPr lang="de-DE"/>
        </a:p>
      </dgm:t>
    </dgm:pt>
    <dgm:pt modelId="{01E222F0-B34E-4201-8A6A-4EBDD8E02FE4}" type="sibTrans" cxnId="{4F81B86A-F501-457A-BACB-7EEFB42BF4B2}">
      <dgm:prSet/>
      <dgm:spPr/>
      <dgm:t>
        <a:bodyPr/>
        <a:lstStyle/>
        <a:p>
          <a:endParaRPr lang="de-DE"/>
        </a:p>
      </dgm:t>
    </dgm:pt>
    <dgm:pt modelId="{749E5840-E2F9-4CB2-9FC2-383AB5A6958E}" type="pres">
      <dgm:prSet presAssocID="{9D0B4B77-3DAD-43A8-85B3-62822D647A03}" presName="Name0" presStyleCnt="0">
        <dgm:presLayoutVars>
          <dgm:dir/>
          <dgm:resizeHandles val="exact"/>
        </dgm:presLayoutVars>
      </dgm:prSet>
      <dgm:spPr/>
    </dgm:pt>
    <dgm:pt modelId="{CEFE7554-FA81-4E08-9D51-9F25818E980A}" type="pres">
      <dgm:prSet presAssocID="{5D799172-27FC-4AEA-9C5F-869731680CC8}" presName="node" presStyleLbl="node1" presStyleIdx="0" presStyleCnt="3">
        <dgm:presLayoutVars>
          <dgm:bulletEnabled val="1"/>
        </dgm:presLayoutVars>
      </dgm:prSet>
      <dgm:spPr/>
    </dgm:pt>
    <dgm:pt modelId="{69D85001-16AC-4E44-A006-F64375D2A290}" type="pres">
      <dgm:prSet presAssocID="{FB0FFAF7-7049-44C9-B116-876CA46D383F}" presName="sibTrans" presStyleLbl="sibTrans2D1" presStyleIdx="0" presStyleCnt="2" custScaleX="213333" custLinFactNeighborX="-14722"/>
      <dgm:spPr/>
    </dgm:pt>
    <dgm:pt modelId="{500D72DD-4A16-477B-BB86-CEC485502FC0}" type="pres">
      <dgm:prSet presAssocID="{FB0FFAF7-7049-44C9-B116-876CA46D383F}" presName="connectorText" presStyleLbl="sibTrans2D1" presStyleIdx="0" presStyleCnt="2"/>
      <dgm:spPr/>
    </dgm:pt>
    <dgm:pt modelId="{62B14B95-6079-41E4-9D97-996BABC64724}" type="pres">
      <dgm:prSet presAssocID="{0932C874-EA34-44D6-9136-42CC139FB326}" presName="node" presStyleLbl="node1" presStyleIdx="1" presStyleCnt="3">
        <dgm:presLayoutVars>
          <dgm:bulletEnabled val="1"/>
        </dgm:presLayoutVars>
      </dgm:prSet>
      <dgm:spPr/>
    </dgm:pt>
    <dgm:pt modelId="{7AFA1EEB-9587-4CF1-9A04-7B9F1E65167D}" type="pres">
      <dgm:prSet presAssocID="{B4D8CE08-188D-460D-B20F-5A3D1B46B8FE}" presName="sibTrans" presStyleLbl="sibTrans2D1" presStyleIdx="1" presStyleCnt="2" custScaleX="208725" custLinFactNeighborX="-15425"/>
      <dgm:spPr/>
    </dgm:pt>
    <dgm:pt modelId="{729C3795-FEBA-49FD-BA8B-83C7D8089189}" type="pres">
      <dgm:prSet presAssocID="{B4D8CE08-188D-460D-B20F-5A3D1B46B8FE}" presName="connectorText" presStyleLbl="sibTrans2D1" presStyleIdx="1" presStyleCnt="2"/>
      <dgm:spPr/>
    </dgm:pt>
    <dgm:pt modelId="{F52D252B-7D7F-423E-BFCF-845897553B31}" type="pres">
      <dgm:prSet presAssocID="{542B617D-CF8F-4C99-8E06-2CA60598B9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0251B04-C788-4390-A191-76D39972162F}" type="presOf" srcId="{FB0FFAF7-7049-44C9-B116-876CA46D383F}" destId="{500D72DD-4A16-477B-BB86-CEC485502FC0}" srcOrd="1" destOrd="0" presId="urn:microsoft.com/office/officeart/2005/8/layout/process1"/>
    <dgm:cxn modelId="{11E94721-623F-4575-A79E-70CF68FE3A52}" srcId="{9D0B4B77-3DAD-43A8-85B3-62822D647A03}" destId="{5D799172-27FC-4AEA-9C5F-869731680CC8}" srcOrd="0" destOrd="0" parTransId="{BACA6585-BD68-4E40-ADCF-9C7B8587AC18}" sibTransId="{FB0FFAF7-7049-44C9-B116-876CA46D383F}"/>
    <dgm:cxn modelId="{D49ED538-5E6A-4630-9EB5-986FADCA3E25}" type="presOf" srcId="{5D799172-27FC-4AEA-9C5F-869731680CC8}" destId="{CEFE7554-FA81-4E08-9D51-9F25818E980A}" srcOrd="0" destOrd="0" presId="urn:microsoft.com/office/officeart/2005/8/layout/process1"/>
    <dgm:cxn modelId="{E68BE23C-ED10-413E-B3F9-7E5E9A4A3BBC}" type="presOf" srcId="{0932C874-EA34-44D6-9136-42CC139FB326}" destId="{62B14B95-6079-41E4-9D97-996BABC64724}" srcOrd="0" destOrd="0" presId="urn:microsoft.com/office/officeart/2005/8/layout/process1"/>
    <dgm:cxn modelId="{46CF6D5F-0178-40C0-9399-A16D63D5829F}" srcId="{9D0B4B77-3DAD-43A8-85B3-62822D647A03}" destId="{0932C874-EA34-44D6-9136-42CC139FB326}" srcOrd="1" destOrd="0" parTransId="{B695F785-0881-461B-BE5B-E89A29BDA1A4}" sibTransId="{B4D8CE08-188D-460D-B20F-5A3D1B46B8FE}"/>
    <dgm:cxn modelId="{815EFD68-AC7B-4BF8-9A8C-660BDA8E01D1}" type="presOf" srcId="{B4D8CE08-188D-460D-B20F-5A3D1B46B8FE}" destId="{7AFA1EEB-9587-4CF1-9A04-7B9F1E65167D}" srcOrd="0" destOrd="0" presId="urn:microsoft.com/office/officeart/2005/8/layout/process1"/>
    <dgm:cxn modelId="{4F81B86A-F501-457A-BACB-7EEFB42BF4B2}" srcId="{9D0B4B77-3DAD-43A8-85B3-62822D647A03}" destId="{542B617D-CF8F-4C99-8E06-2CA60598B9B9}" srcOrd="2" destOrd="0" parTransId="{5BBE67D5-F76F-494B-B4A4-73A902EB0BF7}" sibTransId="{01E222F0-B34E-4201-8A6A-4EBDD8E02FE4}"/>
    <dgm:cxn modelId="{ADF3144F-6EE1-4A46-90EE-EF00E45B9AFD}" type="presOf" srcId="{FB0FFAF7-7049-44C9-B116-876CA46D383F}" destId="{69D85001-16AC-4E44-A006-F64375D2A290}" srcOrd="0" destOrd="0" presId="urn:microsoft.com/office/officeart/2005/8/layout/process1"/>
    <dgm:cxn modelId="{8FAAC450-95BE-48AC-9A99-CE6E6251F29C}" type="presOf" srcId="{9D0B4B77-3DAD-43A8-85B3-62822D647A03}" destId="{749E5840-E2F9-4CB2-9FC2-383AB5A6958E}" srcOrd="0" destOrd="0" presId="urn:microsoft.com/office/officeart/2005/8/layout/process1"/>
    <dgm:cxn modelId="{1FD96E7E-8CF2-4CE9-A67D-A690F929BACD}" type="presOf" srcId="{B4D8CE08-188D-460D-B20F-5A3D1B46B8FE}" destId="{729C3795-FEBA-49FD-BA8B-83C7D8089189}" srcOrd="1" destOrd="0" presId="urn:microsoft.com/office/officeart/2005/8/layout/process1"/>
    <dgm:cxn modelId="{51E187BE-B14F-4276-B1A9-70699768CD48}" type="presOf" srcId="{542B617D-CF8F-4C99-8E06-2CA60598B9B9}" destId="{F52D252B-7D7F-423E-BFCF-845897553B31}" srcOrd="0" destOrd="0" presId="urn:microsoft.com/office/officeart/2005/8/layout/process1"/>
    <dgm:cxn modelId="{91D07881-2D2D-410A-AC73-94C2E0CB8D3A}" type="presParOf" srcId="{749E5840-E2F9-4CB2-9FC2-383AB5A6958E}" destId="{CEFE7554-FA81-4E08-9D51-9F25818E980A}" srcOrd="0" destOrd="0" presId="urn:microsoft.com/office/officeart/2005/8/layout/process1"/>
    <dgm:cxn modelId="{711827FD-C5AB-42CA-BC30-96ACF8ADE7E0}" type="presParOf" srcId="{749E5840-E2F9-4CB2-9FC2-383AB5A6958E}" destId="{69D85001-16AC-4E44-A006-F64375D2A290}" srcOrd="1" destOrd="0" presId="urn:microsoft.com/office/officeart/2005/8/layout/process1"/>
    <dgm:cxn modelId="{9331B906-B737-4B59-A001-78132DF1F0BA}" type="presParOf" srcId="{69D85001-16AC-4E44-A006-F64375D2A290}" destId="{500D72DD-4A16-477B-BB86-CEC485502FC0}" srcOrd="0" destOrd="0" presId="urn:microsoft.com/office/officeart/2005/8/layout/process1"/>
    <dgm:cxn modelId="{30D9EFC3-4F77-4501-AD88-44F6D25227B0}" type="presParOf" srcId="{749E5840-E2F9-4CB2-9FC2-383AB5A6958E}" destId="{62B14B95-6079-41E4-9D97-996BABC64724}" srcOrd="2" destOrd="0" presId="urn:microsoft.com/office/officeart/2005/8/layout/process1"/>
    <dgm:cxn modelId="{56A4DA51-0791-478B-909A-EB678D412735}" type="presParOf" srcId="{749E5840-E2F9-4CB2-9FC2-383AB5A6958E}" destId="{7AFA1EEB-9587-4CF1-9A04-7B9F1E65167D}" srcOrd="3" destOrd="0" presId="urn:microsoft.com/office/officeart/2005/8/layout/process1"/>
    <dgm:cxn modelId="{FF54AF70-EA37-4F26-A7D6-657997F5222B}" type="presParOf" srcId="{7AFA1EEB-9587-4CF1-9A04-7B9F1E65167D}" destId="{729C3795-FEBA-49FD-BA8B-83C7D8089189}" srcOrd="0" destOrd="0" presId="urn:microsoft.com/office/officeart/2005/8/layout/process1"/>
    <dgm:cxn modelId="{70BFDE2A-8A2A-4BBD-9613-3A0463331DE0}" type="presParOf" srcId="{749E5840-E2F9-4CB2-9FC2-383AB5A6958E}" destId="{F52D252B-7D7F-423E-BFCF-845897553B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554-FA81-4E08-9D51-9F25818E980A}">
      <dsp:nvSpPr>
        <dsp:cNvPr id="0" name=""/>
        <dsp:cNvSpPr/>
      </dsp:nvSpPr>
      <dsp:spPr>
        <a:xfrm>
          <a:off x="4603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Berechtigungs-</a:t>
          </a:r>
          <a:br>
            <a:rPr lang="de-DE" sz="1500" kern="1200" dirty="0"/>
          </a:br>
          <a:r>
            <a:rPr lang="de-DE" sz="1500" kern="1200" dirty="0"/>
            <a:t>tabelle</a:t>
          </a:r>
        </a:p>
      </dsp:txBody>
      <dsp:txXfrm>
        <a:off x="28785" y="155565"/>
        <a:ext cx="1327716" cy="777284"/>
      </dsp:txXfrm>
    </dsp:sp>
    <dsp:sp modelId="{69D85001-16AC-4E44-A006-F64375D2A290}">
      <dsp:nvSpPr>
        <dsp:cNvPr id="0" name=""/>
        <dsp:cNvSpPr/>
      </dsp:nvSpPr>
      <dsp:spPr>
        <a:xfrm>
          <a:off x="1310031" y="373574"/>
          <a:ext cx="622354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10031" y="441827"/>
        <a:ext cx="519974" cy="204761"/>
      </dsp:txXfrm>
    </dsp:sp>
    <dsp:sp modelId="{62B14B95-6079-41E4-9D97-996BABC64724}">
      <dsp:nvSpPr>
        <dsp:cNvPr id="0" name=""/>
        <dsp:cNvSpPr/>
      </dsp:nvSpPr>
      <dsp:spPr>
        <a:xfrm>
          <a:off x="1931116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Laravel</a:t>
          </a:r>
          <a:br>
            <a:rPr lang="de-DE" sz="1500" kern="1200" dirty="0"/>
          </a:br>
          <a:r>
            <a:rPr lang="de-DE" sz="1500" kern="1200" dirty="0"/>
            <a:t>Middleware</a:t>
          </a:r>
        </a:p>
      </dsp:txBody>
      <dsp:txXfrm>
        <a:off x="1955298" y="155565"/>
        <a:ext cx="1327716" cy="777284"/>
      </dsp:txXfrm>
    </dsp:sp>
    <dsp:sp modelId="{7AFA1EEB-9587-4CF1-9A04-7B9F1E65167D}">
      <dsp:nvSpPr>
        <dsp:cNvPr id="0" name=""/>
        <dsp:cNvSpPr/>
      </dsp:nvSpPr>
      <dsp:spPr>
        <a:xfrm>
          <a:off x="3241214" y="373574"/>
          <a:ext cx="608911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241214" y="441827"/>
        <a:ext cx="506531" cy="204761"/>
      </dsp:txXfrm>
    </dsp:sp>
    <dsp:sp modelId="{F52D252B-7D7F-423E-BFCF-845897553B31}">
      <dsp:nvSpPr>
        <dsp:cNvPr id="0" name=""/>
        <dsp:cNvSpPr/>
      </dsp:nvSpPr>
      <dsp:spPr>
        <a:xfrm>
          <a:off x="3857628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Controller</a:t>
          </a:r>
        </a:p>
      </dsp:txBody>
      <dsp:txXfrm>
        <a:off x="3881810" y="155565"/>
        <a:ext cx="1327716" cy="777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9086-5F44-45D5-A575-EDDADCC2B50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5B73-325C-4520-A284-802D135E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8409-6769-4AB3-B000-12022EE5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AD78EF-D5BF-441B-89E7-9454946E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400" indent="0" algn="ctr">
              <a:buNone/>
              <a:defRPr sz="1801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199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1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F8EAD-A789-45C3-B755-F44667B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49F-BAF6-4C6D-9085-0A13514F3D0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79A59-736E-4C37-AE07-FCEA37E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E1A9-A11E-41F4-9005-5EC07D0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6C3-104B-49B5-AEBC-2589D56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CAF8-B638-4507-B4BA-C0707554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E7851-96AB-4E4F-BDF4-00EEE320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752-FC71-40FD-A77E-6A1B9FD5491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F283-B30C-4060-A8BC-2D98A69D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C887-3B6D-4185-B658-8D65590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A5B7D-3582-47EA-A063-F1719DDE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9FD47-D1B0-4C56-A0DF-24823057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8AE51-B61E-4C73-84D6-AC1574B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79-6C6F-41CF-AA6D-C1EBBB03A21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E6FF-22E6-478C-B864-A6516E7B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12CF-5A27-42EF-AF16-9BC0C38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7F36-8CE7-4351-A17A-7955D26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CDDD-CBB5-4C30-ACEA-F2F666E5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6CD71-718F-45BC-95AA-B5F110D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25B-10B0-43BF-ABF8-3A60DECE8302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1DDE-BFF8-4635-B8C4-4B1D089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C73E0-12D0-4D01-ACCB-F43B9E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3DE5-A3A6-423A-A296-2B6176F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827F1-7642-417D-9E8F-3FFA68D1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D4BA-995D-40A0-9E73-713BB94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96F-1C71-473A-AB1B-4210EA5D3BBC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701A8-4630-49B4-936A-9242390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AED62-6DEE-4BF6-B100-AA9B0C3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61D9-F38A-4F9F-90DB-996CE2F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C6B51-6A6F-4819-AE47-70BA3C0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7AD7-FE66-4289-9A5D-899173D0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C899D-95E0-4E68-822E-7E46F8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268-6E43-4B67-A5E0-B60D02FF589D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0B4BE-7051-40D7-8CE1-8CE2BBB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9DC3D-C3D1-429C-9613-6BFD2C6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A24D8-FC6D-4832-875B-CF67F64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DFFEE-7A9F-4BD6-8E96-229FA9D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400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199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1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7C6FA-F3CE-4ACE-B9A6-ED1E947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B984A6-6523-451D-9ABB-70B3016E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400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199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1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7FECA6-6028-44B1-8F5D-1A4AD5F4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C2FC09-782C-428E-BA60-8684C804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1674-8A59-446B-9843-55B1DD7DD758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C7D86-40B3-4BBF-9D44-4521537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B111F0-072F-470A-AF1A-FDDB376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5F8-6132-4867-82D6-7B70519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0A1921-A0B8-43A4-954D-9B90E5EE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C46D-D099-42AC-867D-3AB47EEB51EB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4C3FE-22A3-4AE0-9F9F-CBBE62F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EBC4E-C5D5-42CE-BB71-F895AE33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880BE-5BDD-4220-8C81-B2EFFB3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3CA-F2F1-4909-93D8-74AE7A3619F0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D43F9F-9222-4CE9-9053-FCCEA47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12E6C-DAC4-4211-A159-42A65C4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28B3-0DC5-467D-A1FA-355114A4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DB52-4E05-4A53-B74C-E57C24F3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7E8F4-ECEE-431A-8DEF-64DEC9BE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1"/>
            </a:lvl2pPr>
            <a:lvl3pPr marL="914400" indent="0">
              <a:buNone/>
              <a:defRPr sz="1200"/>
            </a:lvl3pPr>
            <a:lvl4pPr marL="1371600" indent="0">
              <a:buNone/>
              <a:defRPr sz="1001"/>
            </a:lvl4pPr>
            <a:lvl5pPr marL="1828801" indent="0">
              <a:buNone/>
              <a:defRPr sz="1001"/>
            </a:lvl5pPr>
            <a:lvl6pPr marL="2286000" indent="0">
              <a:buNone/>
              <a:defRPr sz="1001"/>
            </a:lvl6pPr>
            <a:lvl7pPr marL="2743199" indent="0">
              <a:buNone/>
              <a:defRPr sz="1001"/>
            </a:lvl7pPr>
            <a:lvl8pPr marL="3200401" indent="0">
              <a:buNone/>
              <a:defRPr sz="1001"/>
            </a:lvl8pPr>
            <a:lvl9pPr marL="3657601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3A93A-6FC8-494B-8D8F-1F45601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BDDC-B19D-412F-A7BF-9841AE449926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AAEBD-63D7-46CA-844F-862BFEA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5E3D-671D-4A60-8779-5E520A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3FC-CA78-431B-B670-F706DE7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1A333-991B-441F-A0EE-42778F89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0" indent="0">
              <a:buNone/>
              <a:defRPr sz="2000"/>
            </a:lvl6pPr>
            <a:lvl7pPr marL="2743199" indent="0">
              <a:buNone/>
              <a:defRPr sz="2000"/>
            </a:lvl7pPr>
            <a:lvl8pPr marL="3200401" indent="0">
              <a:buNone/>
              <a:defRPr sz="2000"/>
            </a:lvl8pPr>
            <a:lvl9pPr marL="36576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48BD-7824-4A73-92AD-6ABCD64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1"/>
            </a:lvl2pPr>
            <a:lvl3pPr marL="914400" indent="0">
              <a:buNone/>
              <a:defRPr sz="1200"/>
            </a:lvl3pPr>
            <a:lvl4pPr marL="1371600" indent="0">
              <a:buNone/>
              <a:defRPr sz="1001"/>
            </a:lvl4pPr>
            <a:lvl5pPr marL="1828801" indent="0">
              <a:buNone/>
              <a:defRPr sz="1001"/>
            </a:lvl5pPr>
            <a:lvl6pPr marL="2286000" indent="0">
              <a:buNone/>
              <a:defRPr sz="1001"/>
            </a:lvl6pPr>
            <a:lvl7pPr marL="2743199" indent="0">
              <a:buNone/>
              <a:defRPr sz="1001"/>
            </a:lvl7pPr>
            <a:lvl8pPr marL="3200401" indent="0">
              <a:buNone/>
              <a:defRPr sz="1001"/>
            </a:lvl8pPr>
            <a:lvl9pPr marL="3657601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2E49E-EE30-4A2F-A55E-47072AF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D86-2016-4BA6-A0C7-DA70CAC52E22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AC1AA-C3B9-47F1-853C-EB6A1F6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92B9B-251A-4158-86A9-B6D5E98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6CA56-0954-48C3-8262-8CDF177A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0B834-EA71-48D8-91F5-031AC9A5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D25D7-24B9-4294-AD04-7B489A9D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3503-0743-4D35-B74B-BCB081EA7D83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25199-450C-471A-A45F-60BF031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A1DA0-1474-43CD-9212-872136CC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9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1" algn="l" defTabSz="91440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0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2.png"/><Relationship Id="rId10" Type="http://schemas.microsoft.com/office/2007/relationships/diagramDrawing" Target="../diagrams/drawing1.xml"/><Relationship Id="rId4" Type="http://schemas.openxmlformats.org/officeDocument/2006/relationships/image" Target="../media/image41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gfGYCK" TargetMode="External"/><Relationship Id="rId7" Type="http://schemas.openxmlformats.org/officeDocument/2006/relationships/hyperlink" Target="https://bit.ly/3ikUOqo" TargetMode="External"/><Relationship Id="rId2" Type="http://schemas.openxmlformats.org/officeDocument/2006/relationships/hyperlink" Target="https://bit.ly/2TO2Yg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z50WJf" TargetMode="External"/><Relationship Id="rId5" Type="http://schemas.openxmlformats.org/officeDocument/2006/relationships/hyperlink" Target="https://bit.ly/3fUvgi1" TargetMode="External"/><Relationship Id="rId4" Type="http://schemas.openxmlformats.org/officeDocument/2006/relationships/hyperlink" Target="https://bit.ly/3ikB9qv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" name="Grafik 8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396E2F75-3C23-48F2-A809-67912A96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2207603"/>
            <a:ext cx="12191999" cy="31621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C076D-6650-4B20-8A21-E9C8D7BF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2" y="947776"/>
            <a:ext cx="9799331" cy="19350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Das Auszubildenden</a:t>
            </a:r>
            <a:r>
              <a:rPr lang="de-DE" b="1" dirty="0">
                <a:solidFill>
                  <a:schemeClr val="bg1"/>
                </a:solidFill>
                <a:effectLst/>
                <a:latin typeface="LM Roman 10"/>
                <a:ea typeface="LM Roman 10"/>
                <a:cs typeface="LM Roman 10"/>
              </a:rPr>
              <a:t> </a:t>
            </a:r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Verwaltungssystem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11DC-E0AC-46B1-AAA8-2841D08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174" y="3370606"/>
            <a:ext cx="754213" cy="4805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en-US" sz="3001" dirty="0">
              <a:solidFill>
                <a:schemeClr val="bg1"/>
              </a:solidFill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BACF82B-3A0E-4706-A395-041B56F27E38}"/>
              </a:ext>
            </a:extLst>
          </p:cNvPr>
          <p:cNvSpPr txBox="1">
            <a:spLocks/>
          </p:cNvSpPr>
          <p:nvPr/>
        </p:nvSpPr>
        <p:spPr>
          <a:xfrm>
            <a:off x="1100055" y="6289947"/>
            <a:ext cx="3498647" cy="38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Abdulsalam 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18155C2-AA93-408F-904F-A713CA80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5" y="310399"/>
            <a:ext cx="1978219" cy="778988"/>
          </a:xfrm>
          <a:prstGeom prst="rect">
            <a:avLst/>
          </a:prstGeom>
        </p:spPr>
      </p:pic>
      <p:sp>
        <p:nvSpPr>
          <p:cNvPr id="27" name="Untertitel 2">
            <a:extLst>
              <a:ext uri="{FF2B5EF4-FFF2-40B4-BE49-F238E27FC236}">
                <a16:creationId xmlns:a16="http://schemas.microsoft.com/office/drawing/2014/main" id="{2EE47A1A-A319-430F-A81D-BD23F7922296}"/>
              </a:ext>
            </a:extLst>
          </p:cNvPr>
          <p:cNvSpPr txBox="1">
            <a:spLocks/>
          </p:cNvSpPr>
          <p:nvPr/>
        </p:nvSpPr>
        <p:spPr>
          <a:xfrm>
            <a:off x="1100052" y="3096424"/>
            <a:ext cx="9799331" cy="275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500" dirty="0">
                <a:solidFill>
                  <a:schemeClr val="bg1"/>
                </a:solidFill>
              </a:rPr>
              <a:t>„</a:t>
            </a:r>
            <a:r>
              <a:rPr lang="de-DE" sz="3500" b="1" kern="0" dirty="0">
                <a:solidFill>
                  <a:schemeClr val="bg1"/>
                </a:solidFill>
                <a:latin typeface="LM Sans 10"/>
                <a:ea typeface="LM Sans 10"/>
                <a:cs typeface="LM Sans 10"/>
              </a:rPr>
              <a:t>Entwicklung eines internen Online-Systems in (PHP) zur Verwaltung von Auszubildenden, Überprüfung der Berichtshefte und der einzelnen Ausbildungsnachweise der Auszubildenden im Betrieb.</a:t>
            </a:r>
            <a:r>
              <a:rPr lang="de-DE" sz="3500" dirty="0">
                <a:solidFill>
                  <a:schemeClr val="bg1"/>
                </a:solidFill>
              </a:rPr>
              <a:t>“</a:t>
            </a: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C6E99C6-5A40-4B8B-B95C-A4BC13463659}"/>
              </a:ext>
            </a:extLst>
          </p:cNvPr>
          <p:cNvCxnSpPr>
            <a:cxnSpLocks/>
          </p:cNvCxnSpPr>
          <p:nvPr/>
        </p:nvCxnSpPr>
        <p:spPr>
          <a:xfrm>
            <a:off x="1100052" y="2989629"/>
            <a:ext cx="97993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5750013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13D3B30-CECD-4342-BD1A-570B8D456877}"/>
              </a:ext>
            </a:extLst>
          </p:cNvPr>
          <p:cNvSpPr/>
          <p:nvPr/>
        </p:nvSpPr>
        <p:spPr>
          <a:xfrm>
            <a:off x="7326401" y="3429003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Projektdurchführung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9" y="423376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9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7" y="4233617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8"/>
            <a:ext cx="1608671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1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5" y="423529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5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5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1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Entwurf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672CE2D0-B33E-4729-BFEC-893BCEBF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086" y="4735706"/>
            <a:ext cx="1486255" cy="14862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1044F-A36B-4ABC-9477-DA2152533AB8}"/>
              </a:ext>
            </a:extLst>
          </p:cNvPr>
          <p:cNvSpPr/>
          <p:nvPr/>
        </p:nvSpPr>
        <p:spPr>
          <a:xfrm>
            <a:off x="2377517" y="3057258"/>
            <a:ext cx="1855401" cy="484975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DF7DF-0264-4FCB-A29D-D39060CA47F6}"/>
              </a:ext>
            </a:extLst>
          </p:cNvPr>
          <p:cNvSpPr/>
          <p:nvPr/>
        </p:nvSpPr>
        <p:spPr>
          <a:xfrm>
            <a:off x="735404" y="4296398"/>
            <a:ext cx="1855401" cy="484975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4D3FC-225E-4D0E-83EC-26A52EFB1213}"/>
              </a:ext>
            </a:extLst>
          </p:cNvPr>
          <p:cNvSpPr/>
          <p:nvPr/>
        </p:nvSpPr>
        <p:spPr>
          <a:xfrm>
            <a:off x="4017413" y="4296398"/>
            <a:ext cx="1855401" cy="484975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CONTROLLER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3114C042-B135-4FE6-931E-4F5EEE24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012" y="54788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06CCA-ED1E-4B6D-B9F4-9676090F2DA9}"/>
              </a:ext>
            </a:extLst>
          </p:cNvPr>
          <p:cNvSpPr txBox="1"/>
          <p:nvPr/>
        </p:nvSpPr>
        <p:spPr>
          <a:xfrm rot="2760547">
            <a:off x="1947149" y="5180030"/>
            <a:ext cx="6394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sieht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E089F-1F34-4E23-A93A-5F22A71D10B7}"/>
              </a:ext>
            </a:extLst>
          </p:cNvPr>
          <p:cNvSpPr txBox="1"/>
          <p:nvPr/>
        </p:nvSpPr>
        <p:spPr>
          <a:xfrm rot="19040237">
            <a:off x="3628407" y="5255536"/>
            <a:ext cx="11966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verwendet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15F7-36D4-4CBC-B96C-1FCC4ED315C7}"/>
              </a:ext>
            </a:extLst>
          </p:cNvPr>
          <p:cNvSpPr txBox="1"/>
          <p:nvPr/>
        </p:nvSpPr>
        <p:spPr>
          <a:xfrm>
            <a:off x="1452815" y="3564424"/>
            <a:ext cx="12511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Aktualisiert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789A6F-707E-43CC-9B87-0230672C7A3C}"/>
              </a:ext>
            </a:extLst>
          </p:cNvPr>
          <p:cNvSpPr/>
          <p:nvPr/>
        </p:nvSpPr>
        <p:spPr>
          <a:xfrm rot="2700000">
            <a:off x="1469651" y="54503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C6D02-4F29-40A9-8626-E88FBD3A8113}"/>
              </a:ext>
            </a:extLst>
          </p:cNvPr>
          <p:cNvSpPr/>
          <p:nvPr/>
        </p:nvSpPr>
        <p:spPr>
          <a:xfrm rot="18900000">
            <a:off x="3708187" y="54751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E222DCC-3E94-493B-859F-067F77F8D6C7}"/>
              </a:ext>
            </a:extLst>
          </p:cNvPr>
          <p:cNvSpPr/>
          <p:nvPr/>
        </p:nvSpPr>
        <p:spPr>
          <a:xfrm rot="16200000">
            <a:off x="4406589" y="3296508"/>
            <a:ext cx="972121" cy="733531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AD3691E-C1A4-4500-AEFA-1B8C685577F6}"/>
              </a:ext>
            </a:extLst>
          </p:cNvPr>
          <p:cNvSpPr/>
          <p:nvPr/>
        </p:nvSpPr>
        <p:spPr>
          <a:xfrm rot="10800000">
            <a:off x="1362030" y="3238503"/>
            <a:ext cx="716343" cy="910828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DF255-1FD8-4413-9016-BB559BEF93B3}"/>
              </a:ext>
            </a:extLst>
          </p:cNvPr>
          <p:cNvSpPr txBox="1"/>
          <p:nvPr/>
        </p:nvSpPr>
        <p:spPr>
          <a:xfrm>
            <a:off x="4116276" y="3549982"/>
            <a:ext cx="11431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behandelt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591CC4-AD04-4FD9-BD04-41AFAF7E3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63" y="1668520"/>
            <a:ext cx="1779079" cy="9604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C0E43-FB10-4E4B-A558-3A1E3B4C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2" y="1507971"/>
            <a:ext cx="4027637" cy="128152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5D849A1-FD9E-496A-9C27-3927F7A1A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1467" y="2796734"/>
            <a:ext cx="3838277" cy="19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5364" y="6356356"/>
            <a:ext cx="2743200" cy="365125"/>
          </a:xfrm>
        </p:spPr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A9A4A-8651-42B7-9D1F-A58A2A8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1" y="2777989"/>
            <a:ext cx="1447708" cy="806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E5690-4884-4FCF-BBF7-BC5B7F5B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1" y="1607087"/>
            <a:ext cx="939324" cy="939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A454A-BD0D-4028-930B-0382A477E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89" y="4756667"/>
            <a:ext cx="885103" cy="1088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7DB2-ED54-4853-90F0-429952CA0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2" y="4041989"/>
            <a:ext cx="1716207" cy="50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C733E-5897-42E8-BBDD-74776F84D9FE}"/>
              </a:ext>
            </a:extLst>
          </p:cNvPr>
          <p:cNvSpPr txBox="1"/>
          <p:nvPr/>
        </p:nvSpPr>
        <p:spPr>
          <a:xfrm>
            <a:off x="2089717" y="1878120"/>
            <a:ext cx="396140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IDE (integrierte Entwicklungsumgebung)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DD3B6-9072-434A-9799-B3F318F82F30}"/>
              </a:ext>
            </a:extLst>
          </p:cNvPr>
          <p:cNvSpPr txBox="1"/>
          <p:nvPr/>
        </p:nvSpPr>
        <p:spPr>
          <a:xfrm>
            <a:off x="2454949" y="3215499"/>
            <a:ext cx="36410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Administrationswerkzeug für MySQL </a:t>
            </a:r>
            <a:endParaRPr lang="de-DE" sz="18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B9BAF-25C8-47A9-9009-80EBBA04FCFD}"/>
              </a:ext>
            </a:extLst>
          </p:cNvPr>
          <p:cNvSpPr txBox="1"/>
          <p:nvPr/>
        </p:nvSpPr>
        <p:spPr>
          <a:xfrm>
            <a:off x="2506229" y="4084714"/>
            <a:ext cx="13819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Server </a:t>
            </a:r>
            <a:endParaRPr lang="de-DE" sz="180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59757-002D-4AB1-B4A9-7AC8B5240711}"/>
              </a:ext>
            </a:extLst>
          </p:cNvPr>
          <p:cNvSpPr txBox="1"/>
          <p:nvPr/>
        </p:nvSpPr>
        <p:spPr>
          <a:xfrm>
            <a:off x="6504281" y="1880218"/>
            <a:ext cx="2516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Neue Instanz von </a:t>
            </a:r>
            <a:r>
              <a:rPr lang="de-DE" sz="1801" dirty="0">
                <a:solidFill>
                  <a:schemeClr val="accent5">
                    <a:lumMod val="75000"/>
                  </a:schemeClr>
                </a:solidFill>
              </a:rPr>
              <a:t>Laravel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0F2C1-88A4-4292-8859-285EBA83381E}"/>
              </a:ext>
            </a:extLst>
          </p:cNvPr>
          <p:cNvSpPr txBox="1"/>
          <p:nvPr/>
        </p:nvSpPr>
        <p:spPr>
          <a:xfrm>
            <a:off x="6525473" y="3977319"/>
            <a:ext cx="25481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barryvdh/laravel-</a:t>
            </a:r>
            <a:r>
              <a:rPr lang="de-DE" sz="1801" dirty="0" err="1">
                <a:latin typeface="Calibri" panose="020F0502020204030204" pitchFamily="34" charset="0"/>
                <a:ea typeface="Calibri" panose="020F0502020204030204" pitchFamily="34" charset="0"/>
              </a:rPr>
              <a:t>dompdf</a:t>
            </a:r>
            <a:endParaRPr lang="de-DE" sz="180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2CC7F-5EAA-4D9E-AE51-F84AAE40AC2A}"/>
              </a:ext>
            </a:extLst>
          </p:cNvPr>
          <p:cNvSpPr txBox="1"/>
          <p:nvPr/>
        </p:nvSpPr>
        <p:spPr>
          <a:xfrm>
            <a:off x="6525466" y="2433095"/>
            <a:ext cx="25569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spatie/laravel-permission</a:t>
            </a:r>
            <a:endParaRPr lang="de-DE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E63ED-25D6-41AA-A958-F4CB7465068F}"/>
              </a:ext>
            </a:extLst>
          </p:cNvPr>
          <p:cNvSpPr txBox="1"/>
          <p:nvPr/>
        </p:nvSpPr>
        <p:spPr>
          <a:xfrm>
            <a:off x="2019623" y="5177483"/>
            <a:ext cx="30962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Composer - PHP Paketmanager</a:t>
            </a:r>
            <a:endParaRPr lang="de-DE" sz="1801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67427FE-5D43-4D33-BF30-0E563F4DC734}"/>
              </a:ext>
            </a:extLst>
          </p:cNvPr>
          <p:cNvSpPr>
            <a:spLocks/>
          </p:cNvSpPr>
          <p:nvPr/>
        </p:nvSpPr>
        <p:spPr>
          <a:xfrm>
            <a:off x="6388312" y="1996312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06E169C9-1EDF-4D60-8A0B-E9F685A18F73}"/>
              </a:ext>
            </a:extLst>
          </p:cNvPr>
          <p:cNvSpPr>
            <a:spLocks/>
          </p:cNvSpPr>
          <p:nvPr/>
        </p:nvSpPr>
        <p:spPr>
          <a:xfrm>
            <a:off x="6388312" y="2549186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709D55E0-BB87-4D66-95E6-F162F1FE6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394242"/>
              </p:ext>
            </p:extLst>
          </p:nvPr>
        </p:nvGraphicFramePr>
        <p:xfrm>
          <a:off x="6310565" y="2847361"/>
          <a:ext cx="5238313" cy="108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1A162CE-2434-4E1E-A7AB-35A4B854D617}"/>
              </a:ext>
            </a:extLst>
          </p:cNvPr>
          <p:cNvSpPr txBox="1"/>
          <p:nvPr/>
        </p:nvSpPr>
        <p:spPr>
          <a:xfrm>
            <a:off x="9622806" y="324710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208C2-C259-4EBD-B914-AC5312077295}"/>
              </a:ext>
            </a:extLst>
          </p:cNvPr>
          <p:cNvSpPr txBox="1"/>
          <p:nvPr/>
        </p:nvSpPr>
        <p:spPr>
          <a:xfrm>
            <a:off x="7564783" y="3243620"/>
            <a:ext cx="69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durch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136ADB9-B78B-4AFF-B0E1-6CE109627F24}"/>
              </a:ext>
            </a:extLst>
          </p:cNvPr>
          <p:cNvSpPr>
            <a:spLocks/>
          </p:cNvSpPr>
          <p:nvPr/>
        </p:nvSpPr>
        <p:spPr>
          <a:xfrm>
            <a:off x="6388312" y="4093410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24176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  <p:bldP spid="20" grpId="0"/>
      <p:bldP spid="21" grpId="0"/>
      <p:bldP spid="23" grpId="0"/>
      <p:bldP spid="29" grpId="0" animBg="1"/>
      <p:bldP spid="33" grpId="0" animBg="1"/>
      <p:bldGraphic spid="35" grpId="0">
        <p:bldAsOne/>
      </p:bldGraphic>
      <p:bldP spid="37" grpId="0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2AF43E0-8930-4827-BB3C-5DB7E69F2900}"/>
              </a:ext>
            </a:extLst>
          </p:cNvPr>
          <p:cNvSpPr txBox="1"/>
          <p:nvPr/>
        </p:nvSpPr>
        <p:spPr>
          <a:xfrm>
            <a:off x="2402451" y="1875790"/>
            <a:ext cx="31296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WeeklyReport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6D2495-A77C-4379-B90D-58D86508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4" y="2359502"/>
            <a:ext cx="7552637" cy="301892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56A45-370A-499B-92A4-CEB108FB49E6}"/>
              </a:ext>
            </a:extLst>
          </p:cNvPr>
          <p:cNvCxnSpPr>
            <a:cxnSpLocks/>
          </p:cNvCxnSpPr>
          <p:nvPr/>
        </p:nvCxnSpPr>
        <p:spPr>
          <a:xfrm flipH="1">
            <a:off x="4676704" y="2060456"/>
            <a:ext cx="4014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55CB21-26D4-45B5-B0C3-DFF9598C8789}"/>
              </a:ext>
            </a:extLst>
          </p:cNvPr>
          <p:cNvCxnSpPr>
            <a:cxnSpLocks/>
          </p:cNvCxnSpPr>
          <p:nvPr/>
        </p:nvCxnSpPr>
        <p:spPr>
          <a:xfrm flipH="1">
            <a:off x="8076037" y="4083536"/>
            <a:ext cx="271903" cy="3558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7B3A2D7-C2BA-40A0-A056-775B55CBE2ED}"/>
              </a:ext>
            </a:extLst>
          </p:cNvPr>
          <p:cNvSpPr/>
          <p:nvPr/>
        </p:nvSpPr>
        <p:spPr>
          <a:xfrm>
            <a:off x="6983536" y="2482131"/>
            <a:ext cx="549833" cy="9433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42025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EE3AD1D-1184-42F8-BBD4-53956B0F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2" y="1582459"/>
            <a:ext cx="6663447" cy="4239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6917993" y="1614115"/>
            <a:ext cx="25051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WeeklyReport Controller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D2FBFC-9D86-493D-9305-964ECC16DFCF}"/>
              </a:ext>
            </a:extLst>
          </p:cNvPr>
          <p:cNvCxnSpPr>
            <a:cxnSpLocks/>
          </p:cNvCxnSpPr>
          <p:nvPr/>
        </p:nvCxnSpPr>
        <p:spPr>
          <a:xfrm>
            <a:off x="6243305" y="3316097"/>
            <a:ext cx="0" cy="2258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2C370F-7B14-4C23-B7FA-2D667CB3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25" y="2020310"/>
            <a:ext cx="4578947" cy="20069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9F3DD-F38D-4C63-9E71-28CD45BCA386}"/>
              </a:ext>
            </a:extLst>
          </p:cNvPr>
          <p:cNvCxnSpPr>
            <a:cxnSpLocks/>
          </p:cNvCxnSpPr>
          <p:nvPr/>
        </p:nvCxnSpPr>
        <p:spPr>
          <a:xfrm flipH="1">
            <a:off x="10253294" y="2319633"/>
            <a:ext cx="244324" cy="1624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CF2FAC-3032-4B79-A31E-6C3B73DC80D9}"/>
              </a:ext>
            </a:extLst>
          </p:cNvPr>
          <p:cNvCxnSpPr>
            <a:cxnSpLocks/>
          </p:cNvCxnSpPr>
          <p:nvPr/>
        </p:nvCxnSpPr>
        <p:spPr>
          <a:xfrm flipH="1">
            <a:off x="10842380" y="2921727"/>
            <a:ext cx="32200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2A63C0-ADDD-45EB-9855-5811393F4E46}"/>
              </a:ext>
            </a:extLst>
          </p:cNvPr>
          <p:cNvSpPr/>
          <p:nvPr/>
        </p:nvSpPr>
        <p:spPr>
          <a:xfrm>
            <a:off x="8029305" y="2473236"/>
            <a:ext cx="448491" cy="343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BBDD3-E9E6-4D1F-A90E-0C78AB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26" y="0"/>
            <a:ext cx="4840201" cy="68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8906665" y="3429003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7FE505F-EACD-4C79-8DBD-1C34C459EF53}"/>
              </a:ext>
            </a:extLst>
          </p:cNvPr>
          <p:cNvSpPr/>
          <p:nvPr/>
        </p:nvSpPr>
        <p:spPr>
          <a:xfrm>
            <a:off x="5758227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1999096-4699-47B2-8C62-E9CD1DD385C9}"/>
              </a:ext>
            </a:extLst>
          </p:cNvPr>
          <p:cNvSpPr/>
          <p:nvPr/>
        </p:nvSpPr>
        <p:spPr>
          <a:xfrm>
            <a:off x="576001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9" y="423376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7" y="4233617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8"/>
            <a:ext cx="1608671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1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5" y="423529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5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5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1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11FF8D-5E93-4DB5-AB76-0F311854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06251"/>
              </p:ext>
            </p:extLst>
          </p:nvPr>
        </p:nvGraphicFramePr>
        <p:xfrm>
          <a:off x="4370445" y="2011697"/>
          <a:ext cx="4459024" cy="352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11">
                  <a:extLst>
                    <a:ext uri="{9D8B030D-6E8A-4147-A177-3AD203B41FA5}">
                      <a16:colId xmlns:a16="http://schemas.microsoft.com/office/drawing/2014/main" val="372034529"/>
                    </a:ext>
                  </a:extLst>
                </a:gridCol>
                <a:gridCol w="827200">
                  <a:extLst>
                    <a:ext uri="{9D8B030D-6E8A-4147-A177-3AD203B41FA5}">
                      <a16:colId xmlns:a16="http://schemas.microsoft.com/office/drawing/2014/main" val="3724135911"/>
                    </a:ext>
                  </a:extLst>
                </a:gridCol>
                <a:gridCol w="793968">
                  <a:extLst>
                    <a:ext uri="{9D8B030D-6E8A-4147-A177-3AD203B41FA5}">
                      <a16:colId xmlns:a16="http://schemas.microsoft.com/office/drawing/2014/main" val="4196073344"/>
                    </a:ext>
                  </a:extLst>
                </a:gridCol>
                <a:gridCol w="1321445">
                  <a:extLst>
                    <a:ext uri="{9D8B030D-6E8A-4147-A177-3AD203B41FA5}">
                      <a16:colId xmlns:a16="http://schemas.microsoft.com/office/drawing/2014/main" val="2904947596"/>
                    </a:ext>
                  </a:extLst>
                </a:gridCol>
              </a:tblGrid>
              <a:tr h="8880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Projektphase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Soll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Ist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Differenz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20274"/>
                  </a:ext>
                </a:extLst>
              </a:tr>
              <a:tr h="5104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57653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+5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62612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1037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8796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10374"/>
                  </a:ext>
                </a:extLst>
              </a:tr>
              <a:tr h="38836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29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und Ausblick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E02A1-AE39-4627-919B-29EF6594D404}"/>
              </a:ext>
            </a:extLst>
          </p:cNvPr>
          <p:cNvSpPr txBox="1"/>
          <p:nvPr/>
        </p:nvSpPr>
        <p:spPr>
          <a:xfrm>
            <a:off x="568114" y="2529864"/>
            <a:ext cx="175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Test bestanden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013BED8-C7E6-48D2-8160-91FC4010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743" y="2529865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0A38B-A5EA-4C74-BEA6-C67E6F54A8AA}"/>
              </a:ext>
            </a:extLst>
          </p:cNvPr>
          <p:cNvSpPr txBox="1"/>
          <p:nvPr/>
        </p:nvSpPr>
        <p:spPr>
          <a:xfrm>
            <a:off x="568117" y="3007873"/>
            <a:ext cx="16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Erreichbarkeit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9EDB6B3-A605-4442-8C42-57F6D7DA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609" y="3007875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40F95C-7CF3-4C74-92BA-1EF086A618C5}"/>
              </a:ext>
            </a:extLst>
          </p:cNvPr>
          <p:cNvSpPr txBox="1"/>
          <p:nvPr/>
        </p:nvSpPr>
        <p:spPr>
          <a:xfrm>
            <a:off x="568114" y="3492103"/>
            <a:ext cx="1927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Automatisierung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36C523BE-4A35-4404-B0C4-7E1771D3D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253" y="3506411"/>
            <a:ext cx="362055" cy="3620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8EB80A-D13B-4AE2-961E-48F672484F66}"/>
              </a:ext>
            </a:extLst>
          </p:cNvPr>
          <p:cNvSpPr txBox="1"/>
          <p:nvPr/>
        </p:nvSpPr>
        <p:spPr>
          <a:xfrm>
            <a:off x="592426" y="3984893"/>
            <a:ext cx="345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de-DE" sz="2000" dirty="0"/>
              <a:t>Verschiedene Benutzergruppen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E3BCC01-4FFA-49BE-BC32-95D87D54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842" y="4015671"/>
            <a:ext cx="369332" cy="369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568116" y="2023709"/>
            <a:ext cx="115666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D010D-D1FC-4648-934D-48427B04FB9A}"/>
              </a:ext>
            </a:extLst>
          </p:cNvPr>
          <p:cNvSpPr txBox="1"/>
          <p:nvPr/>
        </p:nvSpPr>
        <p:spPr>
          <a:xfrm>
            <a:off x="592426" y="4460529"/>
            <a:ext cx="192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Soll/Ist Vergleich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EE7B1-E671-48C8-8B45-1267A99180F7}"/>
              </a:ext>
            </a:extLst>
          </p:cNvPr>
          <p:cNvSpPr txBox="1"/>
          <p:nvPr/>
        </p:nvSpPr>
        <p:spPr>
          <a:xfrm>
            <a:off x="568114" y="4947364"/>
            <a:ext cx="255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Produktive genommen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A11D9019-40DF-40DA-8A3F-53355582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4839" y="4962755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3D3EFD3-9B48-49CC-9E64-9AAA30A1D568}"/>
              </a:ext>
            </a:extLst>
          </p:cNvPr>
          <p:cNvSpPr txBox="1"/>
          <p:nvPr/>
        </p:nvSpPr>
        <p:spPr>
          <a:xfrm>
            <a:off x="8875848" y="2529864"/>
            <a:ext cx="241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Unterschrift einfügen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27C30-D260-4784-962B-D60B73205BFC}"/>
              </a:ext>
            </a:extLst>
          </p:cNvPr>
          <p:cNvSpPr txBox="1"/>
          <p:nvPr/>
        </p:nvSpPr>
        <p:spPr>
          <a:xfrm>
            <a:off x="8875843" y="3007873"/>
            <a:ext cx="275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Berichtsheft runterladen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F22AC2-9E81-4F79-84C1-43090496E8D2}"/>
              </a:ext>
            </a:extLst>
          </p:cNvPr>
          <p:cNvSpPr txBox="1"/>
          <p:nvPr/>
        </p:nvSpPr>
        <p:spPr>
          <a:xfrm>
            <a:off x="8865813" y="2037297"/>
            <a:ext cx="130356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Ausblick</a:t>
            </a:r>
          </a:p>
        </p:txBody>
      </p:sp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EF8E96D2-91B2-4C2F-A9B3-354E82A91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253" y="4485157"/>
            <a:ext cx="362055" cy="3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Quellen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18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38201" y="1809318"/>
            <a:ext cx="925446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Fotos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7B0C1-2207-45AB-9174-4CB051133F78}"/>
              </a:ext>
            </a:extLst>
          </p:cNvPr>
          <p:cNvSpPr txBox="1"/>
          <p:nvPr/>
        </p:nvSpPr>
        <p:spPr>
          <a:xfrm>
            <a:off x="838201" y="2264088"/>
            <a:ext cx="6094476" cy="277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Phpstorm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https://bit.ly/2TO2YgR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Composer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https://bit.ly/3gfGYCK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https://bit.ly/3ikB9qv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Tailwind CSS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https://bit.ly/3fUvgi1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WAMP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https://bit.ly/3z50WJf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phpMyAdmin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https://bit.ly/3ikUOqo</a:t>
            </a:r>
            <a:endParaRPr lang="de-DE" sz="1801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 Apache </a:t>
            </a:r>
            <a:r>
              <a:rPr lang="de-DE" sz="180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https://bit.ly/3zqbYcn</a:t>
            </a:r>
            <a:endParaRPr lang="en-US" sz="1801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00572-05D2-47BC-AF1B-F3717D2C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Inhalt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9" y="423376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9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7" y="4233617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8"/>
            <a:ext cx="1608671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1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5" y="423529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5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5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1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072E2F-4148-47D6-934C-9865033F7A3A}"/>
              </a:ext>
            </a:extLst>
          </p:cNvPr>
          <p:cNvSpPr/>
          <p:nvPr/>
        </p:nvSpPr>
        <p:spPr>
          <a:xfrm>
            <a:off x="2590335" y="3429003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Vorstellung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9" y="423376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9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7" y="4233617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8"/>
            <a:ext cx="1608671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1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5" y="423529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5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5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1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Das Unternehmen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D9A2-B027-44B1-99CC-A94C0AE1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699"/>
            <a:ext cx="12192000" cy="20193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ECB-6937-4B37-BA49-693ABECF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71" y="4614004"/>
            <a:ext cx="1648852" cy="6492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7CC49-5118-4468-9586-7D0A4AA25838}"/>
              </a:ext>
            </a:extLst>
          </p:cNvPr>
          <p:cNvCxnSpPr>
            <a:cxnSpLocks/>
          </p:cNvCxnSpPr>
          <p:nvPr/>
        </p:nvCxnSpPr>
        <p:spPr>
          <a:xfrm>
            <a:off x="10313195" y="5410204"/>
            <a:ext cx="0" cy="57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71264-CB74-49EE-B18F-13837FDB6149}"/>
              </a:ext>
            </a:extLst>
          </p:cNvPr>
          <p:cNvSpPr txBox="1"/>
          <p:nvPr/>
        </p:nvSpPr>
        <p:spPr>
          <a:xfrm>
            <a:off x="3033460" y="183794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Gründungsjahr 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17B95-7183-40EF-A19F-F53FE337A7A3}"/>
              </a:ext>
            </a:extLst>
          </p:cNvPr>
          <p:cNvSpPr txBox="1"/>
          <p:nvPr/>
        </p:nvSpPr>
        <p:spPr>
          <a:xfrm>
            <a:off x="7170314" y="1837944"/>
            <a:ext cx="169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Werbeagentur</a:t>
            </a:r>
            <a:endParaRPr lang="de-DE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F3C9-34E3-411B-A493-0AED30D22A3C}"/>
              </a:ext>
            </a:extLst>
          </p:cNvPr>
          <p:cNvSpPr txBox="1"/>
          <p:nvPr/>
        </p:nvSpPr>
        <p:spPr>
          <a:xfrm>
            <a:off x="1412323" y="2728392"/>
            <a:ext cx="2219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4 Geschäftsführung</a:t>
            </a:r>
          </a:p>
        </p:txBody>
      </p:sp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481295EF-40DB-4C52-8F33-DED7824AC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9832" y="1775189"/>
            <a:ext cx="457200" cy="457200"/>
          </a:xfrm>
          <a:prstGeom prst="rect">
            <a:avLst/>
          </a:prstGeom>
        </p:spPr>
      </p:pic>
      <p:pic>
        <p:nvPicPr>
          <p:cNvPr id="24" name="Graphic 23" descr="Crane">
            <a:extLst>
              <a:ext uri="{FF2B5EF4-FFF2-40B4-BE49-F238E27FC236}">
                <a16:creationId xmlns:a16="http://schemas.microsoft.com/office/drawing/2014/main" id="{7D5AD896-D4F5-43C1-AF1A-F222030A8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6264" y="1777547"/>
            <a:ext cx="457200" cy="457200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5A932A75-0526-4925-9B99-C0497FB78E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9083" y="2644007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11434B-7D1B-4923-BD9B-40FED6BCD39E}"/>
              </a:ext>
            </a:extLst>
          </p:cNvPr>
          <p:cNvSpPr txBox="1"/>
          <p:nvPr/>
        </p:nvSpPr>
        <p:spPr>
          <a:xfrm>
            <a:off x="4080875" y="2703532"/>
            <a:ext cx="21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Mediengestalterin</a:t>
            </a:r>
            <a:r>
              <a:rPr lang="de-DE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EDA60A-E401-4594-BA4B-CC0D93DC9A49}"/>
              </a:ext>
            </a:extLst>
          </p:cNvPr>
          <p:cNvSpPr txBox="1"/>
          <p:nvPr/>
        </p:nvSpPr>
        <p:spPr>
          <a:xfrm>
            <a:off x="6582316" y="2724459"/>
            <a:ext cx="182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Webentwickler</a:t>
            </a:r>
            <a:r>
              <a:rPr lang="de-DE" sz="2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F3AEC-7E2D-49EA-B44D-937290D2E042}"/>
              </a:ext>
            </a:extLst>
          </p:cNvPr>
          <p:cNvSpPr txBox="1"/>
          <p:nvPr/>
        </p:nvSpPr>
        <p:spPr>
          <a:xfrm>
            <a:off x="8821416" y="2703532"/>
            <a:ext cx="209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 </a:t>
            </a:r>
          </a:p>
        </p:txBody>
      </p:sp>
      <p:pic>
        <p:nvPicPr>
          <p:cNvPr id="31" name="Graphic 30" descr="Palette">
            <a:extLst>
              <a:ext uri="{FF2B5EF4-FFF2-40B4-BE49-F238E27FC236}">
                <a16:creationId xmlns:a16="http://schemas.microsoft.com/office/drawing/2014/main" id="{E61D16B9-9365-48E1-A4C2-73B25DDCD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6988" y="2724460"/>
            <a:ext cx="457200" cy="457200"/>
          </a:xfrm>
          <a:prstGeom prst="rect">
            <a:avLst/>
          </a:prstGeom>
        </p:spPr>
      </p:pic>
      <p:pic>
        <p:nvPicPr>
          <p:cNvPr id="41" name="Graphic 40" descr="Web design">
            <a:extLst>
              <a:ext uri="{FF2B5EF4-FFF2-40B4-BE49-F238E27FC236}">
                <a16:creationId xmlns:a16="http://schemas.microsoft.com/office/drawing/2014/main" id="{485C705F-A51D-432A-B4F0-55594DCE78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5117" y="2695916"/>
            <a:ext cx="457200" cy="457200"/>
          </a:xfrm>
          <a:prstGeom prst="rect">
            <a:avLst/>
          </a:prstGeom>
        </p:spPr>
      </p:pic>
      <p:pic>
        <p:nvPicPr>
          <p:cNvPr id="62" name="Graphic 61" descr="Graduation cap">
            <a:extLst>
              <a:ext uri="{FF2B5EF4-FFF2-40B4-BE49-F238E27FC236}">
                <a16:creationId xmlns:a16="http://schemas.microsoft.com/office/drawing/2014/main" id="{0597CF2A-FD63-448A-81F7-9C9919961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64219" y="2670037"/>
            <a:ext cx="457200" cy="457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73A554-B267-4398-A5DE-A08D9B11DE9D}"/>
              </a:ext>
            </a:extLst>
          </p:cNvPr>
          <p:cNvSpPr txBox="1"/>
          <p:nvPr/>
        </p:nvSpPr>
        <p:spPr>
          <a:xfrm>
            <a:off x="3889915" y="3660376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1 Kaffeemaschine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„Mitarbeiterin des Jahres“</a:t>
            </a:r>
          </a:p>
        </p:txBody>
      </p:sp>
      <p:pic>
        <p:nvPicPr>
          <p:cNvPr id="66" name="Graphic 65" descr="Coffee">
            <a:extLst>
              <a:ext uri="{FF2B5EF4-FFF2-40B4-BE49-F238E27FC236}">
                <a16:creationId xmlns:a16="http://schemas.microsoft.com/office/drawing/2014/main" id="{B5B0C78B-EA3A-4242-86C6-94E9854910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32717" y="359712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5" grpId="0"/>
      <p:bldP spid="52" grpId="0"/>
      <p:bldP spid="54" grpId="0"/>
      <p:bldP spid="6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3D2E908-AB62-476C-B420-97DA3D9F5FD0}"/>
              </a:ext>
            </a:extLst>
          </p:cNvPr>
          <p:cNvSpPr/>
          <p:nvPr/>
        </p:nvSpPr>
        <p:spPr>
          <a:xfrm>
            <a:off x="4169932" y="3429003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9" y="423376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9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7" y="4233617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8"/>
            <a:ext cx="1608671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1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5" y="423529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5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5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1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818CBA-0CE8-4801-9924-8A1D219AB789}"/>
              </a:ext>
            </a:extLst>
          </p:cNvPr>
          <p:cNvSpPr/>
          <p:nvPr/>
        </p:nvSpPr>
        <p:spPr>
          <a:xfrm>
            <a:off x="2305055" y="2951489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5EA0F-4167-444C-A434-2ABCEE080323}"/>
              </a:ext>
            </a:extLst>
          </p:cNvPr>
          <p:cNvSpPr txBox="1"/>
          <p:nvPr/>
        </p:nvSpPr>
        <p:spPr>
          <a:xfrm>
            <a:off x="1295401" y="1857499"/>
            <a:ext cx="209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 </a:t>
            </a:r>
          </a:p>
        </p:txBody>
      </p:sp>
      <p:pic>
        <p:nvPicPr>
          <p:cNvPr id="24" name="Graphic 23" descr="Graduation cap">
            <a:extLst>
              <a:ext uri="{FF2B5EF4-FFF2-40B4-BE49-F238E27FC236}">
                <a16:creationId xmlns:a16="http://schemas.microsoft.com/office/drawing/2014/main" id="{FD655298-9E7F-48F3-B709-B0654E63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4" y="1824004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767D6-62EE-4743-AEFE-86B1C981CA50}"/>
              </a:ext>
            </a:extLst>
          </p:cNvPr>
          <p:cNvCxnSpPr>
            <a:cxnSpLocks/>
          </p:cNvCxnSpPr>
          <p:nvPr/>
        </p:nvCxnSpPr>
        <p:spPr>
          <a:xfrm>
            <a:off x="3838756" y="2057553"/>
            <a:ext cx="690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E10260DF-5EB1-469A-BC64-1DB17F13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523" y="1800407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502403-EEEA-4925-9077-6294C0963AF0}"/>
              </a:ext>
            </a:extLst>
          </p:cNvPr>
          <p:cNvSpPr txBox="1"/>
          <p:nvPr/>
        </p:nvSpPr>
        <p:spPr>
          <a:xfrm>
            <a:off x="5390720" y="1857499"/>
            <a:ext cx="206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PDF-Datei Vorlage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D9DC3-EE0F-47B6-B449-068F67E86BEC}"/>
              </a:ext>
            </a:extLst>
          </p:cNvPr>
          <p:cNvCxnSpPr>
            <a:cxnSpLocks/>
          </p:cNvCxnSpPr>
          <p:nvPr/>
        </p:nvCxnSpPr>
        <p:spPr>
          <a:xfrm>
            <a:off x="8030211" y="2057400"/>
            <a:ext cx="690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A47B10-E63C-41A2-BE58-BBF844763D6E}"/>
              </a:ext>
            </a:extLst>
          </p:cNvPr>
          <p:cNvSpPr txBox="1"/>
          <p:nvPr/>
        </p:nvSpPr>
        <p:spPr>
          <a:xfrm>
            <a:off x="9702941" y="1857345"/>
            <a:ext cx="11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Probleme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259F251-1ADC-457E-88A8-CDDE5EF13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741" y="1847180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40D55-4B6F-4504-B7B0-880B5D19FED1}"/>
              </a:ext>
            </a:extLst>
          </p:cNvPr>
          <p:cNvSpPr txBox="1"/>
          <p:nvPr/>
        </p:nvSpPr>
        <p:spPr>
          <a:xfrm>
            <a:off x="2425961" y="3057332"/>
            <a:ext cx="7340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Eintragung von: Zeitraum – Nummerierung - Ausbildungsjahr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7A1030F-4CBC-4F30-BCD8-334D6CC827A6}"/>
              </a:ext>
            </a:extLst>
          </p:cNvPr>
          <p:cNvSpPr/>
          <p:nvPr/>
        </p:nvSpPr>
        <p:spPr>
          <a:xfrm>
            <a:off x="2305055" y="3980044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281EF-5846-4FF8-B33A-CABC38BAD62D}"/>
              </a:ext>
            </a:extLst>
          </p:cNvPr>
          <p:cNvSpPr txBox="1"/>
          <p:nvPr/>
        </p:nvSpPr>
        <p:spPr>
          <a:xfrm>
            <a:off x="2479658" y="4085887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Bei der Ablehnung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3540367-F02D-4865-B933-1CBF8F28D541}"/>
              </a:ext>
            </a:extLst>
          </p:cNvPr>
          <p:cNvSpPr/>
          <p:nvPr/>
        </p:nvSpPr>
        <p:spPr>
          <a:xfrm>
            <a:off x="2305055" y="5008600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A63CE-B876-4A36-9221-28ECA6D62992}"/>
              </a:ext>
            </a:extLst>
          </p:cNvPr>
          <p:cNvSpPr txBox="1"/>
          <p:nvPr/>
        </p:nvSpPr>
        <p:spPr>
          <a:xfrm>
            <a:off x="5041617" y="5114440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Abheftung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9B4F3-EB7A-4AA7-B3AB-9D77742B4EE9}"/>
              </a:ext>
            </a:extLst>
          </p:cNvPr>
          <p:cNvSpPr txBox="1"/>
          <p:nvPr/>
        </p:nvSpPr>
        <p:spPr>
          <a:xfrm>
            <a:off x="4854068" y="4085887"/>
            <a:ext cx="231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Zweimal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bg1"/>
                </a:solidFill>
              </a:rPr>
              <a:t>ausdrucken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1BB91B-DC60-43AF-A21D-7093D78268A9}"/>
              </a:ext>
            </a:extLst>
          </p:cNvPr>
          <p:cNvSpPr txBox="1"/>
          <p:nvPr/>
        </p:nvSpPr>
        <p:spPr>
          <a:xfrm>
            <a:off x="7389631" y="4085885"/>
            <a:ext cx="24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Papierverschwendung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52F2-627A-460B-8C83-E342DAF387D1}"/>
              </a:ext>
            </a:extLst>
          </p:cNvPr>
          <p:cNvCxnSpPr>
            <a:cxnSpLocks/>
          </p:cNvCxnSpPr>
          <p:nvPr/>
        </p:nvCxnSpPr>
        <p:spPr>
          <a:xfrm>
            <a:off x="4598487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B6D91-BE73-4A31-A08B-C3D34A3D573A}"/>
              </a:ext>
            </a:extLst>
          </p:cNvPr>
          <p:cNvCxnSpPr>
            <a:cxnSpLocks/>
          </p:cNvCxnSpPr>
          <p:nvPr/>
        </p:nvCxnSpPr>
        <p:spPr>
          <a:xfrm>
            <a:off x="7150399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0" grpId="0"/>
      <p:bldP spid="33" grpId="0"/>
      <p:bldP spid="36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21EE4DB-675F-480A-BB54-F28415E9C41F}"/>
              </a:ext>
            </a:extLst>
          </p:cNvPr>
          <p:cNvSpPr/>
          <p:nvPr/>
        </p:nvSpPr>
        <p:spPr>
          <a:xfrm>
            <a:off x="1884679" y="3892553"/>
            <a:ext cx="8422643" cy="15144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DFFCE7-570B-486F-9717-5D510DDCEFE2}"/>
              </a:ext>
            </a:extLst>
          </p:cNvPr>
          <p:cNvSpPr/>
          <p:nvPr/>
        </p:nvSpPr>
        <p:spPr>
          <a:xfrm>
            <a:off x="2024382" y="4039096"/>
            <a:ext cx="5619751" cy="121502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2BCE480-EFCA-4372-A328-05CD131B047D}"/>
              </a:ext>
            </a:extLst>
          </p:cNvPr>
          <p:cNvSpPr/>
          <p:nvPr/>
        </p:nvSpPr>
        <p:spPr>
          <a:xfrm>
            <a:off x="2176782" y="4231854"/>
            <a:ext cx="2651815" cy="841375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Soll-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8C76B77-2AF1-4BF3-B4B8-811B7DB2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447" y="1603879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F75526-9406-4122-813F-87D3DAC5F562}"/>
              </a:ext>
            </a:extLst>
          </p:cNvPr>
          <p:cNvSpPr txBox="1"/>
          <p:nvPr/>
        </p:nvSpPr>
        <p:spPr>
          <a:xfrm>
            <a:off x="2443847" y="1861024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Erreichbarkeit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28BA3F96-CBBE-4E30-8980-2D66EAF9B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6960" y="159730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294296-1770-4D43-9D94-A02DD6F04B78}"/>
              </a:ext>
            </a:extLst>
          </p:cNvPr>
          <p:cNvSpPr txBox="1"/>
          <p:nvPr/>
        </p:nvSpPr>
        <p:spPr>
          <a:xfrm>
            <a:off x="8841361" y="1873485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Automatisierung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86FF97D-959C-407C-9DA1-445BA197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48" y="4301945"/>
            <a:ext cx="685801" cy="685801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14861BB0-3345-430D-8620-B18E27AC0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779" y="2755547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EAF105-6F5F-4936-9157-B962E61DFC3C}"/>
              </a:ext>
            </a:extLst>
          </p:cNvPr>
          <p:cNvSpPr txBox="1"/>
          <p:nvPr/>
        </p:nvSpPr>
        <p:spPr>
          <a:xfrm>
            <a:off x="5350179" y="2866150"/>
            <a:ext cx="247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Verschiedene Benutzergruppen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42B6A-E8E4-4C2D-BBCC-BF1CAACE8C42}"/>
              </a:ext>
            </a:extLst>
          </p:cNvPr>
          <p:cNvSpPr txBox="1"/>
          <p:nvPr/>
        </p:nvSpPr>
        <p:spPr>
          <a:xfrm>
            <a:off x="2890943" y="4444785"/>
            <a:ext cx="171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Auszubildende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1A8D50F9-29DA-4CDF-946D-96AE49365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841" y="4324170"/>
            <a:ext cx="685801" cy="6858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0D42E4-7AFF-4C4B-AB12-2E079014072C}"/>
              </a:ext>
            </a:extLst>
          </p:cNvPr>
          <p:cNvSpPr txBox="1"/>
          <p:nvPr/>
        </p:nvSpPr>
        <p:spPr>
          <a:xfrm>
            <a:off x="6209641" y="4467012"/>
            <a:ext cx="116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Ausbilder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08D1D4F6-5ADD-4DFE-8860-A60460BA1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450" y="4324170"/>
            <a:ext cx="685801" cy="685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661946-2264-4C35-A17D-339910C9E994}"/>
              </a:ext>
            </a:extLst>
          </p:cNvPr>
          <p:cNvSpPr txBox="1"/>
          <p:nvPr/>
        </p:nvSpPr>
        <p:spPr>
          <a:xfrm>
            <a:off x="9170245" y="4467012"/>
            <a:ext cx="94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9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25" grpId="0"/>
      <p:bldP spid="28" grpId="0"/>
      <p:bldP spid="34" grpId="0"/>
      <p:bldP spid="35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5750015" y="3429003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9" y="423376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5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5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92" y="3429003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7" y="4233617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8"/>
            <a:ext cx="1608671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1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5" y="4235298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5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5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1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1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8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2D4DD-D9E2-4B83-864F-EDE75FA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44599"/>
              </p:ext>
            </p:extLst>
          </p:nvPr>
        </p:nvGraphicFramePr>
        <p:xfrm>
          <a:off x="615299" y="1848605"/>
          <a:ext cx="2478280" cy="38019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140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1239140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513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Projektphase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Geplante Zeit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Planung und Analyse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6 Stunden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Realisierung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43 Stunden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Dokumentation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10 Stunden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Abschlusstest mit Bugfixing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9 Stunden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Puffer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2 Stunden</a:t>
                      </a:r>
                      <a:endParaRPr lang="ru-RU" sz="13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Gesamt</a:t>
                      </a:r>
                      <a:endParaRPr lang="ru-RU" sz="13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70 Stunden</a:t>
                      </a:r>
                      <a:endParaRPr lang="ru-RU" sz="13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D442A7-E3CC-42C7-A92F-53C130EFD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56633"/>
              </p:ext>
            </p:extLst>
          </p:nvPr>
        </p:nvGraphicFramePr>
        <p:xfrm>
          <a:off x="3367039" y="1841344"/>
          <a:ext cx="8209668" cy="38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495">
                  <a:extLst>
                    <a:ext uri="{9D8B030D-6E8A-4147-A177-3AD203B41FA5}">
                      <a16:colId xmlns:a16="http://schemas.microsoft.com/office/drawing/2014/main" val="3771321557"/>
                    </a:ext>
                  </a:extLst>
                </a:gridCol>
                <a:gridCol w="1595795">
                  <a:extLst>
                    <a:ext uri="{9D8B030D-6E8A-4147-A177-3AD203B41FA5}">
                      <a16:colId xmlns:a16="http://schemas.microsoft.com/office/drawing/2014/main" val="1302731667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3203799523"/>
                    </a:ext>
                  </a:extLst>
                </a:gridCol>
                <a:gridCol w="1368279">
                  <a:extLst>
                    <a:ext uri="{9D8B030D-6E8A-4147-A177-3AD203B41FA5}">
                      <a16:colId xmlns:a16="http://schemas.microsoft.com/office/drawing/2014/main" val="471869505"/>
                    </a:ext>
                  </a:extLst>
                </a:gridCol>
                <a:gridCol w="1368279">
                  <a:extLst>
                    <a:ext uri="{9D8B030D-6E8A-4147-A177-3AD203B41FA5}">
                      <a16:colId xmlns:a16="http://schemas.microsoft.com/office/drawing/2014/main" val="1626658318"/>
                    </a:ext>
                  </a:extLst>
                </a:gridCol>
                <a:gridCol w="1368279">
                  <a:extLst>
                    <a:ext uri="{9D8B030D-6E8A-4147-A177-3AD203B41FA5}">
                      <a16:colId xmlns:a16="http://schemas.microsoft.com/office/drawing/2014/main" val="777771099"/>
                    </a:ext>
                  </a:extLst>
                </a:gridCol>
              </a:tblGrid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Vorgang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Mitarbeiter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Zeit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Personal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Ressourcen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Gesamt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18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Entwicklungskosten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1 x Auszubildender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70 Std.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700,00 €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1.050,00 €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1.750,00 €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817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Fachgespräch 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1 x Mitarbeiter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6 Std.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150,00 €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90,00 €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240,00 €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1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Code-Review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1 x Mitarbeiter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3 Std.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75,00 €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45,00 €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120,00 €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81433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Abnahme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1 x Mitarbeiter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1 Std.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25,00 €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15,00 €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dirty="0"/>
                        <a:t>40,00 €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1671"/>
                  </a:ext>
                </a:extLst>
              </a:tr>
              <a:tr h="678260">
                <a:tc>
                  <a:txBody>
                    <a:bodyPr/>
                    <a:lstStyle/>
                    <a:p>
                      <a:pPr lvl="0" algn="l" rtl="0"/>
                      <a:endParaRPr lang="de-DE" sz="1300" dirty="0"/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300"/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300"/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300"/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300"/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300" b="1" dirty="0"/>
                        <a:t>2.150,00 €</a:t>
                      </a:r>
                    </a:p>
                  </a:txBody>
                  <a:tcPr marL="122195" marR="122195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95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98F4BB-CBB6-4190-8302-92F2A64AB213}"/>
              </a:ext>
            </a:extLst>
          </p:cNvPr>
          <p:cNvSpPr txBox="1"/>
          <p:nvPr/>
        </p:nvSpPr>
        <p:spPr>
          <a:xfrm>
            <a:off x="3367036" y="1349940"/>
            <a:ext cx="2229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de-DE" sz="2200" dirty="0"/>
              <a:t>Kostenaufstellung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2069B-1D27-4A75-9C18-41EEB6FFC161}"/>
              </a:ext>
            </a:extLst>
          </p:cNvPr>
          <p:cNvSpPr txBox="1"/>
          <p:nvPr/>
        </p:nvSpPr>
        <p:spPr>
          <a:xfrm>
            <a:off x="615299" y="1349937"/>
            <a:ext cx="241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de-DE" sz="2200" dirty="0"/>
              <a:t>Kalkulierte Zeiten</a:t>
            </a:r>
          </a:p>
        </p:txBody>
      </p:sp>
    </p:spTree>
    <p:extLst>
      <p:ext uri="{BB962C8B-B14F-4D97-AF65-F5344CB8AC3E}">
        <p14:creationId xmlns:p14="http://schemas.microsoft.com/office/powerpoint/2010/main" val="999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</Words>
  <Application>Microsoft Office PowerPoint</Application>
  <PresentationFormat>Widescreen</PresentationFormat>
  <Paragraphs>211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Gill Sans</vt:lpstr>
      <vt:lpstr>Gill Sans Light</vt:lpstr>
      <vt:lpstr>LM Roman 10</vt:lpstr>
      <vt:lpstr>LM Sans 10</vt:lpstr>
      <vt:lpstr>Office</vt:lpstr>
      <vt:lpstr>Das Auszubildenden Verwaltungssystem</vt:lpstr>
      <vt:lpstr>Inhalt</vt:lpstr>
      <vt:lpstr>Vorstellung</vt:lpstr>
      <vt:lpstr>Das Unternehmen</vt:lpstr>
      <vt:lpstr>Analyse</vt:lpstr>
      <vt:lpstr>Ist-Zustand</vt:lpstr>
      <vt:lpstr>Soll-Zustand</vt:lpstr>
      <vt:lpstr>Projektplanung</vt:lpstr>
      <vt:lpstr>Projektplanung</vt:lpstr>
      <vt:lpstr>Projektdurchführung</vt:lpstr>
      <vt:lpstr>Entwurf</vt:lpstr>
      <vt:lpstr>Implementierung</vt:lpstr>
      <vt:lpstr>Model</vt:lpstr>
      <vt:lpstr>View und Controller</vt:lpstr>
      <vt:lpstr>View und Controller</vt:lpstr>
      <vt:lpstr>Projektplanung</vt:lpstr>
      <vt:lpstr>Review und Ausblick</vt:lpstr>
      <vt:lpstr>Quellen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EmeshAbdulsalam</cp:lastModifiedBy>
  <cp:revision>97</cp:revision>
  <dcterms:created xsi:type="dcterms:W3CDTF">2021-06-04T17:49:18Z</dcterms:created>
  <dcterms:modified xsi:type="dcterms:W3CDTF">2021-06-15T23:05:23Z</dcterms:modified>
</cp:coreProperties>
</file>