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57" r:id="rId3"/>
    <p:sldId id="258" r:id="rId4"/>
    <p:sldId id="264" r:id="rId5"/>
    <p:sldId id="259"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30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6" r:id="rId37"/>
    <p:sldId id="297"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BFA7C-8A29-49B3-A04E-833A16F6D41C}">
          <p14:sldIdLst>
            <p14:sldId id="256"/>
            <p14:sldId id="257"/>
            <p14:sldId id="258"/>
            <p14:sldId id="264"/>
            <p14:sldId id="259"/>
            <p14:sldId id="265"/>
            <p14:sldId id="266"/>
            <p14:sldId id="267"/>
            <p14:sldId id="268"/>
            <p14:sldId id="269"/>
            <p14:sldId id="270"/>
            <p14:sldId id="271"/>
            <p14:sldId id="272"/>
            <p14:sldId id="273"/>
            <p14:sldId id="274"/>
            <p14:sldId id="275"/>
            <p14:sldId id="276"/>
            <p14:sldId id="277"/>
            <p14:sldId id="278"/>
            <p14:sldId id="279"/>
            <p14:sldId id="281"/>
            <p14:sldId id="282"/>
            <p14:sldId id="300"/>
            <p14:sldId id="283"/>
            <p14:sldId id="284"/>
            <p14:sldId id="285"/>
            <p14:sldId id="286"/>
            <p14:sldId id="287"/>
            <p14:sldId id="288"/>
            <p14:sldId id="289"/>
            <p14:sldId id="290"/>
            <p14:sldId id="291"/>
            <p14:sldId id="292"/>
            <p14:sldId id="293"/>
            <p14:sldId id="294"/>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Mubarak</c:v>
                </c:pt>
              </c:strCache>
            </c:strRef>
          </c:tx>
          <c:spPr>
            <a:solidFill>
              <a:schemeClr val="accent1"/>
            </a:solidFill>
            <a:ln>
              <a:noFill/>
            </a:ln>
            <a:effectLst/>
          </c:spPr>
          <c:invertIfNegative val="0"/>
          <c:cat>
            <c:strRef>
              <c:f>Sheet1!$B$1:$D$2</c:f>
              <c:strCache>
                <c:ptCount val="3"/>
                <c:pt idx="0">
                  <c:v>January</c:v>
                </c:pt>
                <c:pt idx="1">
                  <c:v>February</c:v>
                </c:pt>
                <c:pt idx="2">
                  <c:v>March</c:v>
                </c:pt>
              </c:strCache>
            </c:strRef>
          </c:cat>
          <c:val>
            <c:numRef>
              <c:f>Sheet1!$B$3:$D$3</c:f>
              <c:numCache>
                <c:formatCode>General</c:formatCode>
                <c:ptCount val="3"/>
                <c:pt idx="0">
                  <c:v>70</c:v>
                </c:pt>
                <c:pt idx="1">
                  <c:v>160</c:v>
                </c:pt>
                <c:pt idx="2">
                  <c:v>300</c:v>
                </c:pt>
              </c:numCache>
            </c:numRef>
          </c:val>
          <c:extLst>
            <c:ext xmlns:c16="http://schemas.microsoft.com/office/drawing/2014/chart" uri="{C3380CC4-5D6E-409C-BE32-E72D297353CC}">
              <c16:uniqueId val="{00000000-F637-496B-986D-2BF4FD3BA062}"/>
            </c:ext>
          </c:extLst>
        </c:ser>
        <c:ser>
          <c:idx val="1"/>
          <c:order val="1"/>
          <c:tx>
            <c:strRef>
              <c:f>Sheet1!$A$4</c:f>
              <c:strCache>
                <c:ptCount val="1"/>
                <c:pt idx="0">
                  <c:v>Muhammad</c:v>
                </c:pt>
              </c:strCache>
            </c:strRef>
          </c:tx>
          <c:spPr>
            <a:solidFill>
              <a:schemeClr val="accent2"/>
            </a:solidFill>
            <a:ln>
              <a:noFill/>
            </a:ln>
            <a:effectLst/>
          </c:spPr>
          <c:invertIfNegative val="0"/>
          <c:cat>
            <c:strRef>
              <c:f>Sheet1!$B$1:$D$2</c:f>
              <c:strCache>
                <c:ptCount val="3"/>
                <c:pt idx="0">
                  <c:v>January</c:v>
                </c:pt>
                <c:pt idx="1">
                  <c:v>February</c:v>
                </c:pt>
                <c:pt idx="2">
                  <c:v>March</c:v>
                </c:pt>
              </c:strCache>
            </c:strRef>
          </c:cat>
          <c:val>
            <c:numRef>
              <c:f>Sheet1!$B$4:$D$4</c:f>
              <c:numCache>
                <c:formatCode>General</c:formatCode>
                <c:ptCount val="3"/>
                <c:pt idx="0">
                  <c:v>175</c:v>
                </c:pt>
                <c:pt idx="1">
                  <c:v>420</c:v>
                </c:pt>
                <c:pt idx="2">
                  <c:v>290</c:v>
                </c:pt>
              </c:numCache>
            </c:numRef>
          </c:val>
          <c:extLst>
            <c:ext xmlns:c16="http://schemas.microsoft.com/office/drawing/2014/chart" uri="{C3380CC4-5D6E-409C-BE32-E72D297353CC}">
              <c16:uniqueId val="{00000001-F637-496B-986D-2BF4FD3BA062}"/>
            </c:ext>
          </c:extLst>
        </c:ser>
        <c:ser>
          <c:idx val="2"/>
          <c:order val="2"/>
          <c:tx>
            <c:strRef>
              <c:f>Sheet1!$A$5</c:f>
              <c:strCache>
                <c:ptCount val="1"/>
                <c:pt idx="0">
                  <c:v>Usman</c:v>
                </c:pt>
              </c:strCache>
            </c:strRef>
          </c:tx>
          <c:spPr>
            <a:solidFill>
              <a:schemeClr val="accent3"/>
            </a:solidFill>
            <a:ln>
              <a:noFill/>
            </a:ln>
            <a:effectLst/>
          </c:spPr>
          <c:invertIfNegative val="0"/>
          <c:cat>
            <c:strRef>
              <c:f>Sheet1!$B$1:$D$2</c:f>
              <c:strCache>
                <c:ptCount val="3"/>
                <c:pt idx="0">
                  <c:v>January</c:v>
                </c:pt>
                <c:pt idx="1">
                  <c:v>February</c:v>
                </c:pt>
                <c:pt idx="2">
                  <c:v>March</c:v>
                </c:pt>
              </c:strCache>
            </c:strRef>
          </c:cat>
          <c:val>
            <c:numRef>
              <c:f>Sheet1!$B$5:$D$5</c:f>
              <c:numCache>
                <c:formatCode>General</c:formatCode>
                <c:ptCount val="3"/>
                <c:pt idx="0">
                  <c:v>150</c:v>
                </c:pt>
                <c:pt idx="1">
                  <c:v>180</c:v>
                </c:pt>
                <c:pt idx="2">
                  <c:v>195</c:v>
                </c:pt>
              </c:numCache>
            </c:numRef>
          </c:val>
          <c:extLst>
            <c:ext xmlns:c16="http://schemas.microsoft.com/office/drawing/2014/chart" uri="{C3380CC4-5D6E-409C-BE32-E72D297353CC}">
              <c16:uniqueId val="{00000002-F637-496B-986D-2BF4FD3BA062}"/>
            </c:ext>
          </c:extLst>
        </c:ser>
        <c:dLbls>
          <c:showLegendKey val="0"/>
          <c:showVal val="0"/>
          <c:showCatName val="0"/>
          <c:showSerName val="0"/>
          <c:showPercent val="0"/>
          <c:showBubbleSize val="0"/>
        </c:dLbls>
        <c:gapWidth val="219"/>
        <c:overlap val="-27"/>
        <c:axId val="218106504"/>
        <c:axId val="217826992"/>
      </c:barChart>
      <c:catAx>
        <c:axId val="218106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826992"/>
        <c:crosses val="autoZero"/>
        <c:auto val="1"/>
        <c:lblAlgn val="ctr"/>
        <c:lblOffset val="100"/>
        <c:noMultiLvlLbl val="0"/>
      </c:catAx>
      <c:valAx>
        <c:axId val="21782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1065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Northwind Traders Tea Sales Report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Mubarak</c:v>
                </c:pt>
              </c:strCache>
            </c:strRef>
          </c:tx>
          <c:spPr>
            <a:solidFill>
              <a:schemeClr val="accent1"/>
            </a:solidFill>
            <a:ln>
              <a:noFill/>
            </a:ln>
            <a:effectLst/>
          </c:spPr>
          <c:invertIfNegative val="0"/>
          <c:cat>
            <c:strRef>
              <c:f>Sheet1!$B$1:$D$2</c:f>
              <c:strCache>
                <c:ptCount val="3"/>
                <c:pt idx="0">
                  <c:v>January</c:v>
                </c:pt>
                <c:pt idx="1">
                  <c:v>February</c:v>
                </c:pt>
                <c:pt idx="2">
                  <c:v>March</c:v>
                </c:pt>
              </c:strCache>
            </c:strRef>
          </c:cat>
          <c:val>
            <c:numRef>
              <c:f>Sheet1!$B$3:$D$3</c:f>
              <c:numCache>
                <c:formatCode>General</c:formatCode>
                <c:ptCount val="3"/>
                <c:pt idx="0">
                  <c:v>70</c:v>
                </c:pt>
                <c:pt idx="1">
                  <c:v>160</c:v>
                </c:pt>
                <c:pt idx="2">
                  <c:v>300</c:v>
                </c:pt>
              </c:numCache>
            </c:numRef>
          </c:val>
          <c:extLst>
            <c:ext xmlns:c16="http://schemas.microsoft.com/office/drawing/2014/chart" uri="{C3380CC4-5D6E-409C-BE32-E72D297353CC}">
              <c16:uniqueId val="{00000000-860A-4750-9C15-8A3F42DCE06D}"/>
            </c:ext>
          </c:extLst>
        </c:ser>
        <c:ser>
          <c:idx val="1"/>
          <c:order val="1"/>
          <c:tx>
            <c:strRef>
              <c:f>Sheet1!$A$4</c:f>
              <c:strCache>
                <c:ptCount val="1"/>
                <c:pt idx="0">
                  <c:v>Muhammad</c:v>
                </c:pt>
              </c:strCache>
            </c:strRef>
          </c:tx>
          <c:spPr>
            <a:solidFill>
              <a:schemeClr val="accent2"/>
            </a:solidFill>
            <a:ln>
              <a:noFill/>
            </a:ln>
            <a:effectLst/>
          </c:spPr>
          <c:invertIfNegative val="0"/>
          <c:cat>
            <c:strRef>
              <c:f>Sheet1!$B$1:$D$2</c:f>
              <c:strCache>
                <c:ptCount val="3"/>
                <c:pt idx="0">
                  <c:v>January</c:v>
                </c:pt>
                <c:pt idx="1">
                  <c:v>February</c:v>
                </c:pt>
                <c:pt idx="2">
                  <c:v>March</c:v>
                </c:pt>
              </c:strCache>
            </c:strRef>
          </c:cat>
          <c:val>
            <c:numRef>
              <c:f>Sheet1!$B$4:$D$4</c:f>
              <c:numCache>
                <c:formatCode>General</c:formatCode>
                <c:ptCount val="3"/>
                <c:pt idx="0">
                  <c:v>175</c:v>
                </c:pt>
                <c:pt idx="1">
                  <c:v>420</c:v>
                </c:pt>
                <c:pt idx="2">
                  <c:v>290</c:v>
                </c:pt>
              </c:numCache>
            </c:numRef>
          </c:val>
          <c:extLst>
            <c:ext xmlns:c16="http://schemas.microsoft.com/office/drawing/2014/chart" uri="{C3380CC4-5D6E-409C-BE32-E72D297353CC}">
              <c16:uniqueId val="{00000001-860A-4750-9C15-8A3F42DCE06D}"/>
            </c:ext>
          </c:extLst>
        </c:ser>
        <c:ser>
          <c:idx val="2"/>
          <c:order val="2"/>
          <c:tx>
            <c:strRef>
              <c:f>Sheet1!$A$5</c:f>
              <c:strCache>
                <c:ptCount val="1"/>
                <c:pt idx="0">
                  <c:v>Usman</c:v>
                </c:pt>
              </c:strCache>
            </c:strRef>
          </c:tx>
          <c:spPr>
            <a:solidFill>
              <a:schemeClr val="accent3"/>
            </a:solidFill>
            <a:ln>
              <a:noFill/>
            </a:ln>
            <a:effectLst/>
          </c:spPr>
          <c:invertIfNegative val="0"/>
          <c:cat>
            <c:strRef>
              <c:f>Sheet1!$B$1:$D$2</c:f>
              <c:strCache>
                <c:ptCount val="3"/>
                <c:pt idx="0">
                  <c:v>January</c:v>
                </c:pt>
                <c:pt idx="1">
                  <c:v>February</c:v>
                </c:pt>
                <c:pt idx="2">
                  <c:v>March</c:v>
                </c:pt>
              </c:strCache>
            </c:strRef>
          </c:cat>
          <c:val>
            <c:numRef>
              <c:f>Sheet1!$B$5:$D$5</c:f>
              <c:numCache>
                <c:formatCode>General</c:formatCode>
                <c:ptCount val="3"/>
                <c:pt idx="0">
                  <c:v>150</c:v>
                </c:pt>
                <c:pt idx="1">
                  <c:v>180</c:v>
                </c:pt>
                <c:pt idx="2">
                  <c:v>195</c:v>
                </c:pt>
              </c:numCache>
            </c:numRef>
          </c:val>
          <c:extLst>
            <c:ext xmlns:c16="http://schemas.microsoft.com/office/drawing/2014/chart" uri="{C3380CC4-5D6E-409C-BE32-E72D297353CC}">
              <c16:uniqueId val="{00000002-860A-4750-9C15-8A3F42DCE06D}"/>
            </c:ext>
          </c:extLst>
        </c:ser>
        <c:dLbls>
          <c:showLegendKey val="0"/>
          <c:showVal val="0"/>
          <c:showCatName val="0"/>
          <c:showSerName val="0"/>
          <c:showPercent val="0"/>
          <c:showBubbleSize val="0"/>
        </c:dLbls>
        <c:gapWidth val="150"/>
        <c:axId val="219067176"/>
        <c:axId val="157802048"/>
      </c:barChart>
      <c:catAx>
        <c:axId val="219067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  quarter sales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02048"/>
        <c:crosses val="autoZero"/>
        <c:auto val="1"/>
        <c:lblAlgn val="ctr"/>
        <c:lblOffset val="100"/>
        <c:noMultiLvlLbl val="0"/>
      </c:catAx>
      <c:valAx>
        <c:axId val="157802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cases sold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0671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ysClr val="windowText" lastClr="000000"/>
                </a:solidFill>
                <a:latin typeface="+mn-lt"/>
                <a:ea typeface="+mn-ea"/>
                <a:cs typeface="+mn-cs"/>
              </a:defRPr>
            </a:pPr>
            <a:r>
              <a:rPr lang="en-US">
                <a:solidFill>
                  <a:sysClr val="windowText" lastClr="000000"/>
                </a:solidFill>
              </a:rPr>
              <a:t>Tea sales</a:t>
            </a:r>
          </a:p>
          <a:p>
            <a:pPr algn="ctr">
              <a:defRPr>
                <a:solidFill>
                  <a:sysClr val="windowText" lastClr="000000"/>
                </a:solidFill>
              </a:defRPr>
            </a:pPr>
            <a:r>
              <a:rPr lang="en-US" b="1" cap="none" spc="0">
                <a:ln w="22225">
                  <a:solidFill>
                    <a:schemeClr val="accent2"/>
                  </a:solidFill>
                  <a:prstDash val="solid"/>
                </a:ln>
                <a:solidFill>
                  <a:schemeClr val="accent2">
                    <a:lumMod val="40000"/>
                    <a:lumOff val="60000"/>
                  </a:schemeClr>
                </a:solidFill>
                <a:effectLst/>
              </a:rPr>
              <a:t>Northwind Traders Tea Sales Report</a:t>
            </a:r>
          </a:p>
          <a:p>
            <a:pPr algn="ctr">
              <a:defRPr>
                <a:solidFill>
                  <a:sysClr val="windowText" lastClr="000000"/>
                </a:solidFill>
              </a:defRPr>
            </a:pPr>
            <a:endParaRPr lang="en-US" b="1" cap="none" spc="0">
              <a:ln w="22225">
                <a:solidFill>
                  <a:schemeClr val="accent2"/>
                </a:solidFill>
                <a:prstDash val="solid"/>
              </a:ln>
              <a:solidFill>
                <a:schemeClr val="accent2">
                  <a:lumMod val="40000"/>
                  <a:lumOff val="60000"/>
                </a:schemeClr>
              </a:solidFill>
              <a:effectLst/>
            </a:endParaRPr>
          </a:p>
        </c:rich>
      </c:tx>
      <c:layout/>
      <c:overlay val="0"/>
      <c:spPr>
        <a:noFill/>
        <a:ln>
          <a:noFill/>
        </a:ln>
        <a:effectLst/>
      </c:spPr>
      <c:txPr>
        <a:bodyPr rot="0" spcFirstLastPara="1" vertOverflow="ellipsis" vert="horz" wrap="square" anchor="ctr" anchorCtr="1"/>
        <a:lstStyle/>
        <a:p>
          <a:pPr algn="ct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Mubarak</c:v>
                </c:pt>
              </c:strCache>
            </c:strRef>
          </c:tx>
          <c:spPr>
            <a:solidFill>
              <a:schemeClr val="accent1"/>
            </a:solidFill>
            <a:ln>
              <a:noFill/>
            </a:ln>
            <a:effectLst/>
            <a:scene3d>
              <a:camera prst="orthographicFront"/>
              <a:lightRig rig="threePt" dir="t"/>
            </a:scene3d>
            <a:sp3d prstMaterial="matte">
              <a:bevelT w="63500" h="63500" prst="artDeco"/>
              <a:contourClr>
                <a:srgbClr val="000000"/>
              </a:contourClr>
            </a:sp3d>
          </c:spPr>
          <c:invertIfNegative val="0"/>
          <c:cat>
            <c:strRef>
              <c:f>Sheet1!$B$1:$D$2</c:f>
              <c:strCache>
                <c:ptCount val="3"/>
                <c:pt idx="0">
                  <c:v>January</c:v>
                </c:pt>
                <c:pt idx="1">
                  <c:v>February</c:v>
                </c:pt>
                <c:pt idx="2">
                  <c:v>March</c:v>
                </c:pt>
              </c:strCache>
            </c:strRef>
          </c:cat>
          <c:val>
            <c:numRef>
              <c:f>Sheet1!$B$3:$D$3</c:f>
              <c:numCache>
                <c:formatCode>General</c:formatCode>
                <c:ptCount val="3"/>
                <c:pt idx="0">
                  <c:v>70</c:v>
                </c:pt>
                <c:pt idx="1">
                  <c:v>160</c:v>
                </c:pt>
                <c:pt idx="2">
                  <c:v>300</c:v>
                </c:pt>
              </c:numCache>
            </c:numRef>
          </c:val>
          <c:extLst>
            <c:ext xmlns:c16="http://schemas.microsoft.com/office/drawing/2014/chart" uri="{C3380CC4-5D6E-409C-BE32-E72D297353CC}">
              <c16:uniqueId val="{00000000-E9B7-494E-B93D-C0AB41C04259}"/>
            </c:ext>
          </c:extLst>
        </c:ser>
        <c:ser>
          <c:idx val="1"/>
          <c:order val="1"/>
          <c:tx>
            <c:strRef>
              <c:f>Sheet1!$A$4</c:f>
              <c:strCache>
                <c:ptCount val="1"/>
                <c:pt idx="0">
                  <c:v>Muhammad</c:v>
                </c:pt>
              </c:strCache>
            </c:strRef>
          </c:tx>
          <c:spPr>
            <a:solidFill>
              <a:schemeClr val="accent2"/>
            </a:solidFill>
            <a:ln>
              <a:noFill/>
            </a:ln>
            <a:effectLst>
              <a:glow rad="101600">
                <a:schemeClr val="accent2">
                  <a:satMod val="175000"/>
                  <a:alpha val="40000"/>
                </a:schemeClr>
              </a:glow>
            </a:effectLst>
          </c:spPr>
          <c:invertIfNegative val="0"/>
          <c:cat>
            <c:strRef>
              <c:f>Sheet1!$B$1:$D$2</c:f>
              <c:strCache>
                <c:ptCount val="3"/>
                <c:pt idx="0">
                  <c:v>January</c:v>
                </c:pt>
                <c:pt idx="1">
                  <c:v>February</c:v>
                </c:pt>
                <c:pt idx="2">
                  <c:v>March</c:v>
                </c:pt>
              </c:strCache>
            </c:strRef>
          </c:cat>
          <c:val>
            <c:numRef>
              <c:f>Sheet1!$B$4:$D$4</c:f>
              <c:numCache>
                <c:formatCode>General</c:formatCode>
                <c:ptCount val="3"/>
                <c:pt idx="0">
                  <c:v>175</c:v>
                </c:pt>
                <c:pt idx="1">
                  <c:v>420</c:v>
                </c:pt>
                <c:pt idx="2">
                  <c:v>290</c:v>
                </c:pt>
              </c:numCache>
            </c:numRef>
          </c:val>
          <c:extLst>
            <c:ext xmlns:c16="http://schemas.microsoft.com/office/drawing/2014/chart" uri="{C3380CC4-5D6E-409C-BE32-E72D297353CC}">
              <c16:uniqueId val="{00000001-E9B7-494E-B93D-C0AB41C04259}"/>
            </c:ext>
          </c:extLst>
        </c:ser>
        <c:ser>
          <c:idx val="2"/>
          <c:order val="2"/>
          <c:tx>
            <c:strRef>
              <c:f>Sheet1!$A$5</c:f>
              <c:strCache>
                <c:ptCount val="1"/>
                <c:pt idx="0">
                  <c:v>Usman</c:v>
                </c:pt>
              </c:strCache>
            </c:strRef>
          </c:tx>
          <c:spPr>
            <a:solidFill>
              <a:schemeClr val="accent3"/>
            </a:solidFill>
            <a:ln>
              <a:noFill/>
            </a:ln>
            <a:effectLst/>
            <a:scene3d>
              <a:camera prst="orthographicFront"/>
              <a:lightRig rig="threePt" dir="t"/>
            </a:scene3d>
            <a:sp3d>
              <a:bevelT/>
            </a:sp3d>
          </c:spPr>
          <c:invertIfNegative val="0"/>
          <c:cat>
            <c:strRef>
              <c:f>Sheet1!$B$1:$D$2</c:f>
              <c:strCache>
                <c:ptCount val="3"/>
                <c:pt idx="0">
                  <c:v>January</c:v>
                </c:pt>
                <c:pt idx="1">
                  <c:v>February</c:v>
                </c:pt>
                <c:pt idx="2">
                  <c:v>March</c:v>
                </c:pt>
              </c:strCache>
            </c:strRef>
          </c:cat>
          <c:val>
            <c:numRef>
              <c:f>Sheet1!$B$5:$D$5</c:f>
              <c:numCache>
                <c:formatCode>General</c:formatCode>
                <c:ptCount val="3"/>
                <c:pt idx="0">
                  <c:v>150</c:v>
                </c:pt>
                <c:pt idx="1">
                  <c:v>180</c:v>
                </c:pt>
                <c:pt idx="2">
                  <c:v>195</c:v>
                </c:pt>
              </c:numCache>
            </c:numRef>
          </c:val>
          <c:extLst>
            <c:ext xmlns:c16="http://schemas.microsoft.com/office/drawing/2014/chart" uri="{C3380CC4-5D6E-409C-BE32-E72D297353CC}">
              <c16:uniqueId val="{00000002-E9B7-494E-B93D-C0AB41C04259}"/>
            </c:ext>
          </c:extLst>
        </c:ser>
        <c:dLbls>
          <c:showLegendKey val="0"/>
          <c:showVal val="0"/>
          <c:showCatName val="0"/>
          <c:showSerName val="0"/>
          <c:showPercent val="0"/>
          <c:showBubbleSize val="0"/>
        </c:dLbls>
        <c:gapWidth val="150"/>
        <c:axId val="303016744"/>
        <c:axId val="312496208"/>
      </c:barChart>
      <c:catAx>
        <c:axId val="303016744"/>
        <c:scaling>
          <c:orientation val="minMax"/>
        </c:scaling>
        <c:delete val="0"/>
        <c:axPos val="b"/>
        <c:title>
          <c:tx>
            <c:rich>
              <a:bodyPr rot="0" spcFirstLastPara="1" vertOverflow="ellipsis" vert="horz" wrap="square" anchor="ctr" anchorCtr="1"/>
              <a:lstStyle/>
              <a:p>
                <a:pPr>
                  <a:defRPr sz="1000" b="1" i="0" u="none" strike="noStrike" kern="1200" cap="none" spc="0" baseline="0">
                    <a:ln w="22225">
                      <a:solidFill>
                        <a:schemeClr val="accent2"/>
                      </a:solidFill>
                      <a:prstDash val="solid"/>
                    </a:ln>
                    <a:solidFill>
                      <a:schemeClr val="accent2">
                        <a:lumMod val="40000"/>
                        <a:lumOff val="60000"/>
                      </a:schemeClr>
                    </a:solidFill>
                    <a:effectLst/>
                    <a:latin typeface="+mn-lt"/>
                    <a:ea typeface="+mn-ea"/>
                    <a:cs typeface="+mn-cs"/>
                  </a:defRPr>
                </a:pPr>
                <a:r>
                  <a:rPr lang="en-US" b="1" cap="none" spc="0">
                    <a:ln w="22225">
                      <a:solidFill>
                        <a:schemeClr val="accent2"/>
                      </a:solidFill>
                      <a:prstDash val="solid"/>
                    </a:ln>
                    <a:solidFill>
                      <a:schemeClr val="accent2">
                        <a:lumMod val="40000"/>
                        <a:lumOff val="60000"/>
                      </a:schemeClr>
                    </a:solidFill>
                    <a:effectLst/>
                  </a:rPr>
                  <a:t>first  quarter sales</a:t>
                </a:r>
              </a:p>
            </c:rich>
          </c:tx>
          <c:layout/>
          <c:overlay val="0"/>
          <c:spPr>
            <a:noFill/>
            <a:ln>
              <a:noFill/>
            </a:ln>
            <a:effectLst/>
          </c:spPr>
          <c:txPr>
            <a:bodyPr rot="0" spcFirstLastPara="1" vertOverflow="ellipsis" vert="horz" wrap="square" anchor="ctr" anchorCtr="1"/>
            <a:lstStyle/>
            <a:p>
              <a:pPr>
                <a:defRPr sz="1000" b="1" i="0" u="none" strike="noStrike" kern="1200" cap="none" spc="0" baseline="0">
                  <a:ln w="22225">
                    <a:solidFill>
                      <a:schemeClr val="accent2"/>
                    </a:solidFill>
                    <a:prstDash val="solid"/>
                  </a:ln>
                  <a:solidFill>
                    <a:schemeClr val="accent2">
                      <a:lumMod val="40000"/>
                      <a:lumOff val="60000"/>
                    </a:schemeClr>
                  </a:solidFill>
                  <a:effectLst/>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496208"/>
        <c:crosses val="autoZero"/>
        <c:auto val="1"/>
        <c:lblAlgn val="ctr"/>
        <c:lblOffset val="100"/>
        <c:noMultiLvlLbl val="0"/>
      </c:catAx>
      <c:valAx>
        <c:axId val="312496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cap="none" spc="0" baseline="0">
                    <a:ln w="22225">
                      <a:solidFill>
                        <a:schemeClr val="accent2"/>
                      </a:solidFill>
                      <a:prstDash val="solid"/>
                    </a:ln>
                    <a:solidFill>
                      <a:schemeClr val="accent2">
                        <a:lumMod val="40000"/>
                        <a:lumOff val="60000"/>
                      </a:schemeClr>
                    </a:solidFill>
                    <a:effectLst/>
                    <a:latin typeface="+mn-lt"/>
                    <a:ea typeface="+mn-ea"/>
                    <a:cs typeface="+mn-cs"/>
                  </a:defRPr>
                </a:pPr>
                <a:r>
                  <a:rPr lang="en-US" b="1" cap="none" spc="0">
                    <a:ln w="22225">
                      <a:solidFill>
                        <a:schemeClr val="accent2"/>
                      </a:solidFill>
                      <a:prstDash val="solid"/>
                    </a:ln>
                    <a:solidFill>
                      <a:schemeClr val="accent2">
                        <a:lumMod val="40000"/>
                        <a:lumOff val="60000"/>
                      </a:schemeClr>
                    </a:solidFill>
                    <a:effectLst/>
                  </a:rPr>
                  <a:t>cases sold</a:t>
                </a:r>
              </a:p>
            </c:rich>
          </c:tx>
          <c:layout/>
          <c:overlay val="0"/>
          <c:spPr>
            <a:noFill/>
            <a:ln>
              <a:noFill/>
            </a:ln>
            <a:effectLst/>
          </c:spPr>
          <c:txPr>
            <a:bodyPr rot="-5400000" spcFirstLastPara="1" vertOverflow="ellipsis" vert="horz" wrap="square" anchor="ctr" anchorCtr="1"/>
            <a:lstStyle/>
            <a:p>
              <a:pPr>
                <a:defRPr sz="1000" b="1" i="0" u="none" strike="noStrike" kern="1200" cap="none" spc="0" baseline="0">
                  <a:ln w="22225">
                    <a:solidFill>
                      <a:schemeClr val="accent2"/>
                    </a:solidFill>
                    <a:prstDash val="solid"/>
                  </a:ln>
                  <a:solidFill>
                    <a:schemeClr val="accent2">
                      <a:lumMod val="40000"/>
                      <a:lumOff val="60000"/>
                    </a:schemeClr>
                  </a:solidFill>
                  <a:effectLst/>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0167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6A9E1-1878-4C8D-BD94-F9C230978AC5}" type="datetimeFigureOut">
              <a:rPr lang="en-US" smtClean="0"/>
              <a:t>10/9/2017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94EDE-3091-489A-A2F4-C5B146FDDBA9}" type="slidenum">
              <a:rPr lang="en-US" smtClean="0"/>
              <a:t>‹#›</a:t>
            </a:fld>
            <a:endParaRPr lang="en-US"/>
          </a:p>
        </p:txBody>
      </p:sp>
    </p:spTree>
    <p:extLst>
      <p:ext uri="{BB962C8B-B14F-4D97-AF65-F5344CB8AC3E}">
        <p14:creationId xmlns:p14="http://schemas.microsoft.com/office/powerpoint/2010/main" val="3001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80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C61D81-925D-4D63-B35D-E1952FC90F39}"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3667930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61D81-925D-4D63-B35D-E1952FC90F39}"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1021411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61D81-925D-4D63-B35D-E1952FC90F39}"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367999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61D81-925D-4D63-B35D-E1952FC90F39}"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1822025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61D81-925D-4D63-B35D-E1952FC90F39}"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1171385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C61D81-925D-4D63-B35D-E1952FC90F39}"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40079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C61D81-925D-4D63-B35D-E1952FC90F39}"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373111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C61D81-925D-4D63-B35D-E1952FC90F39}"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3390165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61D81-925D-4D63-B35D-E1952FC90F39}"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2735910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61D81-925D-4D63-B35D-E1952FC90F39}"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1290707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61D81-925D-4D63-B35D-E1952FC90F39}"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1106-3D2B-4FA7-842E-CFC36035009E}" type="slidenum">
              <a:rPr lang="en-US" smtClean="0"/>
              <a:t>‹#›</a:t>
            </a:fld>
            <a:endParaRPr lang="en-US"/>
          </a:p>
        </p:txBody>
      </p:sp>
    </p:spTree>
    <p:extLst>
      <p:ext uri="{BB962C8B-B14F-4D97-AF65-F5344CB8AC3E}">
        <p14:creationId xmlns:p14="http://schemas.microsoft.com/office/powerpoint/2010/main" val="2223546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61D81-925D-4D63-B35D-E1952FC90F39}" type="datetimeFigureOut">
              <a:rPr lang="en-US" smtClean="0"/>
              <a:t>10/9/2017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F1106-3D2B-4FA7-842E-CFC36035009E}" type="slidenum">
              <a:rPr lang="en-US" smtClean="0"/>
              <a:t>‹#›</a:t>
            </a:fld>
            <a:endParaRPr lang="en-US"/>
          </a:p>
        </p:txBody>
      </p:sp>
    </p:spTree>
    <p:extLst>
      <p:ext uri="{BB962C8B-B14F-4D97-AF65-F5344CB8AC3E}">
        <p14:creationId xmlns:p14="http://schemas.microsoft.com/office/powerpoint/2010/main" val="552168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7826"/>
            <a:ext cx="8134349" cy="3366052"/>
          </a:xfrm>
        </p:spPr>
        <p:txBody>
          <a:bodyPr>
            <a:noAutofit/>
          </a:bodyPr>
          <a:lstStyle/>
          <a:p>
            <a:pPr algn="ctr"/>
            <a:r>
              <a:rPr lang="en-US" sz="8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cs typeface="Arabic Typesetting" panose="03020402040406030203" pitchFamily="66" charset="-78"/>
              </a:rPr>
              <a:t>GOOD MORNING</a:t>
            </a:r>
            <a:br>
              <a:rPr lang="en-US" sz="8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cs typeface="Arabic Typesetting" panose="03020402040406030203" pitchFamily="66" charset="-78"/>
              </a:rPr>
            </a:br>
            <a:r>
              <a:rPr lang="en-US" sz="8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cs typeface="Arabic Typesetting" panose="03020402040406030203" pitchFamily="66" charset="-78"/>
              </a:rPr>
              <a:t> CLASS</a:t>
            </a:r>
            <a:br>
              <a:rPr lang="en-US" sz="8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cs typeface="Arabic Typesetting" panose="03020402040406030203" pitchFamily="66" charset="-78"/>
              </a:rPr>
            </a:br>
            <a:endPar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cs typeface="Arabic Typesetting" panose="03020402040406030203" pitchFamily="66" charset="-78"/>
            </a:endParaRPr>
          </a:p>
        </p:txBody>
      </p:sp>
    </p:spTree>
    <p:extLst>
      <p:ext uri="{BB962C8B-B14F-4D97-AF65-F5344CB8AC3E}">
        <p14:creationId xmlns:p14="http://schemas.microsoft.com/office/powerpoint/2010/main" val="410576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435">
                                          <p:stCondLst>
                                            <p:cond delay="0"/>
                                          </p:stCondLst>
                                        </p:cTn>
                                        <p:tgtEl>
                                          <p:spTgt spid="2"/>
                                        </p:tgtEl>
                                      </p:cBhvr>
                                    </p:animEffect>
                                    <p:anim calcmode="lin" valueType="num">
                                      <p:cBhvr>
                                        <p:cTn id="8" dur="1367"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
                                        </p:tgtEl>
                                        <p:attrNameLst>
                                          <p:attrName>ppt_y</p:attrName>
                                        </p:attrNameLst>
                                      </p:cBhvr>
                                      <p:tavLst>
                                        <p:tav tm="0" fmla="#ppt_y-sin(pi*$)/81">
                                          <p:val>
                                            <p:fltVal val="0"/>
                                          </p:val>
                                        </p:tav>
                                        <p:tav tm="100000">
                                          <p:val>
                                            <p:fltVal val="1"/>
                                          </p:val>
                                        </p:tav>
                                      </p:tavLst>
                                    </p:anim>
                                    <p:animScale>
                                      <p:cBhvr>
                                        <p:cTn id="13" dur="20">
                                          <p:stCondLst>
                                            <p:cond delay="487"/>
                                          </p:stCondLst>
                                        </p:cTn>
                                        <p:tgtEl>
                                          <p:spTgt spid="2"/>
                                        </p:tgtEl>
                                      </p:cBhvr>
                                      <p:to x="100000" y="60000"/>
                                    </p:animScale>
                                    <p:animScale>
                                      <p:cBhvr>
                                        <p:cTn id="14" dur="124" decel="50000">
                                          <p:stCondLst>
                                            <p:cond delay="507"/>
                                          </p:stCondLst>
                                        </p:cTn>
                                        <p:tgtEl>
                                          <p:spTgt spid="2"/>
                                        </p:tgtEl>
                                      </p:cBhvr>
                                      <p:to x="100000" y="100000"/>
                                    </p:animScale>
                                    <p:animScale>
                                      <p:cBhvr>
                                        <p:cTn id="15" dur="20">
                                          <p:stCondLst>
                                            <p:cond delay="984"/>
                                          </p:stCondLst>
                                        </p:cTn>
                                        <p:tgtEl>
                                          <p:spTgt spid="2"/>
                                        </p:tgtEl>
                                      </p:cBhvr>
                                      <p:to x="100000" y="80000"/>
                                    </p:animScale>
                                    <p:animScale>
                                      <p:cBhvr>
                                        <p:cTn id="16" dur="124" decel="50000">
                                          <p:stCondLst>
                                            <p:cond delay="1004"/>
                                          </p:stCondLst>
                                        </p:cTn>
                                        <p:tgtEl>
                                          <p:spTgt spid="2"/>
                                        </p:tgtEl>
                                      </p:cBhvr>
                                      <p:to x="100000" y="100000"/>
                                    </p:animScale>
                                    <p:animScale>
                                      <p:cBhvr>
                                        <p:cTn id="17" dur="20">
                                          <p:stCondLst>
                                            <p:cond delay="1231"/>
                                          </p:stCondLst>
                                        </p:cTn>
                                        <p:tgtEl>
                                          <p:spTgt spid="2"/>
                                        </p:tgtEl>
                                      </p:cBhvr>
                                      <p:to x="100000" y="90000"/>
                                    </p:animScale>
                                    <p:animScale>
                                      <p:cBhvr>
                                        <p:cTn id="18" dur="124" decel="50000">
                                          <p:stCondLst>
                                            <p:cond delay="1251"/>
                                          </p:stCondLst>
                                        </p:cTn>
                                        <p:tgtEl>
                                          <p:spTgt spid="2"/>
                                        </p:tgtEl>
                                      </p:cBhvr>
                                      <p:to x="100000" y="100000"/>
                                    </p:animScale>
                                    <p:animScale>
                                      <p:cBhvr>
                                        <p:cTn id="19" dur="20">
                                          <p:stCondLst>
                                            <p:cond delay="1356"/>
                                          </p:stCondLst>
                                        </p:cTn>
                                        <p:tgtEl>
                                          <p:spTgt spid="2"/>
                                        </p:tgtEl>
                                      </p:cBhvr>
                                      <p:to x="100000" y="95000"/>
                                    </p:animScale>
                                    <p:animScale>
                                      <p:cBhvr>
                                        <p:cTn id="20" dur="124" decel="50000">
                                          <p:stCondLst>
                                            <p:cond delay="1376"/>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809"/>
            <a:ext cx="2949178" cy="1764631"/>
          </a:xfrm>
        </p:spPr>
        <p:txBody>
          <a:bodyPr>
            <a:noAutofit/>
          </a:bodyPr>
          <a:lstStyle/>
          <a:p>
            <a:r>
              <a:rPr lang="en-US" sz="2400" dirty="0" smtClean="0">
                <a:latin typeface="Times New Roman" panose="02020603050405020304" pitchFamily="18" charset="0"/>
                <a:cs typeface="Times New Roman" panose="02020603050405020304" pitchFamily="18" charset="0"/>
              </a:rPr>
              <a:t>Data for each salesperson appears in three separate columns, one for each month.</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49178" y="357809"/>
            <a:ext cx="5916526" cy="3729339"/>
          </a:xfrm>
          <a:prstGeom prst="rect">
            <a:avLst/>
          </a:prstGeom>
        </p:spPr>
      </p:pic>
      <p:sp>
        <p:nvSpPr>
          <p:cNvPr id="8" name="TextBox 7"/>
          <p:cNvSpPr txBox="1"/>
          <p:nvPr/>
        </p:nvSpPr>
        <p:spPr>
          <a:xfrm>
            <a:off x="0" y="4087148"/>
            <a:ext cx="91440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height of each chart is proportional to the value in</a:t>
            </a:r>
          </a:p>
          <a:p>
            <a:r>
              <a:rPr lang="en-US" sz="2400" dirty="0">
                <a:latin typeface="Times New Roman" panose="02020603050405020304" pitchFamily="18" charset="0"/>
                <a:cs typeface="Times New Roman" panose="02020603050405020304" pitchFamily="18" charset="0"/>
              </a:rPr>
              <a:t>The cell that it represents.</a:t>
            </a:r>
          </a:p>
          <a:p>
            <a:r>
              <a:rPr lang="en-US" sz="2400" dirty="0">
                <a:latin typeface="Times New Roman" panose="02020603050405020304" pitchFamily="18" charset="0"/>
                <a:cs typeface="Times New Roman" panose="02020603050405020304" pitchFamily="18" charset="0"/>
              </a:rPr>
              <a:t>So the chart immediately shows you how the </a:t>
            </a:r>
          </a:p>
          <a:p>
            <a:r>
              <a:rPr lang="en-US" sz="2400" dirty="0">
                <a:latin typeface="Times New Roman" panose="02020603050405020304" pitchFamily="18" charset="0"/>
                <a:cs typeface="Times New Roman" panose="02020603050405020304" pitchFamily="18" charset="0"/>
              </a:rPr>
              <a:t>Salespeople stack up against each other, month by</a:t>
            </a:r>
          </a:p>
          <a:p>
            <a:r>
              <a:rPr lang="en-US" sz="2400" dirty="0">
                <a:latin typeface="Times New Roman" panose="02020603050405020304" pitchFamily="18" charset="0"/>
                <a:cs typeface="Times New Roman" panose="02020603050405020304" pitchFamily="18" charset="0"/>
              </a:rPr>
              <a:t>month</a:t>
            </a:r>
          </a:p>
        </p:txBody>
      </p:sp>
    </p:spTree>
    <p:extLst>
      <p:ext uri="{BB962C8B-B14F-4D97-AF65-F5344CB8AC3E}">
        <p14:creationId xmlns:p14="http://schemas.microsoft.com/office/powerpoint/2010/main" val="2146000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6591"/>
            <a:ext cx="2949178" cy="1615486"/>
          </a:xfrm>
        </p:spPr>
        <p:txBody>
          <a:bodyPr>
            <a:normAutofit fontScale="90000"/>
          </a:bodyPr>
          <a:lstStyle/>
          <a:p>
            <a:r>
              <a:rPr lang="en-US" sz="2700" dirty="0" smtClean="0">
                <a:latin typeface="Times New Roman" panose="02020603050405020304" pitchFamily="18" charset="0"/>
                <a:cs typeface="Times New Roman" panose="02020603050405020304" pitchFamily="18" charset="0"/>
              </a:rPr>
              <a:t>Each row of salesperson data has a different color in the chart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68487" y="556591"/>
            <a:ext cx="5777948" cy="3723861"/>
          </a:xfrm>
          <a:prstGeom prst="rect">
            <a:avLst/>
          </a:prstGeom>
        </p:spPr>
      </p:pic>
      <p:sp>
        <p:nvSpPr>
          <p:cNvPr id="8" name="TextBox 7"/>
          <p:cNvSpPr txBox="1"/>
          <p:nvPr/>
        </p:nvSpPr>
        <p:spPr>
          <a:xfrm>
            <a:off x="0" y="4418452"/>
            <a:ext cx="91440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chart legend, created from the row titles in the</a:t>
            </a:r>
          </a:p>
          <a:p>
            <a:r>
              <a:rPr lang="en-US" sz="2400" dirty="0" smtClean="0">
                <a:latin typeface="Times New Roman" panose="02020603050405020304" pitchFamily="18" charset="0"/>
                <a:cs typeface="Times New Roman" panose="02020603050405020304" pitchFamily="18" charset="0"/>
              </a:rPr>
              <a:t>worksheet </a:t>
            </a:r>
            <a:r>
              <a:rPr lang="en-US" sz="2400" dirty="0">
                <a:latin typeface="Times New Roman" panose="02020603050405020304" pitchFamily="18" charset="0"/>
                <a:cs typeface="Times New Roman" panose="02020603050405020304" pitchFamily="18" charset="0"/>
              </a:rPr>
              <a:t>(the salesperson names), tells which color</a:t>
            </a:r>
          </a:p>
          <a:p>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epresents </a:t>
            </a:r>
            <a:r>
              <a:rPr lang="en-US" sz="2400" dirty="0">
                <a:latin typeface="Times New Roman" panose="02020603050405020304" pitchFamily="18" charset="0"/>
                <a:cs typeface="Times New Roman" panose="02020603050405020304" pitchFamily="18" charset="0"/>
              </a:rPr>
              <a:t>the data for each salesperson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Mubarak data, for example, is the blue, and is</a:t>
            </a:r>
          </a:p>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left-most column for each month.</a:t>
            </a:r>
          </a:p>
        </p:txBody>
      </p:sp>
    </p:spTree>
    <p:extLst>
      <p:ext uri="{BB962C8B-B14F-4D97-AF65-F5344CB8AC3E}">
        <p14:creationId xmlns:p14="http://schemas.microsoft.com/office/powerpoint/2010/main" val="2527419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654"/>
            <a:ext cx="2949178" cy="2028877"/>
          </a:xfrm>
        </p:spPr>
        <p:txBody>
          <a:bodyPr>
            <a:normAutofit/>
          </a:bodyPr>
          <a:lstStyle/>
          <a:p>
            <a:r>
              <a:rPr lang="en-US" sz="2400" dirty="0" smtClean="0">
                <a:latin typeface="Times New Roman" panose="02020603050405020304" pitchFamily="18" charset="0"/>
                <a:cs typeface="Times New Roman" panose="02020603050405020304" pitchFamily="18" charset="0"/>
              </a:rPr>
              <a:t>The column titles from the worksheet- January, February, and March – are now at the button of the chart.</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49178" y="172279"/>
            <a:ext cx="5516300" cy="4598504"/>
          </a:xfrm>
          <a:prstGeom prst="rect">
            <a:avLst/>
          </a:prstGeom>
        </p:spPr>
      </p:pic>
      <p:sp>
        <p:nvSpPr>
          <p:cNvPr id="8" name="TextBox 7"/>
          <p:cNvSpPr txBox="1"/>
          <p:nvPr/>
        </p:nvSpPr>
        <p:spPr>
          <a:xfrm>
            <a:off x="0" y="5200867"/>
            <a:ext cx="91440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 the left side of the chart, excel has created a scale of</a:t>
            </a:r>
          </a:p>
          <a:p>
            <a:r>
              <a:rPr lang="en-US" sz="2400" dirty="0">
                <a:latin typeface="Times New Roman" panose="02020603050405020304" pitchFamily="18" charset="0"/>
                <a:cs typeface="Times New Roman" panose="02020603050405020304" pitchFamily="18" charset="0"/>
              </a:rPr>
              <a:t>Numbers to help you to interpret the column heights.</a:t>
            </a:r>
          </a:p>
        </p:txBody>
      </p:sp>
    </p:spTree>
    <p:extLst>
      <p:ext uri="{BB962C8B-B14F-4D97-AF65-F5344CB8AC3E}">
        <p14:creationId xmlns:p14="http://schemas.microsoft.com/office/powerpoint/2010/main" val="428047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0660"/>
            <a:ext cx="2949178" cy="1578304"/>
          </a:xfrm>
        </p:spPr>
        <p:txBody>
          <a:bodyPr>
            <a:normAutofit/>
          </a:bodyPr>
          <a:lstStyle/>
          <a:p>
            <a:r>
              <a:rPr lang="en-US" sz="2400" dirty="0" smtClean="0">
                <a:latin typeface="Times New Roman" panose="02020603050405020304" pitchFamily="18" charset="0"/>
                <a:cs typeface="Times New Roman" panose="02020603050405020304" pitchFamily="18" charset="0"/>
              </a:rPr>
              <a:t>Before you do more work with your chart, you need to know about the </a:t>
            </a:r>
            <a:r>
              <a:rPr lang="en-US" sz="2400" b="1" dirty="0" smtClean="0">
                <a:latin typeface="Times New Roman" panose="02020603050405020304" pitchFamily="18" charset="0"/>
                <a:cs typeface="Times New Roman" panose="02020603050405020304" pitchFamily="18" charset="0"/>
              </a:rPr>
              <a:t>chart tools</a:t>
            </a:r>
            <a:endParaRPr lang="en-US"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816339"/>
            <a:ext cx="91440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your chart is inserted on the worksheet, the </a:t>
            </a:r>
            <a:r>
              <a:rPr lang="en-US" sz="2400" b="1" dirty="0">
                <a:latin typeface="Times New Roman" panose="02020603050405020304" pitchFamily="18" charset="0"/>
                <a:cs typeface="Times New Roman" panose="02020603050405020304" pitchFamily="18" charset="0"/>
              </a:rPr>
              <a:t>chart</a:t>
            </a:r>
          </a:p>
          <a:p>
            <a:r>
              <a:rPr lang="en-US" sz="2400" b="1" dirty="0" smtClean="0">
                <a:latin typeface="Times New Roman" panose="02020603050405020304" pitchFamily="18" charset="0"/>
                <a:cs typeface="Times New Roman" panose="02020603050405020304" pitchFamily="18" charset="0"/>
              </a:rPr>
              <a:t>tools </a:t>
            </a:r>
            <a:r>
              <a:rPr lang="en-US" sz="2400" dirty="0">
                <a:latin typeface="Times New Roman" panose="02020603050405020304" pitchFamily="18" charset="0"/>
                <a:cs typeface="Times New Roman" panose="02020603050405020304" pitchFamily="18" charset="0"/>
              </a:rPr>
              <a:t>appear on the ribbon with three tabs: </a:t>
            </a:r>
            <a:r>
              <a:rPr lang="en-US" sz="2400" b="1" dirty="0">
                <a:latin typeface="Times New Roman" panose="02020603050405020304" pitchFamily="18" charset="0"/>
                <a:cs typeface="Times New Roman" panose="02020603050405020304" pitchFamily="18" charset="0"/>
              </a:rPr>
              <a:t>design,</a:t>
            </a:r>
          </a:p>
          <a:p>
            <a:r>
              <a:rPr lang="en-US" sz="2400" b="1" dirty="0">
                <a:latin typeface="Times New Roman" panose="02020603050405020304" pitchFamily="18" charset="0"/>
                <a:cs typeface="Times New Roman" panose="02020603050405020304" pitchFamily="18" charset="0"/>
              </a:rPr>
              <a:t>Layout, </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format.</a:t>
            </a:r>
          </a:p>
          <a:p>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these tabs, you will find the commands you need to</a:t>
            </a:r>
          </a:p>
          <a:p>
            <a:r>
              <a:rPr lang="en-US" sz="2400" dirty="0">
                <a:latin typeface="Times New Roman" panose="02020603050405020304" pitchFamily="18" charset="0"/>
                <a:cs typeface="Times New Roman" panose="02020603050405020304" pitchFamily="18" charset="0"/>
              </a:rPr>
              <a:t>Work with charts.</a:t>
            </a:r>
          </a:p>
        </p:txBody>
      </p:sp>
      <p:sp>
        <p:nvSpPr>
          <p:cNvPr id="3" name="TextBox 2"/>
          <p:cNvSpPr txBox="1"/>
          <p:nvPr/>
        </p:nvSpPr>
        <p:spPr>
          <a:xfrm>
            <a:off x="266646"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Charts Tools : Now You See Them, Now You Don’t</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949178" y="728870"/>
            <a:ext cx="5567760" cy="3996680"/>
          </a:xfrm>
          <a:prstGeom prst="rect">
            <a:avLst/>
          </a:prstGeom>
        </p:spPr>
      </p:pic>
    </p:spTree>
    <p:extLst>
      <p:ext uri="{BB962C8B-B14F-4D97-AF65-F5344CB8AC3E}">
        <p14:creationId xmlns:p14="http://schemas.microsoft.com/office/powerpoint/2010/main" val="674247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539"/>
            <a:ext cx="3211551" cy="2500782"/>
          </a:xfrm>
        </p:spPr>
        <p:txBody>
          <a:bodyPr>
            <a:normAutofit/>
          </a:bodyPr>
          <a:lstStyle/>
          <a:p>
            <a:r>
              <a:rPr lang="en-US" sz="2400" dirty="0" smtClean="0">
                <a:latin typeface="Times New Roman" panose="02020603050405020304" pitchFamily="18" charset="0"/>
                <a:cs typeface="Times New Roman" panose="02020603050405020304" pitchFamily="18" charset="0"/>
              </a:rPr>
              <a:t>When you complete the chart, click outside it. The </a:t>
            </a:r>
            <a:r>
              <a:rPr lang="en-US" sz="2400" b="1" dirty="0" smtClean="0">
                <a:latin typeface="Times New Roman" panose="02020603050405020304" pitchFamily="18" charset="0"/>
                <a:cs typeface="Times New Roman" panose="02020603050405020304" pitchFamily="18" charset="0"/>
              </a:rPr>
              <a:t>chart tools </a:t>
            </a:r>
            <a:r>
              <a:rPr lang="en-US" sz="2400" dirty="0" smtClean="0">
                <a:latin typeface="Times New Roman" panose="02020603050405020304" pitchFamily="18" charset="0"/>
                <a:cs typeface="Times New Roman" panose="02020603050405020304" pitchFamily="18" charset="0"/>
              </a:rPr>
              <a:t>go away.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To get them back, click inside the chart, then the tabs reappear</a:t>
            </a:r>
            <a:endParaRPr lang="en-US"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641667"/>
            <a:ext cx="914400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So don’t worry if you don’t see all the commands you</a:t>
            </a:r>
          </a:p>
          <a:p>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eed at all times.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Take the first steps either by inserting a chart (using the </a:t>
            </a:r>
          </a:p>
          <a:p>
            <a:r>
              <a:rPr lang="en-US" sz="2400" b="1" dirty="0" smtClean="0">
                <a:latin typeface="Times New Roman" panose="02020603050405020304" pitchFamily="18" charset="0"/>
                <a:cs typeface="Times New Roman" panose="02020603050405020304" pitchFamily="18" charset="0"/>
              </a:rPr>
              <a:t>Charts </a:t>
            </a:r>
            <a:r>
              <a:rPr lang="en-US" sz="2400" dirty="0" smtClean="0">
                <a:latin typeface="Times New Roman" panose="02020603050405020304" pitchFamily="18" charset="0"/>
                <a:cs typeface="Times New Roman" panose="02020603050405020304" pitchFamily="18" charset="0"/>
              </a:rPr>
              <a:t>groups on the </a:t>
            </a:r>
            <a:r>
              <a:rPr lang="en-US" sz="2400" b="1" dirty="0" smtClean="0">
                <a:latin typeface="Times New Roman" panose="02020603050405020304" pitchFamily="18" charset="0"/>
                <a:cs typeface="Times New Roman" panose="02020603050405020304" pitchFamily="18" charset="0"/>
              </a:rPr>
              <a:t>insert</a:t>
            </a:r>
            <a:r>
              <a:rPr lang="en-US" sz="2400" dirty="0" smtClean="0">
                <a:latin typeface="Times New Roman" panose="02020603050405020304" pitchFamily="18" charset="0"/>
                <a:cs typeface="Times New Roman" panose="02020603050405020304" pitchFamily="18" charset="0"/>
              </a:rPr>
              <a:t> tab), or by clicking inside an</a:t>
            </a:r>
          </a:p>
          <a:p>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xisting chart. The commands you need will be at hand.</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2232" y="-35017"/>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Charts Tools : Now You See Them, Now You Don’t</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495124" y="557651"/>
            <a:ext cx="5567760" cy="3996680"/>
          </a:xfrm>
          <a:prstGeom prst="rect">
            <a:avLst/>
          </a:prstGeom>
        </p:spPr>
      </p:pic>
    </p:spTree>
    <p:extLst>
      <p:ext uri="{BB962C8B-B14F-4D97-AF65-F5344CB8AC3E}">
        <p14:creationId xmlns:p14="http://schemas.microsoft.com/office/powerpoint/2010/main" val="660288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188"/>
            <a:ext cx="3211551" cy="1160049"/>
          </a:xfrm>
        </p:spPr>
        <p:txBody>
          <a:bodyPr>
            <a:normAutofit/>
          </a:bodyPr>
          <a:lstStyle/>
          <a:p>
            <a:r>
              <a:rPr lang="en-US" sz="2400" dirty="0" smtClean="0">
                <a:latin typeface="Times New Roman" panose="02020603050405020304" pitchFamily="18" charset="0"/>
                <a:cs typeface="Times New Roman" panose="02020603050405020304" pitchFamily="18" charset="0"/>
              </a:rPr>
              <a:t>You can do more with your data than create one chart.</a:t>
            </a:r>
            <a:endParaRPr lang="en-US"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641667"/>
            <a:ext cx="914400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You can make your chart compare data another way by</a:t>
            </a:r>
          </a:p>
          <a:p>
            <a:r>
              <a:rPr lang="en-US" sz="2400" dirty="0" smtClean="0">
                <a:latin typeface="Times New Roman" panose="02020603050405020304" pitchFamily="18" charset="0"/>
                <a:cs typeface="Times New Roman" panose="02020603050405020304" pitchFamily="18" charset="0"/>
              </a:rPr>
              <a:t>Clicking a button to switch from one chart view to</a:t>
            </a:r>
          </a:p>
          <a:p>
            <a:r>
              <a:rPr lang="en-US" sz="2400" dirty="0" smtClean="0">
                <a:latin typeface="Times New Roman" panose="02020603050405020304" pitchFamily="18" charset="0"/>
                <a:cs typeface="Times New Roman" panose="02020603050405020304" pitchFamily="18" charset="0"/>
              </a:rPr>
              <a:t>Another</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picture shows two different view of the same</a:t>
            </a:r>
          </a:p>
          <a:p>
            <a:r>
              <a:rPr lang="en-US" sz="2400" dirty="0" smtClean="0">
                <a:latin typeface="Times New Roman" panose="02020603050405020304" pitchFamily="18" charset="0"/>
                <a:cs typeface="Times New Roman" panose="02020603050405020304" pitchFamily="18" charset="0"/>
              </a:rPr>
              <a:t>Worksheet data.</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2232" y="-35017"/>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chart view</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849217" y="565187"/>
            <a:ext cx="6122505" cy="4076479"/>
          </a:xfrm>
          <a:prstGeom prst="rect">
            <a:avLst/>
          </a:prstGeom>
        </p:spPr>
      </p:pic>
    </p:spTree>
    <p:extLst>
      <p:ext uri="{BB962C8B-B14F-4D97-AF65-F5344CB8AC3E}">
        <p14:creationId xmlns:p14="http://schemas.microsoft.com/office/powerpoint/2010/main" val="3852138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8247"/>
            <a:ext cx="3211551" cy="1835910"/>
          </a:xfrm>
        </p:spPr>
        <p:txBody>
          <a:bodyPr>
            <a:normAutofit/>
          </a:bodyPr>
          <a:lstStyle/>
          <a:p>
            <a:r>
              <a:rPr lang="en-US" sz="2400" dirty="0" smtClean="0">
                <a:latin typeface="Times New Roman" panose="02020603050405020304" pitchFamily="18" charset="0"/>
                <a:cs typeface="Times New Roman" panose="02020603050405020304" pitchFamily="18" charset="0"/>
              </a:rPr>
              <a:t>The chart on the left is the chart you first created, which compares salespeople to each other.</a:t>
            </a:r>
            <a:endParaRPr lang="en-US"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2232" y="5383789"/>
            <a:ext cx="914400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Excel grouped data by worksheet columns and</a:t>
            </a:r>
          </a:p>
          <a:p>
            <a:r>
              <a:rPr lang="en-US" sz="2400" dirty="0" smtClean="0">
                <a:latin typeface="Times New Roman" panose="02020603050405020304" pitchFamily="18" charset="0"/>
                <a:cs typeface="Times New Roman" panose="02020603050405020304" pitchFamily="18" charset="0"/>
              </a:rPr>
              <a:t>Compared worksheet rows to show how each</a:t>
            </a:r>
          </a:p>
          <a:p>
            <a:r>
              <a:rPr lang="en-US" sz="2400" dirty="0" smtClean="0">
                <a:latin typeface="Times New Roman" panose="02020603050405020304" pitchFamily="18" charset="0"/>
                <a:cs typeface="Times New Roman" panose="02020603050405020304" pitchFamily="18" charset="0"/>
              </a:rPr>
              <a:t>Salesperson compares against the others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2232" y="-35017"/>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chart view</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3211551" y="698247"/>
            <a:ext cx="5751474" cy="4576118"/>
          </a:xfrm>
          <a:prstGeom prst="rect">
            <a:avLst/>
          </a:prstGeom>
        </p:spPr>
      </p:pic>
    </p:spTree>
    <p:extLst>
      <p:ext uri="{BB962C8B-B14F-4D97-AF65-F5344CB8AC3E}">
        <p14:creationId xmlns:p14="http://schemas.microsoft.com/office/powerpoint/2010/main" val="336122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596190"/>
            <a:ext cx="3097803" cy="1755917"/>
          </a:xfrm>
        </p:spPr>
        <p:txBody>
          <a:bodyPr>
            <a:normAutofit/>
          </a:bodyPr>
          <a:lstStyle/>
          <a:p>
            <a:r>
              <a:rPr lang="en-US" sz="2400" dirty="0" smtClean="0">
                <a:latin typeface="Times New Roman" panose="02020603050405020304" pitchFamily="18" charset="0"/>
                <a:cs typeface="Times New Roman" panose="02020603050405020304" pitchFamily="18" charset="0"/>
              </a:rPr>
              <a:t>But another way to look at the data is to compare sales for each salesperson, month over month.</a:t>
            </a:r>
            <a:endParaRPr lang="en-US"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2232" y="4180344"/>
            <a:ext cx="9144000"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 create this view of the chart, click </a:t>
            </a:r>
            <a:r>
              <a:rPr lang="en-US" sz="2400" b="1" dirty="0" smtClean="0">
                <a:latin typeface="Times New Roman" panose="02020603050405020304" pitchFamily="18" charset="0"/>
                <a:cs typeface="Times New Roman" panose="02020603050405020304" pitchFamily="18" charset="0"/>
              </a:rPr>
              <a:t>switch</a:t>
            </a:r>
          </a:p>
          <a:p>
            <a:r>
              <a:rPr lang="en-US" sz="2400" b="1" dirty="0" smtClean="0">
                <a:latin typeface="Times New Roman" panose="02020603050405020304" pitchFamily="18" charset="0"/>
                <a:cs typeface="Times New Roman" panose="02020603050405020304" pitchFamily="18" charset="0"/>
              </a:rPr>
              <a:t>Row/column </a:t>
            </a:r>
            <a:r>
              <a:rPr lang="en-US" sz="2400" dirty="0" smtClean="0">
                <a:latin typeface="Times New Roman" panose="02020603050405020304" pitchFamily="18" charset="0"/>
                <a:cs typeface="Times New Roman" panose="02020603050405020304" pitchFamily="18" charset="0"/>
              </a:rPr>
              <a:t> in the </a:t>
            </a:r>
            <a:r>
              <a:rPr lang="en-US" sz="2400" b="1" dirty="0" smtClean="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 group on the </a:t>
            </a:r>
            <a:r>
              <a:rPr lang="en-US" sz="2400" b="1" dirty="0" smtClean="0">
                <a:latin typeface="Times New Roman" panose="02020603050405020304" pitchFamily="18" charset="0"/>
                <a:cs typeface="Times New Roman" panose="02020603050405020304" pitchFamily="18" charset="0"/>
              </a:rPr>
              <a:t>design</a:t>
            </a:r>
            <a:r>
              <a:rPr lang="en-US" sz="2400" dirty="0" smtClean="0">
                <a:latin typeface="Times New Roman" panose="02020603050405020304" pitchFamily="18" charset="0"/>
                <a:cs typeface="Times New Roman" panose="02020603050405020304" pitchFamily="18" charset="0"/>
              </a:rPr>
              <a:t> tab.</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 the chart on the right, data is  grouped by rows and compares worksheet columns. So now your chart says something different: it shows how each salesperson did, month by month, compared against themselves.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2232" y="-35017"/>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chart view</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260035" y="596190"/>
            <a:ext cx="5482521" cy="3339706"/>
          </a:xfrm>
          <a:prstGeom prst="rect">
            <a:avLst/>
          </a:prstGeom>
        </p:spPr>
      </p:pic>
    </p:spTree>
    <p:extLst>
      <p:ext uri="{BB962C8B-B14F-4D97-AF65-F5344CB8AC3E}">
        <p14:creationId xmlns:p14="http://schemas.microsoft.com/office/powerpoint/2010/main" val="2835150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2199861"/>
          </a:xfrm>
        </p:spPr>
        <p:txBody>
          <a:bodyPr>
            <a:normAutofit/>
          </a:bodyPr>
          <a:lstStyle/>
          <a:p>
            <a:r>
              <a:rPr lang="en-US" sz="2400" dirty="0" smtClean="0">
                <a:latin typeface="Times New Roman" panose="02020603050405020304" pitchFamily="18" charset="0"/>
                <a:cs typeface="Times New Roman" panose="02020603050405020304" pitchFamily="18" charset="0"/>
              </a:rPr>
              <a:t>It’s a good idea to add descriptive titles to your chart, so that readers don’t have to guess what the chart is about</a:t>
            </a:r>
            <a:br>
              <a:rPr lang="en-US" sz="2400"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433093"/>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You can give a title to the chart itself, as well as to the chart axes, which measure and describe the chart data.</a:t>
            </a:r>
          </a:p>
          <a:p>
            <a:r>
              <a:rPr lang="en-US" sz="2400" dirty="0" smtClean="0">
                <a:latin typeface="Times New Roman" panose="02020603050405020304" pitchFamily="18" charset="0"/>
                <a:cs typeface="Times New Roman" panose="02020603050405020304" pitchFamily="18" charset="0"/>
              </a:rPr>
              <a:t>This chart has two axes. On the left side is the vertical axis, which is the scale of numbers by which you can interpret the column heights. The months of the year at the bottom are on the horizontal axis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Add chart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373783" y="702365"/>
            <a:ext cx="5524890" cy="3551583"/>
          </a:xfrm>
          <a:prstGeom prst="rect">
            <a:avLst/>
          </a:prstGeom>
        </p:spPr>
      </p:pic>
    </p:spTree>
    <p:extLst>
      <p:ext uri="{BB962C8B-B14F-4D97-AF65-F5344CB8AC3E}">
        <p14:creationId xmlns:p14="http://schemas.microsoft.com/office/powerpoint/2010/main" val="363526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2199861"/>
          </a:xfrm>
        </p:spPr>
        <p:txBody>
          <a:bodyPr>
            <a:normAutofit/>
          </a:bodyPr>
          <a:lstStyle/>
          <a:p>
            <a:r>
              <a:rPr lang="en-US" sz="2400" dirty="0" smtClean="0">
                <a:latin typeface="Times New Roman" panose="02020603050405020304" pitchFamily="18" charset="0"/>
                <a:cs typeface="Times New Roman" panose="02020603050405020304" pitchFamily="18" charset="0"/>
              </a:rPr>
              <a:t>A quick way to add chart titles is to click the chart to select it, and then go to the</a:t>
            </a:r>
            <a:r>
              <a:rPr lang="en-US" sz="2400" b="1" dirty="0" smtClean="0">
                <a:latin typeface="Times New Roman" panose="02020603050405020304" pitchFamily="18" charset="0"/>
                <a:cs typeface="Times New Roman" panose="02020603050405020304" pitchFamily="18" charset="0"/>
              </a:rPr>
              <a:t> Charts layout </a:t>
            </a:r>
            <a:r>
              <a:rPr lang="en-US" sz="2400" dirty="0" smtClean="0">
                <a:latin typeface="Times New Roman" panose="02020603050405020304" pitchFamily="18" charset="0"/>
                <a:cs typeface="Times New Roman" panose="02020603050405020304" pitchFamily="18" charset="0"/>
              </a:rPr>
              <a:t>group on the </a:t>
            </a:r>
            <a:r>
              <a:rPr lang="en-US" sz="2400" b="1" dirty="0" smtClean="0">
                <a:latin typeface="Times New Roman" panose="02020603050405020304" pitchFamily="18" charset="0"/>
                <a:cs typeface="Times New Roman" panose="02020603050405020304" pitchFamily="18" charset="0"/>
              </a:rPr>
              <a:t>Design</a:t>
            </a:r>
            <a:r>
              <a:rPr lang="en-US" sz="2400" dirty="0" smtClean="0">
                <a:latin typeface="Times New Roman" panose="02020603050405020304" pitchFamily="18" charset="0"/>
                <a:cs typeface="Times New Roman" panose="02020603050405020304" pitchFamily="18" charset="0"/>
              </a:rPr>
              <a:t> tab.</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140459"/>
            <a:ext cx="904089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Click the</a:t>
            </a:r>
            <a:r>
              <a:rPr lang="en-US" sz="2400" b="1" dirty="0" smtClean="0">
                <a:latin typeface="Times New Roman" panose="02020603050405020304" pitchFamily="18" charset="0"/>
                <a:cs typeface="Times New Roman" panose="02020603050405020304" pitchFamily="18" charset="0"/>
              </a:rPr>
              <a:t> More </a:t>
            </a:r>
            <a:r>
              <a:rPr lang="en-US" sz="2400" dirty="0" smtClean="0">
                <a:latin typeface="Times New Roman" panose="02020603050405020304" pitchFamily="18" charset="0"/>
                <a:cs typeface="Times New Roman" panose="02020603050405020304" pitchFamily="18" charset="0"/>
              </a:rPr>
              <a:t>button to see all the layouts. Each option shows different layouts that change the way chart elements are laid out.</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Add chart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373783" y="702365"/>
            <a:ext cx="5597689" cy="4266450"/>
          </a:xfrm>
          <a:prstGeom prst="rect">
            <a:avLst/>
          </a:prstGeom>
          <a:effectLst>
            <a:outerShdw blurRad="50800" dist="50800" dir="5400000" algn="ctr" rotWithShape="0">
              <a:srgbClr val="000000">
                <a:alpha val="79000"/>
              </a:srgbClr>
            </a:outerShdw>
          </a:effectLst>
        </p:spPr>
      </p:pic>
    </p:spTree>
    <p:extLst>
      <p:ext uri="{BB962C8B-B14F-4D97-AF65-F5344CB8AC3E}">
        <p14:creationId xmlns:p14="http://schemas.microsoft.com/office/powerpoint/2010/main" val="2599215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379" y="0"/>
            <a:ext cx="7886700" cy="839339"/>
          </a:xfrm>
        </p:spPr>
        <p:txBody>
          <a:bodyPr>
            <a:normAutofit fontScale="90000"/>
          </a:bodyPr>
          <a:lstStyle/>
          <a:p>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BASIC CHARTING TECHNIQUES</a:t>
            </a: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3221039" y="1629828"/>
            <a:ext cx="5697674" cy="5194851"/>
          </a:xfrm>
          <a:prstGeom prst="rect">
            <a:avLst/>
          </a:prstGeom>
          <a:effectLst>
            <a:outerShdw blurRad="50800" dist="50800" dir="5400000" algn="ctr" rotWithShape="0">
              <a:srgbClr val="000000">
                <a:alpha val="0"/>
              </a:srgbClr>
            </a:outerShdw>
          </a:effectLst>
        </p:spPr>
      </p:pic>
      <p:sp>
        <p:nvSpPr>
          <p:cNvPr id="4" name="Text Placeholder 3"/>
          <p:cNvSpPr>
            <a:spLocks noGrp="1"/>
          </p:cNvSpPr>
          <p:nvPr>
            <p:ph type="body" sz="half" idx="4294967295"/>
          </p:nvPr>
        </p:nvSpPr>
        <p:spPr>
          <a:xfrm>
            <a:off x="0" y="1272209"/>
            <a:ext cx="3087757" cy="558579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To create a new chart, start by selecting any cell within the data that you want to plot.</a:t>
            </a:r>
          </a:p>
          <a:p>
            <a:pPr marL="0" indent="0">
              <a:buNone/>
            </a:pPr>
            <a:r>
              <a:rPr lang="en-US" sz="2400" dirty="0">
                <a:latin typeface="Times New Roman" panose="02020603050405020304" pitchFamily="18" charset="0"/>
                <a:cs typeface="Times New Roman" panose="02020603050405020304" pitchFamily="18" charset="0"/>
              </a:rPr>
              <a:t>There are 4 steps to charts which are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Step 1. choosing the chart type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Step 2. specifying the data to plot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Step 3. choosing chart options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Step 4. deciding where to put the chart.  </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90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2507763"/>
          </a:xfrm>
        </p:spPr>
        <p:txBody>
          <a:bodyPr>
            <a:normAutofit/>
          </a:bodyPr>
          <a:lstStyle/>
          <a:p>
            <a:r>
              <a:rPr lang="en-US" sz="2400" dirty="0" smtClean="0">
                <a:latin typeface="Times New Roman" panose="02020603050405020304" pitchFamily="18" charset="0"/>
                <a:cs typeface="Times New Roman" panose="02020603050405020304" pitchFamily="18" charset="0"/>
              </a:rPr>
              <a:t>The picture shows layout, which adds placeholders for a chart title and axes titles.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You type the titles directly in the chart</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703375"/>
            <a:ext cx="9040892" cy="1569660"/>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The title for the chart is </a:t>
            </a:r>
            <a:r>
              <a:rPr lang="en-US" sz="2400" b="1" dirty="0" smtClean="0">
                <a:latin typeface="Times New Roman" panose="02020603050405020304" pitchFamily="18" charset="0"/>
                <a:cs typeface="Times New Roman" panose="02020603050405020304" pitchFamily="18" charset="0"/>
              </a:rPr>
              <a:t>North wind Traders Tea</a:t>
            </a:r>
            <a:r>
              <a:rPr lang="en-US" sz="2400" dirty="0" smtClean="0">
                <a:latin typeface="Times New Roman" panose="02020603050405020304" pitchFamily="18" charset="0"/>
                <a:cs typeface="Times New Roman" panose="02020603050405020304" pitchFamily="18" charset="0"/>
              </a:rPr>
              <a:t>, the name of the product.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The title for the vertical axis on the left is </a:t>
            </a:r>
            <a:r>
              <a:rPr lang="en-US" sz="2400" b="1" dirty="0" smtClean="0">
                <a:latin typeface="Times New Roman" panose="02020603050405020304" pitchFamily="18" charset="0"/>
                <a:cs typeface="Times New Roman" panose="02020603050405020304" pitchFamily="18" charset="0"/>
              </a:rPr>
              <a:t>Cases Sold</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The title for the horizontal axis at the bottom is </a:t>
            </a:r>
            <a:r>
              <a:rPr lang="en-US" sz="2400" b="1" dirty="0" smtClean="0">
                <a:latin typeface="Times New Roman" panose="02020603050405020304" pitchFamily="18" charset="0"/>
                <a:cs typeface="Times New Roman" panose="02020603050405020304" pitchFamily="18" charset="0"/>
              </a:rPr>
              <a:t>First Quarter Sales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Add chart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749765" y="466564"/>
            <a:ext cx="4629150" cy="4023185"/>
          </a:xfrm>
          <a:prstGeom prst="rect">
            <a:avLst/>
          </a:prstGeom>
        </p:spPr>
      </p:pic>
    </p:spTree>
    <p:extLst>
      <p:ext uri="{BB962C8B-B14F-4D97-AF65-F5344CB8AC3E}">
        <p14:creationId xmlns:p14="http://schemas.microsoft.com/office/powerpoint/2010/main" val="3708165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Questions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You have created a chart,  you want to compare data in another way. To do this, you must create a second chart. </a:t>
            </a:r>
          </a:p>
          <a:p>
            <a:pPr marL="0" indent="0">
              <a:buNone/>
            </a:pPr>
            <a:r>
              <a:rPr lang="en-US" sz="2400" dirty="0" smtClean="0">
                <a:latin typeface="Times New Roman" panose="02020603050405020304" pitchFamily="18" charset="0"/>
                <a:cs typeface="Times New Roman" panose="02020603050405020304" pitchFamily="18" charset="0"/>
              </a:rPr>
              <a:t>True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false</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create a chart, but later on you don’t see the chart tool. What do you do to get them back?</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Create another chart</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Click the </a:t>
            </a:r>
            <a:r>
              <a:rPr lang="en-US" sz="2400" b="1" dirty="0" smtClean="0">
                <a:latin typeface="Times New Roman" panose="02020603050405020304" pitchFamily="18" charset="0"/>
                <a:cs typeface="Times New Roman" panose="02020603050405020304" pitchFamily="18" charset="0"/>
              </a:rPr>
              <a:t>Insert</a:t>
            </a:r>
            <a:r>
              <a:rPr lang="en-US" sz="2400" dirty="0" smtClean="0">
                <a:latin typeface="Times New Roman" panose="02020603050405020304" pitchFamily="18" charset="0"/>
                <a:cs typeface="Times New Roman" panose="02020603050405020304" pitchFamily="18" charset="0"/>
              </a:rPr>
              <a:t> tab</a:t>
            </a:r>
          </a:p>
          <a:p>
            <a:pPr marL="514350" indent="-514350">
              <a:buAutoNum type="arabicPeriod"/>
            </a:pPr>
            <a:r>
              <a:rPr lang="en-US" sz="2400" dirty="0" smtClean="0">
                <a:latin typeface="Times New Roman" panose="02020603050405020304" pitchFamily="18" charset="0"/>
                <a:cs typeface="Times New Roman" panose="02020603050405020304" pitchFamily="18" charset="0"/>
              </a:rPr>
              <a:t>Click inside the chart.</a:t>
            </a:r>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441240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Answers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0285" y="1825625"/>
            <a:ext cx="7886700" cy="4351338"/>
          </a:xfrm>
        </p:spPr>
        <p:txBody>
          <a:bodyPr/>
          <a:lstStyle/>
          <a:p>
            <a:r>
              <a:rPr lang="en-US" sz="2400" dirty="0" smtClean="0">
                <a:latin typeface="Times New Roman" panose="02020603050405020304" pitchFamily="18" charset="0"/>
                <a:cs typeface="Times New Roman" panose="02020603050405020304" pitchFamily="18" charset="0"/>
              </a:rPr>
              <a:t>False </a:t>
            </a:r>
          </a:p>
          <a:p>
            <a:pPr marL="0" indent="0">
              <a:buNone/>
            </a:pPr>
            <a:r>
              <a:rPr lang="en-US" sz="2400" dirty="0" smtClean="0">
                <a:latin typeface="Times New Roman" panose="02020603050405020304" pitchFamily="18" charset="0"/>
                <a:cs typeface="Times New Roman" panose="02020603050405020304" pitchFamily="18" charset="0"/>
              </a:rPr>
              <a:t>You can create another view of your data by clicking the </a:t>
            </a:r>
            <a:r>
              <a:rPr lang="en-US" sz="2400" b="1" dirty="0" smtClean="0">
                <a:latin typeface="Times New Roman" panose="02020603050405020304" pitchFamily="18" charset="0"/>
                <a:cs typeface="Times New Roman" panose="02020603050405020304" pitchFamily="18" charset="0"/>
              </a:rPr>
              <a:t>Switch Row/Column </a:t>
            </a:r>
            <a:r>
              <a:rPr lang="en-US" sz="2400" dirty="0" smtClean="0">
                <a:latin typeface="Times New Roman" panose="02020603050405020304" pitchFamily="18" charset="0"/>
                <a:cs typeface="Times New Roman" panose="02020603050405020304" pitchFamily="18" charset="0"/>
              </a:rPr>
              <a:t>button on the </a:t>
            </a:r>
            <a:r>
              <a:rPr lang="en-US" sz="2400" b="1" dirty="0" smtClean="0">
                <a:latin typeface="Times New Roman" panose="02020603050405020304" pitchFamily="18" charset="0"/>
                <a:cs typeface="Times New Roman" panose="02020603050405020304" pitchFamily="18" charset="0"/>
              </a:rPr>
              <a:t>Design</a:t>
            </a:r>
            <a:r>
              <a:rPr lang="en-US" sz="2400" dirty="0" smtClean="0">
                <a:latin typeface="Times New Roman" panose="02020603050405020304" pitchFamily="18" charset="0"/>
                <a:cs typeface="Times New Roman" panose="02020603050405020304" pitchFamily="18" charset="0"/>
              </a:rPr>
              <a:t> tab</a:t>
            </a: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Click inside the chart.</a:t>
            </a: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Chart tools </a:t>
            </a:r>
            <a:r>
              <a:rPr lang="en-US" sz="2400" dirty="0" smtClean="0">
                <a:latin typeface="Times New Roman" panose="02020603050405020304" pitchFamily="18" charset="0"/>
                <a:cs typeface="Times New Roman" panose="02020603050405020304" pitchFamily="18" charset="0"/>
              </a:rPr>
              <a:t>will then be at hand with three tabs: </a:t>
            </a:r>
            <a:r>
              <a:rPr lang="en-US" sz="2400" b="1" dirty="0" smtClean="0">
                <a:latin typeface="Times New Roman" panose="02020603050405020304" pitchFamily="18" charset="0"/>
                <a:cs typeface="Times New Roman" panose="02020603050405020304" pitchFamily="18" charset="0"/>
              </a:rPr>
              <a:t>Design</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Layout</a:t>
            </a:r>
            <a:r>
              <a:rPr lang="en-US" sz="2400" dirty="0" smtClean="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Format</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795817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37" y="2313196"/>
            <a:ext cx="7886700" cy="1325563"/>
          </a:xfrm>
        </p:spPr>
        <p:txBody>
          <a:bodyPr>
            <a:prstTxWarp prst="textDeflateBottom">
              <a:avLst/>
            </a:prstTxWarp>
          </a:bodyPr>
          <a:lstStyle/>
          <a:p>
            <a:pPr algn="ctr"/>
            <a:r>
              <a:rPr lang="en-US" dirty="0" smtClean="0">
                <a:ln w="0"/>
                <a:solidFill>
                  <a:schemeClr val="accent1"/>
                </a:solidFill>
                <a:effectLst>
                  <a:outerShdw blurRad="50800" dist="38100" dir="2700000" algn="tl" rotWithShape="0">
                    <a:prstClr val="black">
                      <a:alpha val="40000"/>
                    </a:prstClr>
                  </a:outerShdw>
                </a:effectLst>
                <a:latin typeface="Algerian" panose="04020705040A02060702" pitchFamily="82" charset="0"/>
              </a:rPr>
              <a:t>5 minutes break</a:t>
            </a:r>
            <a:endParaRPr lang="en-US" dirty="0">
              <a:ln w="0"/>
              <a:solidFill>
                <a:schemeClr val="accent1"/>
              </a:solidFill>
              <a:effectLst>
                <a:outerShdw blurRad="50800" dist="38100" dir="2700000" algn="tl" rotWithShape="0">
                  <a:prstClr val="black">
                    <a:alpha val="40000"/>
                  </a:prstClr>
                </a:outerShdw>
              </a:effectLst>
              <a:latin typeface="Algerian" panose="04020705040A02060702" pitchFamily="82" charset="0"/>
            </a:endParaRPr>
          </a:p>
        </p:txBody>
      </p:sp>
    </p:spTree>
    <p:extLst>
      <p:ext uri="{BB962C8B-B14F-4D97-AF65-F5344CB8AC3E}">
        <p14:creationId xmlns:p14="http://schemas.microsoft.com/office/powerpoint/2010/main" val="723660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2507763"/>
          </a:xfrm>
        </p:spPr>
        <p:txBody>
          <a:bodyPr>
            <a:normAutofit/>
          </a:bodyPr>
          <a:lstStyle/>
          <a:p>
            <a:r>
              <a:rPr lang="en-US" sz="2400" dirty="0" smtClean="0">
                <a:latin typeface="Times New Roman" panose="02020603050405020304" pitchFamily="18" charset="0"/>
                <a:cs typeface="Times New Roman" panose="02020603050405020304" pitchFamily="18" charset="0"/>
              </a:rPr>
              <a:t>After you created your chart, you can customize it to give it a more professional design</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549676"/>
            <a:ext cx="9040892"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For example, you can give your chart a different colors by selecting a new chart style.</a:t>
            </a:r>
          </a:p>
          <a:p>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can also format chart titles, to change them from plain to fancy, there are also many more formatting options that can be applied to individual columns to make them stand out.</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Customize your chart</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75495258"/>
              </p:ext>
            </p:extLst>
          </p:nvPr>
        </p:nvGraphicFramePr>
        <p:xfrm>
          <a:off x="3373783" y="523220"/>
          <a:ext cx="5458490" cy="4180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888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3266962"/>
          </a:xfrm>
        </p:spPr>
        <p:txBody>
          <a:bodyPr>
            <a:normAutofit/>
          </a:bodyPr>
          <a:lstStyle/>
          <a:p>
            <a:r>
              <a:rPr lang="en-US" sz="2400" dirty="0" smtClean="0">
                <a:latin typeface="Times New Roman" panose="02020603050405020304" pitchFamily="18" charset="0"/>
                <a:cs typeface="Times New Roman" panose="02020603050405020304" pitchFamily="18" charset="0"/>
              </a:rPr>
              <a:t>When you first create your chart, it  is in a standard color.</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By using a </a:t>
            </a:r>
            <a:r>
              <a:rPr lang="en-US" sz="2400" b="1" dirty="0" smtClean="0">
                <a:latin typeface="Times New Roman" panose="02020603050405020304" pitchFamily="18" charset="0"/>
                <a:cs typeface="Times New Roman" panose="02020603050405020304" pitchFamily="18" charset="0"/>
              </a:rPr>
              <a:t>Chart style</a:t>
            </a:r>
            <a:r>
              <a:rPr lang="en-US" sz="2400" dirty="0" smtClean="0">
                <a:latin typeface="Times New Roman" panose="02020603050405020304" pitchFamily="18" charset="0"/>
                <a:cs typeface="Times New Roman" panose="02020603050405020304" pitchFamily="18" charset="0"/>
              </a:rPr>
              <a:t>, you can apply different colors to a chart in just second</a:t>
            </a:r>
            <a:br>
              <a:rPr lang="en-US" sz="2400"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902967"/>
            <a:ext cx="9040892"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Some of the styles change just the color of the columns.</a:t>
            </a:r>
          </a:p>
          <a:p>
            <a:r>
              <a:rPr lang="en-US" sz="2400" dirty="0" smtClean="0">
                <a:latin typeface="Times New Roman" panose="02020603050405020304" pitchFamily="18" charset="0"/>
                <a:cs typeface="Times New Roman" panose="02020603050405020304" pitchFamily="18" charset="0"/>
              </a:rPr>
              <a:t>Others change the color and add an outline around the columns, while other styles add color to the area (area bounded by the chart axes). And some styles add color to the chart area (the entire chart)</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look of your chart </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221183" y="702365"/>
            <a:ext cx="5652654" cy="4200602"/>
          </a:xfrm>
          <a:prstGeom prst="rect">
            <a:avLst/>
          </a:prstGeom>
        </p:spPr>
      </p:pic>
    </p:spTree>
    <p:extLst>
      <p:ext uri="{BB962C8B-B14F-4D97-AF65-F5344CB8AC3E}">
        <p14:creationId xmlns:p14="http://schemas.microsoft.com/office/powerpoint/2010/main" val="1213820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702365"/>
            <a:ext cx="3211551" cy="3266962"/>
          </a:xfrm>
        </p:spPr>
        <p:txBody>
          <a:bodyPr>
            <a:normAutofit/>
          </a:bodyPr>
          <a:lstStyle/>
          <a:p>
            <a:r>
              <a:rPr lang="en-US" sz="2400" dirty="0" smtClean="0">
                <a:latin typeface="Times New Roman" panose="02020603050405020304" pitchFamily="18" charset="0"/>
                <a:cs typeface="Times New Roman" panose="02020603050405020304" pitchFamily="18" charset="0"/>
              </a:rPr>
              <a:t>If you don’t see what you want in the </a:t>
            </a:r>
            <a:r>
              <a:rPr lang="en-US" sz="2400" b="1" dirty="0" smtClean="0">
                <a:latin typeface="Times New Roman" panose="02020603050405020304" pitchFamily="18" charset="0"/>
                <a:cs typeface="Times New Roman" panose="02020603050405020304" pitchFamily="18" charset="0"/>
              </a:rPr>
              <a:t>Chart Styles</a:t>
            </a:r>
            <a:r>
              <a:rPr lang="en-US" sz="2400" dirty="0" smtClean="0">
                <a:latin typeface="Times New Roman" panose="02020603050405020304" pitchFamily="18" charset="0"/>
                <a:cs typeface="Times New Roman" panose="02020603050405020304" pitchFamily="18" charset="0"/>
              </a:rPr>
              <a:t> group, you can get other color choices by selecting a different </a:t>
            </a:r>
            <a:r>
              <a:rPr lang="en-US" sz="2400" b="1" dirty="0" smtClean="0">
                <a:latin typeface="Times New Roman" panose="02020603050405020304" pitchFamily="18" charset="0"/>
                <a:cs typeface="Times New Roman" panose="02020603050405020304" pitchFamily="18" charset="0"/>
              </a:rPr>
              <a:t>Theme</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902967"/>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Click the </a:t>
            </a:r>
            <a:r>
              <a:rPr lang="en-US" sz="2400" b="1" dirty="0" smtClean="0">
                <a:latin typeface="Times New Roman" panose="02020603050405020304" pitchFamily="18" charset="0"/>
                <a:cs typeface="Times New Roman" panose="02020603050405020304" pitchFamily="18" charset="0"/>
              </a:rPr>
              <a:t>Page Layout </a:t>
            </a:r>
            <a:r>
              <a:rPr lang="en-US" sz="2400" dirty="0" smtClean="0">
                <a:latin typeface="Times New Roman" panose="02020603050405020304" pitchFamily="18" charset="0"/>
                <a:cs typeface="Times New Roman" panose="02020603050405020304" pitchFamily="18" charset="0"/>
              </a:rPr>
              <a:t>tab, and then click </a:t>
            </a:r>
            <a:r>
              <a:rPr lang="en-US" sz="2400" b="1" dirty="0" smtClean="0">
                <a:latin typeface="Times New Roman" panose="02020603050405020304" pitchFamily="18" charset="0"/>
                <a:cs typeface="Times New Roman" panose="02020603050405020304" pitchFamily="18" charset="0"/>
              </a:rPr>
              <a:t>Colors</a:t>
            </a:r>
            <a:r>
              <a:rPr lang="en-US" sz="2400" dirty="0" smtClean="0">
                <a:latin typeface="Times New Roman" panose="02020603050405020304" pitchFamily="18" charset="0"/>
                <a:cs typeface="Times New Roman" panose="02020603050405020304" pitchFamily="18" charset="0"/>
              </a:rPr>
              <a:t> in the </a:t>
            </a:r>
            <a:r>
              <a:rPr lang="en-US" sz="2400" b="1" dirty="0" smtClean="0">
                <a:latin typeface="Times New Roman" panose="02020603050405020304" pitchFamily="18" charset="0"/>
                <a:cs typeface="Times New Roman" panose="02020603050405020304" pitchFamily="18" charset="0"/>
              </a:rPr>
              <a:t>Themes</a:t>
            </a:r>
            <a:r>
              <a:rPr lang="en-US" sz="2400" dirty="0" smtClean="0">
                <a:latin typeface="Times New Roman" panose="02020603050405020304" pitchFamily="18" charset="0"/>
                <a:cs typeface="Times New Roman" panose="02020603050405020304" pitchFamily="18" charset="0"/>
              </a:rPr>
              <a:t> group.</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When  you rest the pointer over the color scheme, the colors are shown in a temporary preview on the chart. Click the one you like to apply it to the chart.</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look of your chart </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221183" y="702365"/>
            <a:ext cx="5652654" cy="4200602"/>
          </a:xfrm>
          <a:prstGeom prst="rect">
            <a:avLst/>
          </a:prstGeom>
        </p:spPr>
      </p:pic>
    </p:spTree>
    <p:extLst>
      <p:ext uri="{BB962C8B-B14F-4D97-AF65-F5344CB8AC3E}">
        <p14:creationId xmlns:p14="http://schemas.microsoft.com/office/powerpoint/2010/main" val="1897936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2365"/>
            <a:ext cx="3211551" cy="4534653"/>
          </a:xfrm>
        </p:spPr>
        <p:txBody>
          <a:bodyPr>
            <a:normAutofit/>
          </a:bodyPr>
          <a:lstStyle/>
          <a:p>
            <a:r>
              <a:rPr lang="en-US" sz="2400" dirty="0" smtClean="0">
                <a:latin typeface="Times New Roman" panose="02020603050405020304" pitchFamily="18" charset="0"/>
                <a:cs typeface="Times New Roman" panose="02020603050405020304" pitchFamily="18" charset="0"/>
              </a:rPr>
              <a:t>Important.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Unlike a chart style, the colors from a theme will be applied to other elements you might add to the worksheet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101352"/>
            <a:ext cx="904089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For example, a table or a cell style such as a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heading will take on the colors of the theme applied to the chart </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Change the look of your chart </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221183" y="702365"/>
            <a:ext cx="5652654" cy="4200602"/>
          </a:xfrm>
          <a:prstGeom prst="rect">
            <a:avLst/>
          </a:prstGeom>
        </p:spPr>
      </p:pic>
    </p:spTree>
    <p:extLst>
      <p:ext uri="{BB962C8B-B14F-4D97-AF65-F5344CB8AC3E}">
        <p14:creationId xmlns:p14="http://schemas.microsoft.com/office/powerpoint/2010/main" val="149738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2366"/>
            <a:ext cx="3211551" cy="4200602"/>
          </a:xfrm>
        </p:spPr>
        <p:txBody>
          <a:bodyPr>
            <a:normAutofit/>
          </a:bodyPr>
          <a:lstStyle/>
          <a:p>
            <a:r>
              <a:rPr lang="en-US" sz="2400" dirty="0" smtClean="0">
                <a:latin typeface="Times New Roman" panose="02020603050405020304" pitchFamily="18" charset="0"/>
                <a:cs typeface="Times New Roman" panose="02020603050405020304" pitchFamily="18" charset="0"/>
              </a:rPr>
              <a:t>If you’d like to make the chart or axis titles stand out more, that is also easy to do</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922206"/>
            <a:ext cx="904089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n the </a:t>
            </a:r>
            <a:r>
              <a:rPr lang="en-US" sz="2400" b="1" dirty="0" smtClean="0">
                <a:latin typeface="Times New Roman" panose="02020603050405020304" pitchFamily="18" charset="0"/>
                <a:cs typeface="Times New Roman" panose="02020603050405020304" pitchFamily="18" charset="0"/>
              </a:rPr>
              <a:t>Format</a:t>
            </a:r>
            <a:r>
              <a:rPr lang="en-US" sz="2400" dirty="0" smtClean="0">
                <a:latin typeface="Times New Roman" panose="02020603050405020304" pitchFamily="18" charset="0"/>
                <a:cs typeface="Times New Roman" panose="02020603050405020304" pitchFamily="18" charset="0"/>
              </a:rPr>
              <a:t> tab, in the </a:t>
            </a:r>
            <a:r>
              <a:rPr lang="en-US" sz="2400" b="1" dirty="0" smtClean="0">
                <a:latin typeface="Times New Roman" panose="02020603050405020304" pitchFamily="18" charset="0"/>
                <a:cs typeface="Times New Roman" panose="02020603050405020304" pitchFamily="18" charset="0"/>
              </a:rPr>
              <a:t>WordArt Styles</a:t>
            </a:r>
            <a:r>
              <a:rPr lang="en-US" sz="2400" dirty="0" smtClean="0">
                <a:latin typeface="Times New Roman" panose="02020603050405020304" pitchFamily="18" charset="0"/>
                <a:cs typeface="Times New Roman" panose="02020603050405020304" pitchFamily="18" charset="0"/>
              </a:rPr>
              <a:t> group, there are many ways to work with the titles.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picture shows that one of the options in the group, a </a:t>
            </a:r>
            <a:r>
              <a:rPr lang="en-US" sz="2400" b="1" dirty="0" smtClean="0">
                <a:latin typeface="Times New Roman" panose="02020603050405020304" pitchFamily="18" charset="0"/>
                <a:cs typeface="Times New Roman" panose="02020603050405020304" pitchFamily="18" charset="0"/>
              </a:rPr>
              <a:t>text fill</a:t>
            </a:r>
            <a:r>
              <a:rPr lang="en-US" sz="2400" dirty="0" smtClean="0">
                <a:latin typeface="Times New Roman" panose="02020603050405020304" pitchFamily="18" charset="0"/>
                <a:cs typeface="Times New Roman" panose="02020603050405020304" pitchFamily="18" charset="0"/>
              </a:rPr>
              <a:t>, has been added to change the color</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211551" y="721604"/>
            <a:ext cx="5932449" cy="4181364"/>
          </a:xfrm>
          <a:prstGeom prst="rect">
            <a:avLst/>
          </a:prstGeom>
        </p:spPr>
      </p:pic>
    </p:spTree>
    <p:extLst>
      <p:ext uri="{BB962C8B-B14F-4D97-AF65-F5344CB8AC3E}">
        <p14:creationId xmlns:p14="http://schemas.microsoft.com/office/powerpoint/2010/main" val="3131422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290946"/>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To use </a:t>
            </a:r>
            <a:r>
              <a:rPr lang="en-US" sz="2700" b="1" dirty="0" smtClean="0">
                <a:latin typeface="Times New Roman" panose="02020603050405020304" pitchFamily="18" charset="0"/>
                <a:cs typeface="Times New Roman" panose="02020603050405020304" pitchFamily="18" charset="0"/>
              </a:rPr>
              <a:t>text fill</a:t>
            </a:r>
            <a:r>
              <a:rPr lang="en-US" sz="2700" dirty="0" smtClean="0">
                <a:latin typeface="Times New Roman" panose="02020603050405020304" pitchFamily="18" charset="0"/>
                <a:cs typeface="Times New Roman" panose="02020603050405020304" pitchFamily="18" charset="0"/>
              </a:rPr>
              <a:t>, first click in the title to select it</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922206"/>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Then click the arrow on the </a:t>
            </a:r>
            <a:r>
              <a:rPr lang="en-US" sz="2400" b="1" dirty="0" smtClean="0">
                <a:latin typeface="Times New Roman" panose="02020603050405020304" pitchFamily="18" charset="0"/>
                <a:cs typeface="Times New Roman" panose="02020603050405020304" pitchFamily="18" charset="0"/>
              </a:rPr>
              <a:t>Text Fill </a:t>
            </a:r>
            <a:r>
              <a:rPr lang="en-US" sz="2400" dirty="0" smtClean="0">
                <a:latin typeface="Times New Roman" panose="02020603050405020304" pitchFamily="18" charset="0"/>
                <a:cs typeface="Times New Roman" panose="02020603050405020304" pitchFamily="18" charset="0"/>
              </a:rPr>
              <a:t>in the </a:t>
            </a:r>
            <a:r>
              <a:rPr lang="en-US" sz="2400" b="1" dirty="0" smtClean="0">
                <a:latin typeface="Times New Roman" panose="02020603050405020304" pitchFamily="18" charset="0"/>
                <a:cs typeface="Times New Roman" panose="02020603050405020304" pitchFamily="18" charset="0"/>
              </a:rPr>
              <a:t>WordArt Styles</a:t>
            </a:r>
            <a:r>
              <a:rPr lang="en-US" sz="2400" dirty="0" smtClean="0">
                <a:latin typeface="Times New Roman" panose="02020603050405020304" pitchFamily="18" charset="0"/>
                <a:cs typeface="Times New Roman" panose="02020603050405020304" pitchFamily="18" charset="0"/>
              </a:rPr>
              <a:t> group. Rest the pointer over any of the colors to see the changes in the title. When you see a color you like, select it.</a:t>
            </a: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Text Fill </a:t>
            </a:r>
            <a:r>
              <a:rPr lang="en-US" sz="2400" dirty="0" smtClean="0">
                <a:latin typeface="Times New Roman" panose="02020603050405020304" pitchFamily="18" charset="0"/>
                <a:cs typeface="Times New Roman" panose="02020603050405020304" pitchFamily="18" charset="0"/>
              </a:rPr>
              <a:t>also includes options to apply a gradient or a texture to a title</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049319" y="768927"/>
            <a:ext cx="5886863" cy="3956623"/>
          </a:xfrm>
          <a:prstGeom prst="rect">
            <a:avLst/>
          </a:prstGeom>
        </p:spPr>
      </p:pic>
    </p:spTree>
    <p:extLst>
      <p:ext uri="{BB962C8B-B14F-4D97-AF65-F5344CB8AC3E}">
        <p14:creationId xmlns:p14="http://schemas.microsoft.com/office/powerpoint/2010/main" val="1310491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OVERVIEW </a:t>
            </a:r>
            <a:b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CHARTS MAKE DATA VISUAL</a:t>
            </a: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25267"/>
            <a:ext cx="7886700" cy="3263504"/>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chart gets your point across – </a:t>
            </a:r>
            <a:r>
              <a:rPr lang="en-US" sz="2400" dirty="0" smtClean="0">
                <a:latin typeface="Times New Roman" panose="02020603050405020304" pitchFamily="18" charset="0"/>
                <a:cs typeface="Times New Roman" panose="02020603050405020304" pitchFamily="18" charset="0"/>
              </a:rPr>
              <a:t>fast.</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With chart, you can transform worksheet data to show comparisons, pattern, and trends.</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So instead of having to analyze columns of worksheet numbers, you can see at a glance what the data means.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this lecture, we will presents the basics of creating charts.</a:t>
            </a:r>
          </a:p>
        </p:txBody>
      </p:sp>
    </p:spTree>
    <p:extLst>
      <p:ext uri="{BB962C8B-B14F-4D97-AF65-F5344CB8AC3E}">
        <p14:creationId xmlns:p14="http://schemas.microsoft.com/office/powerpoint/2010/main" val="427605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290946"/>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a:t>
            </a:r>
            <a:r>
              <a:rPr lang="en-US" sz="2700" dirty="0" smtClean="0">
                <a:latin typeface="Times New Roman" panose="02020603050405020304" pitchFamily="18" charset="0"/>
                <a:cs typeface="Times New Roman" panose="02020603050405020304" pitchFamily="18" charset="0"/>
              </a:rPr>
              <a:t>o make font changes, such as making the font larger or smaller, or to change the font face- click </a:t>
            </a:r>
            <a:r>
              <a:rPr lang="en-US" sz="2700" b="1" dirty="0" smtClean="0">
                <a:latin typeface="Times New Roman" panose="02020603050405020304" pitchFamily="18" charset="0"/>
                <a:cs typeface="Times New Roman" panose="02020603050405020304" pitchFamily="18" charset="0"/>
              </a:rPr>
              <a:t>Home</a:t>
            </a:r>
            <a:r>
              <a:rPr lang="en-US" sz="2700" dirty="0" smtClean="0">
                <a:latin typeface="Times New Roman" panose="02020603050405020304" pitchFamily="18" charset="0"/>
                <a:cs typeface="Times New Roman" panose="02020603050405020304" pitchFamily="18" charset="0"/>
              </a:rPr>
              <a:t>, and then go to the </a:t>
            </a:r>
            <a:r>
              <a:rPr lang="en-US" sz="2700" b="1" dirty="0" smtClean="0">
                <a:latin typeface="Times New Roman" panose="02020603050405020304" pitchFamily="18" charset="0"/>
                <a:cs typeface="Times New Roman" panose="02020603050405020304" pitchFamily="18" charset="0"/>
              </a:rPr>
              <a:t>Font </a:t>
            </a:r>
            <a:r>
              <a:rPr lang="en-US" sz="2700" dirty="0" smtClean="0">
                <a:latin typeface="Times New Roman" panose="02020603050405020304" pitchFamily="18" charset="0"/>
                <a:cs typeface="Times New Roman" panose="02020603050405020304" pitchFamily="18" charset="0"/>
              </a:rPr>
              <a:t>group</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4922206"/>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Or you can make the same formatting changes by using the </a:t>
            </a:r>
            <a:r>
              <a:rPr lang="en-US" sz="2400" b="1" dirty="0" smtClean="0">
                <a:latin typeface="Times New Roman" panose="02020603050405020304" pitchFamily="18" charset="0"/>
                <a:cs typeface="Times New Roman" panose="02020603050405020304" pitchFamily="18" charset="0"/>
              </a:rPr>
              <a:t>Mini Toolbar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toolbar appears in a faded fashion after you select the title text. Point at the toolbar and it becomes solid, and then you select a formatting option</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titles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049319" y="706582"/>
            <a:ext cx="6094681" cy="4215624"/>
          </a:xfrm>
          <a:prstGeom prst="rect">
            <a:avLst/>
          </a:prstGeom>
        </p:spPr>
      </p:pic>
    </p:spTree>
    <p:extLst>
      <p:ext uri="{BB962C8B-B14F-4D97-AF65-F5344CB8AC3E}">
        <p14:creationId xmlns:p14="http://schemas.microsoft.com/office/powerpoint/2010/main" val="3165421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310184"/>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a:t>
            </a:r>
            <a:r>
              <a:rPr lang="en-US" sz="2700" dirty="0" smtClean="0">
                <a:latin typeface="Times New Roman" panose="02020603050405020304" pitchFamily="18" charset="0"/>
                <a:cs typeface="Times New Roman" panose="02020603050405020304" pitchFamily="18" charset="0"/>
              </a:rPr>
              <a:t>here is still more that you can do with the format of the columns</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247956"/>
            <a:ext cx="904089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the picture, a shadow effect has been added to each of the columns (an offset diagonal shadow is behind each column).</a:t>
            </a: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individual columns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049320" y="831273"/>
            <a:ext cx="5928426" cy="4090933"/>
          </a:xfrm>
          <a:prstGeom prst="rect">
            <a:avLst/>
          </a:prstGeom>
        </p:spPr>
      </p:pic>
    </p:spTree>
    <p:extLst>
      <p:ext uri="{BB962C8B-B14F-4D97-AF65-F5344CB8AC3E}">
        <p14:creationId xmlns:p14="http://schemas.microsoft.com/office/powerpoint/2010/main" val="1693832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310184"/>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H</a:t>
            </a:r>
            <a:r>
              <a:rPr lang="en-US" sz="2700" dirty="0" smtClean="0">
                <a:latin typeface="Times New Roman" panose="02020603050405020304" pitchFamily="18" charset="0"/>
                <a:cs typeface="Times New Roman" panose="02020603050405020304" pitchFamily="18" charset="0"/>
              </a:rPr>
              <a:t>ere is how to add a shadow effect to column</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247956"/>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Click one of Mubarak’s column. That will select all three columns for Mubarak (known as series).</a:t>
            </a:r>
          </a:p>
          <a:p>
            <a:r>
              <a:rPr lang="en-US" sz="2400" dirty="0" smtClean="0">
                <a:latin typeface="Times New Roman" panose="02020603050405020304" pitchFamily="18" charset="0"/>
                <a:cs typeface="Times New Roman" panose="02020603050405020304" pitchFamily="18" charset="0"/>
              </a:rPr>
              <a:t>On the </a:t>
            </a:r>
            <a:r>
              <a:rPr lang="en-US" sz="2400" b="1" dirty="0" smtClean="0">
                <a:latin typeface="Times New Roman" panose="02020603050405020304" pitchFamily="18" charset="0"/>
                <a:cs typeface="Times New Roman" panose="02020603050405020304" pitchFamily="18" charset="0"/>
              </a:rPr>
              <a:t>Format</a:t>
            </a:r>
            <a:r>
              <a:rPr lang="en-US" sz="2400" dirty="0" smtClean="0">
                <a:latin typeface="Times New Roman" panose="02020603050405020304" pitchFamily="18" charset="0"/>
                <a:cs typeface="Times New Roman" panose="02020603050405020304" pitchFamily="18" charset="0"/>
              </a:rPr>
              <a:t> tab, in the </a:t>
            </a:r>
            <a:r>
              <a:rPr lang="en-US" sz="2400" b="1" dirty="0" smtClean="0">
                <a:latin typeface="Times New Roman" panose="02020603050405020304" pitchFamily="18" charset="0"/>
                <a:cs typeface="Times New Roman" panose="02020603050405020304" pitchFamily="18" charset="0"/>
              </a:rPr>
              <a:t>Shape Styles </a:t>
            </a:r>
            <a:r>
              <a:rPr lang="en-US" sz="2400" dirty="0" smtClean="0">
                <a:latin typeface="Times New Roman" panose="02020603050405020304" pitchFamily="18" charset="0"/>
                <a:cs typeface="Times New Roman" panose="02020603050405020304" pitchFamily="18" charset="0"/>
              </a:rPr>
              <a:t>group, click the arrow on </a:t>
            </a:r>
            <a:r>
              <a:rPr lang="en-US" sz="2400" b="1" dirty="0" smtClean="0">
                <a:latin typeface="Times New Roman" panose="02020603050405020304" pitchFamily="18" charset="0"/>
                <a:cs typeface="Times New Roman" panose="02020603050405020304" pitchFamily="18" charset="0"/>
              </a:rPr>
              <a:t>Shape Effects</a:t>
            </a: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individual columns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049320" y="848970"/>
            <a:ext cx="5928426" cy="4073236"/>
          </a:xfrm>
          <a:prstGeom prst="rect">
            <a:avLst/>
          </a:prstGeom>
        </p:spPr>
      </p:pic>
    </p:spTree>
    <p:extLst>
      <p:ext uri="{BB962C8B-B14F-4D97-AF65-F5344CB8AC3E}">
        <p14:creationId xmlns:p14="http://schemas.microsoft.com/office/powerpoint/2010/main" val="179974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310184"/>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H</a:t>
            </a:r>
            <a:r>
              <a:rPr lang="en-US" sz="2700" dirty="0" smtClean="0">
                <a:latin typeface="Times New Roman" panose="02020603050405020304" pitchFamily="18" charset="0"/>
                <a:cs typeface="Times New Roman" panose="02020603050405020304" pitchFamily="18" charset="0"/>
              </a:rPr>
              <a:t>ere is how to add a shadow effect to column</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247956"/>
            <a:ext cx="904089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Point to shadow, and then rest the pointer on the different shadow styles in the list.</a:t>
            </a:r>
          </a:p>
          <a:p>
            <a:r>
              <a:rPr lang="en-US" sz="2400" dirty="0" smtClean="0">
                <a:latin typeface="Times New Roman" panose="02020603050405020304" pitchFamily="18" charset="0"/>
                <a:cs typeface="Times New Roman" panose="02020603050405020304" pitchFamily="18" charset="0"/>
              </a:rPr>
              <a:t>You can see a preview of the shadows as you rest the pointer on each style. When you see one you like, select it.</a:t>
            </a: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individual columns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049320" y="848970"/>
            <a:ext cx="5928426" cy="4073236"/>
          </a:xfrm>
          <a:prstGeom prst="rect">
            <a:avLst/>
          </a:prstGeom>
        </p:spPr>
      </p:pic>
    </p:spTree>
    <p:extLst>
      <p:ext uri="{BB962C8B-B14F-4D97-AF65-F5344CB8AC3E}">
        <p14:creationId xmlns:p14="http://schemas.microsoft.com/office/powerpoint/2010/main" val="1576491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310184"/>
            <a:ext cx="2946211" cy="461202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a:t>
            </a:r>
            <a:r>
              <a:rPr lang="en-US" sz="2700" dirty="0" smtClean="0">
                <a:latin typeface="Times New Roman" panose="02020603050405020304" pitchFamily="18" charset="0"/>
                <a:cs typeface="Times New Roman" panose="02020603050405020304" pitchFamily="18" charset="0"/>
              </a:rPr>
              <a:t>he </a:t>
            </a:r>
            <a:r>
              <a:rPr lang="en-US" sz="2700" b="1" dirty="0" smtClean="0">
                <a:latin typeface="Times New Roman" panose="02020603050405020304" pitchFamily="18" charset="0"/>
                <a:cs typeface="Times New Roman" panose="02020603050405020304" pitchFamily="18" charset="0"/>
              </a:rPr>
              <a:t>Shape Styles </a:t>
            </a:r>
            <a:r>
              <a:rPr lang="en-US" sz="2700" dirty="0" smtClean="0">
                <a:latin typeface="Times New Roman" panose="02020603050405020304" pitchFamily="18" charset="0"/>
                <a:cs typeface="Times New Roman" panose="02020603050405020304" pitchFamily="18" charset="0"/>
              </a:rPr>
              <a:t>group offers plenty of other great formatting options to choose from.</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247956"/>
            <a:ext cx="904089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Apart from </a:t>
            </a:r>
            <a:r>
              <a:rPr lang="en-US" sz="2400" b="1" dirty="0" smtClean="0">
                <a:latin typeface="Times New Roman" panose="02020603050405020304" pitchFamily="18" charset="0"/>
                <a:cs typeface="Times New Roman" panose="02020603050405020304" pitchFamily="18" charset="0"/>
              </a:rPr>
              <a:t>Shape Effects</a:t>
            </a:r>
            <a:r>
              <a:rPr lang="en-US" sz="2400" dirty="0" smtClean="0">
                <a:latin typeface="Times New Roman" panose="02020603050405020304" pitchFamily="18" charset="0"/>
                <a:cs typeface="Times New Roman" panose="02020603050405020304" pitchFamily="18" charset="0"/>
              </a:rPr>
              <a:t>, you can also click </a:t>
            </a:r>
            <a:r>
              <a:rPr lang="en-US" sz="2400" b="1" dirty="0" smtClean="0">
                <a:latin typeface="Times New Roman" panose="02020603050405020304" pitchFamily="18" charset="0"/>
                <a:cs typeface="Times New Roman" panose="02020603050405020304" pitchFamily="18" charset="0"/>
              </a:rPr>
              <a:t>Shape Fill </a:t>
            </a:r>
            <a:r>
              <a:rPr lang="en-US" sz="2400" dirty="0" smtClean="0">
                <a:latin typeface="Times New Roman" panose="02020603050405020304" pitchFamily="18" charset="0"/>
                <a:cs typeface="Times New Roman" panose="02020603050405020304" pitchFamily="18" charset="0"/>
              </a:rPr>
              <a:t>to add a gradient or a texture to the columns, or click </a:t>
            </a:r>
            <a:r>
              <a:rPr lang="en-US" sz="2400" b="1" dirty="0" smtClean="0">
                <a:latin typeface="Times New Roman" panose="02020603050405020304" pitchFamily="18" charset="0"/>
                <a:cs typeface="Times New Roman" panose="02020603050405020304" pitchFamily="18" charset="0"/>
              </a:rPr>
              <a:t>Shape Outline </a:t>
            </a:r>
            <a:r>
              <a:rPr lang="en-US" sz="2400" dirty="0" smtClean="0">
                <a:latin typeface="Times New Roman" panose="02020603050405020304" pitchFamily="18" charset="0"/>
                <a:cs typeface="Times New Roman" panose="02020603050405020304" pitchFamily="18" charset="0"/>
              </a:rPr>
              <a:t>to add an outline around the columns</a:t>
            </a: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Format individual columns</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049320" y="848970"/>
            <a:ext cx="5928426" cy="4073236"/>
          </a:xfrm>
          <a:prstGeom prst="rect">
            <a:avLst/>
          </a:prstGeom>
        </p:spPr>
      </p:pic>
    </p:spTree>
    <p:extLst>
      <p:ext uri="{BB962C8B-B14F-4D97-AF65-F5344CB8AC3E}">
        <p14:creationId xmlns:p14="http://schemas.microsoft.com/office/powerpoint/2010/main" val="1628034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8" y="848970"/>
            <a:ext cx="2946211" cy="4073236"/>
          </a:xfrm>
        </p:spPr>
        <p:txBody>
          <a:bodyPr>
            <a:normAutofit/>
          </a:bodyPr>
          <a:lstStyle/>
          <a:p>
            <a:r>
              <a:rPr lang="en-US" sz="2700" dirty="0">
                <a:latin typeface="Times New Roman" panose="02020603050405020304" pitchFamily="18" charset="0"/>
                <a:cs typeface="Times New Roman" panose="02020603050405020304" pitchFamily="18" charset="0"/>
              </a:rPr>
              <a:t>Y</a:t>
            </a:r>
            <a:r>
              <a:rPr lang="en-US" sz="2700" dirty="0" smtClean="0">
                <a:latin typeface="Times New Roman" panose="02020603050405020304" pitchFamily="18" charset="0"/>
                <a:cs typeface="Times New Roman" panose="02020603050405020304" pitchFamily="18" charset="0"/>
              </a:rPr>
              <a:t>ou can add your chart to a Microsoft power point presentation</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108" y="5247956"/>
            <a:ext cx="9040892" cy="1200329"/>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Copy the chart in excel</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Open power point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Paste the chart on the slide you want it to appear</a:t>
            </a:r>
          </a:p>
        </p:txBody>
      </p:sp>
      <p:sp>
        <p:nvSpPr>
          <p:cNvPr id="3" name="TextBox 2"/>
          <p:cNvSpPr txBox="1"/>
          <p:nvPr/>
        </p:nvSpPr>
        <p:spPr>
          <a:xfrm>
            <a:off x="265340" y="0"/>
            <a:ext cx="8981768" cy="523220"/>
          </a:xfrm>
          <a:prstGeom prst="rect">
            <a:avLst/>
          </a:prstGeom>
          <a:noFill/>
        </p:spPr>
        <p:txBody>
          <a:bodyPr wrap="square" rtlCol="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Add your chart to power point presentation</a:t>
            </a:r>
            <a:endPar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13337576"/>
              </p:ext>
            </p:extLst>
          </p:nvPr>
        </p:nvGraphicFramePr>
        <p:xfrm>
          <a:off x="3241964" y="523221"/>
          <a:ext cx="5274974" cy="47247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8659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Questions</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If you don’t see all the colors you want in the chart style group, you have another way to get more colors</a:t>
            </a:r>
          </a:p>
          <a:p>
            <a:pPr marL="0" indent="0">
              <a:buNone/>
            </a:pPr>
            <a:r>
              <a:rPr lang="en-US" sz="2400" dirty="0" smtClean="0">
                <a:latin typeface="Times New Roman" panose="02020603050405020304" pitchFamily="18" charset="0"/>
                <a:cs typeface="Times New Roman" panose="02020603050405020304" pitchFamily="18" charset="0"/>
              </a:rPr>
              <a:t>True or false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2.  What do you do to add an excel chart to a PowerPoint presentation ?</a:t>
            </a:r>
          </a:p>
          <a:p>
            <a:r>
              <a:rPr lang="en-US" sz="2400" dirty="0" smtClean="0">
                <a:latin typeface="Times New Roman" panose="02020603050405020304" pitchFamily="18" charset="0"/>
                <a:cs typeface="Times New Roman" panose="02020603050405020304" pitchFamily="18" charset="0"/>
              </a:rPr>
              <a:t>Click the data tab</a:t>
            </a:r>
          </a:p>
          <a:p>
            <a:r>
              <a:rPr lang="en-US" sz="2400" dirty="0" smtClean="0">
                <a:latin typeface="Times New Roman" panose="02020603050405020304" pitchFamily="18" charset="0"/>
                <a:cs typeface="Times New Roman" panose="02020603050405020304" pitchFamily="18" charset="0"/>
              </a:rPr>
              <a:t>Click the insert tab</a:t>
            </a:r>
          </a:p>
          <a:p>
            <a:r>
              <a:rPr lang="en-US" sz="2400" dirty="0" smtClean="0">
                <a:latin typeface="Times New Roman" panose="02020603050405020304" pitchFamily="18" charset="0"/>
                <a:cs typeface="Times New Roman" panose="02020603050405020304" pitchFamily="18" charset="0"/>
              </a:rPr>
              <a:t>Copy the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33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Answers</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True </a:t>
            </a:r>
          </a:p>
          <a:p>
            <a:pPr marL="0" indent="0">
              <a:buNone/>
            </a:pPr>
            <a:r>
              <a:rPr lang="en-US" sz="2400" dirty="0" smtClean="0">
                <a:latin typeface="Times New Roman" panose="02020603050405020304" pitchFamily="18" charset="0"/>
                <a:cs typeface="Times New Roman" panose="02020603050405020304" pitchFamily="18" charset="0"/>
              </a:rPr>
              <a:t>You can pick other colors by selecting a </a:t>
            </a:r>
            <a:r>
              <a:rPr lang="en-US" sz="2400" b="1" dirty="0" smtClean="0">
                <a:latin typeface="Times New Roman" panose="02020603050405020304" pitchFamily="18" charset="0"/>
                <a:cs typeface="Times New Roman" panose="02020603050405020304" pitchFamily="18" charset="0"/>
              </a:rPr>
              <a:t>theme.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2. Copy the chart.</a:t>
            </a:r>
          </a:p>
          <a:p>
            <a:pPr marL="0" indent="0">
              <a:buNone/>
            </a:pPr>
            <a:r>
              <a:rPr lang="en-US" sz="2400" dirty="0" smtClean="0">
                <a:latin typeface="Times New Roman" panose="02020603050405020304" pitchFamily="18" charset="0"/>
                <a:cs typeface="Times New Roman" panose="02020603050405020304" pitchFamily="18" charset="0"/>
              </a:rPr>
              <a:t>Then open PowerPoint, paste, and it is done </a:t>
            </a:r>
          </a:p>
        </p:txBody>
      </p:sp>
    </p:spTree>
    <p:extLst>
      <p:ext uri="{BB962C8B-B14F-4D97-AF65-F5344CB8AC3E}">
        <p14:creationId xmlns:p14="http://schemas.microsoft.com/office/powerpoint/2010/main" val="3901518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47" y="2001078"/>
            <a:ext cx="7886700" cy="2702975"/>
          </a:xfrm>
          <a:effectLst>
            <a:glow rad="228600">
              <a:schemeClr val="accent5">
                <a:satMod val="175000"/>
                <a:alpha val="40000"/>
              </a:schemeClr>
            </a:glow>
          </a:effectLst>
        </p:spPr>
        <p:txBody>
          <a:bodyPr>
            <a:noAutofit/>
          </a:bodyPr>
          <a:lstStyle/>
          <a:p>
            <a:pPr algn="ctr"/>
            <a:r>
              <a:rPr lang="en-US" sz="8000" dirty="0" smtClean="0">
                <a:ln w="0"/>
                <a:gradFill flip="none" rotWithShape="1">
                  <a:gsLst>
                    <a:gs pos="0">
                      <a:schemeClr val="accent5">
                        <a:lumMod val="50000"/>
                      </a:schemeClr>
                    </a:gs>
                    <a:gs pos="50000">
                      <a:schemeClr val="accent5"/>
                    </a:gs>
                    <a:gs pos="100000">
                      <a:schemeClr val="accent5">
                        <a:lumMod val="60000"/>
                        <a:lumOff val="40000"/>
                      </a:schemeClr>
                    </a:gs>
                  </a:gsLst>
                  <a:lin ang="18900000" scaled="1"/>
                  <a:tileRect/>
                </a:gradFill>
                <a:effectLst>
                  <a:reflection blurRad="6350" stA="53000" endA="300" endPos="35500" dir="5400000" sy="-90000" algn="bl" rotWithShape="0"/>
                </a:effectLst>
                <a:latin typeface="Algerian" panose="04020705040A02060702" pitchFamily="82" charset="0"/>
                <a:cs typeface="Times New Roman" panose="02020603050405020304" pitchFamily="18" charset="0"/>
              </a:rPr>
              <a:t>THANKS FOR YOUR TIME</a:t>
            </a:r>
            <a:endParaRPr lang="en-US" sz="8000" dirty="0">
              <a:ln w="0"/>
              <a:gradFill flip="none" rotWithShape="1">
                <a:gsLst>
                  <a:gs pos="0">
                    <a:schemeClr val="accent5">
                      <a:lumMod val="50000"/>
                    </a:schemeClr>
                  </a:gs>
                  <a:gs pos="50000">
                    <a:schemeClr val="accent5"/>
                  </a:gs>
                  <a:gs pos="100000">
                    <a:schemeClr val="accent5">
                      <a:lumMod val="60000"/>
                      <a:lumOff val="40000"/>
                    </a:schemeClr>
                  </a:gs>
                </a:gsLst>
                <a:lin ang="18900000" scaled="1"/>
                <a:tileRect/>
              </a:gradFill>
              <a:effectLst>
                <a:reflection blurRad="6350" stA="53000" endA="300" endPos="35500" dir="5400000" sy="-90000" algn="bl" rotWithShape="0"/>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222694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530087"/>
            <a:ext cx="2949178" cy="1412235"/>
          </a:xfrm>
        </p:spPr>
        <p:txBody>
          <a:bodyPr>
            <a:normAutofit/>
          </a:bodyPr>
          <a:lstStyle/>
          <a:p>
            <a:r>
              <a:rPr lang="en-US" sz="2400" dirty="0" smtClean="0">
                <a:latin typeface="Times New Roman" panose="02020603050405020304" pitchFamily="18" charset="0"/>
                <a:cs typeface="Times New Roman" panose="02020603050405020304" pitchFamily="18" charset="0"/>
              </a:rPr>
              <a:t>Here is a basic chart in excel, which you can put together in 10 seconds</a:t>
            </a:r>
            <a:endParaRPr lang="en-US" sz="24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15405582"/>
              </p:ext>
            </p:extLst>
          </p:nvPr>
        </p:nvGraphicFramePr>
        <p:xfrm>
          <a:off x="2994991" y="384313"/>
          <a:ext cx="5521550" cy="44462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 y="5008171"/>
            <a:ext cx="674001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you create a chart, you can easily add new </a:t>
            </a:r>
          </a:p>
          <a:p>
            <a:r>
              <a:rPr lang="en-US" sz="2400" dirty="0">
                <a:latin typeface="Times New Roman" panose="02020603050405020304" pitchFamily="18" charset="0"/>
                <a:cs typeface="Times New Roman" panose="02020603050405020304" pitchFamily="18" charset="0"/>
              </a:rPr>
              <a:t>elements to it such as chart titles or a new layout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35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22"/>
            <a:ext cx="2949178" cy="2452856"/>
          </a:xfrm>
        </p:spPr>
        <p:txBody>
          <a:bodyPr>
            <a:normAutofit/>
          </a:bodyPr>
          <a:lstStyle/>
          <a:p>
            <a:r>
              <a:rPr lang="en-US" sz="2400" dirty="0" smtClean="0">
                <a:latin typeface="Times New Roman" panose="02020603050405020304" pitchFamily="18" charset="0"/>
                <a:cs typeface="Times New Roman" panose="02020603050405020304" pitchFamily="18" charset="0"/>
              </a:rPr>
              <a:t>Here is a worksheet that shows </a:t>
            </a:r>
            <a:r>
              <a:rPr lang="en-US" sz="2400" dirty="0">
                <a:latin typeface="Times New Roman" panose="02020603050405020304" pitchFamily="18" charset="0"/>
                <a:cs typeface="Times New Roman" panose="02020603050405020304" pitchFamily="18" charset="0"/>
              </a:rPr>
              <a:t>how</a:t>
            </a:r>
            <a:r>
              <a:rPr lang="en-US" sz="2400" dirty="0" smtClean="0">
                <a:latin typeface="Times New Roman" panose="02020603050405020304" pitchFamily="18" charset="0"/>
                <a:cs typeface="Times New Roman" panose="02020603050405020304" pitchFamily="18" charset="0"/>
              </a:rPr>
              <a:t> many cases of </a:t>
            </a:r>
            <a:r>
              <a:rPr lang="en-US" sz="2400" b="1" dirty="0" smtClean="0">
                <a:latin typeface="Times New Roman" panose="02020603050405020304" pitchFamily="18" charset="0"/>
                <a:cs typeface="Times New Roman" panose="02020603050405020304" pitchFamily="18" charset="0"/>
              </a:rPr>
              <a:t>north wind traders tea </a:t>
            </a:r>
            <a:r>
              <a:rPr lang="en-US" sz="2400" dirty="0" smtClean="0">
                <a:latin typeface="Times New Roman" panose="02020603050405020304" pitchFamily="18" charset="0"/>
                <a:cs typeface="Times New Roman" panose="02020603050405020304" pitchFamily="18" charset="0"/>
              </a:rPr>
              <a:t>were sold by each of the three sales people in three months.</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5077963"/>
            <a:ext cx="91440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You want to create a chart that shows each </a:t>
            </a:r>
          </a:p>
          <a:p>
            <a:r>
              <a:rPr lang="en-US" sz="2400" dirty="0">
                <a:latin typeface="Times New Roman" panose="02020603050405020304" pitchFamily="18" charset="0"/>
                <a:cs typeface="Times New Roman" panose="02020603050405020304" pitchFamily="18" charset="0"/>
              </a:rPr>
              <a:t>salesperson compares against the others, month by </a:t>
            </a:r>
          </a:p>
          <a:p>
            <a:r>
              <a:rPr lang="en-US" sz="2400" dirty="0">
                <a:latin typeface="Times New Roman" panose="02020603050405020304" pitchFamily="18" charset="0"/>
                <a:cs typeface="Times New Roman" panose="02020603050405020304" pitchFamily="18" charset="0"/>
              </a:rPr>
              <a:t>month, for the first quarter of the year.</a:t>
            </a:r>
          </a:p>
        </p:txBody>
      </p:sp>
      <p:pic>
        <p:nvPicPr>
          <p:cNvPr id="4" name="Content Placeholder 3"/>
          <p:cNvPicPr>
            <a:picLocks noGrp="1" noChangeAspect="1"/>
          </p:cNvPicPr>
          <p:nvPr>
            <p:ph idx="1"/>
          </p:nvPr>
        </p:nvPicPr>
        <p:blipFill>
          <a:blip r:embed="rId2"/>
          <a:stretch>
            <a:fillRect/>
          </a:stretch>
        </p:blipFill>
        <p:spPr>
          <a:xfrm>
            <a:off x="2949177" y="437321"/>
            <a:ext cx="6049349" cy="4640641"/>
          </a:xfrm>
          <a:prstGeom prst="rect">
            <a:avLst/>
          </a:prstGeom>
        </p:spPr>
      </p:pic>
    </p:spTree>
    <p:extLst>
      <p:ext uri="{BB962C8B-B14F-4D97-AF65-F5344CB8AC3E}">
        <p14:creationId xmlns:p14="http://schemas.microsoft.com/office/powerpoint/2010/main" val="3982230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 y="318052"/>
            <a:ext cx="2949178" cy="1053791"/>
          </a:xfrm>
        </p:spPr>
        <p:txBody>
          <a:bodyPr>
            <a:noAutofit/>
          </a:bodyPr>
          <a:lstStyle/>
          <a:p>
            <a:r>
              <a:rPr lang="en-US" sz="2400" dirty="0" smtClean="0">
                <a:latin typeface="Times New Roman" panose="02020603050405020304" pitchFamily="18" charset="0"/>
                <a:cs typeface="Times New Roman" panose="02020603050405020304" pitchFamily="18" charset="0"/>
              </a:rPr>
              <a:t>The picture shows the steps for creating the chart.</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175637"/>
            <a:ext cx="9144000" cy="2308324"/>
          </a:xfrm>
          <a:prstGeom prst="rect">
            <a:avLst/>
          </a:prstGeom>
          <a:noFill/>
        </p:spPr>
        <p:txBody>
          <a:bodyPr wrap="square" rtlCol="0">
            <a:spAutoFit/>
          </a:bodyPr>
          <a:lstStyle/>
          <a:p>
            <a:pPr marL="385763" indent="-385763">
              <a:buFont typeface="+mj-lt"/>
              <a:buAutoNum type="arabicPeriod"/>
            </a:pPr>
            <a:r>
              <a:rPr lang="en-US" sz="2400" dirty="0">
                <a:latin typeface="Times New Roman" panose="02020603050405020304" pitchFamily="18" charset="0"/>
                <a:cs typeface="Times New Roman" panose="02020603050405020304" pitchFamily="18" charset="0"/>
              </a:rPr>
              <a:t>Select the data that you want to chart, including the</a:t>
            </a:r>
          </a:p>
          <a:p>
            <a:r>
              <a:rPr lang="en-US" sz="2400" dirty="0" smtClean="0">
                <a:latin typeface="Times New Roman" panose="02020603050405020304" pitchFamily="18" charset="0"/>
                <a:cs typeface="Times New Roman" panose="02020603050405020304" pitchFamily="18" charset="0"/>
              </a:rPr>
              <a:t>column </a:t>
            </a:r>
            <a:r>
              <a:rPr lang="en-US" sz="2400" dirty="0">
                <a:latin typeface="Times New Roman" panose="02020603050405020304" pitchFamily="18" charset="0"/>
                <a:cs typeface="Times New Roman" panose="02020603050405020304" pitchFamily="18" charset="0"/>
              </a:rPr>
              <a:t>titles (January, February, </a:t>
            </a:r>
            <a:r>
              <a:rPr lang="en-US" sz="2400" dirty="0" smtClean="0">
                <a:latin typeface="Times New Roman" panose="02020603050405020304" pitchFamily="18" charset="0"/>
                <a:cs typeface="Times New Roman" panose="02020603050405020304" pitchFamily="18" charset="0"/>
              </a:rPr>
              <a:t>March</a:t>
            </a:r>
            <a:r>
              <a:rPr lang="en-US" sz="2400" dirty="0">
                <a:latin typeface="Times New Roman" panose="02020603050405020304" pitchFamily="18" charset="0"/>
                <a:cs typeface="Times New Roman" panose="02020603050405020304" pitchFamily="18" charset="0"/>
              </a:rPr>
              <a:t>) and the row</a:t>
            </a:r>
          </a:p>
          <a:p>
            <a:r>
              <a:rPr lang="en-US" sz="2400" dirty="0">
                <a:latin typeface="Times New Roman" panose="02020603050405020304" pitchFamily="18" charset="0"/>
                <a:cs typeface="Times New Roman" panose="02020603050405020304" pitchFamily="18" charset="0"/>
              </a:rPr>
              <a:t>Labels (the salesperson names)</a:t>
            </a:r>
          </a:p>
          <a:p>
            <a:pPr marL="385763" indent="-385763">
              <a:buAutoNum type="arabicPeriod" startAt="2"/>
            </a:pPr>
            <a:r>
              <a:rPr lang="en-US" sz="2400" dirty="0">
                <a:latin typeface="Times New Roman" panose="02020603050405020304" pitchFamily="18" charset="0"/>
                <a:cs typeface="Times New Roman" panose="02020603050405020304" pitchFamily="18" charset="0"/>
              </a:rPr>
              <a:t>Click the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tab, and in the </a:t>
            </a:r>
            <a:r>
              <a:rPr lang="en-US" sz="2400" b="1" dirty="0">
                <a:latin typeface="Times New Roman" panose="02020603050405020304" pitchFamily="18" charset="0"/>
                <a:cs typeface="Times New Roman" panose="02020603050405020304" pitchFamily="18" charset="0"/>
              </a:rPr>
              <a:t>charts </a:t>
            </a:r>
            <a:r>
              <a:rPr lang="en-US" sz="2400" dirty="0">
                <a:latin typeface="Times New Roman" panose="02020603050405020304" pitchFamily="18" charset="0"/>
                <a:cs typeface="Times New Roman" panose="02020603050405020304" pitchFamily="18" charset="0"/>
              </a:rPr>
              <a:t>group, click</a:t>
            </a:r>
          </a:p>
          <a:p>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column</a:t>
            </a:r>
            <a:r>
              <a:rPr lang="en-US" sz="2400" dirty="0">
                <a:latin typeface="Times New Roman" panose="02020603050405020304" pitchFamily="18" charset="0"/>
                <a:cs typeface="Times New Roman" panose="02020603050405020304" pitchFamily="18" charset="0"/>
              </a:rPr>
              <a:t> button.</a:t>
            </a:r>
          </a:p>
          <a:p>
            <a:r>
              <a:rPr lang="en-US" sz="2400" dirty="0">
                <a:latin typeface="Times New Roman" panose="02020603050405020304" pitchFamily="18" charset="0"/>
                <a:cs typeface="Times New Roman" panose="02020603050405020304" pitchFamily="18" charset="0"/>
              </a:rPr>
              <a:t> </a:t>
            </a:r>
          </a:p>
        </p:txBody>
      </p:sp>
      <p:pic>
        <p:nvPicPr>
          <p:cNvPr id="4" name="Content Placeholder 3"/>
          <p:cNvPicPr>
            <a:picLocks noGrp="1" noChangeAspect="1"/>
          </p:cNvPicPr>
          <p:nvPr>
            <p:ph idx="1"/>
          </p:nvPr>
        </p:nvPicPr>
        <p:blipFill>
          <a:blip r:embed="rId2"/>
          <a:stretch>
            <a:fillRect/>
          </a:stretch>
        </p:blipFill>
        <p:spPr>
          <a:xfrm>
            <a:off x="3048000" y="318052"/>
            <a:ext cx="5963478" cy="3857585"/>
          </a:xfrm>
          <a:prstGeom prst="rect">
            <a:avLst/>
          </a:prstGeom>
        </p:spPr>
      </p:pic>
    </p:spTree>
    <p:extLst>
      <p:ext uri="{BB962C8B-B14F-4D97-AF65-F5344CB8AC3E}">
        <p14:creationId xmlns:p14="http://schemas.microsoft.com/office/powerpoint/2010/main" val="675482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1302"/>
            <a:ext cx="2949178" cy="1106800"/>
          </a:xfrm>
        </p:spPr>
        <p:txBody>
          <a:bodyPr>
            <a:normAutofit/>
          </a:bodyPr>
          <a:lstStyle/>
          <a:p>
            <a:r>
              <a:rPr lang="en-US" sz="2400" dirty="0" smtClean="0">
                <a:latin typeface="Times New Roman" panose="02020603050405020304" pitchFamily="18" charset="0"/>
                <a:cs typeface="Times New Roman" panose="02020603050405020304" pitchFamily="18" charset="0"/>
              </a:rPr>
              <a:t>The picture shows the steps for creating the chart.</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175637"/>
            <a:ext cx="91440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You will see a number of column chart types to choose</a:t>
            </a:r>
          </a:p>
          <a:p>
            <a:r>
              <a:rPr lang="en-US" sz="2400" dirty="0">
                <a:latin typeface="Times New Roman" panose="02020603050405020304" pitchFamily="18" charset="0"/>
                <a:cs typeface="Times New Roman" panose="02020603050405020304" pitchFamily="18" charset="0"/>
              </a:rPr>
              <a:t>From. Click </a:t>
            </a:r>
            <a:r>
              <a:rPr lang="en-US" sz="2400" b="1" dirty="0">
                <a:latin typeface="Times New Roman" panose="02020603050405020304" pitchFamily="18" charset="0"/>
                <a:cs typeface="Times New Roman" panose="02020603050405020304" pitchFamily="18" charset="0"/>
              </a:rPr>
              <a:t>clustered column, </a:t>
            </a:r>
            <a:r>
              <a:rPr lang="en-US" sz="2400" dirty="0">
                <a:latin typeface="Times New Roman" panose="02020603050405020304" pitchFamily="18" charset="0"/>
                <a:cs typeface="Times New Roman" panose="02020603050405020304" pitchFamily="18" charset="0"/>
              </a:rPr>
              <a:t>the first column chart in </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 2-D column </a:t>
            </a:r>
            <a:r>
              <a:rPr lang="en-US" sz="2400" dirty="0">
                <a:latin typeface="Times New Roman" panose="02020603050405020304" pitchFamily="18" charset="0"/>
                <a:cs typeface="Times New Roman" panose="02020603050405020304" pitchFamily="18" charset="0"/>
              </a:rPr>
              <a:t>list.</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that’s it. You have created a chart in about 10 seconds </a:t>
            </a:r>
          </a:p>
          <a:p>
            <a:r>
              <a:rPr lang="en-US" sz="2400" dirty="0">
                <a:latin typeface="Times New Roman" panose="02020603050405020304" pitchFamily="18" charset="0"/>
                <a:cs typeface="Times New Roman" panose="02020603050405020304" pitchFamily="18" charset="0"/>
              </a:rPr>
              <a:t> </a:t>
            </a:r>
          </a:p>
        </p:txBody>
      </p:sp>
      <p:pic>
        <p:nvPicPr>
          <p:cNvPr id="4" name="Content Placeholder 3"/>
          <p:cNvPicPr>
            <a:picLocks noGrp="1" noChangeAspect="1"/>
          </p:cNvPicPr>
          <p:nvPr>
            <p:ph idx="1"/>
          </p:nvPr>
        </p:nvPicPr>
        <p:blipFill>
          <a:blip r:embed="rId2"/>
          <a:stretch>
            <a:fillRect/>
          </a:stretch>
        </p:blipFill>
        <p:spPr>
          <a:xfrm>
            <a:off x="2949178" y="331302"/>
            <a:ext cx="6194822" cy="3844335"/>
          </a:xfrm>
          <a:prstGeom prst="rect">
            <a:avLst/>
          </a:prstGeom>
        </p:spPr>
      </p:pic>
    </p:spTree>
    <p:extLst>
      <p:ext uri="{BB962C8B-B14F-4D97-AF65-F5344CB8AC3E}">
        <p14:creationId xmlns:p14="http://schemas.microsoft.com/office/powerpoint/2010/main" val="621383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4731"/>
            <a:ext cx="2949178" cy="1583878"/>
          </a:xfrm>
        </p:spPr>
        <p:txBody>
          <a:bodyPr>
            <a:normAutofit/>
          </a:bodyPr>
          <a:lstStyle/>
          <a:p>
            <a:r>
              <a:rPr lang="en-US" sz="2400" dirty="0" smtClean="0">
                <a:latin typeface="Times New Roman" panose="02020603050405020304" pitchFamily="18" charset="0"/>
                <a:cs typeface="Times New Roman" panose="02020603050405020304" pitchFamily="18" charset="0"/>
              </a:rPr>
              <a:t>If you want to change the chart type after creating your chart, click inside the chart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529601"/>
            <a:ext cx="91440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 the </a:t>
            </a:r>
            <a:r>
              <a:rPr lang="en-US" sz="2400" b="1" dirty="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tab under </a:t>
            </a:r>
            <a:r>
              <a:rPr lang="en-US" sz="2400" b="1" dirty="0">
                <a:latin typeface="Times New Roman" panose="02020603050405020304" pitchFamily="18" charset="0"/>
                <a:cs typeface="Times New Roman" panose="02020603050405020304" pitchFamily="18" charset="0"/>
              </a:rPr>
              <a:t>chart tools</a:t>
            </a:r>
            <a:r>
              <a:rPr lang="en-US" sz="2400" dirty="0">
                <a:latin typeface="Times New Roman" panose="02020603050405020304" pitchFamily="18" charset="0"/>
                <a:cs typeface="Times New Roman" panose="02020603050405020304" pitchFamily="18" charset="0"/>
              </a:rPr>
              <a:t>, in the type</a:t>
            </a:r>
          </a:p>
          <a:p>
            <a:r>
              <a:rPr lang="en-US" sz="2400" dirty="0">
                <a:latin typeface="Times New Roman" panose="02020603050405020304" pitchFamily="18" charset="0"/>
                <a:cs typeface="Times New Roman" panose="02020603050405020304" pitchFamily="18" charset="0"/>
              </a:rPr>
              <a:t>Group, click </a:t>
            </a:r>
            <a:r>
              <a:rPr lang="en-US" sz="2400" b="1" dirty="0">
                <a:latin typeface="Times New Roman" panose="02020603050405020304" pitchFamily="18" charset="0"/>
                <a:cs typeface="Times New Roman" panose="02020603050405020304" pitchFamily="18" charset="0"/>
              </a:rPr>
              <a:t>change chart type. </a:t>
            </a:r>
            <a:r>
              <a:rPr lang="en-US" sz="2400" dirty="0">
                <a:latin typeface="Times New Roman" panose="02020603050405020304" pitchFamily="18" charset="0"/>
                <a:cs typeface="Times New Roman" panose="02020603050405020304" pitchFamily="18" charset="0"/>
              </a:rPr>
              <a:t> Then select the chart</a:t>
            </a:r>
          </a:p>
          <a:p>
            <a:r>
              <a:rPr lang="en-US" sz="2400" dirty="0">
                <a:latin typeface="Times New Roman" panose="02020603050405020304" pitchFamily="18" charset="0"/>
                <a:cs typeface="Times New Roman" panose="02020603050405020304" pitchFamily="18" charset="0"/>
              </a:rPr>
              <a:t> type you want.</a:t>
            </a:r>
          </a:p>
        </p:txBody>
      </p:sp>
      <p:pic>
        <p:nvPicPr>
          <p:cNvPr id="4" name="Content Placeholder 3"/>
          <p:cNvPicPr>
            <a:picLocks noGrp="1" noChangeAspect="1"/>
          </p:cNvPicPr>
          <p:nvPr>
            <p:ph idx="1"/>
          </p:nvPr>
        </p:nvPicPr>
        <p:blipFill>
          <a:blip r:embed="rId2"/>
          <a:stretch>
            <a:fillRect/>
          </a:stretch>
        </p:blipFill>
        <p:spPr>
          <a:xfrm>
            <a:off x="2949179" y="457200"/>
            <a:ext cx="6049348" cy="4072401"/>
          </a:xfrm>
          <a:prstGeom prst="rect">
            <a:avLst/>
          </a:prstGeom>
        </p:spPr>
      </p:pic>
    </p:spTree>
    <p:extLst>
      <p:ext uri="{BB962C8B-B14F-4D97-AF65-F5344CB8AC3E}">
        <p14:creationId xmlns:p14="http://schemas.microsoft.com/office/powerpoint/2010/main" val="313224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7" y="728869"/>
            <a:ext cx="2949178" cy="691708"/>
          </a:xfrm>
        </p:spPr>
        <p:txBody>
          <a:bodyPr>
            <a:noAutofit/>
          </a:bodyPr>
          <a:lstStyle/>
          <a:p>
            <a:r>
              <a:rPr lang="en-US" sz="2400" dirty="0" smtClean="0">
                <a:latin typeface="Times New Roman" panose="02020603050405020304" pitchFamily="18" charset="0"/>
                <a:cs typeface="Times New Roman" panose="02020603050405020304" pitchFamily="18" charset="0"/>
              </a:rPr>
              <a:t>Here is how your new column chart looks.</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140765" y="622853"/>
            <a:ext cx="5685183" cy="3663400"/>
          </a:xfrm>
          <a:prstGeom prst="rect">
            <a:avLst/>
          </a:prstGeom>
        </p:spPr>
      </p:pic>
      <p:sp>
        <p:nvSpPr>
          <p:cNvPr id="8" name="TextBox 7"/>
          <p:cNvSpPr txBox="1"/>
          <p:nvPr/>
        </p:nvSpPr>
        <p:spPr>
          <a:xfrm>
            <a:off x="0" y="4529599"/>
            <a:ext cx="914400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It shows you at once that Muhammad (represented by the</a:t>
            </a:r>
          </a:p>
          <a:p>
            <a:r>
              <a:rPr lang="en-US" sz="2400" dirty="0">
                <a:latin typeface="Times New Roman" panose="02020603050405020304" pitchFamily="18" charset="0"/>
                <a:cs typeface="Times New Roman" panose="02020603050405020304" pitchFamily="18" charset="0"/>
              </a:rPr>
              <a:t>Middle column for each month) sold the most tea in</a:t>
            </a:r>
          </a:p>
          <a:p>
            <a:r>
              <a:rPr lang="en-US" sz="2400" dirty="0">
                <a:latin typeface="Times New Roman" panose="02020603050405020304" pitchFamily="18" charset="0"/>
                <a:cs typeface="Times New Roman" panose="02020603050405020304" pitchFamily="18" charset="0"/>
              </a:rPr>
              <a:t>January and February but was outdone by Mubarak in</a:t>
            </a:r>
          </a:p>
          <a:p>
            <a:r>
              <a:rPr lang="en-US" sz="2400" dirty="0">
                <a:latin typeface="Times New Roman" panose="02020603050405020304" pitchFamily="18" charset="0"/>
                <a:cs typeface="Times New Roman" panose="02020603050405020304" pitchFamily="18" charset="0"/>
              </a:rPr>
              <a:t>March.</a:t>
            </a:r>
          </a:p>
        </p:txBody>
      </p:sp>
    </p:spTree>
    <p:extLst>
      <p:ext uri="{BB962C8B-B14F-4D97-AF65-F5344CB8AC3E}">
        <p14:creationId xmlns:p14="http://schemas.microsoft.com/office/powerpoint/2010/main" val="3727783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6661</TotalTime>
  <Words>1950</Words>
  <Application>Microsoft Office PowerPoint</Application>
  <PresentationFormat>On-screen Show (4:3)</PresentationFormat>
  <Paragraphs>196</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Algerian</vt:lpstr>
      <vt:lpstr>Arabic Typesetting</vt:lpstr>
      <vt:lpstr>Arial</vt:lpstr>
      <vt:lpstr>Calibri</vt:lpstr>
      <vt:lpstr>Calibri Light</vt:lpstr>
      <vt:lpstr>Times New Roman</vt:lpstr>
      <vt:lpstr>Wingdings</vt:lpstr>
      <vt:lpstr>Office Theme</vt:lpstr>
      <vt:lpstr>GOOD MORNING  CLASS </vt:lpstr>
      <vt:lpstr>BASIC CHARTING TECHNIQUES</vt:lpstr>
      <vt:lpstr>OVERVIEW  CHARTS MAKE DATA VISUAL</vt:lpstr>
      <vt:lpstr>Here is a basic chart in excel, which you can put together in 10 seconds</vt:lpstr>
      <vt:lpstr>Here is a worksheet that shows how many cases of north wind traders tea were sold by each of the three sales people in three months.</vt:lpstr>
      <vt:lpstr>The picture shows the steps for creating the chart.</vt:lpstr>
      <vt:lpstr>The picture shows the steps for creating the chart.</vt:lpstr>
      <vt:lpstr>If you want to change the chart type after creating your chart, click inside the chart.</vt:lpstr>
      <vt:lpstr>Here is how your new column chart looks.</vt:lpstr>
      <vt:lpstr>Data for each salesperson appears in three separate columns, one for each month.</vt:lpstr>
      <vt:lpstr>Each row of salesperson data has a different color in the chart..</vt:lpstr>
      <vt:lpstr>The column titles from the worksheet- January, February, and March – are now at the button of the chart.</vt:lpstr>
      <vt:lpstr>Before you do more work with your chart, you need to know about the chart tools</vt:lpstr>
      <vt:lpstr>When you complete the chart, click outside it. The chart tools go away. To get them back, click inside the chart, then the tabs reappear</vt:lpstr>
      <vt:lpstr>You can do more with your data than create one chart.</vt:lpstr>
      <vt:lpstr>The chart on the left is the chart you first created, which compares salespeople to each other.</vt:lpstr>
      <vt:lpstr>But another way to look at the data is to compare sales for each salesperson, month over month.</vt:lpstr>
      <vt:lpstr>It’s a good idea to add descriptive titles to your chart, so that readers don’t have to guess what the chart is about </vt:lpstr>
      <vt:lpstr>A quick way to add chart titles is to click the chart to select it, and then go to the Charts layout group on the Design tab.</vt:lpstr>
      <vt:lpstr>The picture shows layout, which adds placeholders for a chart title and axes titles.  You type the titles directly in the chart</vt:lpstr>
      <vt:lpstr>Questions</vt:lpstr>
      <vt:lpstr>Answers</vt:lpstr>
      <vt:lpstr>5 minutes break</vt:lpstr>
      <vt:lpstr>After you created your chart, you can customize it to give it a more professional design   </vt:lpstr>
      <vt:lpstr>When you first create your chart, it  is in a standard color.  By using a Chart style, you can apply different colors to a chart in just second </vt:lpstr>
      <vt:lpstr>If you don’t see what you want in the Chart Styles group, you can get other color choices by selecting a different Theme.   </vt:lpstr>
      <vt:lpstr>Important.  Unlike a chart style, the colors from a theme will be applied to other elements you might add to the worksheet       </vt:lpstr>
      <vt:lpstr>If you’d like to make the chart or axis titles stand out more, that is also easy to do        </vt:lpstr>
      <vt:lpstr>       To use text fill, first click in the title to select it        </vt:lpstr>
      <vt:lpstr>   To make font changes, such as making the font larger or smaller, or to change the font face- click Home, and then go to the Font group      </vt:lpstr>
      <vt:lpstr>   There is still more that you can do with the format of the columns         </vt:lpstr>
      <vt:lpstr>   Here is how to add a shadow effect to column         </vt:lpstr>
      <vt:lpstr>   Here is how to add a shadow effect to column         </vt:lpstr>
      <vt:lpstr>   The Shape Styles group offers plenty of other great formatting options to choose from.        </vt:lpstr>
      <vt:lpstr>You can add your chart to a Microsoft power point presentation      </vt:lpstr>
      <vt:lpstr>Questions </vt:lpstr>
      <vt:lpstr>Answers </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Umar</dc:creator>
  <cp:lastModifiedBy>hp</cp:lastModifiedBy>
  <cp:revision>93</cp:revision>
  <dcterms:created xsi:type="dcterms:W3CDTF">2014-03-18T17:58:21Z</dcterms:created>
  <dcterms:modified xsi:type="dcterms:W3CDTF">2017-10-11T21:19:52Z</dcterms:modified>
</cp:coreProperties>
</file>