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D18DD7-A104-4228-9AD3-B12750F1C218}"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77099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18DD7-A104-4228-9AD3-B12750F1C218}"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48183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18DD7-A104-4228-9AD3-B12750F1C218}"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211890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18DD7-A104-4228-9AD3-B12750F1C218}"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278438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D18DD7-A104-4228-9AD3-B12750F1C218}"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408453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D18DD7-A104-4228-9AD3-B12750F1C218}"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97597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D18DD7-A104-4228-9AD3-B12750F1C218}"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273908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D18DD7-A104-4228-9AD3-B12750F1C218}"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378771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18DD7-A104-4228-9AD3-B12750F1C218}"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298714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18DD7-A104-4228-9AD3-B12750F1C218}"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87028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18DD7-A104-4228-9AD3-B12750F1C218}"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D1229-7FA5-4A67-B979-DD2320CDF540}" type="slidenum">
              <a:rPr lang="en-US" smtClean="0"/>
              <a:t>‹#›</a:t>
            </a:fld>
            <a:endParaRPr lang="en-US"/>
          </a:p>
        </p:txBody>
      </p:sp>
    </p:spTree>
    <p:extLst>
      <p:ext uri="{BB962C8B-B14F-4D97-AF65-F5344CB8AC3E}">
        <p14:creationId xmlns:p14="http://schemas.microsoft.com/office/powerpoint/2010/main" val="405527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18DD7-A104-4228-9AD3-B12750F1C218}" type="datetimeFigureOut">
              <a:rPr lang="en-US" smtClean="0"/>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D1229-7FA5-4A67-B979-DD2320CDF540}" type="slidenum">
              <a:rPr lang="en-US" smtClean="0"/>
              <a:t>‹#›</a:t>
            </a:fld>
            <a:endParaRPr lang="en-US"/>
          </a:p>
        </p:txBody>
      </p:sp>
    </p:spTree>
    <p:extLst>
      <p:ext uri="{BB962C8B-B14F-4D97-AF65-F5344CB8AC3E}">
        <p14:creationId xmlns:p14="http://schemas.microsoft.com/office/powerpoint/2010/main" val="2409107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917575"/>
          </a:xfrm>
        </p:spPr>
        <p:txBody>
          <a:bodyPr/>
          <a:lstStyle/>
          <a:p>
            <a:r>
              <a:rPr lang="en-US" dirty="0" smtClean="0">
                <a:latin typeface="Times New Roman" pitchFamily="18" charset="0"/>
                <a:cs typeface="Times New Roman" pitchFamily="18" charset="0"/>
              </a:rPr>
              <a:t>Module</a:t>
            </a:r>
            <a:r>
              <a:rPr lang="en-US" dirty="0" smtClean="0"/>
              <a:t> 3</a:t>
            </a:r>
            <a:endParaRPr lang="en-US" dirty="0"/>
          </a:p>
        </p:txBody>
      </p:sp>
      <p:sp>
        <p:nvSpPr>
          <p:cNvPr id="3" name="Subtitle 2"/>
          <p:cNvSpPr>
            <a:spLocks noGrp="1"/>
          </p:cNvSpPr>
          <p:nvPr>
            <p:ph type="subTitle" idx="1"/>
          </p:nvPr>
        </p:nvSpPr>
        <p:spPr>
          <a:xfrm>
            <a:off x="1371600" y="3276600"/>
            <a:ext cx="6400800" cy="1143000"/>
          </a:xfrm>
        </p:spPr>
        <p:txBody>
          <a:bodyPr/>
          <a:lstStyle/>
          <a:p>
            <a:r>
              <a:rPr lang="en-US" b="1" dirty="0"/>
              <a:t>READING </a:t>
            </a:r>
            <a:r>
              <a:rPr lang="en-US" b="1" dirty="0">
                <a:latin typeface="Times New Roman" pitchFamily="18" charset="0"/>
                <a:cs typeface="Times New Roman" pitchFamily="18" charset="0"/>
              </a:rPr>
              <a:t>COMPREHENSION</a:t>
            </a:r>
            <a:r>
              <a:rPr lang="en-US" b="1" dirty="0"/>
              <a:t> AND SUMMARY</a:t>
            </a:r>
            <a:endParaRPr lang="en-US" dirty="0"/>
          </a:p>
          <a:p>
            <a:endParaRPr lang="en-US" dirty="0"/>
          </a:p>
        </p:txBody>
      </p:sp>
    </p:spTree>
    <p:extLst>
      <p:ext uri="{BB962C8B-B14F-4D97-AF65-F5344CB8AC3E}">
        <p14:creationId xmlns:p14="http://schemas.microsoft.com/office/powerpoint/2010/main" val="197818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Summary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Autofit/>
          </a:bodyPr>
          <a:lstStyle/>
          <a:p>
            <a:pPr marL="0" indent="0" algn="just" fontAlgn="base">
              <a:buNone/>
            </a:pPr>
            <a:endParaRPr lang="en-US" sz="1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summary is a brief statement/restatement, </a:t>
            </a:r>
            <a:r>
              <a:rPr lang="en-US" i="1" dirty="0">
                <a:latin typeface="Times New Roman" pitchFamily="18" charset="0"/>
                <a:cs typeface="Times New Roman" pitchFamily="18" charset="0"/>
              </a:rPr>
              <a:t>in your own words, </a:t>
            </a:r>
            <a:r>
              <a:rPr lang="en-US" dirty="0">
                <a:latin typeface="Times New Roman" pitchFamily="18" charset="0"/>
                <a:cs typeface="Times New Roman" pitchFamily="18" charset="0"/>
              </a:rPr>
              <a:t>of the main idea of a passage. When you write a summary, you condense the writer’s ideas into a few concise sentences. </a:t>
            </a:r>
            <a:endParaRPr lang="en-US" dirty="0" smtClean="0">
              <a:latin typeface="Times New Roman" pitchFamily="18" charset="0"/>
              <a:cs typeface="Times New Roman" pitchFamily="18" charset="0"/>
            </a:endParaRPr>
          </a:p>
          <a:p>
            <a:pPr marL="0" indent="0" algn="just">
              <a:buNone/>
            </a:pPr>
            <a:endParaRPr lang="en-US" sz="8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summary is always shorter than the larger text because it omits the examples, asides, analogies, and rhetorical strategies that writers use to add emphasis and interest (</a:t>
            </a:r>
            <a:r>
              <a:rPr lang="en-US" dirty="0" err="1">
                <a:latin typeface="Times New Roman" pitchFamily="18" charset="0"/>
                <a:cs typeface="Times New Roman" pitchFamily="18" charset="0"/>
              </a:rPr>
              <a:t>kirszner</a:t>
            </a:r>
            <a:r>
              <a:rPr lang="en-US" dirty="0">
                <a:latin typeface="Times New Roman" pitchFamily="18" charset="0"/>
                <a:cs typeface="Times New Roman" pitchFamily="18" charset="0"/>
              </a:rPr>
              <a:t> &amp; </a:t>
            </a:r>
            <a:r>
              <a:rPr lang="en-US" dirty="0" err="1">
                <a:latin typeface="Times New Roman" pitchFamily="18" charset="0"/>
                <a:cs typeface="Times New Roman" pitchFamily="18" charset="0"/>
              </a:rPr>
              <a:t>Mandell</a:t>
            </a:r>
            <a:r>
              <a:rPr lang="en-US" dirty="0">
                <a:latin typeface="Times New Roman" pitchFamily="18" charset="0"/>
                <a:cs typeface="Times New Roman" pitchFamily="18" charset="0"/>
              </a:rPr>
              <a:t> 2008).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592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fr-FR" b="1" dirty="0">
                <a:latin typeface="Times New Roman" pitchFamily="18" charset="0"/>
                <a:cs typeface="Times New Roman" pitchFamily="18" charset="0"/>
              </a:rPr>
              <a:t>Procedures for </a:t>
            </a:r>
            <a:r>
              <a:rPr lang="fr-FR" b="1" dirty="0" err="1">
                <a:latin typeface="Times New Roman" pitchFamily="18" charset="0"/>
                <a:cs typeface="Times New Roman" pitchFamily="18" charset="0"/>
              </a:rPr>
              <a:t>writing</a:t>
            </a:r>
            <a:r>
              <a:rPr lang="fr-FR" b="1" dirty="0">
                <a:latin typeface="Times New Roman" pitchFamily="18" charset="0"/>
                <a:cs typeface="Times New Roman" pitchFamily="18" charset="0"/>
              </a:rPr>
              <a:t> a </a:t>
            </a:r>
            <a:r>
              <a:rPr lang="fr-FR" b="1" dirty="0" err="1">
                <a:latin typeface="Times New Roman" pitchFamily="18" charset="0"/>
                <a:cs typeface="Times New Roman" pitchFamily="18" charset="0"/>
              </a:rPr>
              <a:t>summary</a:t>
            </a:r>
            <a:r>
              <a:rPr lang="fr-FR" b="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219200"/>
            <a:ext cx="8686800" cy="5410200"/>
          </a:xfrm>
        </p:spPr>
        <p:txBody>
          <a:bodyPr>
            <a:normAutofit fontScale="85000" lnSpcReduction="20000"/>
          </a:bodyPr>
          <a:lstStyle/>
          <a:p>
            <a:pPr algn="just"/>
            <a:r>
              <a:rPr lang="en-US" sz="2000"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Understand the </a:t>
            </a:r>
            <a:r>
              <a:rPr lang="en-US" sz="2000" b="1" dirty="0" smtClean="0">
                <a:latin typeface="Times New Roman" pitchFamily="18" charset="0"/>
                <a:cs typeface="Times New Roman" pitchFamily="18" charset="0"/>
              </a:rPr>
              <a:t>text: </a:t>
            </a:r>
            <a:endParaRPr lang="en-US" sz="2000" b="1" dirty="0" smtClean="0">
              <a:latin typeface="Times New Roman" pitchFamily="18" charset="0"/>
              <a:cs typeface="Times New Roman" pitchFamily="18" charset="0"/>
            </a:endParaRPr>
          </a:p>
          <a:p>
            <a:pPr marL="0" indent="0" algn="just">
              <a:buNone/>
            </a:pPr>
            <a:r>
              <a:rPr lang="fr-FR" sz="2000" dirty="0" err="1" smtClean="0">
                <a:latin typeface="Times New Roman" pitchFamily="18" charset="0"/>
                <a:cs typeface="Times New Roman" pitchFamily="18" charset="0"/>
              </a:rPr>
              <a:t>Take</a:t>
            </a:r>
            <a:r>
              <a:rPr lang="fr-FR" sz="2000" dirty="0" smtClean="0">
                <a:latin typeface="Times New Roman" pitchFamily="18" charset="0"/>
                <a:cs typeface="Times New Roman" pitchFamily="18" charset="0"/>
              </a:rPr>
              <a:t> </a:t>
            </a:r>
            <a:r>
              <a:rPr lang="fr-FR" sz="2000" dirty="0">
                <a:latin typeface="Times New Roman" pitchFamily="18" charset="0"/>
                <a:cs typeface="Times New Roman" pitchFamily="18" charset="0"/>
              </a:rPr>
              <a:t>time to </a:t>
            </a:r>
            <a:r>
              <a:rPr lang="fr-FR" sz="2000" dirty="0" err="1">
                <a:latin typeface="Times New Roman" pitchFamily="18" charset="0"/>
                <a:cs typeface="Times New Roman" pitchFamily="18" charset="0"/>
              </a:rPr>
              <a:t>understand</a:t>
            </a:r>
            <a:r>
              <a:rPr lang="fr-FR" sz="2000" dirty="0">
                <a:latin typeface="Times New Roman" pitchFamily="18" charset="0"/>
                <a:cs typeface="Times New Roman" pitchFamily="18" charset="0"/>
              </a:rPr>
              <a:t> the </a:t>
            </a:r>
            <a:r>
              <a:rPr lang="fr-FR" sz="2000" dirty="0" err="1">
                <a:latin typeface="Times New Roman" pitchFamily="18" charset="0"/>
                <a:cs typeface="Times New Roman" pitchFamily="18" charset="0"/>
              </a:rPr>
              <a:t>text</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some</a:t>
            </a:r>
            <a:r>
              <a:rPr lang="fr-FR" sz="2000" dirty="0">
                <a:latin typeface="Times New Roman" pitchFamily="18" charset="0"/>
                <a:cs typeface="Times New Roman" pitchFamily="18" charset="0"/>
              </a:rPr>
              <a:t> people </a:t>
            </a:r>
            <a:r>
              <a:rPr lang="fr-FR" sz="2000" dirty="0" err="1">
                <a:latin typeface="Times New Roman" pitchFamily="18" charset="0"/>
                <a:cs typeface="Times New Roman" pitchFamily="18" charset="0"/>
              </a:rPr>
              <a:t>prefer</a:t>
            </a:r>
            <a:r>
              <a:rPr lang="fr-FR" sz="2000" dirty="0">
                <a:latin typeface="Times New Roman" pitchFamily="18" charset="0"/>
                <a:cs typeface="Times New Roman" pitchFamily="18" charset="0"/>
              </a:rPr>
              <a:t> first </a:t>
            </a:r>
            <a:r>
              <a:rPr lang="fr-FR" sz="2000" dirty="0" err="1">
                <a:latin typeface="Times New Roman" pitchFamily="18" charset="0"/>
                <a:cs typeface="Times New Roman" pitchFamily="18" charset="0"/>
              </a:rPr>
              <a:t>reading</a:t>
            </a:r>
            <a:r>
              <a:rPr lang="fr-FR" sz="2000" dirty="0">
                <a:latin typeface="Times New Roman" pitchFamily="18" charset="0"/>
                <a:cs typeface="Times New Roman" pitchFamily="18" charset="0"/>
              </a:rPr>
              <a:t> without </a:t>
            </a:r>
            <a:r>
              <a:rPr lang="fr-FR" sz="2000" dirty="0" err="1">
                <a:latin typeface="Times New Roman" pitchFamily="18" charset="0"/>
                <a:cs typeface="Times New Roman" pitchFamily="18" charset="0"/>
              </a:rPr>
              <a:t>taking</a:t>
            </a:r>
            <a:r>
              <a:rPr lang="fr-FR" sz="2000" dirty="0">
                <a:latin typeface="Times New Roman" pitchFamily="18" charset="0"/>
                <a:cs typeface="Times New Roman" pitchFamily="18" charset="0"/>
              </a:rPr>
              <a:t> notes to </a:t>
            </a:r>
            <a:r>
              <a:rPr lang="fr-FR" sz="2000" dirty="0" err="1">
                <a:latin typeface="Times New Roman" pitchFamily="18" charset="0"/>
                <a:cs typeface="Times New Roman" pitchFamily="18" charset="0"/>
              </a:rPr>
              <a:t>make</a:t>
            </a:r>
            <a:r>
              <a:rPr lang="fr-FR" sz="2000" dirty="0">
                <a:latin typeface="Times New Roman" pitchFamily="18" charset="0"/>
                <a:cs typeface="Times New Roman" pitchFamily="18" charset="0"/>
              </a:rPr>
              <a:t> sure </a:t>
            </a:r>
            <a:r>
              <a:rPr lang="fr-FR" sz="2000" dirty="0" err="1">
                <a:latin typeface="Times New Roman" pitchFamily="18" charset="0"/>
                <a:cs typeface="Times New Roman" pitchFamily="18" charset="0"/>
              </a:rPr>
              <a:t>they</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understand</a:t>
            </a:r>
            <a:r>
              <a:rPr lang="fr-FR" sz="2000" dirty="0">
                <a:latin typeface="Times New Roman" pitchFamily="18" charset="0"/>
                <a:cs typeface="Times New Roman" pitchFamily="18" charset="0"/>
              </a:rPr>
              <a:t> the main </a:t>
            </a:r>
            <a:r>
              <a:rPr lang="fr-FR" sz="2000" dirty="0" err="1">
                <a:latin typeface="Times New Roman" pitchFamily="18" charset="0"/>
                <a:cs typeface="Times New Roman" pitchFamily="18" charset="0"/>
              </a:rPr>
              <a:t>ideas</a:t>
            </a:r>
            <a:r>
              <a:rPr lang="fr-FR" sz="2000" dirty="0">
                <a:latin typeface="Times New Roman" pitchFamily="18" charset="0"/>
                <a:cs typeface="Times New Roman" pitchFamily="18" charset="0"/>
              </a:rPr>
              <a:t> and the structure of the </a:t>
            </a:r>
            <a:r>
              <a:rPr lang="fr-FR" sz="2000" dirty="0" err="1">
                <a:latin typeface="Times New Roman" pitchFamily="18" charset="0"/>
                <a:cs typeface="Times New Roman" pitchFamily="18" charset="0"/>
              </a:rPr>
              <a:t>text</a:t>
            </a:r>
            <a:r>
              <a:rPr lang="fr-FR" sz="2000" dirty="0">
                <a:latin typeface="Times New Roman" pitchFamily="18" charset="0"/>
                <a:cs typeface="Times New Roman" pitchFamily="18" charset="0"/>
              </a:rPr>
              <a:t>. </a:t>
            </a: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Create a </a:t>
            </a:r>
            <a:r>
              <a:rPr lang="en-US" sz="2000" b="1" dirty="0" smtClean="0">
                <a:latin typeface="Times New Roman" pitchFamily="18" charset="0"/>
                <a:cs typeface="Times New Roman" pitchFamily="18" charset="0"/>
              </a:rPr>
              <a:t>plan: </a:t>
            </a:r>
            <a:endParaRPr lang="en-US" sz="2000" b="1"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these early readings, take a half sheet of draft and write down the plan chosen by the author of the text. Find the original structure, the ideas that drive each of the main lines of the text, and make sure everything is well integrated</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3. </a:t>
            </a:r>
            <a:r>
              <a:rPr lang="en-US" sz="2000" b="1" dirty="0" smtClean="0">
                <a:latin typeface="Times New Roman" pitchFamily="18" charset="0"/>
                <a:cs typeface="Times New Roman" pitchFamily="18" charset="0"/>
              </a:rPr>
              <a:t>Write: </a:t>
            </a:r>
            <a:endParaRPr lang="en-US" sz="2000" b="1"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length of paragraphs should not depend on the length of the idea in the text, but on its importance. Spend a little more time on fundamental concepts, less (or much less, to the point of completely obscure an illustrative paragraph of a concept just explained before or after</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4.</a:t>
            </a:r>
            <a:r>
              <a:rPr lang="en-US" sz="2000"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Proofread:</a:t>
            </a:r>
          </a:p>
          <a:p>
            <a:pPr marL="0" indent="0" algn="just">
              <a:buNone/>
            </a:pPr>
            <a:r>
              <a:rPr lang="en-US" sz="2000" b="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Once the writing is complete, read everything. Check that you have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nothing </a:t>
            </a:r>
            <a:r>
              <a:rPr lang="en-US" sz="2000" dirty="0" smtClean="0">
                <a:latin typeface="Times New Roman" pitchFamily="18" charset="0"/>
                <a:cs typeface="Times New Roman" pitchFamily="18" charset="0"/>
              </a:rPr>
              <a:t>forgotten</a:t>
            </a:r>
          </a:p>
          <a:p>
            <a:pPr algn="just"/>
            <a:r>
              <a:rPr lang="en-US" sz="2000" dirty="0" smtClean="0">
                <a:latin typeface="Times New Roman" pitchFamily="18" charset="0"/>
                <a:cs typeface="Times New Roman" pitchFamily="18" charset="0"/>
              </a:rPr>
              <a:t>nothing </a:t>
            </a:r>
            <a:r>
              <a:rPr lang="en-US" sz="2000" dirty="0" smtClean="0">
                <a:latin typeface="Times New Roman" pitchFamily="18" charset="0"/>
                <a:cs typeface="Times New Roman" pitchFamily="18" charset="0"/>
              </a:rPr>
              <a:t>added</a:t>
            </a:r>
          </a:p>
          <a:p>
            <a:pPr algn="just"/>
            <a:r>
              <a:rPr lang="en-US" sz="2000" dirty="0" smtClean="0">
                <a:latin typeface="Times New Roman" pitchFamily="18" charset="0"/>
                <a:cs typeface="Times New Roman" pitchFamily="18" charset="0"/>
              </a:rPr>
              <a:t>nothing </a:t>
            </a:r>
            <a:r>
              <a:rPr lang="en-US" sz="2000" dirty="0">
                <a:latin typeface="Times New Roman" pitchFamily="18" charset="0"/>
                <a:cs typeface="Times New Roman" pitchFamily="18" charset="0"/>
              </a:rPr>
              <a:t>supposed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5. </a:t>
            </a:r>
            <a:r>
              <a:rPr lang="en-US" sz="2000" b="1" dirty="0" smtClean="0">
                <a:latin typeface="Times New Roman" pitchFamily="18" charset="0"/>
                <a:cs typeface="Times New Roman" pitchFamily="18" charset="0"/>
              </a:rPr>
              <a:t>And </a:t>
            </a:r>
            <a:r>
              <a:rPr lang="en-US" sz="2000" b="1" dirty="0">
                <a:latin typeface="Times New Roman" pitchFamily="18" charset="0"/>
                <a:cs typeface="Times New Roman" pitchFamily="18" charset="0"/>
              </a:rPr>
              <a:t>that your text is</a:t>
            </a:r>
            <a:r>
              <a:rPr lang="en-US" sz="2000" b="1"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clear</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well </a:t>
            </a:r>
            <a:r>
              <a:rPr lang="en-US" sz="2000" dirty="0">
                <a:latin typeface="Times New Roman" pitchFamily="18" charset="0"/>
                <a:cs typeface="Times New Roman" pitchFamily="18" charset="0"/>
              </a:rPr>
              <a:t>written, with a good writing </a:t>
            </a:r>
            <a:r>
              <a:rPr lang="en-US" sz="2000" dirty="0" smtClean="0">
                <a:latin typeface="Times New Roman" pitchFamily="18" charset="0"/>
                <a:cs typeface="Times New Roman" pitchFamily="18" charset="0"/>
              </a:rPr>
              <a:t>style</a:t>
            </a:r>
          </a:p>
          <a:p>
            <a:pPr algn="just"/>
            <a:r>
              <a:rPr lang="en-US" sz="2000" dirty="0" smtClean="0">
                <a:latin typeface="Times New Roman" pitchFamily="18" charset="0"/>
                <a:cs typeface="Times New Roman" pitchFamily="18" charset="0"/>
              </a:rPr>
              <a:t>understandable </a:t>
            </a:r>
            <a:r>
              <a:rPr lang="en-US" sz="2000" dirty="0">
                <a:latin typeface="Times New Roman" pitchFamily="18" charset="0"/>
                <a:cs typeface="Times New Roman" pitchFamily="18" charset="0"/>
              </a:rPr>
              <a:t>by a reader who has not read the original </a:t>
            </a:r>
            <a:r>
              <a:rPr lang="en-US" sz="2000" dirty="0" smtClean="0">
                <a:latin typeface="Times New Roman" pitchFamily="18" charset="0"/>
                <a:cs typeface="Times New Roman" pitchFamily="18" charset="0"/>
              </a:rPr>
              <a:t>text</a:t>
            </a:r>
          </a:p>
          <a:p>
            <a:pPr algn="just"/>
            <a:r>
              <a:rPr lang="en-US" sz="2000" dirty="0" smtClean="0">
                <a:latin typeface="Times New Roman" pitchFamily="18" charset="0"/>
                <a:cs typeface="Times New Roman" pitchFamily="18" charset="0"/>
              </a:rPr>
              <a:t>rigorous </a:t>
            </a:r>
            <a:r>
              <a:rPr lang="en-US" sz="2000" dirty="0">
                <a:latin typeface="Times New Roman" pitchFamily="18" charset="0"/>
                <a:cs typeface="Times New Roman" pitchFamily="18" charset="0"/>
              </a:rPr>
              <a:t>for a reader who read it</a:t>
            </a:r>
          </a:p>
        </p:txBody>
      </p:sp>
    </p:spTree>
    <p:extLst>
      <p:ext uri="{BB962C8B-B14F-4D97-AF65-F5344CB8AC3E}">
        <p14:creationId xmlns:p14="http://schemas.microsoft.com/office/powerpoint/2010/main" val="21427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
            </a:r>
            <a:br>
              <a:rPr lang="en-US" sz="3200" b="1" dirty="0" smtClean="0"/>
            </a:br>
            <a:r>
              <a:rPr lang="en-US" sz="3200" b="1" dirty="0"/>
              <a:t/>
            </a:r>
            <a:br>
              <a:rPr lang="en-US" sz="3200" b="1" dirty="0"/>
            </a:br>
            <a:r>
              <a:rPr lang="en-US" sz="3200" b="1" dirty="0" smtClean="0"/>
              <a:t>You </a:t>
            </a:r>
            <a:r>
              <a:rPr lang="en-US" sz="3200" b="1" dirty="0"/>
              <a:t>can also follow the following 6 steps in </a:t>
            </a:r>
            <a:r>
              <a:rPr lang="en-US" sz="3200" b="1" dirty="0">
                <a:latin typeface="Times New Roman" pitchFamily="18" charset="0"/>
                <a:cs typeface="Times New Roman" pitchFamily="18" charset="0"/>
              </a:rPr>
              <a:t>summarizing</a:t>
            </a:r>
            <a:r>
              <a:rPr lang="en-US" sz="3200" b="1" dirty="0"/>
              <a:t> a text:</a:t>
            </a:r>
            <a:r>
              <a:rPr lang="en-US" sz="3200" dirty="0"/>
              <a:t/>
            </a:r>
            <a:br>
              <a:rPr lang="en-US" sz="3200" dirty="0"/>
            </a:br>
            <a:r>
              <a:rPr lang="en-US" sz="3200" dirty="0"/>
              <a:t> </a:t>
            </a:r>
            <a:br>
              <a:rPr lang="en-US" sz="3200" dirty="0"/>
            </a:br>
            <a:endParaRPr lang="en-US" sz="3200"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800" b="1" dirty="0">
                <a:latin typeface="Times New Roman" pitchFamily="18" charset="0"/>
                <a:cs typeface="Times New Roman" pitchFamily="18" charset="0"/>
              </a:rPr>
              <a:t>STEP 1: </a:t>
            </a:r>
            <a:r>
              <a:rPr lang="en-US" sz="2800" dirty="0">
                <a:latin typeface="Times New Roman" pitchFamily="18" charset="0"/>
                <a:cs typeface="Times New Roman" pitchFamily="18" charset="0"/>
              </a:rPr>
              <a:t>LIST the main ideas for each paragraph in the text</a:t>
            </a:r>
            <a:r>
              <a:rPr lang="en-US" sz="2800" dirty="0" smtClean="0">
                <a:latin typeface="Times New Roman" pitchFamily="18" charset="0"/>
                <a:cs typeface="Times New Roman" pitchFamily="18" charset="0"/>
              </a:rPr>
              <a:t>.</a:t>
            </a:r>
          </a:p>
          <a:p>
            <a:pPr algn="just"/>
            <a:endParaRPr lang="en-US" sz="4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STEP 2: </a:t>
            </a:r>
            <a:r>
              <a:rPr lang="en-US" sz="2800" dirty="0">
                <a:latin typeface="Times New Roman" pitchFamily="18" charset="0"/>
                <a:cs typeface="Times New Roman" pitchFamily="18" charset="0"/>
              </a:rPr>
              <a:t>UNDERLINE the main idea statements that include the most important ideas from the text</a:t>
            </a:r>
            <a:r>
              <a:rPr lang="en-US" sz="2800" dirty="0" smtClean="0">
                <a:latin typeface="Times New Roman" pitchFamily="18" charset="0"/>
                <a:cs typeface="Times New Roman" pitchFamily="18" charset="0"/>
              </a:rPr>
              <a:t>.</a:t>
            </a:r>
          </a:p>
          <a:p>
            <a:pPr algn="just"/>
            <a:endParaRPr lang="en-US" sz="5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STEP 3: </a:t>
            </a:r>
            <a:r>
              <a:rPr lang="en-US" sz="2800" dirty="0">
                <a:latin typeface="Times New Roman" pitchFamily="18" charset="0"/>
                <a:cs typeface="Times New Roman" pitchFamily="18" charset="0"/>
              </a:rPr>
              <a:t>COMBINE any ideas that could go into one sentence</a:t>
            </a:r>
            <a:r>
              <a:rPr lang="en-US" sz="2800" dirty="0" smtClean="0">
                <a:latin typeface="Times New Roman" pitchFamily="18" charset="0"/>
                <a:cs typeface="Times New Roman" pitchFamily="18" charset="0"/>
              </a:rPr>
              <a:t>.</a:t>
            </a:r>
          </a:p>
          <a:p>
            <a:pPr algn="just"/>
            <a:endParaRPr lang="en-US" sz="5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STEP 4: </a:t>
            </a:r>
            <a:r>
              <a:rPr lang="en-US" sz="2800" dirty="0" smtClean="0">
                <a:latin typeface="Times New Roman" pitchFamily="18" charset="0"/>
                <a:cs typeface="Times New Roman" pitchFamily="18" charset="0"/>
              </a:rPr>
              <a:t>NUMBER the ideas in logical order.</a:t>
            </a:r>
            <a:endParaRPr lang="en-US" sz="2800" dirty="0" smtClean="0">
              <a:latin typeface="Times New Roman" pitchFamily="18" charset="0"/>
              <a:cs typeface="Times New Roman" pitchFamily="18" charset="0"/>
            </a:endParaRPr>
          </a:p>
          <a:p>
            <a:pPr algn="just"/>
            <a:endParaRPr lang="en-US" sz="500" b="1"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STEP 5: </a:t>
            </a:r>
            <a:r>
              <a:rPr lang="en-US" sz="2800" dirty="0">
                <a:latin typeface="Times New Roman" pitchFamily="18" charset="0"/>
                <a:cs typeface="Times New Roman" pitchFamily="18" charset="0"/>
              </a:rPr>
              <a:t>WRITE your summary in one paragraph</a:t>
            </a:r>
            <a:r>
              <a:rPr lang="en-US" sz="2800" dirty="0" smtClean="0">
                <a:latin typeface="Times New Roman" pitchFamily="18" charset="0"/>
                <a:cs typeface="Times New Roman" pitchFamily="18" charset="0"/>
              </a:rPr>
              <a:t>.</a:t>
            </a:r>
          </a:p>
          <a:p>
            <a:pPr algn="just"/>
            <a:endParaRPr lang="en-US" sz="500" dirty="0">
              <a:latin typeface="Times New Roman" pitchFamily="18" charset="0"/>
              <a:cs typeface="Times New Roman" pitchFamily="18" charset="0"/>
            </a:endParaRPr>
          </a:p>
          <a:p>
            <a:pPr algn="just"/>
            <a:r>
              <a:rPr lang="en-US" sz="2800" b="1" dirty="0">
                <a:latin typeface="Times New Roman" pitchFamily="18" charset="0"/>
                <a:cs typeface="Times New Roman" pitchFamily="18" charset="0"/>
              </a:rPr>
              <a:t>STEP 6: </a:t>
            </a:r>
            <a:r>
              <a:rPr lang="en-US" sz="2800" dirty="0">
                <a:latin typeface="Times New Roman" pitchFamily="18" charset="0"/>
                <a:cs typeface="Times New Roman" pitchFamily="18" charset="0"/>
              </a:rPr>
              <a:t>EDIT your summary.</a:t>
            </a: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11312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a:latin typeface="Times New Roman" pitchFamily="18" charset="0"/>
                <a:cs typeface="Times New Roman" pitchFamily="18" charset="0"/>
              </a:rPr>
              <a:t>Introduction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latin typeface="Times New Roman" pitchFamily="18" charset="0"/>
                <a:cs typeface="Times New Roman" pitchFamily="18" charset="0"/>
              </a:rPr>
              <a:t>WHAT IS READING? </a:t>
            </a:r>
            <a:endParaRPr lang="en-US" b="1"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Reading</a:t>
            </a:r>
            <a:r>
              <a:rPr lang="en-US" dirty="0" smtClean="0">
                <a:latin typeface="Times New Roman" pitchFamily="18" charset="0"/>
                <a:cs typeface="Times New Roman" pitchFamily="18" charset="0"/>
              </a:rPr>
              <a:t>, as one of the four essential and interrelated skills in language learning, namely; listening, speaking, reading and writing, plays a significant role in language acquisition. It denotes the reader’s capability to decipher or </a:t>
            </a:r>
            <a:r>
              <a:rPr lang="en-US" dirty="0" err="1" smtClean="0">
                <a:latin typeface="Times New Roman" pitchFamily="18" charset="0"/>
                <a:cs typeface="Times New Roman" pitchFamily="18" charset="0"/>
              </a:rPr>
              <a:t>interprete</a:t>
            </a:r>
            <a:r>
              <a:rPr lang="en-US" dirty="0" smtClean="0">
                <a:latin typeface="Times New Roman" pitchFamily="18" charset="0"/>
                <a:cs typeface="Times New Roman" pitchFamily="18" charset="0"/>
              </a:rPr>
              <a:t> a written document. While writing and speaking are expressive language skills since they help our ability to produce print and speech, reading and listening are receptive language skills because they permit us understand print and speech respectively.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793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a:latin typeface="Times New Roman" pitchFamily="18" charset="0"/>
                <a:cs typeface="Times New Roman" pitchFamily="18" charset="0"/>
              </a:rPr>
              <a:t>reading</a:t>
            </a:r>
            <a:r>
              <a:rPr lang="en-US" b="1" dirty="0"/>
              <a:t> comprehension?</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lgn="just"/>
            <a:r>
              <a:rPr lang="en-US" sz="4000" dirty="0" smtClean="0">
                <a:latin typeface="Times New Roman" pitchFamily="18" charset="0"/>
                <a:cs typeface="Times New Roman" pitchFamily="18" charset="0"/>
              </a:rPr>
              <a:t>Introduction</a:t>
            </a:r>
          </a:p>
          <a:p>
            <a:pPr algn="just"/>
            <a:endParaRPr lang="en-US" sz="1800" dirty="0" smtClean="0">
              <a:latin typeface="Times New Roman" pitchFamily="18" charset="0"/>
              <a:cs typeface="Times New Roman" pitchFamily="18" charset="0"/>
            </a:endParaRPr>
          </a:p>
          <a:p>
            <a:pPr marL="0" indent="0" algn="just">
              <a:buNone/>
            </a:pPr>
            <a:r>
              <a:rPr lang="en-US" sz="4000" dirty="0" smtClean="0">
                <a:latin typeface="Times New Roman" pitchFamily="18" charset="0"/>
                <a:cs typeface="Times New Roman" pitchFamily="18" charset="0"/>
              </a:rPr>
              <a:t>Comprehension </a:t>
            </a:r>
            <a:r>
              <a:rPr lang="en-US" sz="4000" dirty="0">
                <a:latin typeface="Times New Roman" pitchFamily="18" charset="0"/>
                <a:cs typeface="Times New Roman" pitchFamily="18" charset="0"/>
              </a:rPr>
              <a:t>means understanding. Therefore, reading comprehension means read to understand what the passage is all about and respond accurately to the questions that follow. </a:t>
            </a:r>
          </a:p>
        </p:txBody>
      </p:sp>
    </p:spTree>
    <p:extLst>
      <p:ext uri="{BB962C8B-B14F-4D97-AF65-F5344CB8AC3E}">
        <p14:creationId xmlns:p14="http://schemas.microsoft.com/office/powerpoint/2010/main" val="215805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a:t>reading:</a:t>
            </a:r>
          </a:p>
        </p:txBody>
      </p:sp>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Intensive </a:t>
            </a:r>
            <a:r>
              <a:rPr lang="en-US" b="1" dirty="0">
                <a:latin typeface="Times New Roman" pitchFamily="18" charset="0"/>
                <a:cs typeface="Times New Roman" pitchFamily="18" charset="0"/>
              </a:rPr>
              <a:t>reading: -</a:t>
            </a:r>
            <a:r>
              <a:rPr lang="en-US" dirty="0">
                <a:latin typeface="Times New Roman" pitchFamily="18" charset="0"/>
                <a:cs typeface="Times New Roman" pitchFamily="18" charset="0"/>
              </a:rPr>
              <a:t> Reading shorter texts to extract specific information and other textual details. </a:t>
            </a:r>
            <a:endParaRPr lang="en-US"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Extensive </a:t>
            </a:r>
            <a:r>
              <a:rPr lang="en-US" b="1" dirty="0">
                <a:latin typeface="Times New Roman" pitchFamily="18" charset="0"/>
                <a:cs typeface="Times New Roman" pitchFamily="18" charset="0"/>
              </a:rPr>
              <a:t>reading: -</a:t>
            </a:r>
            <a:r>
              <a:rPr lang="en-US" dirty="0">
                <a:latin typeface="Times New Roman" pitchFamily="18" charset="0"/>
                <a:cs typeface="Times New Roman" pitchFamily="18" charset="0"/>
              </a:rPr>
              <a:t> Means wide reading, it involves reading longer texts to have global understanding and may be done for pleasure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5225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r>
              <a:rPr lang="en-US" b="1" dirty="0" smtClean="0"/>
              <a:t/>
            </a:r>
            <a:br>
              <a:rPr lang="en-US" b="1" dirty="0" smtClean="0"/>
            </a:br>
            <a:r>
              <a:rPr lang="en-US" b="1" dirty="0" smtClean="0"/>
              <a:t>Purpose </a:t>
            </a:r>
            <a:r>
              <a:rPr lang="en-US" b="1" dirty="0"/>
              <a:t>of </a:t>
            </a:r>
            <a:r>
              <a:rPr lang="en-US" b="1" dirty="0" smtClean="0">
                <a:latin typeface="Times New Roman" pitchFamily="18" charset="0"/>
                <a:cs typeface="Times New Roman" pitchFamily="18" charset="0"/>
              </a:rPr>
              <a:t>reading</a:t>
            </a:r>
            <a:r>
              <a:rPr lang="en-US" b="1" dirty="0" smtClean="0"/>
              <a:t> </a:t>
            </a:r>
            <a:r>
              <a:rPr lang="en-US" b="1" dirty="0"/>
              <a:t>comprehension</a:t>
            </a:r>
            <a:r>
              <a:rPr lang="en-US" dirty="0"/>
              <a:t/>
            </a:r>
            <a:br>
              <a:rPr lang="en-US" dirty="0"/>
            </a:b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20000"/>
          </a:bodyPr>
          <a:lstStyle/>
          <a:p>
            <a:pPr lvl="0" algn="just"/>
            <a:r>
              <a:rPr lang="en-US" dirty="0">
                <a:latin typeface="Times New Roman" pitchFamily="18" charset="0"/>
                <a:cs typeface="Times New Roman" pitchFamily="18" charset="0"/>
              </a:rPr>
              <a:t>to grasp the sense of the passage</a:t>
            </a:r>
          </a:p>
          <a:p>
            <a:pPr lvl="0" algn="just"/>
            <a:r>
              <a:rPr lang="en-US" dirty="0">
                <a:latin typeface="Times New Roman" pitchFamily="18" charset="0"/>
                <a:cs typeface="Times New Roman" pitchFamily="18" charset="0"/>
              </a:rPr>
              <a:t>to generalize from and apply simple logic to the passage</a:t>
            </a:r>
          </a:p>
          <a:p>
            <a:pPr lvl="0" algn="just"/>
            <a:r>
              <a:rPr lang="en-US" dirty="0">
                <a:latin typeface="Times New Roman" pitchFamily="18" charset="0"/>
                <a:cs typeface="Times New Roman" pitchFamily="18" charset="0"/>
              </a:rPr>
              <a:t>to get the meaning of part and whole of the passage</a:t>
            </a:r>
          </a:p>
          <a:p>
            <a:pPr lvl="0" algn="just"/>
            <a:r>
              <a:rPr lang="en-US" dirty="0">
                <a:latin typeface="Times New Roman" pitchFamily="18" charset="0"/>
                <a:cs typeface="Times New Roman" pitchFamily="18" charset="0"/>
              </a:rPr>
              <a:t>to understand the passage’s essential features</a:t>
            </a:r>
          </a:p>
          <a:p>
            <a:pPr lvl="0" algn="just"/>
            <a:r>
              <a:rPr lang="en-US" dirty="0">
                <a:latin typeface="Times New Roman" pitchFamily="18" charset="0"/>
                <a:cs typeface="Times New Roman" pitchFamily="18" charset="0"/>
              </a:rPr>
              <a:t>to identify the key words and their grammatical functions</a:t>
            </a:r>
          </a:p>
          <a:p>
            <a:pPr lvl="0" algn="just"/>
            <a:r>
              <a:rPr lang="en-US" dirty="0">
                <a:latin typeface="Times New Roman" pitchFamily="18" charset="0"/>
                <a:cs typeface="Times New Roman" pitchFamily="18" charset="0"/>
              </a:rPr>
              <a:t>to appreciate facts from opinions</a:t>
            </a:r>
          </a:p>
          <a:p>
            <a:pPr lvl="0" algn="just"/>
            <a:r>
              <a:rPr lang="en-US" dirty="0">
                <a:latin typeface="Times New Roman" pitchFamily="18" charset="0"/>
                <a:cs typeface="Times New Roman" pitchFamily="18" charset="0"/>
              </a:rPr>
              <a:t>to identify sentence types and figurative expressions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7306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Steps </a:t>
            </a:r>
            <a:r>
              <a:rPr lang="en-US" b="1" dirty="0">
                <a:latin typeface="Times New Roman" pitchFamily="18" charset="0"/>
                <a:cs typeface="Times New Roman" pitchFamily="18" charset="0"/>
              </a:rPr>
              <a:t>of reading comprehension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Autofit/>
          </a:bodyPr>
          <a:lstStyle/>
          <a:p>
            <a:pPr algn="just"/>
            <a:r>
              <a:rPr lang="en-US" sz="4400" dirty="0" smtClean="0">
                <a:latin typeface="Times New Roman" pitchFamily="18" charset="0"/>
                <a:cs typeface="Times New Roman" pitchFamily="18" charset="0"/>
              </a:rPr>
              <a:t>Introduction</a:t>
            </a:r>
          </a:p>
          <a:p>
            <a:pPr marL="0" indent="0" algn="just">
              <a:buNone/>
            </a:pPr>
            <a:r>
              <a:rPr lang="en-US" sz="4400" dirty="0" smtClean="0">
                <a:latin typeface="Times New Roman" pitchFamily="18" charset="0"/>
                <a:cs typeface="Times New Roman" pitchFamily="18" charset="0"/>
              </a:rPr>
              <a:t>To </a:t>
            </a:r>
            <a:r>
              <a:rPr lang="en-US" sz="4400" dirty="0">
                <a:latin typeface="Times New Roman" pitchFamily="18" charset="0"/>
                <a:cs typeface="Times New Roman" pitchFamily="18" charset="0"/>
              </a:rPr>
              <a:t>remember a reading, three essential steps are presented to you. Let's take a look at what you should do </a:t>
            </a:r>
            <a:r>
              <a:rPr lang="en-US" sz="4400" b="1" dirty="0">
                <a:latin typeface="Times New Roman" pitchFamily="18" charset="0"/>
                <a:cs typeface="Times New Roman" pitchFamily="18" charset="0"/>
              </a:rPr>
              <a:t>before</a:t>
            </a:r>
            <a:r>
              <a:rPr lang="en-US" sz="4400" dirty="0">
                <a:latin typeface="Times New Roman" pitchFamily="18" charset="0"/>
                <a:cs typeface="Times New Roman" pitchFamily="18" charset="0"/>
              </a:rPr>
              <a:t>, </a:t>
            </a:r>
            <a:r>
              <a:rPr lang="en-US" sz="4400" b="1" dirty="0">
                <a:latin typeface="Times New Roman" pitchFamily="18" charset="0"/>
                <a:cs typeface="Times New Roman" pitchFamily="18" charset="0"/>
              </a:rPr>
              <a:t>during</a:t>
            </a:r>
            <a:r>
              <a:rPr lang="en-US" sz="4400" dirty="0">
                <a:latin typeface="Times New Roman" pitchFamily="18" charset="0"/>
                <a:cs typeface="Times New Roman" pitchFamily="18" charset="0"/>
              </a:rPr>
              <a:t>, and </a:t>
            </a:r>
            <a:r>
              <a:rPr lang="en-US" sz="4400" b="1" dirty="0">
                <a:latin typeface="Times New Roman" pitchFamily="18" charset="0"/>
                <a:cs typeface="Times New Roman" pitchFamily="18" charset="0"/>
              </a:rPr>
              <a:t>after</a:t>
            </a:r>
            <a:r>
              <a:rPr lang="en-US" sz="4400" dirty="0">
                <a:latin typeface="Times New Roman" pitchFamily="18" charset="0"/>
                <a:cs typeface="Times New Roman" pitchFamily="18" charset="0"/>
              </a:rPr>
              <a:t> reading to get the most out of your reading.</a:t>
            </a:r>
          </a:p>
        </p:txBody>
      </p:sp>
    </p:spTree>
    <p:extLst>
      <p:ext uri="{BB962C8B-B14F-4D97-AF65-F5344CB8AC3E}">
        <p14:creationId xmlns:p14="http://schemas.microsoft.com/office/powerpoint/2010/main" val="376191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err="1">
                <a:latin typeface="Times New Roman" pitchFamily="18" charset="0"/>
                <a:cs typeface="Times New Roman" pitchFamily="18" charset="0"/>
              </a:rPr>
              <a:t>Before</a:t>
            </a:r>
            <a:r>
              <a:rPr lang="fr-FR" sz="4000" b="1" dirty="0">
                <a:latin typeface="Times New Roman" pitchFamily="18" charset="0"/>
                <a:cs typeface="Times New Roman" pitchFamily="18" charset="0"/>
              </a:rPr>
              <a:t> </a:t>
            </a:r>
            <a:r>
              <a:rPr lang="fr-FR" sz="4000" b="1" dirty="0" err="1">
                <a:latin typeface="Times New Roman" pitchFamily="18" charset="0"/>
                <a:cs typeface="Times New Roman" pitchFamily="18" charset="0"/>
              </a:rPr>
              <a:t>you</a:t>
            </a:r>
            <a:r>
              <a:rPr lang="fr-FR" sz="4000" b="1" dirty="0">
                <a:latin typeface="Times New Roman" pitchFamily="18" charset="0"/>
                <a:cs typeface="Times New Roman" pitchFamily="18" charset="0"/>
              </a:rPr>
              <a:t> </a:t>
            </a:r>
            <a:r>
              <a:rPr lang="fr-FR" sz="4000" b="1" dirty="0" err="1" smtClean="0">
                <a:latin typeface="Times New Roman" pitchFamily="18" charset="0"/>
                <a:cs typeface="Times New Roman" pitchFamily="18" charset="0"/>
              </a:rPr>
              <a:t>read</a:t>
            </a:r>
            <a:r>
              <a:rPr lang="fr-FR" sz="4000" b="1" dirty="0" smtClean="0">
                <a:latin typeface="Times New Roman" pitchFamily="18" charset="0"/>
                <a:cs typeface="Times New Roman" pitchFamily="18" charset="0"/>
              </a:rPr>
              <a:t>: </a:t>
            </a:r>
            <a:br>
              <a:rPr lang="fr-FR" sz="4000" b="1" dirty="0" smtClean="0">
                <a:latin typeface="Times New Roman" pitchFamily="18" charset="0"/>
                <a:cs typeface="Times New Roman" pitchFamily="18" charset="0"/>
              </a:rPr>
            </a:br>
            <a:r>
              <a:rPr lang="fr-FR" sz="4000" b="1" dirty="0" err="1" smtClean="0">
                <a:latin typeface="Times New Roman" pitchFamily="18" charset="0"/>
                <a:cs typeface="Times New Roman" pitchFamily="18" charset="0"/>
              </a:rPr>
              <a:t>Identify</a:t>
            </a:r>
            <a:r>
              <a:rPr lang="fr-FR" sz="4000" b="1" dirty="0" smtClean="0">
                <a:latin typeface="Times New Roman" pitchFamily="18" charset="0"/>
                <a:cs typeface="Times New Roman" pitchFamily="18" charset="0"/>
              </a:rPr>
              <a:t> </a:t>
            </a:r>
            <a:r>
              <a:rPr lang="fr-FR" sz="4000" b="1" dirty="0">
                <a:latin typeface="Times New Roman" pitchFamily="18" charset="0"/>
                <a:cs typeface="Times New Roman" pitchFamily="18" charset="0"/>
              </a:rPr>
              <a:t>the structure of the </a:t>
            </a:r>
            <a:r>
              <a:rPr lang="fr-FR" sz="4000" b="1" dirty="0" err="1">
                <a:latin typeface="Times New Roman" pitchFamily="18" charset="0"/>
                <a:cs typeface="Times New Roman" pitchFamily="18" charset="0"/>
              </a:rPr>
              <a:t>text</a:t>
            </a:r>
            <a:r>
              <a:rPr lang="fr-FR" sz="4000" b="1" dirty="0">
                <a:latin typeface="Times New Roman" pitchFamily="18" charset="0"/>
                <a:cs typeface="Times New Roman" pitchFamily="18" charset="0"/>
              </a:rPr>
              <a: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Autofit/>
          </a:bodyPr>
          <a:lstStyle/>
          <a:p>
            <a:pPr marL="0" indent="0" algn="just">
              <a:buNone/>
            </a:pPr>
            <a:endParaRPr lang="en-US" sz="1800" dirty="0" smtClean="0">
              <a:latin typeface="Times New Roman" pitchFamily="18" charset="0"/>
              <a:cs typeface="Times New Roman" pitchFamily="18" charset="0"/>
            </a:endParaRPr>
          </a:p>
          <a:p>
            <a:pPr algn="just"/>
            <a:r>
              <a:rPr lang="fr-FR" sz="4000" dirty="0" smtClean="0">
                <a:latin typeface="Times New Roman" pitchFamily="18" charset="0"/>
                <a:cs typeface="Times New Roman" pitchFamily="18" charset="0"/>
              </a:rPr>
              <a:t>To </a:t>
            </a:r>
            <a:r>
              <a:rPr lang="fr-FR" sz="4000" dirty="0" err="1">
                <a:latin typeface="Times New Roman" pitchFamily="18" charset="0"/>
                <a:cs typeface="Times New Roman" pitchFamily="18" charset="0"/>
              </a:rPr>
              <a:t>fully</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understand</a:t>
            </a:r>
            <a:r>
              <a:rPr lang="fr-FR" sz="4000" dirty="0">
                <a:latin typeface="Times New Roman" pitchFamily="18" charset="0"/>
                <a:cs typeface="Times New Roman" pitchFamily="18" charset="0"/>
              </a:rPr>
              <a:t> the </a:t>
            </a:r>
            <a:r>
              <a:rPr lang="fr-FR" sz="4000" dirty="0" err="1">
                <a:latin typeface="Times New Roman" pitchFamily="18" charset="0"/>
                <a:cs typeface="Times New Roman" pitchFamily="18" charset="0"/>
              </a:rPr>
              <a:t>text</a:t>
            </a:r>
            <a:r>
              <a:rPr lang="fr-FR" sz="4000" dirty="0">
                <a:latin typeface="Times New Roman" pitchFamily="18" charset="0"/>
                <a:cs typeface="Times New Roman" pitchFamily="18" charset="0"/>
              </a:rPr>
              <a:t>, one must first look </a:t>
            </a:r>
            <a:r>
              <a:rPr lang="fr-FR" sz="4000" dirty="0" err="1">
                <a:latin typeface="Times New Roman" pitchFamily="18" charset="0"/>
                <a:cs typeface="Times New Roman" pitchFamily="18" charset="0"/>
              </a:rPr>
              <a:t>at</a:t>
            </a:r>
            <a:r>
              <a:rPr lang="fr-FR" sz="4000" dirty="0">
                <a:latin typeface="Times New Roman" pitchFamily="18" charset="0"/>
                <a:cs typeface="Times New Roman" pitchFamily="18" charset="0"/>
              </a:rPr>
              <a:t> how </a:t>
            </a:r>
            <a:r>
              <a:rPr lang="fr-FR" sz="4000" dirty="0" err="1">
                <a:latin typeface="Times New Roman" pitchFamily="18" charset="0"/>
                <a:cs typeface="Times New Roman" pitchFamily="18" charset="0"/>
              </a:rPr>
              <a:t>it</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is</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structured</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We</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carefully</a:t>
            </a:r>
            <a:r>
              <a:rPr lang="fr-FR" sz="4000" dirty="0">
                <a:latin typeface="Times New Roman" pitchFamily="18" charset="0"/>
                <a:cs typeface="Times New Roman" pitchFamily="18" charset="0"/>
              </a:rPr>
              <a:t> observe the </a:t>
            </a:r>
            <a:r>
              <a:rPr lang="fr-FR" sz="4000" dirty="0" err="1">
                <a:latin typeface="Times New Roman" pitchFamily="18" charset="0"/>
                <a:cs typeface="Times New Roman" pitchFamily="18" charset="0"/>
              </a:rPr>
              <a:t>elements</a:t>
            </a:r>
            <a:r>
              <a:rPr lang="fr-FR" sz="4000" dirty="0">
                <a:latin typeface="Times New Roman" pitchFamily="18" charset="0"/>
                <a:cs typeface="Times New Roman" pitchFamily="18" charset="0"/>
              </a:rPr>
              <a:t> of the </a:t>
            </a:r>
            <a:r>
              <a:rPr lang="fr-FR" sz="4000" dirty="0" err="1">
                <a:latin typeface="Times New Roman" pitchFamily="18" charset="0"/>
                <a:cs typeface="Times New Roman" pitchFamily="18" charset="0"/>
              </a:rPr>
              <a:t>text</a:t>
            </a:r>
            <a:r>
              <a:rPr lang="fr-FR" sz="4000" dirty="0">
                <a:latin typeface="Times New Roman" pitchFamily="18" charset="0"/>
                <a:cs typeface="Times New Roman" pitchFamily="18" charset="0"/>
              </a:rPr>
              <a:t> in </a:t>
            </a:r>
            <a:r>
              <a:rPr lang="fr-FR" sz="4000" dirty="0" err="1">
                <a:latin typeface="Times New Roman" pitchFamily="18" charset="0"/>
                <a:cs typeface="Times New Roman" pitchFamily="18" charset="0"/>
              </a:rPr>
              <a:t>order</a:t>
            </a:r>
            <a:r>
              <a:rPr lang="fr-FR" sz="4000" dirty="0">
                <a:latin typeface="Times New Roman" pitchFamily="18" charset="0"/>
                <a:cs typeface="Times New Roman" pitchFamily="18" charset="0"/>
              </a:rPr>
              <a:t> to </a:t>
            </a:r>
            <a:r>
              <a:rPr lang="fr-FR" sz="4000" dirty="0" err="1">
                <a:latin typeface="Times New Roman" pitchFamily="18" charset="0"/>
                <a:cs typeface="Times New Roman" pitchFamily="18" charset="0"/>
              </a:rPr>
              <a:t>identify</a:t>
            </a:r>
            <a:r>
              <a:rPr lang="fr-FR" sz="4000" dirty="0">
                <a:latin typeface="Times New Roman" pitchFamily="18" charset="0"/>
                <a:cs typeface="Times New Roman" pitchFamily="18" charset="0"/>
              </a:rPr>
              <a:t> the structure (</a:t>
            </a:r>
            <a:r>
              <a:rPr lang="fr-FR" sz="4000" dirty="0" err="1">
                <a:latin typeface="Times New Roman" pitchFamily="18" charset="0"/>
                <a:cs typeface="Times New Roman" pitchFamily="18" charset="0"/>
              </a:rPr>
              <a:t>title</a:t>
            </a:r>
            <a:r>
              <a:rPr lang="fr-FR" sz="4000" dirty="0">
                <a:latin typeface="Times New Roman" pitchFamily="18" charset="0"/>
                <a:cs typeface="Times New Roman" pitchFamily="18" charset="0"/>
              </a:rPr>
              <a:t>, </a:t>
            </a:r>
            <a:r>
              <a:rPr lang="fr-FR" sz="4000" dirty="0" err="1">
                <a:latin typeface="Times New Roman" pitchFamily="18" charset="0"/>
                <a:cs typeface="Times New Roman" pitchFamily="18" charset="0"/>
              </a:rPr>
              <a:t>subtitles</a:t>
            </a:r>
            <a:r>
              <a:rPr lang="fr-FR" sz="4000" dirty="0">
                <a:latin typeface="Times New Roman" pitchFamily="18" charset="0"/>
                <a:cs typeface="Times New Roman" pitchFamily="18" charset="0"/>
              </a:rPr>
              <a:t>, illustrations, captions, boxes, </a:t>
            </a:r>
            <a:r>
              <a:rPr lang="fr-FR" sz="4000" dirty="0" err="1">
                <a:latin typeface="Times New Roman" pitchFamily="18" charset="0"/>
                <a:cs typeface="Times New Roman" pitchFamily="18" charset="0"/>
              </a:rPr>
              <a:t>words</a:t>
            </a:r>
            <a:r>
              <a:rPr lang="fr-FR" sz="4000" dirty="0">
                <a:latin typeface="Times New Roman" pitchFamily="18" charset="0"/>
                <a:cs typeface="Times New Roman" pitchFamily="18" charset="0"/>
              </a:rPr>
              <a:t> in </a:t>
            </a:r>
            <a:r>
              <a:rPr lang="fr-FR" sz="4000" dirty="0" err="1">
                <a:latin typeface="Times New Roman" pitchFamily="18" charset="0"/>
                <a:cs typeface="Times New Roman" pitchFamily="18" charset="0"/>
              </a:rPr>
              <a:t>bold</a:t>
            </a:r>
            <a:r>
              <a:rPr lang="fr-FR" sz="4000" dirty="0">
                <a:latin typeface="Times New Roman" pitchFamily="18" charset="0"/>
                <a:cs typeface="Times New Roman" pitchFamily="18" charset="0"/>
              </a:rPr>
              <a:t> type, etc.).</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79792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During </a:t>
            </a:r>
            <a:r>
              <a:rPr lang="en-US" b="1" dirty="0" smtClean="0">
                <a:latin typeface="Times New Roman" pitchFamily="18" charset="0"/>
                <a:cs typeface="Times New Roman" pitchFamily="18" charset="0"/>
              </a:rPr>
              <a:t>reading</a:t>
            </a:r>
            <a:r>
              <a:rPr lang="en-US" b="1" dirty="0" smtClean="0"/>
              <a:t>: Be active: </a:t>
            </a:r>
            <a:endParaRPr lang="en-US" dirty="0"/>
          </a:p>
        </p:txBody>
      </p:sp>
      <p:sp>
        <p:nvSpPr>
          <p:cNvPr id="3" name="Content Placeholder 2"/>
          <p:cNvSpPr>
            <a:spLocks noGrp="1"/>
          </p:cNvSpPr>
          <p:nvPr>
            <p:ph idx="1"/>
          </p:nvPr>
        </p:nvSpPr>
        <p:spPr/>
        <p:txBody>
          <a:bodyPr>
            <a:normAutofit/>
          </a:bodyPr>
          <a:lstStyle/>
          <a:p>
            <a:pPr algn="just"/>
            <a:r>
              <a:rPr lang="en-US" sz="3600" dirty="0" smtClean="0">
                <a:latin typeface="Times New Roman" pitchFamily="18" charset="0"/>
                <a:cs typeface="Times New Roman" pitchFamily="18" charset="0"/>
              </a:rPr>
              <a:t>That's </a:t>
            </a:r>
            <a:r>
              <a:rPr lang="en-US" sz="3600" dirty="0">
                <a:latin typeface="Times New Roman" pitchFamily="18" charset="0"/>
                <a:cs typeface="Times New Roman" pitchFamily="18" charset="0"/>
              </a:rPr>
              <a:t>it! You have defined your reader project and you are starting to lose yourself in reading the text. Here again, certain attitudes facilitate understanding and </a:t>
            </a:r>
            <a:r>
              <a:rPr lang="en-US" sz="3600" dirty="0" err="1" smtClean="0">
                <a:latin typeface="Times New Roman" pitchFamily="18" charset="0"/>
                <a:cs typeface="Times New Roman" pitchFamily="18" charset="0"/>
              </a:rPr>
              <a:t>memorisation</a:t>
            </a:r>
            <a:r>
              <a:rPr lang="en-US" sz="3600" dirty="0" smtClean="0">
                <a:latin typeface="Times New Roman" pitchFamily="18" charset="0"/>
                <a:cs typeface="Times New Roman" pitchFamily="18" charset="0"/>
              </a:rPr>
              <a:t>.</a:t>
            </a:r>
          </a:p>
          <a:p>
            <a:pPr algn="just"/>
            <a:r>
              <a:rPr lang="en-US" sz="3600" b="1" dirty="0">
                <a:latin typeface="Times New Roman" pitchFamily="18" charset="0"/>
                <a:cs typeface="Times New Roman" pitchFamily="18" charset="0"/>
              </a:rPr>
              <a:t>Locate the </a:t>
            </a:r>
            <a:r>
              <a:rPr lang="en-US" sz="3600" b="1" dirty="0" smtClean="0">
                <a:latin typeface="Times New Roman" pitchFamily="18" charset="0"/>
                <a:cs typeface="Times New Roman" pitchFamily="18" charset="0"/>
              </a:rPr>
              <a:t>frame</a:t>
            </a:r>
          </a:p>
          <a:p>
            <a:pPr algn="just"/>
            <a:r>
              <a:rPr lang="en-US" sz="3600" b="1" dirty="0">
                <a:latin typeface="Times New Roman" pitchFamily="18" charset="0"/>
                <a:cs typeface="Times New Roman" pitchFamily="18" charset="0"/>
              </a:rPr>
              <a:t>Locate the key idea</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17488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itchFamily="18" charset="0"/>
                <a:cs typeface="Times New Roman" pitchFamily="18" charset="0"/>
              </a:rPr>
              <a:t>After reading: rephrase!</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fr-FR" sz="4400" dirty="0">
                <a:latin typeface="Times New Roman" pitchFamily="18" charset="0"/>
                <a:cs typeface="Times New Roman" pitchFamily="18" charset="0"/>
              </a:rPr>
              <a:t>To </a:t>
            </a:r>
            <a:r>
              <a:rPr lang="fr-FR" sz="4400" dirty="0" err="1">
                <a:latin typeface="Times New Roman" pitchFamily="18" charset="0"/>
                <a:cs typeface="Times New Roman" pitchFamily="18" charset="0"/>
              </a:rPr>
              <a:t>rephrase</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does</a:t>
            </a:r>
            <a:r>
              <a:rPr lang="fr-FR" sz="4400" dirty="0">
                <a:latin typeface="Times New Roman" pitchFamily="18" charset="0"/>
                <a:cs typeface="Times New Roman" pitchFamily="18" charset="0"/>
              </a:rPr>
              <a:t> not </a:t>
            </a:r>
            <a:r>
              <a:rPr lang="fr-FR" sz="4400" dirty="0" err="1">
                <a:latin typeface="Times New Roman" pitchFamily="18" charset="0"/>
                <a:cs typeface="Times New Roman" pitchFamily="18" charset="0"/>
              </a:rPr>
              <a:t>mean</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paraphrasing</a:t>
            </a:r>
            <a:r>
              <a:rPr lang="fr-FR" sz="4400" dirty="0">
                <a:latin typeface="Times New Roman" pitchFamily="18" charset="0"/>
                <a:cs typeface="Times New Roman" pitchFamily="18" charset="0"/>
              </a:rPr>
              <a:t>, let </a:t>
            </a:r>
            <a:r>
              <a:rPr lang="fr-FR" sz="4400" dirty="0" err="1">
                <a:latin typeface="Times New Roman" pitchFamily="18" charset="0"/>
                <a:cs typeface="Times New Roman" pitchFamily="18" charset="0"/>
              </a:rPr>
              <a:t>alone</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copying</a:t>
            </a:r>
            <a:r>
              <a:rPr lang="fr-FR" sz="4400" dirty="0">
                <a:latin typeface="Times New Roman" pitchFamily="18" charset="0"/>
                <a:cs typeface="Times New Roman" pitchFamily="18" charset="0"/>
              </a:rPr>
              <a:t> all the </a:t>
            </a:r>
            <a:r>
              <a:rPr lang="fr-FR" sz="4400" dirty="0" err="1">
                <a:latin typeface="Times New Roman" pitchFamily="18" charset="0"/>
                <a:cs typeface="Times New Roman" pitchFamily="18" charset="0"/>
              </a:rPr>
              <a:t>key</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ideas</a:t>
            </a:r>
            <a:r>
              <a:rPr lang="fr-FR" sz="4400" dirty="0">
                <a:latin typeface="Times New Roman" pitchFamily="18" charset="0"/>
                <a:cs typeface="Times New Roman" pitchFamily="18" charset="0"/>
              </a:rPr>
              <a:t> to the </a:t>
            </a:r>
            <a:r>
              <a:rPr lang="fr-FR" sz="4400" dirty="0" err="1">
                <a:latin typeface="Times New Roman" pitchFamily="18" charset="0"/>
                <a:cs typeface="Times New Roman" pitchFamily="18" charset="0"/>
              </a:rPr>
              <a:t>chain</a:t>
            </a:r>
            <a:r>
              <a:rPr lang="fr-FR" sz="4400" dirty="0">
                <a:latin typeface="Times New Roman" pitchFamily="18" charset="0"/>
                <a:cs typeface="Times New Roman" pitchFamily="18" charset="0"/>
              </a:rPr>
              <a:t> on a </a:t>
            </a:r>
            <a:r>
              <a:rPr lang="fr-FR" sz="4400" dirty="0" err="1">
                <a:latin typeface="Times New Roman" pitchFamily="18" charset="0"/>
                <a:cs typeface="Times New Roman" pitchFamily="18" charset="0"/>
              </a:rPr>
              <a:t>piece</a:t>
            </a:r>
            <a:r>
              <a:rPr lang="fr-FR" sz="4400" dirty="0">
                <a:latin typeface="Times New Roman" pitchFamily="18" charset="0"/>
                <a:cs typeface="Times New Roman" pitchFamily="18" charset="0"/>
              </a:rPr>
              <a:t> of </a:t>
            </a:r>
            <a:r>
              <a:rPr lang="fr-FR" sz="4400" dirty="0" err="1">
                <a:latin typeface="Times New Roman" pitchFamily="18" charset="0"/>
                <a:cs typeface="Times New Roman" pitchFamily="18" charset="0"/>
              </a:rPr>
              <a:t>paper</a:t>
            </a:r>
            <a:r>
              <a:rPr lang="fr-FR" sz="4400" dirty="0">
                <a:latin typeface="Times New Roman" pitchFamily="18" charset="0"/>
                <a:cs typeface="Times New Roman" pitchFamily="18" charset="0"/>
              </a:rPr>
              <a:t>. No, </a:t>
            </a:r>
            <a:r>
              <a:rPr lang="fr-FR" sz="4400" dirty="0" err="1">
                <a:latin typeface="Times New Roman" pitchFamily="18" charset="0"/>
                <a:cs typeface="Times New Roman" pitchFamily="18" charset="0"/>
              </a:rPr>
              <a:t>rephrase</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is</a:t>
            </a:r>
            <a:r>
              <a:rPr lang="fr-FR" sz="4400" dirty="0">
                <a:latin typeface="Times New Roman" pitchFamily="18" charset="0"/>
                <a:cs typeface="Times New Roman" pitchFamily="18" charset="0"/>
              </a:rPr>
              <a:t> to </a:t>
            </a:r>
            <a:r>
              <a:rPr lang="fr-FR" sz="4400" dirty="0" err="1">
                <a:latin typeface="Times New Roman" pitchFamily="18" charset="0"/>
                <a:cs typeface="Times New Roman" pitchFamily="18" charset="0"/>
              </a:rPr>
              <a:t>explain</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what</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you</a:t>
            </a:r>
            <a:r>
              <a:rPr lang="fr-FR" sz="4400" dirty="0">
                <a:latin typeface="Times New Roman" pitchFamily="18" charset="0"/>
                <a:cs typeface="Times New Roman" pitchFamily="18" charset="0"/>
              </a:rPr>
              <a:t> have </a:t>
            </a:r>
            <a:r>
              <a:rPr lang="fr-FR" sz="4400" dirty="0" err="1">
                <a:latin typeface="Times New Roman" pitchFamily="18" charset="0"/>
                <a:cs typeface="Times New Roman" pitchFamily="18" charset="0"/>
              </a:rPr>
              <a:t>retained</a:t>
            </a:r>
            <a:r>
              <a:rPr lang="fr-FR" sz="4400" dirty="0">
                <a:latin typeface="Times New Roman" pitchFamily="18" charset="0"/>
                <a:cs typeface="Times New Roman" pitchFamily="18" charset="0"/>
              </a:rPr>
              <a:t> from the </a:t>
            </a:r>
            <a:r>
              <a:rPr lang="fr-FR" sz="4400" dirty="0" err="1">
                <a:latin typeface="Times New Roman" pitchFamily="18" charset="0"/>
                <a:cs typeface="Times New Roman" pitchFamily="18" charset="0"/>
              </a:rPr>
              <a:t>text</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with</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your</a:t>
            </a:r>
            <a:r>
              <a:rPr lang="fr-FR" sz="4400" dirty="0">
                <a:latin typeface="Times New Roman" pitchFamily="18" charset="0"/>
                <a:cs typeface="Times New Roman" pitchFamily="18" charset="0"/>
              </a:rPr>
              <a:t> </a:t>
            </a:r>
            <a:r>
              <a:rPr lang="fr-FR" sz="4400" dirty="0" err="1">
                <a:latin typeface="Times New Roman" pitchFamily="18" charset="0"/>
                <a:cs typeface="Times New Roman" pitchFamily="18" charset="0"/>
              </a:rPr>
              <a:t>words</a:t>
            </a:r>
            <a:r>
              <a:rPr lang="fr-FR" sz="4400" dirty="0">
                <a:latin typeface="Times New Roman" pitchFamily="18" charset="0"/>
                <a:cs typeface="Times New Roman" pitchFamily="18" charset="0"/>
              </a:rPr>
              <a:t>.</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193391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710</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Module 3</vt:lpstr>
      <vt:lpstr> Introduction </vt:lpstr>
      <vt:lpstr>What is reading comprehension? </vt:lpstr>
      <vt:lpstr>Types of reading:</vt:lpstr>
      <vt:lpstr> Purpose of reading comprehension </vt:lpstr>
      <vt:lpstr> Steps of reading comprehension </vt:lpstr>
      <vt:lpstr>Before you read:  Identify the structure of the text.</vt:lpstr>
      <vt:lpstr>During reading: Be active: </vt:lpstr>
      <vt:lpstr>After reading: rephrase!</vt:lpstr>
      <vt:lpstr>Summary</vt:lpstr>
      <vt:lpstr>Procedures for writing a summary:</vt:lpstr>
      <vt:lpstr>  You can also follow the following 6 steps in summarizing a text: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COMPREHENSION AND SUMMARY</dc:title>
  <dc:creator>USER</dc:creator>
  <cp:lastModifiedBy>USER</cp:lastModifiedBy>
  <cp:revision>11</cp:revision>
  <dcterms:created xsi:type="dcterms:W3CDTF">2021-12-02T12:40:58Z</dcterms:created>
  <dcterms:modified xsi:type="dcterms:W3CDTF">2021-12-03T10:50:42Z</dcterms:modified>
</cp:coreProperties>
</file>