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256" r:id="rId2"/>
    <p:sldId id="257" r:id="rId3"/>
    <p:sldId id="303" r:id="rId4"/>
    <p:sldId id="353" r:id="rId5"/>
    <p:sldId id="354" r:id="rId6"/>
    <p:sldId id="355" r:id="rId7"/>
    <p:sldId id="305" r:id="rId8"/>
    <p:sldId id="306" r:id="rId9"/>
    <p:sldId id="304" r:id="rId10"/>
    <p:sldId id="351" r:id="rId11"/>
    <p:sldId id="319" r:id="rId12"/>
    <p:sldId id="308" r:id="rId13"/>
    <p:sldId id="309" r:id="rId14"/>
    <p:sldId id="310" r:id="rId15"/>
    <p:sldId id="311" r:id="rId16"/>
    <p:sldId id="356" r:id="rId17"/>
    <p:sldId id="307" r:id="rId18"/>
    <p:sldId id="330" r:id="rId19"/>
    <p:sldId id="332" r:id="rId20"/>
    <p:sldId id="333" r:id="rId21"/>
    <p:sldId id="331" r:id="rId22"/>
    <p:sldId id="312" r:id="rId23"/>
    <p:sldId id="313" r:id="rId24"/>
    <p:sldId id="314" r:id="rId25"/>
    <p:sldId id="315" r:id="rId26"/>
    <p:sldId id="316" r:id="rId27"/>
    <p:sldId id="317" r:id="rId28"/>
    <p:sldId id="318" r:id="rId29"/>
    <p:sldId id="320" r:id="rId30"/>
    <p:sldId id="322" r:id="rId31"/>
    <p:sldId id="321" r:id="rId32"/>
    <p:sldId id="323" r:id="rId33"/>
    <p:sldId id="324" r:id="rId34"/>
    <p:sldId id="326" r:id="rId35"/>
    <p:sldId id="352" r:id="rId36"/>
    <p:sldId id="334" r:id="rId37"/>
    <p:sldId id="335" r:id="rId38"/>
    <p:sldId id="336" r:id="rId39"/>
    <p:sldId id="337" r:id="rId40"/>
    <p:sldId id="338" r:id="rId41"/>
    <p:sldId id="339" r:id="rId42"/>
    <p:sldId id="348" r:id="rId43"/>
    <p:sldId id="340" r:id="rId44"/>
    <p:sldId id="349" r:id="rId45"/>
    <p:sldId id="350" r:id="rId46"/>
    <p:sldId id="341" r:id="rId47"/>
    <p:sldId id="342" r:id="rId48"/>
    <p:sldId id="343" r:id="rId49"/>
    <p:sldId id="344" r:id="rId50"/>
    <p:sldId id="345" r:id="rId51"/>
    <p:sldId id="346" r:id="rId52"/>
    <p:sldId id="347" r:id="rId53"/>
    <p:sldId id="357" r:id="rId54"/>
    <p:sldId id="358" r:id="rId55"/>
    <p:sldId id="359" r:id="rId56"/>
    <p:sldId id="36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3" d="100"/>
          <a:sy n="63" d="100"/>
        </p:scale>
        <p:origin x="-108"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63A1C593-65D0-4073-BCC9-577B9352EA97}" type="datetimeFigureOut">
              <a:rPr lang="en-US" smtClean="0"/>
              <a:t>8/5/2022</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3A1C593-65D0-4073-BCC9-577B9352EA97}" type="datetimeFigureOut">
              <a:rPr lang="en-US" smtClean="0"/>
              <a:t>8/5/2022</a:t>
            </a:fld>
            <a:endParaRPr lang="en-US"/>
          </a:p>
        </p:txBody>
      </p:sp>
      <p:sp>
        <p:nvSpPr>
          <p:cNvPr id="27" name="Slide Number Placeholder 26"/>
          <p:cNvSpPr>
            <a:spLocks noGrp="1"/>
          </p:cNvSpPr>
          <p:nvPr>
            <p:ph type="sldNum" sz="quarter" idx="11"/>
          </p:nvPr>
        </p:nvSpPr>
        <p:spPr/>
        <p:txBody>
          <a:bodyPr rtlCol="0"/>
          <a:lstStyle/>
          <a:p>
            <a:fld id="{9B618960-8005-486C-9A75-10CB2AAC16F9}"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63A1C593-65D0-4073-BCC9-577B9352EA97}" type="datetimeFigureOut">
              <a:rPr lang="en-US" smtClean="0"/>
              <a:t>8/5/2022</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63A1C593-65D0-4073-BCC9-577B9352EA97}" type="datetimeFigureOut">
              <a:rPr lang="en-US" smtClean="0"/>
              <a:t>8/5/2022</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append-extend-pyth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python/python_lists_methods.as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9900" y="316548"/>
            <a:ext cx="9144000" cy="1554455"/>
          </a:xfrm>
        </p:spPr>
        <p:txBody>
          <a:bodyPr/>
          <a:lstStyle/>
          <a:p>
            <a:r>
              <a:rPr lang="en-US" dirty="0"/>
              <a:t>PYTHON </a:t>
            </a:r>
            <a:r>
              <a:rPr lang="en-US" dirty="0" smtClean="0"/>
              <a:t>LISTS</a:t>
            </a:r>
            <a:endParaRPr lang="en-US" dirty="0"/>
          </a:p>
        </p:txBody>
      </p:sp>
      <p:pic>
        <p:nvPicPr>
          <p:cNvPr id="1026" name="Picture 2" descr="C:\Users\HP\Desktop\HIIT\images\LISTS\lists-in-pyth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8116" y="1766986"/>
            <a:ext cx="7906044" cy="4486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Values in Lists</a:t>
            </a:r>
          </a:p>
        </p:txBody>
      </p:sp>
      <p:sp>
        <p:nvSpPr>
          <p:cNvPr id="3" name="Content Placeholder 2"/>
          <p:cNvSpPr>
            <a:spLocks noGrp="1"/>
          </p:cNvSpPr>
          <p:nvPr>
            <p:ph idx="1"/>
          </p:nvPr>
        </p:nvSpPr>
        <p:spPr/>
        <p:txBody>
          <a:bodyPr>
            <a:normAutofit/>
          </a:bodyPr>
          <a:lstStyle/>
          <a:p>
            <a:r>
              <a:rPr lang="en-US" dirty="0"/>
              <a:t>To access values in lists, use the square brackets for slicing along with the index or indices to obtain value available at that </a:t>
            </a:r>
            <a:r>
              <a:rPr lang="en-US" dirty="0" smtClean="0"/>
              <a:t>index</a:t>
            </a:r>
          </a:p>
          <a:p>
            <a:r>
              <a:rPr lang="en-US" b="1" dirty="0" smtClean="0">
                <a:solidFill>
                  <a:schemeClr val="accent1">
                    <a:lumMod val="50000"/>
                  </a:schemeClr>
                </a:solidFill>
              </a:rPr>
              <a:t>Numbers[5]</a:t>
            </a:r>
          </a:p>
          <a:p>
            <a:r>
              <a:rPr lang="en-US" dirty="0"/>
              <a:t>In order to access the list items refer to the index </a:t>
            </a:r>
            <a:r>
              <a:rPr lang="en-US" dirty="0" err="1"/>
              <a:t>number.Use</a:t>
            </a:r>
            <a:r>
              <a:rPr lang="en-US" dirty="0"/>
              <a:t> the index operator [ ] to access an item in a </a:t>
            </a:r>
            <a:r>
              <a:rPr lang="en-US" dirty="0" err="1"/>
              <a:t>list.The</a:t>
            </a:r>
            <a:r>
              <a:rPr lang="en-US" dirty="0"/>
              <a:t> index must be an </a:t>
            </a:r>
            <a:r>
              <a:rPr lang="en-US" dirty="0" err="1"/>
              <a:t>integer.Nested</a:t>
            </a:r>
            <a:r>
              <a:rPr lang="en-US" dirty="0"/>
              <a:t> list are accessed using nested indexing</a:t>
            </a:r>
            <a:r>
              <a:rPr lang="en-US" dirty="0" smtClean="0"/>
              <a:t>.</a:t>
            </a:r>
          </a:p>
          <a:p>
            <a:r>
              <a:rPr lang="en-US" sz="3600" b="1" dirty="0" err="1" smtClean="0">
                <a:solidFill>
                  <a:schemeClr val="accent1">
                    <a:lumMod val="50000"/>
                  </a:schemeClr>
                </a:solidFill>
              </a:rPr>
              <a:t>Dm</a:t>
            </a:r>
            <a:r>
              <a:rPr lang="en-US" sz="3600" b="1" dirty="0" smtClean="0">
                <a:solidFill>
                  <a:schemeClr val="accent1">
                    <a:lumMod val="50000"/>
                  </a:schemeClr>
                </a:solidFill>
              </a:rPr>
              <a:t>[0][4]</a:t>
            </a:r>
            <a:endParaRPr lang="en-US" sz="3600" b="1" dirty="0">
              <a:solidFill>
                <a:schemeClr val="accent1">
                  <a:lumMod val="50000"/>
                </a:schemeClr>
              </a:solidFill>
            </a:endParaRPr>
          </a:p>
        </p:txBody>
      </p:sp>
    </p:spTree>
    <p:extLst>
      <p:ext uri="{BB962C8B-B14F-4D97-AF65-F5344CB8AC3E}">
        <p14:creationId xmlns:p14="http://schemas.microsoft.com/office/powerpoint/2010/main" val="2242968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Values in Lists</a:t>
            </a:r>
          </a:p>
        </p:txBody>
      </p:sp>
      <p:sp>
        <p:nvSpPr>
          <p:cNvPr id="3" name="Content Placeholder 2"/>
          <p:cNvSpPr>
            <a:spLocks noGrp="1"/>
          </p:cNvSpPr>
          <p:nvPr>
            <p:ph idx="1"/>
          </p:nvPr>
        </p:nvSpPr>
        <p:spPr/>
        <p:txBody>
          <a:bodyPr/>
          <a:lstStyle/>
          <a:p>
            <a:r>
              <a:rPr lang="en-US" dirty="0"/>
              <a:t>In Python, negative sequence indexes represent positions from the end of the array. </a:t>
            </a:r>
            <a:endParaRPr lang="en-US" dirty="0" smtClean="0"/>
          </a:p>
          <a:p>
            <a:r>
              <a:rPr lang="en-US" sz="3200" b="1" dirty="0" smtClean="0"/>
              <a:t>List[</a:t>
            </a:r>
            <a:r>
              <a:rPr lang="en-US" sz="3200" b="1" dirty="0" err="1" smtClean="0"/>
              <a:t>len</a:t>
            </a:r>
            <a:r>
              <a:rPr lang="en-US" sz="3200" b="1" dirty="0" smtClean="0"/>
              <a:t>(List</a:t>
            </a:r>
            <a:r>
              <a:rPr lang="en-US" sz="3200" b="1" dirty="0"/>
              <a:t>)-3], </a:t>
            </a:r>
            <a:r>
              <a:rPr lang="en-US" sz="3200" b="1" dirty="0" smtClean="0"/>
              <a:t> </a:t>
            </a:r>
            <a:r>
              <a:rPr lang="en-US" dirty="0" smtClean="0"/>
              <a:t>is the same as List</a:t>
            </a:r>
            <a:r>
              <a:rPr lang="en-US" dirty="0"/>
              <a:t>[-3]. </a:t>
            </a:r>
            <a:endParaRPr lang="en-US" dirty="0" smtClean="0"/>
          </a:p>
          <a:p>
            <a:r>
              <a:rPr lang="en-US" dirty="0" smtClean="0"/>
              <a:t>Negative </a:t>
            </a:r>
            <a:r>
              <a:rPr lang="en-US" dirty="0"/>
              <a:t>indexing means beginning from the end, -1 refers to the last item, -2 refers to the second-last item, etc.</a:t>
            </a:r>
            <a:endParaRPr lang="en-US" sz="3600" b="1" dirty="0">
              <a:solidFill>
                <a:schemeClr val="accent1">
                  <a:lumMod val="50000"/>
                </a:schemeClr>
              </a:solidFill>
            </a:endParaRPr>
          </a:p>
        </p:txBody>
      </p:sp>
    </p:spTree>
    <p:extLst>
      <p:ext uri="{BB962C8B-B14F-4D97-AF65-F5344CB8AC3E}">
        <p14:creationId xmlns:p14="http://schemas.microsoft.com/office/powerpoint/2010/main" val="4131782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76" y="467751"/>
            <a:ext cx="10972800" cy="854612"/>
          </a:xfrm>
        </p:spPr>
        <p:txBody>
          <a:bodyPr/>
          <a:lstStyle/>
          <a:p>
            <a:r>
              <a:rPr lang="en-US" dirty="0"/>
              <a:t>Accessing Values in Lists</a:t>
            </a:r>
          </a:p>
        </p:txBody>
      </p:sp>
      <p:sp>
        <p:nvSpPr>
          <p:cNvPr id="3" name="Content Placeholder 2"/>
          <p:cNvSpPr>
            <a:spLocks noGrp="1"/>
          </p:cNvSpPr>
          <p:nvPr>
            <p:ph idx="1"/>
          </p:nvPr>
        </p:nvSpPr>
        <p:spPr>
          <a:xfrm>
            <a:off x="838200" y="1825625"/>
            <a:ext cx="10515600" cy="981543"/>
          </a:xfrm>
        </p:spPr>
        <p:txBody>
          <a:bodyPr/>
          <a:lstStyle/>
          <a:p>
            <a:endParaRPr lang="en-US" dirty="0"/>
          </a:p>
        </p:txBody>
      </p:sp>
      <p:pic>
        <p:nvPicPr>
          <p:cNvPr id="2050" name="Picture 2" descr="C:\Users\HP\Desktop\HIIT\images\TUPLE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305" y="1203221"/>
            <a:ext cx="6144743" cy="539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397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56" y="500235"/>
            <a:ext cx="10972800" cy="999978"/>
          </a:xfrm>
        </p:spPr>
        <p:txBody>
          <a:bodyPr>
            <a:normAutofit/>
          </a:bodyPr>
          <a:lstStyle/>
          <a:p>
            <a:r>
              <a:rPr lang="en-US" dirty="0"/>
              <a:t>Accessing Values in </a:t>
            </a:r>
            <a:r>
              <a:rPr lang="en-US" dirty="0" smtClean="0"/>
              <a:t>Lists –</a:t>
            </a:r>
            <a:r>
              <a:rPr lang="en-US" dirty="0" err="1" smtClean="0"/>
              <a:t>ve</a:t>
            </a:r>
            <a:r>
              <a:rPr lang="en-US" dirty="0" smtClean="0"/>
              <a:t> indexing</a:t>
            </a:r>
            <a:endParaRPr lang="en-US" dirty="0"/>
          </a:p>
        </p:txBody>
      </p:sp>
      <p:sp>
        <p:nvSpPr>
          <p:cNvPr id="3" name="Content Placeholder 2"/>
          <p:cNvSpPr>
            <a:spLocks noGrp="1"/>
          </p:cNvSpPr>
          <p:nvPr>
            <p:ph idx="1"/>
          </p:nvPr>
        </p:nvSpPr>
        <p:spPr>
          <a:xfrm>
            <a:off x="838200" y="1825625"/>
            <a:ext cx="10515600" cy="981543"/>
          </a:xfrm>
        </p:spPr>
        <p:txBody>
          <a:bodyPr/>
          <a:lstStyle/>
          <a:p>
            <a:endParaRPr lang="en-US" dirty="0"/>
          </a:p>
        </p:txBody>
      </p:sp>
      <p:pic>
        <p:nvPicPr>
          <p:cNvPr id="3074" name="Picture 2" descr="C:\Users\HP\Desktop\HIIT\images\TUPLES\lists-in-pyth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1449" y="1500213"/>
            <a:ext cx="8466814" cy="480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467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3" y="717453"/>
            <a:ext cx="10972800" cy="662354"/>
          </a:xfrm>
        </p:spPr>
        <p:txBody>
          <a:bodyPr>
            <a:normAutofit fontScale="90000"/>
          </a:bodyPr>
          <a:lstStyle/>
          <a:p>
            <a:r>
              <a:rPr lang="en-US" dirty="0"/>
              <a:t>Accessing Values in </a:t>
            </a:r>
            <a:r>
              <a:rPr lang="en-US" dirty="0" smtClean="0"/>
              <a:t>Lists –</a:t>
            </a:r>
            <a:r>
              <a:rPr lang="en-US" dirty="0" err="1" smtClean="0"/>
              <a:t>ve</a:t>
            </a:r>
            <a:r>
              <a:rPr lang="en-US" dirty="0" smtClean="0"/>
              <a:t> indexing</a:t>
            </a:r>
            <a:endParaRPr lang="en-US" dirty="0"/>
          </a:p>
        </p:txBody>
      </p:sp>
      <p:sp>
        <p:nvSpPr>
          <p:cNvPr id="3" name="Content Placeholder 2"/>
          <p:cNvSpPr>
            <a:spLocks noGrp="1"/>
          </p:cNvSpPr>
          <p:nvPr>
            <p:ph idx="1"/>
          </p:nvPr>
        </p:nvSpPr>
        <p:spPr>
          <a:xfrm>
            <a:off x="838200" y="1825625"/>
            <a:ext cx="10515600" cy="981543"/>
          </a:xfrm>
        </p:spPr>
        <p:txBody>
          <a:bodyPr/>
          <a:lstStyle/>
          <a:p>
            <a:endParaRPr lang="en-US" dirty="0"/>
          </a:p>
        </p:txBody>
      </p:sp>
      <p:pic>
        <p:nvPicPr>
          <p:cNvPr id="4098" name="Picture 2" descr="C:\Users\HP\Desktop\HIIT\images\LISTS\list_negative_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14" y="1801013"/>
            <a:ext cx="10331538" cy="392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6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625780"/>
            <a:ext cx="11047828" cy="792010"/>
          </a:xfrm>
        </p:spPr>
        <p:txBody>
          <a:bodyPr>
            <a:normAutofit/>
          </a:bodyPr>
          <a:lstStyle/>
          <a:p>
            <a:r>
              <a:rPr lang="en-US" dirty="0"/>
              <a:t>Accessing Values in </a:t>
            </a:r>
            <a:r>
              <a:rPr lang="en-US" dirty="0" smtClean="0"/>
              <a:t>Lists –</a:t>
            </a:r>
            <a:r>
              <a:rPr lang="en-US" dirty="0" err="1" smtClean="0"/>
              <a:t>ve</a:t>
            </a:r>
            <a:r>
              <a:rPr lang="en-US" dirty="0" smtClean="0"/>
              <a:t> indexing</a:t>
            </a:r>
            <a:endParaRPr lang="en-US" dirty="0"/>
          </a:p>
        </p:txBody>
      </p:sp>
      <p:pic>
        <p:nvPicPr>
          <p:cNvPr id="5122" name="Picture 2" descr="C:\Users\HP\Desktop\HIIT\images\TUPLES\python-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57" y="1417790"/>
            <a:ext cx="9087084" cy="489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280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Change Item Value</a:t>
            </a:r>
            <a:br>
              <a:rPr lang="en-US" b="1" dirty="0"/>
            </a:br>
            <a:endParaRPr lang="en-US" dirty="0"/>
          </a:p>
        </p:txBody>
      </p:sp>
      <p:sp>
        <p:nvSpPr>
          <p:cNvPr id="3" name="Content Placeholder 2"/>
          <p:cNvSpPr>
            <a:spLocks noGrp="1"/>
          </p:cNvSpPr>
          <p:nvPr>
            <p:ph idx="1"/>
          </p:nvPr>
        </p:nvSpPr>
        <p:spPr/>
        <p:txBody>
          <a:bodyPr>
            <a:normAutofit/>
          </a:bodyPr>
          <a:lstStyle/>
          <a:p>
            <a:r>
              <a:rPr lang="en-US" dirty="0"/>
              <a:t>To change the value of a specific item, refer to the index number</a:t>
            </a:r>
            <a:r>
              <a:rPr lang="en-US" dirty="0" smtClean="0"/>
              <a:t>:</a:t>
            </a:r>
          </a:p>
          <a:p>
            <a:r>
              <a:rPr lang="en-US" dirty="0"/>
              <a:t>Students=[“Ayo”,”Mariam”,”</a:t>
            </a:r>
            <a:r>
              <a:rPr lang="en-US" dirty="0" err="1"/>
              <a:t>Tumise</a:t>
            </a:r>
            <a:r>
              <a:rPr lang="en-US" dirty="0"/>
              <a:t>”,”</a:t>
            </a:r>
            <a:r>
              <a:rPr lang="en-US" dirty="0" err="1"/>
              <a:t>Bola”,”Emma”,”John</a:t>
            </a:r>
            <a:r>
              <a:rPr lang="en-US" dirty="0"/>
              <a:t>”]</a:t>
            </a:r>
          </a:p>
          <a:p>
            <a:r>
              <a:rPr lang="en-US" dirty="0" smtClean="0"/>
              <a:t>Students[3]= “Joseph”</a:t>
            </a:r>
          </a:p>
          <a:p>
            <a:r>
              <a:rPr lang="en-US" dirty="0" smtClean="0"/>
              <a:t>Print(students)</a:t>
            </a:r>
            <a:r>
              <a:rPr lang="en-US" dirty="0"/>
              <a:t/>
            </a:r>
            <a:br>
              <a:rPr lang="en-US" dirty="0"/>
            </a:br>
            <a:endParaRPr lang="en-US" i="1" dirty="0"/>
          </a:p>
        </p:txBody>
      </p:sp>
    </p:spTree>
    <p:extLst>
      <p:ext uri="{BB962C8B-B14F-4D97-AF65-F5344CB8AC3E}">
        <p14:creationId xmlns:p14="http://schemas.microsoft.com/office/powerpoint/2010/main" val="2458101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Lists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Assignment with an = on lists does not make a copy. Instead, assignment makes the two variables point to the one list in memory</a:t>
            </a:r>
            <a:r>
              <a:rPr lang="en-US" b="1" dirty="0" smtClean="0"/>
              <a:t>.</a:t>
            </a:r>
          </a:p>
          <a:p>
            <a:r>
              <a:rPr lang="en-US" b="1" dirty="0" smtClean="0"/>
              <a:t>Students=[“Ayo”,”Mariam”,”</a:t>
            </a:r>
            <a:r>
              <a:rPr lang="en-US" b="1" dirty="0" err="1" smtClean="0"/>
              <a:t>Tumise</a:t>
            </a:r>
            <a:r>
              <a:rPr lang="en-US" b="1" dirty="0" smtClean="0"/>
              <a:t>”,”</a:t>
            </a:r>
            <a:r>
              <a:rPr lang="en-US" b="1" dirty="0" err="1" smtClean="0"/>
              <a:t>Bola”,”Emma”,”John</a:t>
            </a:r>
            <a:r>
              <a:rPr lang="en-US" b="1" dirty="0" smtClean="0"/>
              <a:t>”]</a:t>
            </a:r>
          </a:p>
          <a:p>
            <a:r>
              <a:rPr lang="en-US" b="1" dirty="0" err="1" smtClean="0"/>
              <a:t>copyStudents</a:t>
            </a:r>
            <a:r>
              <a:rPr lang="en-US" b="1" dirty="0" smtClean="0"/>
              <a:t>=</a:t>
            </a:r>
            <a:r>
              <a:rPr lang="en-US" b="1" dirty="0"/>
              <a:t> </a:t>
            </a:r>
            <a:r>
              <a:rPr lang="en-US" b="1" dirty="0" smtClean="0"/>
              <a:t>Students</a:t>
            </a:r>
          </a:p>
          <a:p>
            <a:r>
              <a:rPr lang="en-US" sz="3200" b="1" dirty="0" smtClean="0">
                <a:solidFill>
                  <a:schemeClr val="accent2">
                    <a:lumMod val="50000"/>
                  </a:schemeClr>
                </a:solidFill>
              </a:rPr>
              <a:t>Students and </a:t>
            </a:r>
            <a:r>
              <a:rPr lang="en-US" sz="3200" b="1" dirty="0" err="1" smtClean="0">
                <a:solidFill>
                  <a:schemeClr val="accent2">
                    <a:lumMod val="50000"/>
                  </a:schemeClr>
                </a:solidFill>
              </a:rPr>
              <a:t>copyStudents</a:t>
            </a:r>
            <a:r>
              <a:rPr lang="en-US" sz="3200" b="1" dirty="0" smtClean="0">
                <a:solidFill>
                  <a:schemeClr val="accent2">
                    <a:lumMod val="50000"/>
                  </a:schemeClr>
                </a:solidFill>
              </a:rPr>
              <a:t> </a:t>
            </a:r>
            <a:r>
              <a:rPr lang="en-US" b="1" dirty="0" smtClean="0"/>
              <a:t>refer to the same lists in memory</a:t>
            </a:r>
          </a:p>
          <a:p>
            <a:r>
              <a:rPr lang="en-US" b="1" dirty="0" smtClean="0"/>
              <a:t>print</a:t>
            </a:r>
            <a:r>
              <a:rPr lang="en-US" b="1" dirty="0"/>
              <a:t>('ID </a:t>
            </a:r>
            <a:r>
              <a:rPr lang="en-US" b="1" dirty="0" smtClean="0"/>
              <a:t>:', id(students</a:t>
            </a:r>
            <a:r>
              <a:rPr lang="en-US" b="1" dirty="0" smtClean="0"/>
              <a:t>))</a:t>
            </a:r>
          </a:p>
          <a:p>
            <a:endParaRPr lang="en-US" b="1" dirty="0" smtClean="0"/>
          </a:p>
          <a:p>
            <a:r>
              <a:rPr lang="en-US" b="1" dirty="0"/>
              <a:t>print('ID :', </a:t>
            </a:r>
            <a:r>
              <a:rPr lang="en-US" b="1" dirty="0" smtClean="0"/>
              <a:t>id(</a:t>
            </a:r>
            <a:r>
              <a:rPr lang="en-US" b="1" dirty="0" err="1" smtClean="0"/>
              <a:t>copyStudents</a:t>
            </a:r>
            <a:r>
              <a:rPr lang="en-US" b="1" dirty="0"/>
              <a:t>))</a:t>
            </a:r>
          </a:p>
          <a:p>
            <a:endParaRPr lang="en-US" dirty="0" smtClean="0"/>
          </a:p>
          <a:p>
            <a:endParaRPr lang="en-US" dirty="0" smtClean="0"/>
          </a:p>
          <a:p>
            <a:r>
              <a:rPr lang="en-US" i="1" dirty="0"/>
              <a:t>The problem with copying lists in this way is that if you modify </a:t>
            </a:r>
            <a:r>
              <a:rPr lang="en-US" i="1" dirty="0" err="1"/>
              <a:t>new_list</a:t>
            </a:r>
            <a:r>
              <a:rPr lang="en-US" i="1" dirty="0"/>
              <a:t>, </a:t>
            </a:r>
            <a:r>
              <a:rPr lang="en-US" i="1" dirty="0" err="1"/>
              <a:t>old_list</a:t>
            </a:r>
            <a:r>
              <a:rPr lang="en-US" i="1" dirty="0"/>
              <a:t> is also modified. </a:t>
            </a:r>
            <a:endParaRPr lang="en-US" i="1" dirty="0" smtClean="0"/>
          </a:p>
          <a:p>
            <a:r>
              <a:rPr lang="en-US" i="1" dirty="0" smtClean="0"/>
              <a:t>It </a:t>
            </a:r>
            <a:r>
              <a:rPr lang="en-US" i="1" dirty="0"/>
              <a:t>is because the new list is referencing or pointing to the same </a:t>
            </a:r>
            <a:r>
              <a:rPr lang="en-US" i="1" dirty="0" err="1"/>
              <a:t>old_list</a:t>
            </a:r>
            <a:r>
              <a:rPr lang="en-US" i="1" dirty="0"/>
              <a:t> object.</a:t>
            </a:r>
          </a:p>
        </p:txBody>
      </p:sp>
    </p:spTree>
    <p:extLst>
      <p:ext uri="{BB962C8B-B14F-4D97-AF65-F5344CB8AC3E}">
        <p14:creationId xmlns:p14="http://schemas.microsoft.com/office/powerpoint/2010/main" val="1346558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Copying Lists - </a:t>
            </a:r>
            <a:r>
              <a:rPr lang="en-US" dirty="0"/>
              <a:t>the copy() method.</a:t>
            </a:r>
          </a:p>
        </p:txBody>
      </p:sp>
      <p:sp>
        <p:nvSpPr>
          <p:cNvPr id="3" name="Content Placeholder 2"/>
          <p:cNvSpPr>
            <a:spLocks noGrp="1"/>
          </p:cNvSpPr>
          <p:nvPr>
            <p:ph idx="1"/>
          </p:nvPr>
        </p:nvSpPr>
        <p:spPr/>
        <p:txBody>
          <a:bodyPr>
            <a:normAutofit/>
          </a:bodyPr>
          <a:lstStyle/>
          <a:p>
            <a:r>
              <a:rPr lang="en-US" dirty="0"/>
              <a:t>The copy() method returns a new list. It doesn't modify the original list. </a:t>
            </a:r>
            <a:endParaRPr lang="en-US" dirty="0" smtClean="0"/>
          </a:p>
          <a:p>
            <a:r>
              <a:rPr lang="en-US" sz="3600" b="1" dirty="0"/>
              <a:t>import copy</a:t>
            </a:r>
            <a:endParaRPr lang="en-US" sz="3600" b="1" dirty="0" smtClean="0"/>
          </a:p>
          <a:p>
            <a:r>
              <a:rPr lang="en-US" dirty="0" smtClean="0"/>
              <a:t>Students=[“Ayo”,”Mariam”,”</a:t>
            </a:r>
            <a:r>
              <a:rPr lang="en-US" dirty="0" err="1" smtClean="0"/>
              <a:t>Tumise</a:t>
            </a:r>
            <a:r>
              <a:rPr lang="en-US" dirty="0" smtClean="0"/>
              <a:t>”,”</a:t>
            </a:r>
            <a:r>
              <a:rPr lang="en-US" dirty="0" err="1" smtClean="0"/>
              <a:t>Bola”,”Emma”,”John</a:t>
            </a:r>
            <a:r>
              <a:rPr lang="en-US" dirty="0" smtClean="0"/>
              <a:t>”]</a:t>
            </a:r>
          </a:p>
          <a:p>
            <a:r>
              <a:rPr lang="en-US" sz="3600" dirty="0" err="1" smtClean="0">
                <a:solidFill>
                  <a:srgbClr val="C00000"/>
                </a:solidFill>
              </a:rPr>
              <a:t>copyStudents</a:t>
            </a:r>
            <a:r>
              <a:rPr lang="en-US" sz="3600" dirty="0" smtClean="0">
                <a:solidFill>
                  <a:srgbClr val="C00000"/>
                </a:solidFill>
              </a:rPr>
              <a:t>=</a:t>
            </a:r>
            <a:r>
              <a:rPr lang="en-US" sz="3600" dirty="0">
                <a:solidFill>
                  <a:srgbClr val="C00000"/>
                </a:solidFill>
              </a:rPr>
              <a:t> </a:t>
            </a:r>
            <a:r>
              <a:rPr lang="en-US" sz="3600" dirty="0" err="1" smtClean="0">
                <a:solidFill>
                  <a:srgbClr val="C00000"/>
                </a:solidFill>
              </a:rPr>
              <a:t>Students.copy</a:t>
            </a:r>
            <a:r>
              <a:rPr lang="en-US" sz="3600" dirty="0" smtClean="0">
                <a:solidFill>
                  <a:srgbClr val="C00000"/>
                </a:solidFill>
              </a:rPr>
              <a:t>()</a:t>
            </a:r>
          </a:p>
          <a:p>
            <a:r>
              <a:rPr lang="en-US" sz="3200" dirty="0" smtClean="0">
                <a:solidFill>
                  <a:schemeClr val="accent2">
                    <a:lumMod val="50000"/>
                  </a:schemeClr>
                </a:solidFill>
              </a:rPr>
              <a:t>Students and </a:t>
            </a:r>
            <a:r>
              <a:rPr lang="en-US" sz="3200" dirty="0" err="1" smtClean="0">
                <a:solidFill>
                  <a:schemeClr val="accent2">
                    <a:lumMod val="50000"/>
                  </a:schemeClr>
                </a:solidFill>
              </a:rPr>
              <a:t>copyStudents</a:t>
            </a:r>
            <a:r>
              <a:rPr lang="en-US" sz="3200" dirty="0" smtClean="0">
                <a:solidFill>
                  <a:schemeClr val="accent2">
                    <a:lumMod val="50000"/>
                  </a:schemeClr>
                </a:solidFill>
              </a:rPr>
              <a:t> </a:t>
            </a:r>
            <a:r>
              <a:rPr lang="en-US" dirty="0" smtClean="0"/>
              <a:t>refer to the different  lists in memory</a:t>
            </a:r>
            <a:endParaRPr lang="en-US" dirty="0"/>
          </a:p>
        </p:txBody>
      </p:sp>
    </p:spTree>
    <p:extLst>
      <p:ext uri="{BB962C8B-B14F-4D97-AF65-F5344CB8AC3E}">
        <p14:creationId xmlns:p14="http://schemas.microsoft.com/office/powerpoint/2010/main" val="301811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Copying Lists - </a:t>
            </a:r>
            <a:r>
              <a:rPr lang="en-US" dirty="0"/>
              <a:t>the copy() </a:t>
            </a:r>
            <a:r>
              <a:rPr lang="en-US" dirty="0" smtClean="0"/>
              <a:t>module.</a:t>
            </a:r>
            <a:endParaRPr lang="en-US" dirty="0"/>
          </a:p>
        </p:txBody>
      </p:sp>
      <p:sp>
        <p:nvSpPr>
          <p:cNvPr id="3" name="Content Placeholder 2"/>
          <p:cNvSpPr>
            <a:spLocks noGrp="1"/>
          </p:cNvSpPr>
          <p:nvPr>
            <p:ph idx="1"/>
          </p:nvPr>
        </p:nvSpPr>
        <p:spPr/>
        <p:txBody>
          <a:bodyPr>
            <a:normAutofit/>
          </a:bodyPr>
          <a:lstStyle/>
          <a:p>
            <a:r>
              <a:rPr lang="en-US" dirty="0"/>
              <a:t>The copy() method returns a new list. It doesn't modify the original list. </a:t>
            </a:r>
            <a:endParaRPr lang="en-US" dirty="0" smtClean="0"/>
          </a:p>
          <a:p>
            <a:r>
              <a:rPr lang="en-US" sz="3600" b="1" dirty="0"/>
              <a:t>import copy</a:t>
            </a:r>
            <a:endParaRPr lang="en-US" sz="3600" b="1" dirty="0" smtClean="0"/>
          </a:p>
          <a:p>
            <a:r>
              <a:rPr lang="en-US" dirty="0" smtClean="0"/>
              <a:t>Students=[“Ayo”,”Mariam”,”</a:t>
            </a:r>
            <a:r>
              <a:rPr lang="en-US" dirty="0" err="1" smtClean="0"/>
              <a:t>Tumise</a:t>
            </a:r>
            <a:r>
              <a:rPr lang="en-US" dirty="0" smtClean="0"/>
              <a:t>”,”</a:t>
            </a:r>
            <a:r>
              <a:rPr lang="en-US" dirty="0" err="1" smtClean="0"/>
              <a:t>Bola”,”Emma”,”John</a:t>
            </a:r>
            <a:r>
              <a:rPr lang="en-US" dirty="0" smtClean="0"/>
              <a:t>”]</a:t>
            </a:r>
          </a:p>
          <a:p>
            <a:r>
              <a:rPr lang="en-US" sz="3600" dirty="0" err="1" smtClean="0">
                <a:solidFill>
                  <a:srgbClr val="C00000"/>
                </a:solidFill>
              </a:rPr>
              <a:t>copyStudents</a:t>
            </a:r>
            <a:r>
              <a:rPr lang="en-US" sz="3600" dirty="0" smtClean="0">
                <a:solidFill>
                  <a:srgbClr val="C00000"/>
                </a:solidFill>
              </a:rPr>
              <a:t>=</a:t>
            </a:r>
            <a:r>
              <a:rPr lang="en-US" sz="3600" dirty="0">
                <a:solidFill>
                  <a:srgbClr val="C00000"/>
                </a:solidFill>
              </a:rPr>
              <a:t> </a:t>
            </a:r>
            <a:r>
              <a:rPr lang="en-US" sz="3600" dirty="0" err="1" smtClean="0">
                <a:solidFill>
                  <a:srgbClr val="C00000"/>
                </a:solidFill>
              </a:rPr>
              <a:t>copy.copy</a:t>
            </a:r>
            <a:r>
              <a:rPr lang="en-US" sz="3600" dirty="0" smtClean="0">
                <a:solidFill>
                  <a:srgbClr val="C00000"/>
                </a:solidFill>
              </a:rPr>
              <a:t>(</a:t>
            </a:r>
            <a:r>
              <a:rPr lang="en-US" sz="3600" dirty="0" err="1" smtClean="0">
                <a:solidFill>
                  <a:srgbClr val="C00000"/>
                </a:solidFill>
              </a:rPr>
              <a:t>Students.copy</a:t>
            </a:r>
            <a:r>
              <a:rPr lang="en-US" sz="3600" dirty="0" smtClean="0">
                <a:solidFill>
                  <a:srgbClr val="C00000"/>
                </a:solidFill>
              </a:rPr>
              <a:t>)</a:t>
            </a:r>
          </a:p>
          <a:p>
            <a:r>
              <a:rPr lang="en-US" sz="3600" dirty="0" smtClean="0">
                <a:solidFill>
                  <a:srgbClr val="C00000"/>
                </a:solidFill>
              </a:rPr>
              <a:t>The new object is an independent lists</a:t>
            </a:r>
          </a:p>
        </p:txBody>
      </p:sp>
    </p:spTree>
    <p:extLst>
      <p:ext uri="{BB962C8B-B14F-4D97-AF65-F5344CB8AC3E}">
        <p14:creationId xmlns:p14="http://schemas.microsoft.com/office/powerpoint/2010/main" val="2246684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DEFINITONS</a:t>
            </a:r>
          </a:p>
        </p:txBody>
      </p:sp>
      <p:sp>
        <p:nvSpPr>
          <p:cNvPr id="3" name="Content Placeholder 2"/>
          <p:cNvSpPr>
            <a:spLocks noGrp="1"/>
          </p:cNvSpPr>
          <p:nvPr>
            <p:ph idx="1"/>
          </p:nvPr>
        </p:nvSpPr>
        <p:spPr/>
        <p:txBody>
          <a:bodyPr>
            <a:normAutofit/>
          </a:bodyPr>
          <a:lstStyle/>
          <a:p>
            <a:r>
              <a:rPr lang="en-US" dirty="0"/>
              <a:t>The most basic data structure in Python is the sequence. Each element of a sequence is assigned a number - its position or index. The first index is zero, the second index is one, and so forth.</a:t>
            </a:r>
          </a:p>
          <a:p>
            <a:endParaRPr lang="en-US" dirty="0"/>
          </a:p>
          <a:p>
            <a:r>
              <a:rPr lang="en-US" dirty="0"/>
              <a:t>Python has six built-in types of sequences, but the most common ones are lists and tuples, . list may contain mutable elements. A list may contain duplicate values with their distinct positions and hence, multiple distinct or duplicate values can be passed as a sequence at the time of list creation.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Lists -.</a:t>
            </a:r>
            <a:endParaRPr lang="en-US" dirty="0"/>
          </a:p>
        </p:txBody>
      </p:sp>
      <p:sp>
        <p:nvSpPr>
          <p:cNvPr id="3" name="Content Placeholder 2"/>
          <p:cNvSpPr>
            <a:spLocks noGrp="1"/>
          </p:cNvSpPr>
          <p:nvPr>
            <p:ph idx="1"/>
          </p:nvPr>
        </p:nvSpPr>
        <p:spPr/>
        <p:txBody>
          <a:bodyPr>
            <a:normAutofit fontScale="92500"/>
          </a:bodyPr>
          <a:lstStyle/>
          <a:p>
            <a:r>
              <a:rPr lang="en-US" dirty="0"/>
              <a:t> An Analysis</a:t>
            </a:r>
          </a:p>
          <a:p>
            <a:r>
              <a:rPr lang="en-US" dirty="0"/>
              <a:t>A shallow copy means if we modify any of the nested list elements, changes are reflected in both the list as they point to the same reference. Whereas in deep copy, when we add an element in any of the lists, only that list is modified. When we use “=” operator the new list refers to the same object, hence any change (append, remove, change of value) in one list is reflected on both. But when we use </a:t>
            </a:r>
            <a:r>
              <a:rPr lang="en-US" dirty="0" err="1"/>
              <a:t>list.copy</a:t>
            </a:r>
            <a:r>
              <a:rPr lang="en-US" dirty="0"/>
              <a:t>() method, changes made to one list or not reflected on other except for in nested elements (like list within list), Here we should use </a:t>
            </a:r>
            <a:r>
              <a:rPr lang="en-US" dirty="0" err="1"/>
              <a:t>copy.deepcopy</a:t>
            </a:r>
            <a:r>
              <a:rPr lang="en-US" dirty="0"/>
              <a:t>() from the copy module to avoid this problem</a:t>
            </a:r>
            <a:endParaRPr lang="en-US" sz="3600" dirty="0" smtClean="0">
              <a:solidFill>
                <a:srgbClr val="C00000"/>
              </a:solidFill>
            </a:endParaRPr>
          </a:p>
        </p:txBody>
      </p:sp>
    </p:spTree>
    <p:extLst>
      <p:ext uri="{BB962C8B-B14F-4D97-AF65-F5344CB8AC3E}">
        <p14:creationId xmlns:p14="http://schemas.microsoft.com/office/powerpoint/2010/main" val="3792951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Copy </a:t>
            </a:r>
            <a:r>
              <a:rPr lang="en-US" b="1" dirty="0"/>
              <a:t>List Using Slicing Syntax</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Assignment with an = on lists does not make a copy. Instead, assignment makes the two variables point to the one list in memory</a:t>
            </a:r>
            <a:r>
              <a:rPr lang="en-US" dirty="0" smtClean="0"/>
              <a:t>.</a:t>
            </a:r>
          </a:p>
          <a:p>
            <a:r>
              <a:rPr lang="en-US" dirty="0" smtClean="0"/>
              <a:t>Students=[“Ayo”,”Mariam”,”</a:t>
            </a:r>
            <a:r>
              <a:rPr lang="en-US" dirty="0" err="1" smtClean="0"/>
              <a:t>Tumise</a:t>
            </a:r>
            <a:r>
              <a:rPr lang="en-US" dirty="0" smtClean="0"/>
              <a:t>”,”</a:t>
            </a:r>
            <a:r>
              <a:rPr lang="en-US" dirty="0" err="1" smtClean="0"/>
              <a:t>Bola”,”Emma”,”John</a:t>
            </a:r>
            <a:r>
              <a:rPr lang="en-US" dirty="0" smtClean="0"/>
              <a:t>”]</a:t>
            </a:r>
          </a:p>
          <a:p>
            <a:r>
              <a:rPr lang="en-US" dirty="0" err="1" smtClean="0"/>
              <a:t>copyStudents</a:t>
            </a:r>
            <a:r>
              <a:rPr lang="en-US" dirty="0" smtClean="0"/>
              <a:t>=</a:t>
            </a:r>
            <a:r>
              <a:rPr lang="en-US" dirty="0"/>
              <a:t> </a:t>
            </a:r>
            <a:r>
              <a:rPr lang="en-US" dirty="0" smtClean="0"/>
              <a:t>Students[:]</a:t>
            </a:r>
          </a:p>
          <a:p>
            <a:r>
              <a:rPr lang="en-US" sz="3200" dirty="0" smtClean="0">
                <a:solidFill>
                  <a:schemeClr val="accent2">
                    <a:lumMod val="50000"/>
                  </a:schemeClr>
                </a:solidFill>
              </a:rPr>
              <a:t>Students and </a:t>
            </a:r>
            <a:r>
              <a:rPr lang="en-US" sz="3200" dirty="0" err="1" smtClean="0">
                <a:solidFill>
                  <a:schemeClr val="accent2">
                    <a:lumMod val="50000"/>
                  </a:schemeClr>
                </a:solidFill>
              </a:rPr>
              <a:t>copyStudents</a:t>
            </a:r>
            <a:r>
              <a:rPr lang="en-US" sz="3200" dirty="0" smtClean="0">
                <a:solidFill>
                  <a:schemeClr val="accent2">
                    <a:lumMod val="50000"/>
                  </a:schemeClr>
                </a:solidFill>
              </a:rPr>
              <a:t> </a:t>
            </a:r>
            <a:r>
              <a:rPr lang="en-US" dirty="0" smtClean="0"/>
              <a:t>refer to the </a:t>
            </a:r>
            <a:r>
              <a:rPr lang="en-US" dirty="0" err="1" smtClean="0"/>
              <a:t>seoarate</a:t>
            </a:r>
            <a:r>
              <a:rPr lang="en-US" dirty="0" smtClean="0"/>
              <a:t>  lists in memory</a:t>
            </a:r>
          </a:p>
          <a:p>
            <a:r>
              <a:rPr lang="en-US" i="1" dirty="0" err="1" smtClean="0"/>
              <a:t>students.append</a:t>
            </a:r>
            <a:r>
              <a:rPr lang="en-US" i="1" dirty="0" smtClean="0"/>
              <a:t>(“</a:t>
            </a:r>
            <a:r>
              <a:rPr lang="en-US" i="1" dirty="0" err="1" smtClean="0"/>
              <a:t>DeBode</a:t>
            </a:r>
            <a:r>
              <a:rPr lang="en-US" i="1" dirty="0" smtClean="0"/>
              <a:t>”).</a:t>
            </a:r>
          </a:p>
          <a:p>
            <a:r>
              <a:rPr lang="en-US" i="1" dirty="0" smtClean="0"/>
              <a:t>P</a:t>
            </a:r>
          </a:p>
          <a:p>
            <a:r>
              <a:rPr lang="en-US" i="1" dirty="0"/>
              <a:t>Print(students)</a:t>
            </a:r>
          </a:p>
          <a:p>
            <a:r>
              <a:rPr lang="en-US" i="1" dirty="0" smtClean="0"/>
              <a:t>print(</a:t>
            </a:r>
            <a:r>
              <a:rPr lang="en-US" i="1" dirty="0" err="1" smtClean="0"/>
              <a:t>copyStudents</a:t>
            </a:r>
            <a:r>
              <a:rPr lang="en-US" i="1" dirty="0" smtClean="0"/>
              <a:t>)</a:t>
            </a:r>
            <a:endParaRPr lang="en-US" i="1" dirty="0"/>
          </a:p>
        </p:txBody>
      </p:sp>
    </p:spTree>
    <p:extLst>
      <p:ext uri="{BB962C8B-B14F-4D97-AF65-F5344CB8AC3E}">
        <p14:creationId xmlns:p14="http://schemas.microsoft.com/office/powerpoint/2010/main" val="2905562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Lists</a:t>
            </a:r>
            <a:endParaRPr lang="en-US" dirty="0"/>
          </a:p>
        </p:txBody>
      </p:sp>
      <p:sp>
        <p:nvSpPr>
          <p:cNvPr id="3" name="Content Placeholder 2"/>
          <p:cNvSpPr>
            <a:spLocks noGrp="1"/>
          </p:cNvSpPr>
          <p:nvPr>
            <p:ph idx="1"/>
          </p:nvPr>
        </p:nvSpPr>
        <p:spPr/>
        <p:txBody>
          <a:bodyPr>
            <a:normAutofit lnSpcReduction="10000"/>
          </a:bodyPr>
          <a:lstStyle/>
          <a:p>
            <a:r>
              <a:rPr lang="en-US" dirty="0"/>
              <a:t>You can update single or multiple elements of lists by giving the slice on the left-hand side of the assignment operator, and you can add to elements in a list with the append() method</a:t>
            </a:r>
            <a:r>
              <a:rPr lang="en-US" dirty="0" smtClean="0"/>
              <a:t>.</a:t>
            </a:r>
          </a:p>
          <a:p>
            <a:r>
              <a:rPr lang="en-US" dirty="0"/>
              <a:t>Elements can be added to the List by using built-in </a:t>
            </a:r>
            <a:r>
              <a:rPr lang="en-US" sz="3200" b="1" dirty="0" smtClean="0">
                <a:solidFill>
                  <a:schemeClr val="accent2">
                    <a:lumMod val="50000"/>
                  </a:schemeClr>
                </a:solidFill>
              </a:rPr>
              <a:t>append</a:t>
            </a:r>
            <a:r>
              <a:rPr lang="en-US" sz="3200" b="1" dirty="0">
                <a:solidFill>
                  <a:schemeClr val="accent2">
                    <a:lumMod val="50000"/>
                  </a:schemeClr>
                </a:solidFill>
              </a:rPr>
              <a:t>(</a:t>
            </a:r>
            <a:r>
              <a:rPr lang="en-US" b="1" dirty="0" smtClean="0">
                <a:solidFill>
                  <a:schemeClr val="accent2">
                    <a:lumMod val="50000"/>
                  </a:schemeClr>
                </a:solidFill>
              </a:rPr>
              <a:t>) </a:t>
            </a:r>
            <a:r>
              <a:rPr lang="en-US" dirty="0"/>
              <a:t>function. Only one element at a time can be added to the list by using append() method, for addition of multiple elements with the append() method, loops are used. Tuples can also be added to the List with the use of append method because tuples are immutable. Unlike Sets, Lists can also be added to the existing list with the use of append() method.</a:t>
            </a:r>
          </a:p>
        </p:txBody>
      </p:sp>
    </p:spTree>
    <p:extLst>
      <p:ext uri="{BB962C8B-B14F-4D97-AF65-F5344CB8AC3E}">
        <p14:creationId xmlns:p14="http://schemas.microsoft.com/office/powerpoint/2010/main" val="3880014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items to a  Lists –   append()</a:t>
            </a:r>
            <a:endParaRPr lang="en-US" dirty="0"/>
          </a:p>
        </p:txBody>
      </p:sp>
      <p:sp>
        <p:nvSpPr>
          <p:cNvPr id="3" name="Content Placeholder 2"/>
          <p:cNvSpPr>
            <a:spLocks noGrp="1"/>
          </p:cNvSpPr>
          <p:nvPr>
            <p:ph idx="1"/>
          </p:nvPr>
        </p:nvSpPr>
        <p:spPr/>
        <p:txBody>
          <a:bodyPr/>
          <a:lstStyle/>
          <a:p>
            <a:r>
              <a:rPr lang="en-US" dirty="0" err="1" smtClean="0"/>
              <a:t>Students.append</a:t>
            </a:r>
            <a:r>
              <a:rPr lang="en-US" dirty="0" smtClean="0"/>
              <a:t>(“</a:t>
            </a:r>
            <a:r>
              <a:rPr lang="en-US" dirty="0" err="1" smtClean="0"/>
              <a:t>Yetunde</a:t>
            </a:r>
            <a:r>
              <a:rPr lang="en-US" dirty="0" smtClean="0"/>
              <a:t>”).</a:t>
            </a:r>
          </a:p>
          <a:p>
            <a:endParaRPr lang="en-US" dirty="0" smtClean="0"/>
          </a:p>
          <a:p>
            <a:pPr lvl="1"/>
            <a:r>
              <a:rPr lang="en-US" sz="3200" b="1" dirty="0" err="1"/>
              <a:t>list.append</a:t>
            </a:r>
            <a:r>
              <a:rPr lang="en-US" sz="3200" b="1" dirty="0"/>
              <a:t>(</a:t>
            </a:r>
            <a:r>
              <a:rPr lang="en-US" sz="3200" b="1" dirty="0" err="1"/>
              <a:t>elem</a:t>
            </a:r>
            <a:r>
              <a:rPr lang="en-US" sz="3200" dirty="0"/>
              <a:t>) </a:t>
            </a:r>
            <a:r>
              <a:rPr lang="en-US" sz="3200" dirty="0" smtClean="0"/>
              <a:t>– </a:t>
            </a:r>
          </a:p>
          <a:p>
            <a:pPr lvl="1"/>
            <a:r>
              <a:rPr lang="en-US" sz="3200" dirty="0" smtClean="0"/>
              <a:t>This adds </a:t>
            </a:r>
            <a:r>
              <a:rPr lang="en-US" sz="3200" dirty="0"/>
              <a:t>a single element to the end of the list. </a:t>
            </a:r>
            <a:r>
              <a:rPr lang="en-US" sz="3200" dirty="0" smtClean="0"/>
              <a:t>It does </a:t>
            </a:r>
            <a:r>
              <a:rPr lang="en-US" sz="3200" dirty="0"/>
              <a:t>not return the new list, just modifies the original</a:t>
            </a:r>
            <a:r>
              <a:rPr lang="en-US" sz="3200" dirty="0" smtClean="0"/>
              <a:t>.</a:t>
            </a:r>
            <a:r>
              <a:rPr lang="en-US" sz="3200" dirty="0"/>
              <a:t> Using the append() method to append an item</a:t>
            </a:r>
          </a:p>
          <a:p>
            <a:endParaRPr lang="en-US" dirty="0"/>
          </a:p>
        </p:txBody>
      </p:sp>
    </p:spTree>
    <p:extLst>
      <p:ext uri="{BB962C8B-B14F-4D97-AF65-F5344CB8AC3E}">
        <p14:creationId xmlns:p14="http://schemas.microsoft.com/office/powerpoint/2010/main" val="3836550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smtClean="0"/>
              <a:t>Adding </a:t>
            </a:r>
            <a:r>
              <a:rPr lang="en-US" dirty="0"/>
              <a:t>elements to the </a:t>
            </a:r>
            <a:r>
              <a:rPr lang="en-US" dirty="0" smtClean="0"/>
              <a:t>List  using </a:t>
            </a:r>
            <a:r>
              <a:rPr lang="en-US" dirty="0"/>
              <a:t>Iterator</a:t>
            </a:r>
          </a:p>
        </p:txBody>
      </p:sp>
      <p:sp>
        <p:nvSpPr>
          <p:cNvPr id="3" name="Content Placeholder 2"/>
          <p:cNvSpPr>
            <a:spLocks noGrp="1"/>
          </p:cNvSpPr>
          <p:nvPr>
            <p:ph idx="1"/>
          </p:nvPr>
        </p:nvSpPr>
        <p:spPr/>
        <p:txBody>
          <a:bodyPr/>
          <a:lstStyle/>
          <a:p>
            <a:pPr fontAlgn="base"/>
            <a:r>
              <a:rPr lang="en-US" dirty="0"/>
              <a:t>for i in range(1, 4):</a:t>
            </a:r>
          </a:p>
          <a:p>
            <a:pPr fontAlgn="base"/>
            <a:r>
              <a:rPr lang="en-US" dirty="0"/>
              <a:t>    </a:t>
            </a:r>
            <a:r>
              <a:rPr lang="en-US" dirty="0" err="1"/>
              <a:t>List.append</a:t>
            </a:r>
            <a:r>
              <a:rPr lang="en-US" dirty="0"/>
              <a:t>(i)</a:t>
            </a:r>
          </a:p>
          <a:p>
            <a:pPr fontAlgn="base"/>
            <a:r>
              <a:rPr lang="en-US" dirty="0"/>
              <a:t>print("\</a:t>
            </a:r>
            <a:r>
              <a:rPr lang="en-US" dirty="0" err="1"/>
              <a:t>nList</a:t>
            </a:r>
            <a:r>
              <a:rPr lang="en-US" dirty="0"/>
              <a:t> after Addition </a:t>
            </a:r>
            <a:r>
              <a:rPr lang="en-US" dirty="0" smtClean="0"/>
              <a:t>: </a:t>
            </a:r>
            <a:r>
              <a:rPr lang="en-US" dirty="0"/>
              <a:t>")</a:t>
            </a:r>
          </a:p>
          <a:p>
            <a:pPr fontAlgn="base"/>
            <a:r>
              <a:rPr lang="en-US" dirty="0"/>
              <a:t>print(List)</a:t>
            </a:r>
          </a:p>
          <a:p>
            <a:endParaRPr lang="en-US" dirty="0"/>
          </a:p>
        </p:txBody>
      </p:sp>
    </p:spTree>
    <p:extLst>
      <p:ext uri="{BB962C8B-B14F-4D97-AF65-F5344CB8AC3E}">
        <p14:creationId xmlns:p14="http://schemas.microsoft.com/office/powerpoint/2010/main" val="1318278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smtClean="0"/>
              <a:t>Addition </a:t>
            </a:r>
            <a:r>
              <a:rPr lang="en-US" dirty="0"/>
              <a:t>of List to a List</a:t>
            </a:r>
          </a:p>
        </p:txBody>
      </p:sp>
      <p:sp>
        <p:nvSpPr>
          <p:cNvPr id="3" name="Content Placeholder 2"/>
          <p:cNvSpPr>
            <a:spLocks noGrp="1"/>
          </p:cNvSpPr>
          <p:nvPr>
            <p:ph idx="1"/>
          </p:nvPr>
        </p:nvSpPr>
        <p:spPr>
          <a:xfrm>
            <a:off x="1702320" y="2552699"/>
            <a:ext cx="8124669" cy="2576513"/>
          </a:xfrm>
        </p:spPr>
        <p:txBody>
          <a:bodyPr/>
          <a:lstStyle/>
          <a:p>
            <a:pPr fontAlgn="base"/>
            <a:r>
              <a:rPr lang="en-US" dirty="0" err="1" smtClean="0"/>
              <a:t>Newstudennts</a:t>
            </a:r>
            <a:r>
              <a:rPr lang="en-US" dirty="0" smtClean="0"/>
              <a:t>=[“</a:t>
            </a:r>
            <a:r>
              <a:rPr lang="en-US" dirty="0" err="1" smtClean="0"/>
              <a:t>yele</a:t>
            </a:r>
            <a:r>
              <a:rPr lang="en-US" dirty="0" smtClean="0"/>
              <a:t>”,”</a:t>
            </a:r>
            <a:r>
              <a:rPr lang="en-US" dirty="0" err="1" smtClean="0"/>
              <a:t>Kemi</a:t>
            </a:r>
            <a:r>
              <a:rPr lang="en-US" dirty="0" smtClean="0"/>
              <a:t>”,”</a:t>
            </a:r>
            <a:r>
              <a:rPr lang="en-US" dirty="0" err="1" smtClean="0"/>
              <a:t>mathew</a:t>
            </a:r>
            <a:r>
              <a:rPr lang="en-US" dirty="0" smtClean="0"/>
              <a:t>”]</a:t>
            </a:r>
          </a:p>
          <a:p>
            <a:pPr fontAlgn="base"/>
            <a:r>
              <a:rPr lang="en-US" dirty="0" err="1" smtClean="0"/>
              <a:t>Students.apend</a:t>
            </a:r>
            <a:r>
              <a:rPr lang="en-US" dirty="0" smtClean="0"/>
              <a:t>(</a:t>
            </a:r>
            <a:r>
              <a:rPr lang="en-US" dirty="0" err="1" smtClean="0"/>
              <a:t>newstudents</a:t>
            </a:r>
            <a:r>
              <a:rPr lang="en-US" dirty="0" smtClean="0"/>
              <a:t>)</a:t>
            </a:r>
            <a:endParaRPr lang="en-US" dirty="0"/>
          </a:p>
          <a:p>
            <a:endParaRPr lang="en-US" dirty="0"/>
          </a:p>
        </p:txBody>
      </p:sp>
    </p:spTree>
    <p:extLst>
      <p:ext uri="{BB962C8B-B14F-4D97-AF65-F5344CB8AC3E}">
        <p14:creationId xmlns:p14="http://schemas.microsoft.com/office/powerpoint/2010/main" val="2244009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803" y="509954"/>
            <a:ext cx="10972800" cy="1066800"/>
          </a:xfrm>
        </p:spPr>
        <p:txBody>
          <a:bodyPr>
            <a:normAutofit/>
          </a:bodyPr>
          <a:lstStyle/>
          <a:p>
            <a:pPr fontAlgn="base"/>
            <a:r>
              <a:rPr lang="en-US" b="1" dirty="0" smtClean="0"/>
              <a:t>Using</a:t>
            </a:r>
            <a:r>
              <a:rPr lang="en-US" b="1" dirty="0"/>
              <a:t> insert() method</a:t>
            </a:r>
          </a:p>
        </p:txBody>
      </p:sp>
      <p:sp>
        <p:nvSpPr>
          <p:cNvPr id="3" name="Content Placeholder 2"/>
          <p:cNvSpPr>
            <a:spLocks noGrp="1"/>
          </p:cNvSpPr>
          <p:nvPr>
            <p:ph idx="1"/>
          </p:nvPr>
        </p:nvSpPr>
        <p:spPr>
          <a:xfrm>
            <a:off x="2683240" y="1435881"/>
            <a:ext cx="7681210" cy="4351338"/>
          </a:xfrm>
        </p:spPr>
        <p:txBody>
          <a:bodyPr/>
          <a:lstStyle/>
          <a:p>
            <a:pPr fontAlgn="base"/>
            <a:r>
              <a:rPr lang="en-US" dirty="0"/>
              <a:t>append() method only works for addition of elements at the end of the </a:t>
            </a:r>
            <a:r>
              <a:rPr lang="en-US" dirty="0" smtClean="0"/>
              <a:t>List,.</a:t>
            </a:r>
          </a:p>
          <a:p>
            <a:pPr fontAlgn="base"/>
            <a:r>
              <a:rPr lang="en-US" dirty="0" smtClean="0"/>
              <a:t>To add an  </a:t>
            </a:r>
            <a:r>
              <a:rPr lang="en-US" dirty="0"/>
              <a:t>element at the desired position, insert() method is used</a:t>
            </a:r>
            <a:r>
              <a:rPr lang="en-US" dirty="0" smtClean="0"/>
              <a:t>.</a:t>
            </a:r>
          </a:p>
          <a:p>
            <a:pPr fontAlgn="base"/>
            <a:endParaRPr lang="en-US" dirty="0" smtClean="0"/>
          </a:p>
          <a:p>
            <a:pPr fontAlgn="base"/>
            <a:r>
              <a:rPr lang="en-US" dirty="0" smtClean="0"/>
              <a:t> </a:t>
            </a:r>
            <a:r>
              <a:rPr lang="en-US" dirty="0"/>
              <a:t>Unlike append() which takes only one argument, insert() method requires two arguments(position, value</a:t>
            </a:r>
            <a:r>
              <a:rPr lang="en-US" dirty="0" smtClean="0"/>
              <a:t>).</a:t>
            </a:r>
          </a:p>
          <a:p>
            <a:pPr fontAlgn="base"/>
            <a:r>
              <a:rPr lang="en-US" sz="3600" b="1" dirty="0">
                <a:solidFill>
                  <a:srgbClr val="FF0000"/>
                </a:solidFill>
              </a:rPr>
              <a:t> </a:t>
            </a:r>
            <a:r>
              <a:rPr lang="en-US" sz="3600" b="1" dirty="0" smtClean="0">
                <a:solidFill>
                  <a:srgbClr val="FF0000"/>
                </a:solidFill>
              </a:rPr>
              <a:t>insert</a:t>
            </a:r>
            <a:r>
              <a:rPr lang="en-US" sz="3600" b="1" dirty="0">
                <a:solidFill>
                  <a:srgbClr val="FF0000"/>
                </a:solidFill>
              </a:rPr>
              <a:t> </a:t>
            </a:r>
            <a:r>
              <a:rPr lang="en-US" sz="3600" b="1" dirty="0" smtClean="0">
                <a:solidFill>
                  <a:srgbClr val="FF0000"/>
                </a:solidFill>
              </a:rPr>
              <a:t>(position</a:t>
            </a:r>
            <a:r>
              <a:rPr lang="en-US" sz="3600" b="1" dirty="0">
                <a:solidFill>
                  <a:srgbClr val="FF0000"/>
                </a:solidFill>
              </a:rPr>
              <a:t>, value).</a:t>
            </a:r>
          </a:p>
        </p:txBody>
      </p:sp>
    </p:spTree>
    <p:extLst>
      <p:ext uri="{BB962C8B-B14F-4D97-AF65-F5344CB8AC3E}">
        <p14:creationId xmlns:p14="http://schemas.microsoft.com/office/powerpoint/2010/main" val="3119987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804" y="664699"/>
            <a:ext cx="10972800" cy="1066800"/>
          </a:xfrm>
        </p:spPr>
        <p:txBody>
          <a:bodyPr>
            <a:normAutofit/>
          </a:bodyPr>
          <a:lstStyle/>
          <a:p>
            <a:pPr fontAlgn="base"/>
            <a:r>
              <a:rPr lang="en-US" dirty="0" smtClean="0"/>
              <a:t>Update  Lists –</a:t>
            </a:r>
            <a:r>
              <a:rPr lang="en-US" b="1" dirty="0"/>
              <a:t>Using insert() method</a:t>
            </a:r>
          </a:p>
        </p:txBody>
      </p:sp>
      <p:sp>
        <p:nvSpPr>
          <p:cNvPr id="3" name="Content Placeholder 2"/>
          <p:cNvSpPr>
            <a:spLocks noGrp="1"/>
          </p:cNvSpPr>
          <p:nvPr>
            <p:ph idx="1"/>
          </p:nvPr>
        </p:nvSpPr>
        <p:spPr>
          <a:xfrm>
            <a:off x="2658794" y="2180491"/>
            <a:ext cx="7705656" cy="3606727"/>
          </a:xfrm>
        </p:spPr>
        <p:txBody>
          <a:bodyPr/>
          <a:lstStyle/>
          <a:p>
            <a:pPr fontAlgn="base"/>
            <a:r>
              <a:rPr lang="en-US" dirty="0" err="1" smtClean="0"/>
              <a:t>Students.insert</a:t>
            </a:r>
            <a:r>
              <a:rPr lang="en-US" dirty="0" smtClean="0"/>
              <a:t>(4,“Kolawole”)</a:t>
            </a:r>
          </a:p>
          <a:p>
            <a:pPr fontAlgn="base"/>
            <a:r>
              <a:rPr lang="en-US" dirty="0" smtClean="0"/>
              <a:t>Print (students)</a:t>
            </a:r>
          </a:p>
          <a:p>
            <a:pPr fontAlgn="base"/>
            <a:endParaRPr lang="en-US" dirty="0"/>
          </a:p>
          <a:p>
            <a:r>
              <a:rPr lang="en-US" dirty="0"/>
              <a:t>To insert a list item at a specified index, use the insert() method.</a:t>
            </a:r>
          </a:p>
          <a:p>
            <a:r>
              <a:rPr lang="en-US" dirty="0"/>
              <a:t>The insert() method inserts an item at the specified index</a:t>
            </a:r>
          </a:p>
          <a:p>
            <a:pPr fontAlgn="base"/>
            <a:endParaRPr lang="en-US" dirty="0"/>
          </a:p>
        </p:txBody>
      </p:sp>
    </p:spTree>
    <p:extLst>
      <p:ext uri="{BB962C8B-B14F-4D97-AF65-F5344CB8AC3E}">
        <p14:creationId xmlns:p14="http://schemas.microsoft.com/office/powerpoint/2010/main" val="201741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Using </a:t>
            </a:r>
            <a:r>
              <a:rPr lang="en-US" b="1" dirty="0"/>
              <a:t>extend() method</a:t>
            </a:r>
          </a:p>
        </p:txBody>
      </p:sp>
      <p:sp>
        <p:nvSpPr>
          <p:cNvPr id="3" name="Content Placeholder 2"/>
          <p:cNvSpPr>
            <a:spLocks noGrp="1"/>
          </p:cNvSpPr>
          <p:nvPr>
            <p:ph idx="1"/>
          </p:nvPr>
        </p:nvSpPr>
        <p:spPr>
          <a:xfrm>
            <a:off x="647700" y="2083633"/>
            <a:ext cx="9716750" cy="3703586"/>
          </a:xfrm>
        </p:spPr>
        <p:txBody>
          <a:bodyPr>
            <a:normAutofit/>
          </a:bodyPr>
          <a:lstStyle/>
          <a:p>
            <a:pPr fontAlgn="base"/>
            <a:r>
              <a:rPr lang="en-US" dirty="0" smtClean="0"/>
              <a:t>This </a:t>
            </a:r>
            <a:r>
              <a:rPr lang="en-US" dirty="0"/>
              <a:t>method is used to add multiple elements at the same time at the end of the list</a:t>
            </a:r>
            <a:r>
              <a:rPr lang="en-US" dirty="0" smtClean="0"/>
              <a:t>.</a:t>
            </a:r>
            <a:r>
              <a:rPr lang="en-US" dirty="0"/>
              <a:t> To append elements from </a:t>
            </a:r>
            <a:r>
              <a:rPr lang="en-US" i="1" dirty="0"/>
              <a:t>another list</a:t>
            </a:r>
            <a:r>
              <a:rPr lang="en-US" dirty="0"/>
              <a:t> to the current list, use the extend() method</a:t>
            </a:r>
            <a:r>
              <a:rPr lang="en-US" dirty="0" smtClean="0"/>
              <a:t>.</a:t>
            </a:r>
          </a:p>
          <a:p>
            <a:pPr fontAlgn="base"/>
            <a:endParaRPr lang="en-US" dirty="0" smtClean="0"/>
          </a:p>
          <a:p>
            <a:pPr fontAlgn="base"/>
            <a:r>
              <a:rPr lang="en-US" b="1" dirty="0">
                <a:solidFill>
                  <a:srgbClr val="FF0000"/>
                </a:solidFill>
              </a:rPr>
              <a:t>Note – </a:t>
            </a:r>
            <a:r>
              <a:rPr lang="en-US" u="sng" dirty="0">
                <a:solidFill>
                  <a:srgbClr val="FF0000"/>
                </a:solidFill>
                <a:hlinkClick r:id="rId2"/>
              </a:rPr>
              <a:t>append() and extend()</a:t>
            </a:r>
            <a:r>
              <a:rPr lang="en-US" dirty="0">
                <a:solidFill>
                  <a:srgbClr val="FF0000"/>
                </a:solidFill>
              </a:rPr>
              <a:t> methods can only add </a:t>
            </a:r>
            <a:r>
              <a:rPr lang="en-US" dirty="0" smtClean="0">
                <a:solidFill>
                  <a:srgbClr val="FF0000"/>
                </a:solidFill>
              </a:rPr>
              <a:t>elements </a:t>
            </a:r>
            <a:r>
              <a:rPr lang="en-US" dirty="0">
                <a:solidFill>
                  <a:srgbClr val="FF0000"/>
                </a:solidFill>
              </a:rPr>
              <a:t>at the end</a:t>
            </a:r>
            <a:r>
              <a:rPr lang="en-US" dirty="0" smtClean="0">
                <a:solidFill>
                  <a:srgbClr val="FF0000"/>
                </a:solidFill>
              </a:rPr>
              <a:t>.</a:t>
            </a:r>
          </a:p>
          <a:p>
            <a:pPr fontAlgn="base"/>
            <a:r>
              <a:rPr lang="en-US" b="1" dirty="0" err="1" smtClean="0"/>
              <a:t>Students.extend</a:t>
            </a:r>
            <a:r>
              <a:rPr lang="en-US" b="1" dirty="0" smtClean="0"/>
              <a:t>([“</a:t>
            </a:r>
            <a:r>
              <a:rPr lang="en-US" b="1" dirty="0" err="1" smtClean="0"/>
              <a:t>John”,”Peter”,”Mona</a:t>
            </a:r>
            <a:r>
              <a:rPr lang="en-US" b="1" dirty="0" smtClean="0"/>
              <a:t>”])</a:t>
            </a:r>
            <a:endParaRPr lang="en-US" b="1" dirty="0"/>
          </a:p>
        </p:txBody>
      </p:sp>
    </p:spTree>
    <p:extLst>
      <p:ext uri="{BB962C8B-B14F-4D97-AF65-F5344CB8AC3E}">
        <p14:creationId xmlns:p14="http://schemas.microsoft.com/office/powerpoint/2010/main" val="1435499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smtClean="0"/>
              <a:t>Update  Lists –</a:t>
            </a:r>
            <a:r>
              <a:rPr lang="en-US" b="1" dirty="0" smtClean="0"/>
              <a:t>+ and * Operations</a:t>
            </a:r>
            <a:endParaRPr lang="en-US" b="1" dirty="0"/>
          </a:p>
        </p:txBody>
      </p:sp>
      <p:sp>
        <p:nvSpPr>
          <p:cNvPr id="3" name="Content Placeholder 2"/>
          <p:cNvSpPr>
            <a:spLocks noGrp="1"/>
          </p:cNvSpPr>
          <p:nvPr>
            <p:ph idx="1"/>
          </p:nvPr>
        </p:nvSpPr>
        <p:spPr>
          <a:xfrm>
            <a:off x="2683240" y="2083633"/>
            <a:ext cx="7681210" cy="3703586"/>
          </a:xfrm>
        </p:spPr>
        <p:txBody>
          <a:bodyPr/>
          <a:lstStyle/>
          <a:p>
            <a:pPr fontAlgn="base"/>
            <a:r>
              <a:rPr lang="en-US" dirty="0"/>
              <a:t>Lists respond to the + and * operators much like strings; they mean concatenation and repetition here too, except that the result is a new list, not a string.</a:t>
            </a:r>
            <a:endParaRPr lang="en-US" b="1" dirty="0"/>
          </a:p>
        </p:txBody>
      </p:sp>
    </p:spTree>
    <p:extLst>
      <p:ext uri="{BB962C8B-B14F-4D97-AF65-F5344CB8AC3E}">
        <p14:creationId xmlns:p14="http://schemas.microsoft.com/office/powerpoint/2010/main" val="375095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DEFINITONS</a:t>
            </a:r>
          </a:p>
        </p:txBody>
      </p:sp>
      <p:sp>
        <p:nvSpPr>
          <p:cNvPr id="3" name="Content Placeholder 2"/>
          <p:cNvSpPr>
            <a:spLocks noGrp="1"/>
          </p:cNvSpPr>
          <p:nvPr>
            <p:ph idx="1"/>
          </p:nvPr>
        </p:nvSpPr>
        <p:spPr/>
        <p:txBody>
          <a:bodyPr>
            <a:normAutofit/>
          </a:bodyPr>
          <a:lstStyle/>
          <a:p>
            <a:r>
              <a:rPr lang="en-US" dirty="0"/>
              <a:t>The list is a most versatile </a:t>
            </a:r>
            <a:r>
              <a:rPr lang="en-US" dirty="0" err="1"/>
              <a:t>datatype</a:t>
            </a:r>
            <a:r>
              <a:rPr lang="en-US" dirty="0"/>
              <a:t> available in Python which can be written as a list of comma-separated values (items) between square brackets. Important thing about a list is that items in a list need not be of the same type</a:t>
            </a:r>
            <a:r>
              <a:rPr lang="en-US" dirty="0" smtClean="0"/>
              <a:t>.</a:t>
            </a:r>
            <a:endParaRPr lang="en-US" dirty="0"/>
          </a:p>
          <a:p>
            <a:r>
              <a:rPr lang="en-US" dirty="0"/>
              <a:t>Creating a list is as simple as putting different comma-separated values between square brackets. . List literals are written within square brackets [ ]. Lists work similarly to strings -- use the </a:t>
            </a:r>
            <a:r>
              <a:rPr lang="en-US" dirty="0" err="1"/>
              <a:t>len</a:t>
            </a:r>
            <a:r>
              <a:rPr lang="en-US" dirty="0"/>
              <a:t>() function and square brackets [ ] to access data, with the first element at index 0</a:t>
            </a:r>
          </a:p>
        </p:txBody>
      </p:sp>
    </p:spTree>
    <p:extLst>
      <p:ext uri="{BB962C8B-B14F-4D97-AF65-F5344CB8AC3E}">
        <p14:creationId xmlns:p14="http://schemas.microsoft.com/office/powerpoint/2010/main" val="1459537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Lists Operations</a:t>
            </a:r>
            <a:endParaRPr lang="en-US" b="1" dirty="0"/>
          </a:p>
        </p:txBody>
      </p:sp>
      <p:sp>
        <p:nvSpPr>
          <p:cNvPr id="3" name="Content Placeholder 2"/>
          <p:cNvSpPr>
            <a:spLocks noGrp="1"/>
          </p:cNvSpPr>
          <p:nvPr>
            <p:ph idx="1"/>
          </p:nvPr>
        </p:nvSpPr>
        <p:spPr>
          <a:xfrm>
            <a:off x="2683240" y="2083633"/>
            <a:ext cx="7681210" cy="3703586"/>
          </a:xfrm>
        </p:spPr>
        <p:txBody>
          <a:bodyPr>
            <a:normAutofit lnSpcReduction="10000"/>
          </a:bodyPr>
          <a:lstStyle/>
          <a:p>
            <a:pPr fontAlgn="base"/>
            <a:r>
              <a:rPr lang="en-US" b="1" dirty="0" err="1" smtClean="0"/>
              <a:t>Concacenation</a:t>
            </a:r>
            <a:endParaRPr lang="en-US" b="1" dirty="0" smtClean="0"/>
          </a:p>
          <a:p>
            <a:pPr fontAlgn="base"/>
            <a:r>
              <a:rPr lang="en-US" dirty="0" smtClean="0"/>
              <a:t>Students  </a:t>
            </a:r>
            <a:r>
              <a:rPr lang="en-US" sz="3600" b="1" dirty="0" smtClean="0">
                <a:solidFill>
                  <a:srgbClr val="C00000"/>
                </a:solidFill>
              </a:rPr>
              <a:t>+ </a:t>
            </a:r>
            <a:r>
              <a:rPr lang="en-US" dirty="0" err="1" smtClean="0"/>
              <a:t>newstudents</a:t>
            </a:r>
            <a:r>
              <a:rPr lang="en-US" dirty="0" smtClean="0"/>
              <a:t>.</a:t>
            </a:r>
          </a:p>
          <a:p>
            <a:pPr fontAlgn="base"/>
            <a:r>
              <a:rPr lang="en-US" b="1" dirty="0" err="1" smtClean="0"/>
              <a:t>Repeatition</a:t>
            </a:r>
            <a:endParaRPr lang="en-US" b="1" dirty="0" smtClean="0"/>
          </a:p>
          <a:p>
            <a:pPr fontAlgn="base"/>
            <a:r>
              <a:rPr lang="en-US" dirty="0"/>
              <a:t>Students  </a:t>
            </a:r>
            <a:r>
              <a:rPr lang="en-US" sz="3600" b="1" dirty="0" smtClean="0">
                <a:solidFill>
                  <a:srgbClr val="C00000"/>
                </a:solidFill>
              </a:rPr>
              <a:t>* </a:t>
            </a:r>
            <a:r>
              <a:rPr lang="en-US" dirty="0" err="1"/>
              <a:t>newstudents</a:t>
            </a:r>
            <a:r>
              <a:rPr lang="en-US" dirty="0" smtClean="0"/>
              <a:t>.</a:t>
            </a:r>
          </a:p>
          <a:p>
            <a:pPr fontAlgn="base"/>
            <a:r>
              <a:rPr lang="en-US" dirty="0" smtClean="0"/>
              <a:t>Membership</a:t>
            </a:r>
          </a:p>
          <a:p>
            <a:pPr fontAlgn="base"/>
            <a:r>
              <a:rPr lang="en-US" dirty="0" smtClean="0"/>
              <a:t>“</a:t>
            </a:r>
            <a:r>
              <a:rPr lang="en-US" dirty="0" err="1" smtClean="0"/>
              <a:t>Kemi</a:t>
            </a:r>
            <a:r>
              <a:rPr lang="en-US" dirty="0" smtClean="0"/>
              <a:t>” </a:t>
            </a:r>
            <a:r>
              <a:rPr lang="en-US" sz="4000" b="1" dirty="0" smtClean="0">
                <a:solidFill>
                  <a:srgbClr val="C00000"/>
                </a:solidFill>
              </a:rPr>
              <a:t>in</a:t>
            </a:r>
            <a:r>
              <a:rPr lang="en-US" sz="4000" dirty="0" smtClean="0">
                <a:solidFill>
                  <a:srgbClr val="C00000"/>
                </a:solidFill>
              </a:rPr>
              <a:t> </a:t>
            </a:r>
            <a:r>
              <a:rPr lang="en-US" dirty="0" smtClean="0"/>
              <a:t>Students</a:t>
            </a:r>
          </a:p>
          <a:p>
            <a:pPr fontAlgn="base"/>
            <a:r>
              <a:rPr lang="en-US" dirty="0" smtClean="0"/>
              <a:t>“</a:t>
            </a:r>
            <a:r>
              <a:rPr lang="en-US" dirty="0" err="1" smtClean="0"/>
              <a:t>Kemi</a:t>
            </a:r>
            <a:r>
              <a:rPr lang="en-US" dirty="0" smtClean="0"/>
              <a:t>” </a:t>
            </a:r>
            <a:r>
              <a:rPr lang="en-US" sz="3600" b="1" dirty="0" smtClean="0">
                <a:solidFill>
                  <a:srgbClr val="C00000"/>
                </a:solidFill>
              </a:rPr>
              <a:t>not in </a:t>
            </a:r>
            <a:r>
              <a:rPr lang="en-US" dirty="0" smtClean="0"/>
              <a:t>Students</a:t>
            </a:r>
            <a:endParaRPr lang="en-US" dirty="0"/>
          </a:p>
          <a:p>
            <a:pPr fontAlgn="base"/>
            <a:endParaRPr lang="en-US" b="1" dirty="0" smtClean="0"/>
          </a:p>
          <a:p>
            <a:pPr fontAlgn="base"/>
            <a:endParaRPr lang="en-US" b="1" dirty="0"/>
          </a:p>
        </p:txBody>
      </p:sp>
    </p:spTree>
    <p:extLst>
      <p:ext uri="{BB962C8B-B14F-4D97-AF65-F5344CB8AC3E}">
        <p14:creationId xmlns:p14="http://schemas.microsoft.com/office/powerpoint/2010/main" val="1366691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Lists –Operations,  Iterating  through a list</a:t>
            </a:r>
            <a:endParaRPr lang="en-US" b="1" dirty="0"/>
          </a:p>
        </p:txBody>
      </p:sp>
      <p:sp>
        <p:nvSpPr>
          <p:cNvPr id="3" name="Content Placeholder 2"/>
          <p:cNvSpPr>
            <a:spLocks noGrp="1"/>
          </p:cNvSpPr>
          <p:nvPr>
            <p:ph idx="1"/>
          </p:nvPr>
        </p:nvSpPr>
        <p:spPr>
          <a:xfrm>
            <a:off x="2683240" y="2083633"/>
            <a:ext cx="7681210" cy="3703586"/>
          </a:xfrm>
        </p:spPr>
        <p:txBody>
          <a:bodyPr>
            <a:normAutofit/>
          </a:bodyPr>
          <a:lstStyle/>
          <a:p>
            <a:pPr fontAlgn="base"/>
            <a:r>
              <a:rPr lang="en-US" b="1" dirty="0" smtClean="0"/>
              <a:t>iteration</a:t>
            </a:r>
          </a:p>
          <a:p>
            <a:pPr fontAlgn="base"/>
            <a:r>
              <a:rPr lang="en-US" dirty="0"/>
              <a:t>for x in </a:t>
            </a:r>
            <a:r>
              <a:rPr lang="en-US" dirty="0" smtClean="0"/>
              <a:t>Students: </a:t>
            </a:r>
          </a:p>
          <a:p>
            <a:pPr fontAlgn="base"/>
            <a:r>
              <a:rPr lang="en-US" dirty="0"/>
              <a:t> </a:t>
            </a:r>
            <a:r>
              <a:rPr lang="en-US" dirty="0" smtClean="0"/>
              <a:t>          print x</a:t>
            </a:r>
          </a:p>
          <a:p>
            <a:pPr fontAlgn="base"/>
            <a:r>
              <a:rPr lang="en-US" b="1" dirty="0" smtClean="0"/>
              <a:t>i=0 </a:t>
            </a:r>
          </a:p>
          <a:p>
            <a:pPr fontAlgn="base"/>
            <a:r>
              <a:rPr lang="en-US" b="1" dirty="0" smtClean="0"/>
              <a:t>While i &lt; </a:t>
            </a:r>
            <a:r>
              <a:rPr lang="en-US" b="1" dirty="0" err="1" smtClean="0"/>
              <a:t>len</a:t>
            </a:r>
            <a:r>
              <a:rPr lang="en-US" b="1" dirty="0" smtClean="0"/>
              <a:t>(Student):</a:t>
            </a:r>
          </a:p>
          <a:p>
            <a:pPr fontAlgn="base"/>
            <a:r>
              <a:rPr lang="en-US" b="1" dirty="0"/>
              <a:t> </a:t>
            </a:r>
            <a:r>
              <a:rPr lang="en-US" b="1" dirty="0" smtClean="0"/>
              <a:t>         print(Student[i])</a:t>
            </a:r>
          </a:p>
          <a:p>
            <a:pPr fontAlgn="base"/>
            <a:r>
              <a:rPr lang="en-US" b="1" dirty="0" smtClean="0"/>
              <a:t>           i=i+1;</a:t>
            </a:r>
          </a:p>
          <a:p>
            <a:pPr fontAlgn="base"/>
            <a:endParaRPr lang="en-US" b="1" dirty="0"/>
          </a:p>
        </p:txBody>
      </p:sp>
    </p:spTree>
    <p:extLst>
      <p:ext uri="{BB962C8B-B14F-4D97-AF65-F5344CB8AC3E}">
        <p14:creationId xmlns:p14="http://schemas.microsoft.com/office/powerpoint/2010/main" val="292148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Lists –Operations   access item by indices</a:t>
            </a:r>
            <a:endParaRPr lang="en-US" b="1" dirty="0"/>
          </a:p>
        </p:txBody>
      </p:sp>
      <p:sp>
        <p:nvSpPr>
          <p:cNvPr id="3" name="Content Placeholder 2"/>
          <p:cNvSpPr>
            <a:spLocks noGrp="1"/>
          </p:cNvSpPr>
          <p:nvPr>
            <p:ph idx="1"/>
          </p:nvPr>
        </p:nvSpPr>
        <p:spPr>
          <a:xfrm>
            <a:off x="2683240" y="2083633"/>
            <a:ext cx="7681210" cy="3703586"/>
          </a:xfrm>
        </p:spPr>
        <p:txBody>
          <a:bodyPr>
            <a:normAutofit fontScale="85000" lnSpcReduction="20000"/>
          </a:bodyPr>
          <a:lstStyle/>
          <a:p>
            <a:pPr fontAlgn="base"/>
            <a:r>
              <a:rPr lang="en-US" dirty="0" err="1"/>
              <a:t>list.index</a:t>
            </a:r>
            <a:r>
              <a:rPr lang="en-US" dirty="0"/>
              <a:t>(</a:t>
            </a:r>
            <a:r>
              <a:rPr lang="en-US" dirty="0" err="1"/>
              <a:t>elem</a:t>
            </a:r>
            <a:r>
              <a:rPr lang="en-US" dirty="0"/>
              <a:t>) -- searches for the given element from the start of the list and returns its index. Throws a </a:t>
            </a:r>
            <a:r>
              <a:rPr lang="en-US" dirty="0" err="1"/>
              <a:t>ValueError</a:t>
            </a:r>
            <a:r>
              <a:rPr lang="en-US" dirty="0"/>
              <a:t> if the element does not </a:t>
            </a:r>
            <a:r>
              <a:rPr lang="en-US" dirty="0" smtClean="0"/>
              <a:t>appear</a:t>
            </a:r>
            <a:endParaRPr lang="en-US" sz="3200" dirty="0">
              <a:solidFill>
                <a:srgbClr val="FF0000"/>
              </a:solidFill>
            </a:endParaRPr>
          </a:p>
          <a:p>
            <a:pPr fontAlgn="base"/>
            <a:r>
              <a:rPr lang="en-US" sz="3200" dirty="0" smtClean="0">
                <a:solidFill>
                  <a:srgbClr val="FF0000"/>
                </a:solidFill>
              </a:rPr>
              <a:t> </a:t>
            </a:r>
            <a:r>
              <a:rPr lang="en-US" sz="3600" dirty="0" err="1"/>
              <a:t>Student.index</a:t>
            </a:r>
            <a:r>
              <a:rPr lang="en-US" sz="3600" dirty="0"/>
              <a:t>(“mark</a:t>
            </a:r>
            <a:r>
              <a:rPr lang="en-US" sz="3600" dirty="0" smtClean="0"/>
              <a:t>”)</a:t>
            </a:r>
          </a:p>
          <a:p>
            <a:pPr fontAlgn="base"/>
            <a:r>
              <a:rPr lang="en-US" sz="3600" dirty="0" err="1"/>
              <a:t>Student.index</a:t>
            </a:r>
            <a:r>
              <a:rPr lang="en-US" sz="3600" dirty="0" smtClean="0"/>
              <a:t>(“</a:t>
            </a:r>
            <a:r>
              <a:rPr lang="en-US" sz="3600" dirty="0" err="1" smtClean="0"/>
              <a:t>Yemi</a:t>
            </a:r>
            <a:r>
              <a:rPr lang="en-US" sz="3600" dirty="0" smtClean="0"/>
              <a:t>”)</a:t>
            </a:r>
          </a:p>
          <a:p>
            <a:pPr fontAlgn="base"/>
            <a:r>
              <a:rPr lang="en-US" sz="3600" dirty="0" err="1"/>
              <a:t>Student.index</a:t>
            </a:r>
            <a:r>
              <a:rPr lang="en-US" sz="3600" dirty="0" smtClean="0"/>
              <a:t>(“</a:t>
            </a:r>
            <a:r>
              <a:rPr lang="en-US" sz="3600" dirty="0" err="1" smtClean="0"/>
              <a:t>yemi</a:t>
            </a:r>
            <a:r>
              <a:rPr lang="en-US" sz="3600" dirty="0" smtClean="0"/>
              <a:t>”)</a:t>
            </a:r>
          </a:p>
          <a:p>
            <a:pPr fontAlgn="base"/>
            <a:endParaRPr lang="en-US" sz="3600" b="1" dirty="0"/>
          </a:p>
          <a:p>
            <a:pPr fontAlgn="base"/>
            <a:r>
              <a:rPr lang="en-US" sz="3600" b="1" dirty="0" smtClean="0"/>
              <a:t>***</a:t>
            </a:r>
            <a:r>
              <a:rPr lang="en-US" sz="3600" dirty="0">
                <a:solidFill>
                  <a:srgbClr val="FF0000"/>
                </a:solidFill>
              </a:rPr>
              <a:t>(use "in" to </a:t>
            </a:r>
            <a:r>
              <a:rPr lang="en-US" sz="3600" dirty="0" smtClean="0">
                <a:solidFill>
                  <a:srgbClr val="FF0000"/>
                </a:solidFill>
              </a:rPr>
              <a:t>check first so as to avoid the  </a:t>
            </a:r>
            <a:r>
              <a:rPr lang="en-US" sz="3600" dirty="0" err="1">
                <a:solidFill>
                  <a:srgbClr val="FF0000"/>
                </a:solidFill>
              </a:rPr>
              <a:t>ValueError</a:t>
            </a:r>
            <a:r>
              <a:rPr lang="en-US" sz="3600" dirty="0">
                <a:solidFill>
                  <a:srgbClr val="FF0000"/>
                </a:solidFill>
              </a:rPr>
              <a:t>).</a:t>
            </a:r>
          </a:p>
          <a:p>
            <a:pPr fontAlgn="base"/>
            <a:endParaRPr lang="en-US" sz="3600" b="1" dirty="0"/>
          </a:p>
          <a:p>
            <a:pPr fontAlgn="base"/>
            <a:endParaRPr lang="en-US" sz="3600" b="1" dirty="0"/>
          </a:p>
          <a:p>
            <a:pPr fontAlgn="base"/>
            <a:endParaRPr lang="en-US" sz="3600" b="1" dirty="0"/>
          </a:p>
        </p:txBody>
      </p:sp>
    </p:spTree>
    <p:extLst>
      <p:ext uri="{BB962C8B-B14F-4D97-AF65-F5344CB8AC3E}">
        <p14:creationId xmlns:p14="http://schemas.microsoft.com/office/powerpoint/2010/main" val="27527858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07" y="692834"/>
            <a:ext cx="10972800" cy="1066800"/>
          </a:xfrm>
        </p:spPr>
        <p:txBody>
          <a:bodyPr>
            <a:normAutofit fontScale="90000"/>
          </a:bodyPr>
          <a:lstStyle/>
          <a:p>
            <a:pPr fontAlgn="base"/>
            <a:r>
              <a:rPr lang="en-US" dirty="0" smtClean="0"/>
              <a:t>Lists –Operations  List </a:t>
            </a:r>
            <a:r>
              <a:rPr lang="en-US" dirty="0" err="1"/>
              <a:t>cmp</a:t>
            </a:r>
            <a:r>
              <a:rPr lang="en-US" dirty="0"/>
              <a:t>() Method</a:t>
            </a:r>
            <a:br>
              <a:rPr lang="en-US" dirty="0"/>
            </a:br>
            <a:endParaRPr lang="en-US" b="1" dirty="0"/>
          </a:p>
        </p:txBody>
      </p:sp>
      <p:sp>
        <p:nvSpPr>
          <p:cNvPr id="3" name="Content Placeholder 2"/>
          <p:cNvSpPr>
            <a:spLocks noGrp="1"/>
          </p:cNvSpPr>
          <p:nvPr>
            <p:ph idx="1"/>
          </p:nvPr>
        </p:nvSpPr>
        <p:spPr>
          <a:xfrm>
            <a:off x="2046041" y="1605123"/>
            <a:ext cx="8205866" cy="4647967"/>
          </a:xfrm>
        </p:spPr>
        <p:txBody>
          <a:bodyPr>
            <a:normAutofit/>
          </a:bodyPr>
          <a:lstStyle/>
          <a:p>
            <a:pPr fontAlgn="base"/>
            <a:r>
              <a:rPr lang="en-US" sz="3600" dirty="0" smtClean="0"/>
              <a:t>outdated</a:t>
            </a:r>
            <a:endParaRPr lang="en-US" sz="3600" b="1" dirty="0"/>
          </a:p>
        </p:txBody>
      </p:sp>
    </p:spTree>
    <p:extLst>
      <p:ext uri="{BB962C8B-B14F-4D97-AF65-F5344CB8AC3E}">
        <p14:creationId xmlns:p14="http://schemas.microsoft.com/office/powerpoint/2010/main" val="3119366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67" y="481818"/>
            <a:ext cx="10972800" cy="1066800"/>
          </a:xfrm>
        </p:spPr>
        <p:txBody>
          <a:bodyPr>
            <a:normAutofit fontScale="90000"/>
          </a:bodyPr>
          <a:lstStyle/>
          <a:p>
            <a:pPr fontAlgn="base"/>
            <a:r>
              <a:rPr lang="en-US" dirty="0" smtClean="0"/>
              <a:t>Lists –Operations  List </a:t>
            </a:r>
            <a:r>
              <a:rPr lang="en-US" dirty="0" err="1" smtClean="0"/>
              <a:t>len</a:t>
            </a:r>
            <a:r>
              <a:rPr lang="en-US" dirty="0" smtClean="0"/>
              <a:t>() </a:t>
            </a:r>
            <a:r>
              <a:rPr lang="en-US" dirty="0"/>
              <a:t>Method</a:t>
            </a:r>
            <a:br>
              <a:rPr lang="en-US" dirty="0"/>
            </a:br>
            <a:endParaRPr lang="en-US" b="1" dirty="0"/>
          </a:p>
        </p:txBody>
      </p:sp>
      <p:sp>
        <p:nvSpPr>
          <p:cNvPr id="3" name="Content Placeholder 2"/>
          <p:cNvSpPr>
            <a:spLocks noGrp="1"/>
          </p:cNvSpPr>
          <p:nvPr>
            <p:ph idx="1"/>
          </p:nvPr>
        </p:nvSpPr>
        <p:spPr>
          <a:xfrm>
            <a:off x="2307102" y="1674055"/>
            <a:ext cx="8057348" cy="4113164"/>
          </a:xfrm>
        </p:spPr>
        <p:txBody>
          <a:bodyPr>
            <a:normAutofit/>
          </a:bodyPr>
          <a:lstStyle/>
          <a:p>
            <a:r>
              <a:rPr lang="en-US" sz="2400" b="1" dirty="0">
                <a:effectLst>
                  <a:outerShdw blurRad="38100" dist="19050" dir="2700000" algn="tl" rotWithShape="0">
                    <a:schemeClr val="dk1">
                      <a:alpha val="40000"/>
                    </a:schemeClr>
                  </a:outerShdw>
                </a:effectLst>
              </a:rPr>
              <a:t>The </a:t>
            </a:r>
            <a:r>
              <a:rPr lang="en-US" sz="2400" b="1" dirty="0" err="1">
                <a:effectLst>
                  <a:outerShdw blurRad="38100" dist="19050" dir="2700000" algn="tl" rotWithShape="0">
                    <a:schemeClr val="dk1">
                      <a:alpha val="40000"/>
                    </a:schemeClr>
                  </a:outerShdw>
                </a:effectLst>
              </a:rPr>
              <a:t>len</a:t>
            </a:r>
            <a:r>
              <a:rPr lang="en-US" sz="2400" b="1" dirty="0">
                <a:effectLst>
                  <a:outerShdw blurRad="38100" dist="19050" dir="2700000" algn="tl" rotWithShape="0">
                    <a:schemeClr val="dk1">
                      <a:alpha val="40000"/>
                    </a:schemeClr>
                  </a:outerShdw>
                </a:effectLst>
              </a:rPr>
              <a:t>() function can be used to find the "length" or number of items within a list. Be aware, however, that this function begins counting at 1 instead of 0 as is usual for listing in Python. </a:t>
            </a:r>
          </a:p>
          <a:p>
            <a:pPr fontAlgn="base"/>
            <a:r>
              <a:rPr lang="en-US" sz="3600" dirty="0" smtClean="0"/>
              <a:t>The following list is a list of student names:</a:t>
            </a:r>
            <a:endParaRPr lang="en-US" sz="3600" b="1" dirty="0"/>
          </a:p>
          <a:p>
            <a:pPr fontAlgn="base"/>
            <a:endParaRPr lang="en-US" sz="3600" b="1" dirty="0"/>
          </a:p>
        </p:txBody>
      </p:sp>
    </p:spTree>
    <p:extLst>
      <p:ext uri="{BB962C8B-B14F-4D97-AF65-F5344CB8AC3E}">
        <p14:creationId xmlns:p14="http://schemas.microsoft.com/office/powerpoint/2010/main" val="1047540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67" y="481818"/>
            <a:ext cx="10972800" cy="1066800"/>
          </a:xfrm>
        </p:spPr>
        <p:txBody>
          <a:bodyPr>
            <a:normAutofit fontScale="90000"/>
          </a:bodyPr>
          <a:lstStyle/>
          <a:p>
            <a:pPr fontAlgn="base"/>
            <a:r>
              <a:rPr lang="en-US" dirty="0" smtClean="0"/>
              <a:t>Lists –Operations  </a:t>
            </a:r>
            <a:r>
              <a:rPr lang="en-US" dirty="0" err="1" smtClean="0"/>
              <a:t>len</a:t>
            </a:r>
            <a:r>
              <a:rPr lang="en-US" dirty="0" smtClean="0"/>
              <a:t>() </a:t>
            </a:r>
            <a:r>
              <a:rPr lang="en-US" dirty="0"/>
              <a:t>Method</a:t>
            </a:r>
            <a:br>
              <a:rPr lang="en-US" dirty="0"/>
            </a:br>
            <a:endParaRPr lang="en-US" b="1" dirty="0"/>
          </a:p>
        </p:txBody>
      </p:sp>
      <p:sp>
        <p:nvSpPr>
          <p:cNvPr id="3" name="Content Placeholder 2"/>
          <p:cNvSpPr>
            <a:spLocks noGrp="1"/>
          </p:cNvSpPr>
          <p:nvPr>
            <p:ph idx="1"/>
          </p:nvPr>
        </p:nvSpPr>
        <p:spPr>
          <a:xfrm>
            <a:off x="2307102" y="1674055"/>
            <a:ext cx="8057348" cy="4113164"/>
          </a:xfrm>
        </p:spPr>
        <p:txBody>
          <a:bodyPr>
            <a:normAutofit fontScale="92500" lnSpcReduction="20000"/>
          </a:bodyPr>
          <a:lstStyle/>
          <a:p>
            <a:r>
              <a:rPr lang="en-US" sz="3600" b="1" dirty="0">
                <a:solidFill>
                  <a:srgbClr val="0070C0"/>
                </a:solidFill>
              </a:rPr>
              <a:t>students=["Bello </a:t>
            </a:r>
            <a:r>
              <a:rPr lang="en-US" sz="3600" b="1" dirty="0" err="1">
                <a:solidFill>
                  <a:srgbClr val="0070C0"/>
                </a:solidFill>
              </a:rPr>
              <a:t>Sanni</a:t>
            </a:r>
            <a:r>
              <a:rPr lang="en-US" sz="3600" b="1" dirty="0">
                <a:solidFill>
                  <a:srgbClr val="0070C0"/>
                </a:solidFill>
              </a:rPr>
              <a:t>","Wale Adams",</a:t>
            </a:r>
          </a:p>
          <a:p>
            <a:r>
              <a:rPr lang="en-US" sz="3600" b="1" dirty="0">
                <a:solidFill>
                  <a:srgbClr val="0070C0"/>
                </a:solidFill>
              </a:rPr>
              <a:t>"</a:t>
            </a:r>
            <a:r>
              <a:rPr lang="en-US" sz="3600" b="1" dirty="0" err="1">
                <a:solidFill>
                  <a:srgbClr val="0070C0"/>
                </a:solidFill>
              </a:rPr>
              <a:t>Jamiu</a:t>
            </a:r>
            <a:r>
              <a:rPr lang="en-US" sz="3600" b="1" dirty="0">
                <a:solidFill>
                  <a:srgbClr val="0070C0"/>
                </a:solidFill>
              </a:rPr>
              <a:t> </a:t>
            </a:r>
            <a:r>
              <a:rPr lang="en-US" sz="3600" b="1" dirty="0" err="1">
                <a:solidFill>
                  <a:srgbClr val="0070C0"/>
                </a:solidFill>
              </a:rPr>
              <a:t>Adeleye</a:t>
            </a:r>
            <a:r>
              <a:rPr lang="en-US" sz="3600" b="1" dirty="0">
                <a:solidFill>
                  <a:srgbClr val="0070C0"/>
                </a:solidFill>
              </a:rPr>
              <a:t>","Mathew </a:t>
            </a:r>
            <a:r>
              <a:rPr lang="en-US" sz="3600" b="1" dirty="0" err="1">
                <a:solidFill>
                  <a:srgbClr val="0070C0"/>
                </a:solidFill>
              </a:rPr>
              <a:t>Osundu</a:t>
            </a:r>
            <a:r>
              <a:rPr lang="en-US" sz="3600" b="1" dirty="0">
                <a:solidFill>
                  <a:srgbClr val="0070C0"/>
                </a:solidFill>
              </a:rPr>
              <a:t>","</a:t>
            </a:r>
            <a:r>
              <a:rPr lang="en-US" sz="3600" b="1" dirty="0" err="1">
                <a:solidFill>
                  <a:srgbClr val="0070C0"/>
                </a:solidFill>
              </a:rPr>
              <a:t>Tunde</a:t>
            </a:r>
            <a:r>
              <a:rPr lang="en-US" sz="3600" b="1" dirty="0">
                <a:solidFill>
                  <a:srgbClr val="0070C0"/>
                </a:solidFill>
              </a:rPr>
              <a:t> </a:t>
            </a:r>
            <a:r>
              <a:rPr lang="en-US" sz="3600" b="1" dirty="0" err="1">
                <a:solidFill>
                  <a:srgbClr val="0070C0"/>
                </a:solidFill>
              </a:rPr>
              <a:t>Mikels</a:t>
            </a:r>
            <a:r>
              <a:rPr lang="en-US" sz="3600" b="1" dirty="0">
                <a:solidFill>
                  <a:srgbClr val="0070C0"/>
                </a:solidFill>
              </a:rPr>
              <a:t>","John </a:t>
            </a:r>
            <a:r>
              <a:rPr lang="en-US" sz="3600" b="1" dirty="0" err="1">
                <a:solidFill>
                  <a:srgbClr val="0070C0"/>
                </a:solidFill>
              </a:rPr>
              <a:t>Ochugbo</a:t>
            </a:r>
            <a:r>
              <a:rPr lang="en-US" sz="3600" b="1" dirty="0">
                <a:solidFill>
                  <a:srgbClr val="0070C0"/>
                </a:solidFill>
              </a:rPr>
              <a:t>"</a:t>
            </a:r>
          </a:p>
          <a:p>
            <a:r>
              <a:rPr lang="en-US" sz="3600" b="1" dirty="0">
                <a:solidFill>
                  <a:srgbClr val="0070C0"/>
                </a:solidFill>
              </a:rPr>
              <a:t>"Mary </a:t>
            </a:r>
            <a:r>
              <a:rPr lang="en-US" sz="3600" b="1" dirty="0" err="1">
                <a:solidFill>
                  <a:srgbClr val="0070C0"/>
                </a:solidFill>
              </a:rPr>
              <a:t>Ngozi</a:t>
            </a:r>
            <a:r>
              <a:rPr lang="en-US" sz="3600" b="1" dirty="0">
                <a:solidFill>
                  <a:srgbClr val="0070C0"/>
                </a:solidFill>
              </a:rPr>
              <a:t>","</a:t>
            </a:r>
            <a:r>
              <a:rPr lang="en-US" sz="3600" b="1" dirty="0" err="1">
                <a:solidFill>
                  <a:srgbClr val="0070C0"/>
                </a:solidFill>
              </a:rPr>
              <a:t>Funmi</a:t>
            </a:r>
            <a:r>
              <a:rPr lang="en-US" sz="3600" b="1" dirty="0">
                <a:solidFill>
                  <a:srgbClr val="0070C0"/>
                </a:solidFill>
              </a:rPr>
              <a:t> </a:t>
            </a:r>
            <a:r>
              <a:rPr lang="en-US" sz="3600" b="1" dirty="0" err="1">
                <a:solidFill>
                  <a:srgbClr val="0070C0"/>
                </a:solidFill>
              </a:rPr>
              <a:t>Awale</a:t>
            </a:r>
            <a:r>
              <a:rPr lang="en-US" sz="3600" b="1" dirty="0">
                <a:solidFill>
                  <a:srgbClr val="0070C0"/>
                </a:solidFill>
              </a:rPr>
              <a:t>","</a:t>
            </a:r>
            <a:r>
              <a:rPr lang="en-US" sz="3600" b="1" dirty="0" err="1">
                <a:solidFill>
                  <a:srgbClr val="0070C0"/>
                </a:solidFill>
              </a:rPr>
              <a:t>Beuty</a:t>
            </a:r>
            <a:r>
              <a:rPr lang="en-US" sz="3600" b="1" dirty="0">
                <a:solidFill>
                  <a:srgbClr val="0070C0"/>
                </a:solidFill>
              </a:rPr>
              <a:t> Bella","</a:t>
            </a:r>
            <a:r>
              <a:rPr lang="en-US" sz="3600" b="1" dirty="0" err="1">
                <a:solidFill>
                  <a:srgbClr val="0070C0"/>
                </a:solidFill>
              </a:rPr>
              <a:t>Yemisi</a:t>
            </a:r>
            <a:r>
              <a:rPr lang="en-US" sz="3600" b="1" dirty="0">
                <a:solidFill>
                  <a:srgbClr val="0070C0"/>
                </a:solidFill>
              </a:rPr>
              <a:t> </a:t>
            </a:r>
            <a:r>
              <a:rPr lang="en-US" sz="3600" b="1" dirty="0" err="1">
                <a:solidFill>
                  <a:srgbClr val="0070C0"/>
                </a:solidFill>
              </a:rPr>
              <a:t>Adeleke</a:t>
            </a:r>
            <a:r>
              <a:rPr lang="en-US" sz="3600" b="1" dirty="0">
                <a:solidFill>
                  <a:srgbClr val="0070C0"/>
                </a:solidFill>
              </a:rPr>
              <a:t>","</a:t>
            </a:r>
            <a:r>
              <a:rPr lang="en-US" sz="3600" b="1" dirty="0" err="1">
                <a:solidFill>
                  <a:srgbClr val="0070C0"/>
                </a:solidFill>
              </a:rPr>
              <a:t>Bunmi</a:t>
            </a:r>
            <a:r>
              <a:rPr lang="en-US" sz="3600" b="1" dirty="0">
                <a:solidFill>
                  <a:srgbClr val="0070C0"/>
                </a:solidFill>
              </a:rPr>
              <a:t> </a:t>
            </a:r>
            <a:r>
              <a:rPr lang="en-US" sz="3600" b="1" dirty="0" err="1">
                <a:solidFill>
                  <a:srgbClr val="0070C0"/>
                </a:solidFill>
              </a:rPr>
              <a:t>Esho</a:t>
            </a:r>
            <a:r>
              <a:rPr lang="en-US" sz="3600" b="1" dirty="0">
                <a:solidFill>
                  <a:srgbClr val="0070C0"/>
                </a:solidFill>
              </a:rPr>
              <a:t>"</a:t>
            </a:r>
          </a:p>
          <a:p>
            <a:r>
              <a:rPr lang="en-US" sz="3600" b="1" dirty="0">
                <a:solidFill>
                  <a:srgbClr val="0070C0"/>
                </a:solidFill>
              </a:rPr>
              <a:t>]</a:t>
            </a:r>
          </a:p>
        </p:txBody>
      </p:sp>
    </p:spTree>
    <p:extLst>
      <p:ext uri="{BB962C8B-B14F-4D97-AF65-F5344CB8AC3E}">
        <p14:creationId xmlns:p14="http://schemas.microsoft.com/office/powerpoint/2010/main" val="279278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36" y="664698"/>
            <a:ext cx="10972800" cy="1066800"/>
          </a:xfrm>
        </p:spPr>
        <p:txBody>
          <a:bodyPr>
            <a:normAutofit/>
          </a:bodyPr>
          <a:lstStyle/>
          <a:p>
            <a:pPr fontAlgn="base"/>
            <a:r>
              <a:rPr lang="en-US" dirty="0" smtClean="0"/>
              <a:t>Lists –</a:t>
            </a:r>
            <a:r>
              <a:rPr lang="en-US" dirty="0"/>
              <a:t>Operations  List </a:t>
            </a:r>
            <a:r>
              <a:rPr lang="en-US" dirty="0" err="1"/>
              <a:t>len</a:t>
            </a:r>
            <a:r>
              <a:rPr lang="en-US" dirty="0"/>
              <a:t>() Method</a:t>
            </a:r>
            <a:endParaRPr lang="en-US" b="1" dirty="0"/>
          </a:p>
        </p:txBody>
      </p:sp>
      <p:sp>
        <p:nvSpPr>
          <p:cNvPr id="3" name="Content Placeholder 2"/>
          <p:cNvSpPr>
            <a:spLocks noGrp="1"/>
          </p:cNvSpPr>
          <p:nvPr>
            <p:ph idx="1"/>
          </p:nvPr>
        </p:nvSpPr>
        <p:spPr>
          <a:xfrm>
            <a:off x="2518348" y="1484026"/>
            <a:ext cx="7846102" cy="4303193"/>
          </a:xfrm>
        </p:spPr>
        <p:txBody>
          <a:bodyPr>
            <a:normAutofit/>
          </a:bodyPr>
          <a:lstStyle/>
          <a:p>
            <a:pPr fontAlgn="base"/>
            <a:r>
              <a:rPr lang="en-US" sz="3600" dirty="0"/>
              <a:t>This method returns the number of elements in the list</a:t>
            </a:r>
            <a:r>
              <a:rPr lang="en-US" sz="3600" dirty="0" smtClean="0"/>
              <a:t>.</a:t>
            </a:r>
          </a:p>
          <a:p>
            <a:pPr fontAlgn="base"/>
            <a:r>
              <a:rPr lang="en-US" sz="3600" b="1" dirty="0" smtClean="0"/>
              <a:t>Len(students)</a:t>
            </a:r>
          </a:p>
          <a:p>
            <a:pPr fontAlgn="base"/>
            <a:endParaRPr lang="en-US" sz="3600" b="1" dirty="0"/>
          </a:p>
        </p:txBody>
      </p:sp>
    </p:spTree>
    <p:extLst>
      <p:ext uri="{BB962C8B-B14F-4D97-AF65-F5344CB8AC3E}">
        <p14:creationId xmlns:p14="http://schemas.microsoft.com/office/powerpoint/2010/main" val="1050210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35" y="481818"/>
            <a:ext cx="10972800" cy="1066800"/>
          </a:xfrm>
        </p:spPr>
        <p:txBody>
          <a:bodyPr/>
          <a:lstStyle/>
          <a:p>
            <a:r>
              <a:rPr lang="en-US" dirty="0"/>
              <a:t>List list() Method</a:t>
            </a:r>
          </a:p>
        </p:txBody>
      </p:sp>
      <p:sp>
        <p:nvSpPr>
          <p:cNvPr id="3" name="Content Placeholder 2"/>
          <p:cNvSpPr>
            <a:spLocks noGrp="1"/>
          </p:cNvSpPr>
          <p:nvPr>
            <p:ph idx="1"/>
          </p:nvPr>
        </p:nvSpPr>
        <p:spPr>
          <a:xfrm>
            <a:off x="2518348" y="1484026"/>
            <a:ext cx="7846102" cy="4303193"/>
          </a:xfrm>
        </p:spPr>
        <p:txBody>
          <a:bodyPr>
            <a:normAutofit fontScale="92500" lnSpcReduction="10000"/>
          </a:bodyPr>
          <a:lstStyle/>
          <a:p>
            <a:pPr fontAlgn="base"/>
            <a:r>
              <a:rPr lang="en-US" sz="3600" dirty="0"/>
              <a:t>list() takes sequence types and converts them to lists. This is used to convert a given tuple into list.</a:t>
            </a:r>
          </a:p>
          <a:p>
            <a:pPr fontAlgn="base"/>
            <a:endParaRPr lang="en-US" sz="3600" dirty="0"/>
          </a:p>
          <a:p>
            <a:pPr fontAlgn="base"/>
            <a:r>
              <a:rPr lang="en-US" sz="3600" dirty="0"/>
              <a:t>Note − Tuple are very similar to lists with only difference that element values of a tuple can not be changed and tuple elements are put between parentheses instead of square bracket.</a:t>
            </a:r>
            <a:endParaRPr lang="en-US" sz="3600" b="1" dirty="0"/>
          </a:p>
        </p:txBody>
      </p:sp>
    </p:spTree>
    <p:extLst>
      <p:ext uri="{BB962C8B-B14F-4D97-AF65-F5344CB8AC3E}">
        <p14:creationId xmlns:p14="http://schemas.microsoft.com/office/powerpoint/2010/main" val="422473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8766"/>
            <a:ext cx="10972800" cy="1066800"/>
          </a:xfrm>
        </p:spPr>
        <p:txBody>
          <a:bodyPr/>
          <a:lstStyle/>
          <a:p>
            <a:r>
              <a:rPr lang="en-US" dirty="0"/>
              <a:t>List list() Method</a:t>
            </a:r>
          </a:p>
        </p:txBody>
      </p:sp>
      <p:sp>
        <p:nvSpPr>
          <p:cNvPr id="3" name="Content Placeholder 2"/>
          <p:cNvSpPr>
            <a:spLocks noGrp="1"/>
          </p:cNvSpPr>
          <p:nvPr>
            <p:ph idx="1"/>
          </p:nvPr>
        </p:nvSpPr>
        <p:spPr>
          <a:xfrm>
            <a:off x="2518348" y="1484026"/>
            <a:ext cx="7846102" cy="4303193"/>
          </a:xfrm>
        </p:spPr>
        <p:txBody>
          <a:bodyPr>
            <a:normAutofit fontScale="92500" lnSpcReduction="10000"/>
          </a:bodyPr>
          <a:lstStyle/>
          <a:p>
            <a:pPr fontAlgn="base"/>
            <a:r>
              <a:rPr lang="en-US" sz="3600" dirty="0"/>
              <a:t>list() takes sequence types and converts them to lists. This is used to convert a given tuple into list.</a:t>
            </a:r>
          </a:p>
          <a:p>
            <a:pPr fontAlgn="base"/>
            <a:endParaRPr lang="en-US" sz="3600" dirty="0"/>
          </a:p>
          <a:p>
            <a:pPr fontAlgn="base"/>
            <a:r>
              <a:rPr lang="en-US" sz="3600" dirty="0"/>
              <a:t>Note − Tuple are very similar to lists with only difference that element values of a tuple can not be changed and tuple elements are put between parentheses instead of square bracket.</a:t>
            </a:r>
            <a:endParaRPr lang="en-US" sz="3600" b="1" dirty="0"/>
          </a:p>
        </p:txBody>
      </p:sp>
    </p:spTree>
    <p:extLst>
      <p:ext uri="{BB962C8B-B14F-4D97-AF65-F5344CB8AC3E}">
        <p14:creationId xmlns:p14="http://schemas.microsoft.com/office/powerpoint/2010/main" val="3998727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35" y="763172"/>
            <a:ext cx="10972800" cy="671733"/>
          </a:xfrm>
        </p:spPr>
        <p:txBody>
          <a:bodyPr>
            <a:normAutofit fontScale="90000"/>
          </a:bodyPr>
          <a:lstStyle/>
          <a:p>
            <a:r>
              <a:rPr lang="en-US" dirty="0"/>
              <a:t>List max</a:t>
            </a:r>
            <a:r>
              <a:rPr lang="en-US" dirty="0" smtClean="0"/>
              <a:t>(),min() </a:t>
            </a:r>
            <a:r>
              <a:rPr lang="en-US" dirty="0"/>
              <a:t>Method</a:t>
            </a:r>
          </a:p>
        </p:txBody>
      </p:sp>
      <p:sp>
        <p:nvSpPr>
          <p:cNvPr id="3" name="Content Placeholder 2"/>
          <p:cNvSpPr>
            <a:spLocks noGrp="1"/>
          </p:cNvSpPr>
          <p:nvPr>
            <p:ph idx="1"/>
          </p:nvPr>
        </p:nvSpPr>
        <p:spPr>
          <a:xfrm>
            <a:off x="2518348" y="1484026"/>
            <a:ext cx="7846102" cy="4303193"/>
          </a:xfrm>
        </p:spPr>
        <p:txBody>
          <a:bodyPr>
            <a:normAutofit fontScale="92500" lnSpcReduction="20000"/>
          </a:bodyPr>
          <a:lstStyle/>
          <a:p>
            <a:pPr fontAlgn="base"/>
            <a:r>
              <a:rPr lang="en-US" sz="3600" i="1" dirty="0"/>
              <a:t>The Python max() function is used to find the largest value in a list of values. The Python min() function is used to find the lowest value in a list. The list of values can contain either strings or numbers</a:t>
            </a:r>
            <a:r>
              <a:rPr lang="en-US" sz="3600" i="1" dirty="0" smtClean="0"/>
              <a:t>.</a:t>
            </a:r>
            <a:r>
              <a:rPr lang="en-US" sz="3600" dirty="0"/>
              <a:t> You can pass an </a:t>
            </a:r>
            <a:r>
              <a:rPr lang="en-US" sz="3600" dirty="0" err="1"/>
              <a:t>iterable</a:t>
            </a:r>
            <a:r>
              <a:rPr lang="en-US" sz="3600" dirty="0"/>
              <a:t> like a list or a list tuple as an argument to the min() method. If an </a:t>
            </a:r>
            <a:r>
              <a:rPr lang="en-US" sz="3600" dirty="0" err="1"/>
              <a:t>iterable</a:t>
            </a:r>
            <a:r>
              <a:rPr lang="en-US" sz="3600" dirty="0"/>
              <a:t> is empty, a </a:t>
            </a:r>
            <a:r>
              <a:rPr lang="en-US" sz="3600" dirty="0" err="1"/>
              <a:t>ValueError</a:t>
            </a:r>
            <a:r>
              <a:rPr lang="en-US" sz="3600" dirty="0"/>
              <a:t> is raised</a:t>
            </a:r>
            <a:endParaRPr lang="en-US" sz="3600" b="1" dirty="0"/>
          </a:p>
        </p:txBody>
      </p:sp>
    </p:spTree>
    <p:extLst>
      <p:ext uri="{BB962C8B-B14F-4D97-AF65-F5344CB8AC3E}">
        <p14:creationId xmlns:p14="http://schemas.microsoft.com/office/powerpoint/2010/main" val="55837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DEFINITONS</a:t>
            </a:r>
          </a:p>
        </p:txBody>
      </p:sp>
      <p:sp>
        <p:nvSpPr>
          <p:cNvPr id="3" name="Content Placeholder 2"/>
          <p:cNvSpPr>
            <a:spLocks noGrp="1"/>
          </p:cNvSpPr>
          <p:nvPr>
            <p:ph idx="1"/>
          </p:nvPr>
        </p:nvSpPr>
        <p:spPr/>
        <p:txBody>
          <a:bodyPr>
            <a:normAutofit/>
          </a:bodyPr>
          <a:lstStyle/>
          <a:p>
            <a:r>
              <a:rPr lang="en-US" b="1" dirty="0">
                <a:solidFill>
                  <a:srgbClr val="0070C0"/>
                </a:solidFill>
              </a:rPr>
              <a:t>Ordered</a:t>
            </a:r>
          </a:p>
          <a:p>
            <a:r>
              <a:rPr lang="en-US" dirty="0"/>
              <a:t>When we say that lists are ordered, it means that the items have a defined order, and that order will not change.</a:t>
            </a:r>
          </a:p>
          <a:p>
            <a:r>
              <a:rPr lang="en-US" dirty="0"/>
              <a:t>If you add new items to a list, the new items will be placed at the end of the list.</a:t>
            </a:r>
          </a:p>
          <a:p>
            <a:r>
              <a:rPr lang="en-US" dirty="0" smtClean="0"/>
              <a:t>There </a:t>
            </a:r>
            <a:r>
              <a:rPr lang="en-US" dirty="0"/>
              <a:t>are some </a:t>
            </a:r>
            <a:r>
              <a:rPr lang="en-US" dirty="0">
                <a:hlinkClick r:id="rId2"/>
              </a:rPr>
              <a:t>list methods</a:t>
            </a:r>
            <a:r>
              <a:rPr lang="en-US" dirty="0"/>
              <a:t> that will change the order, but in general: the order of the items will not change.</a:t>
            </a:r>
          </a:p>
        </p:txBody>
      </p:sp>
    </p:spTree>
    <p:extLst>
      <p:ext uri="{BB962C8B-B14F-4D97-AF65-F5344CB8AC3E}">
        <p14:creationId xmlns:p14="http://schemas.microsoft.com/office/powerpoint/2010/main" val="3608803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194" y="509954"/>
            <a:ext cx="10972800" cy="1066800"/>
          </a:xfrm>
        </p:spPr>
        <p:txBody>
          <a:bodyPr/>
          <a:lstStyle/>
          <a:p>
            <a:r>
              <a:rPr lang="en-US" dirty="0"/>
              <a:t>List max</a:t>
            </a:r>
            <a:r>
              <a:rPr lang="en-US" dirty="0" smtClean="0"/>
              <a:t>(),min() </a:t>
            </a:r>
            <a:r>
              <a:rPr lang="en-US" dirty="0"/>
              <a:t>Method</a:t>
            </a:r>
          </a:p>
        </p:txBody>
      </p:sp>
      <p:sp>
        <p:nvSpPr>
          <p:cNvPr id="3" name="Content Placeholder 2"/>
          <p:cNvSpPr>
            <a:spLocks noGrp="1"/>
          </p:cNvSpPr>
          <p:nvPr>
            <p:ph idx="1"/>
          </p:nvPr>
        </p:nvSpPr>
        <p:spPr>
          <a:xfrm>
            <a:off x="2518348" y="1484026"/>
            <a:ext cx="7846102" cy="4303193"/>
          </a:xfrm>
        </p:spPr>
        <p:txBody>
          <a:bodyPr>
            <a:normAutofit lnSpcReduction="10000"/>
          </a:bodyPr>
          <a:lstStyle/>
          <a:p>
            <a:pPr fontAlgn="base"/>
            <a:r>
              <a:rPr lang="en-US" sz="3600" dirty="0"/>
              <a:t>method max returns the elements from the list with maximum value</a:t>
            </a:r>
            <a:r>
              <a:rPr lang="en-US" sz="3600" dirty="0" smtClean="0"/>
              <a:t>.</a:t>
            </a:r>
          </a:p>
          <a:p>
            <a:pPr fontAlgn="base"/>
            <a:r>
              <a:rPr lang="en-US" sz="3600" dirty="0" smtClean="0"/>
              <a:t>list1 </a:t>
            </a:r>
            <a:r>
              <a:rPr lang="en-US" sz="3600" dirty="0"/>
              <a:t>= [123, 'xyz', '</a:t>
            </a:r>
            <a:r>
              <a:rPr lang="en-US" sz="3600" dirty="0" err="1"/>
              <a:t>zara</a:t>
            </a:r>
            <a:r>
              <a:rPr lang="en-US" sz="3600" dirty="0"/>
              <a:t>', '</a:t>
            </a:r>
            <a:r>
              <a:rPr lang="en-US" sz="3600" dirty="0" err="1"/>
              <a:t>abc</a:t>
            </a:r>
            <a:r>
              <a:rPr lang="en-US" sz="3600" dirty="0" smtClean="0"/>
              <a:t>'],</a:t>
            </a:r>
          </a:p>
          <a:p>
            <a:pPr fontAlgn="base"/>
            <a:r>
              <a:rPr lang="en-US" sz="3600" dirty="0"/>
              <a:t>list2 =[456, 700, 200] </a:t>
            </a:r>
            <a:endParaRPr lang="en-US" sz="3600" dirty="0" smtClean="0"/>
          </a:p>
          <a:p>
            <a:pPr fontAlgn="base"/>
            <a:r>
              <a:rPr lang="en-US" sz="3600" dirty="0" smtClean="0"/>
              <a:t>print </a:t>
            </a:r>
            <a:r>
              <a:rPr lang="en-US" sz="3600" dirty="0"/>
              <a:t>"Max value element : ", max(list1) </a:t>
            </a:r>
            <a:endParaRPr lang="en-US" sz="3600" dirty="0" smtClean="0"/>
          </a:p>
          <a:p>
            <a:pPr fontAlgn="base"/>
            <a:r>
              <a:rPr lang="en-US" sz="3600" dirty="0" smtClean="0"/>
              <a:t>print </a:t>
            </a:r>
            <a:r>
              <a:rPr lang="en-US" sz="3600" dirty="0"/>
              <a:t>"Max value element : ", max(list2)</a:t>
            </a:r>
            <a:r>
              <a:rPr lang="en-US" sz="3600" dirty="0" smtClean="0"/>
              <a:t>.</a:t>
            </a:r>
            <a:endParaRPr lang="en-US" sz="3600" b="1" dirty="0"/>
          </a:p>
        </p:txBody>
      </p:sp>
    </p:spTree>
    <p:extLst>
      <p:ext uri="{BB962C8B-B14F-4D97-AF65-F5344CB8AC3E}">
        <p14:creationId xmlns:p14="http://schemas.microsoft.com/office/powerpoint/2010/main" val="1643504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29" y="650630"/>
            <a:ext cx="10972800" cy="784275"/>
          </a:xfrm>
        </p:spPr>
        <p:txBody>
          <a:bodyPr/>
          <a:lstStyle/>
          <a:p>
            <a:r>
              <a:rPr lang="en-US" dirty="0"/>
              <a:t>List max</a:t>
            </a:r>
            <a:r>
              <a:rPr lang="en-US" dirty="0" smtClean="0"/>
              <a:t>(),min() </a:t>
            </a:r>
            <a:r>
              <a:rPr lang="en-US" dirty="0"/>
              <a:t>Method</a:t>
            </a:r>
          </a:p>
        </p:txBody>
      </p:sp>
      <p:sp>
        <p:nvSpPr>
          <p:cNvPr id="3" name="Content Placeholder 2"/>
          <p:cNvSpPr>
            <a:spLocks noGrp="1"/>
          </p:cNvSpPr>
          <p:nvPr>
            <p:ph idx="1"/>
          </p:nvPr>
        </p:nvSpPr>
        <p:spPr>
          <a:xfrm>
            <a:off x="2518348" y="1484026"/>
            <a:ext cx="7846102" cy="4303193"/>
          </a:xfrm>
        </p:spPr>
        <p:txBody>
          <a:bodyPr>
            <a:normAutofit fontScale="92500" lnSpcReduction="20000"/>
          </a:bodyPr>
          <a:lstStyle/>
          <a:p>
            <a:pPr fontAlgn="base"/>
            <a:r>
              <a:rPr lang="en-US" sz="3600" i="1" dirty="0"/>
              <a:t>Python Min and Max with </a:t>
            </a:r>
            <a:r>
              <a:rPr lang="en-US" sz="3600" i="1" dirty="0" smtClean="0"/>
              <a:t>Strings can </a:t>
            </a:r>
            <a:r>
              <a:rPr lang="en-US" sz="3600" i="1" dirty="0"/>
              <a:t>also be used to find the smallest and largest characters in a string. In this case, smallest and largest refer to the position of the character in the alphabet</a:t>
            </a:r>
            <a:r>
              <a:rPr lang="en-US" sz="3600" i="1" dirty="0" smtClean="0"/>
              <a:t>.</a:t>
            </a:r>
          </a:p>
          <a:p>
            <a:pPr fontAlgn="base"/>
            <a:r>
              <a:rPr lang="en-US" sz="3000" b="1" i="1" dirty="0">
                <a:solidFill>
                  <a:srgbClr val="FF0000"/>
                </a:solidFill>
              </a:rPr>
              <a:t>The smallest possible character is the capital letter A, since all capital letters come first in Python. Our largest character is the lowercase letter z.</a:t>
            </a:r>
          </a:p>
        </p:txBody>
      </p:sp>
    </p:spTree>
    <p:extLst>
      <p:ext uri="{BB962C8B-B14F-4D97-AF65-F5344CB8AC3E}">
        <p14:creationId xmlns:p14="http://schemas.microsoft.com/office/powerpoint/2010/main" val="1372362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44" y="580292"/>
            <a:ext cx="10972800" cy="1066800"/>
          </a:xfrm>
        </p:spPr>
        <p:txBody>
          <a:bodyPr/>
          <a:lstStyle/>
          <a:p>
            <a:r>
              <a:rPr lang="en-US" dirty="0"/>
              <a:t>List max</a:t>
            </a:r>
            <a:r>
              <a:rPr lang="en-US" dirty="0" smtClean="0"/>
              <a:t>(),min() </a:t>
            </a:r>
            <a:r>
              <a:rPr lang="en-US" dirty="0"/>
              <a:t>Method</a:t>
            </a:r>
          </a:p>
        </p:txBody>
      </p:sp>
      <p:sp>
        <p:nvSpPr>
          <p:cNvPr id="3" name="Content Placeholder 2"/>
          <p:cNvSpPr>
            <a:spLocks noGrp="1"/>
          </p:cNvSpPr>
          <p:nvPr>
            <p:ph idx="1"/>
          </p:nvPr>
        </p:nvSpPr>
        <p:spPr>
          <a:xfrm>
            <a:off x="2518347" y="1484026"/>
            <a:ext cx="9437863" cy="5054797"/>
          </a:xfrm>
        </p:spPr>
        <p:txBody>
          <a:bodyPr>
            <a:normAutofit/>
          </a:bodyPr>
          <a:lstStyle/>
          <a:p>
            <a:r>
              <a:rPr lang="en-US" sz="3200" dirty="0" smtClean="0"/>
              <a:t>the </a:t>
            </a:r>
            <a:r>
              <a:rPr lang="en-US" sz="3200" dirty="0"/>
              <a:t>Unicode values for lowercase characters </a:t>
            </a:r>
            <a:r>
              <a:rPr lang="en-US" sz="3200" i="1" dirty="0"/>
              <a:t>a</a:t>
            </a:r>
            <a:r>
              <a:rPr lang="en-US" sz="3200" dirty="0"/>
              <a:t> through </a:t>
            </a:r>
            <a:r>
              <a:rPr lang="en-US" sz="3200" i="1" dirty="0"/>
              <a:t>e</a:t>
            </a:r>
            <a:r>
              <a:rPr lang="en-US" sz="3200" dirty="0"/>
              <a:t> in the </a:t>
            </a:r>
            <a:r>
              <a:rPr lang="en-US" sz="3200" i="1" dirty="0"/>
              <a:t>Basic Latin</a:t>
            </a:r>
            <a:r>
              <a:rPr lang="en-US" sz="3200" dirty="0"/>
              <a:t> alphabet</a:t>
            </a:r>
            <a:r>
              <a:rPr lang="en-US" sz="3200" dirty="0" smtClean="0"/>
              <a:t>:</a:t>
            </a:r>
            <a:endParaRPr lang="en-US" sz="3200" dirty="0"/>
          </a:p>
          <a:p>
            <a:r>
              <a:rPr lang="en-US" sz="3200" dirty="0"/>
              <a:t>97 98 99 100 101</a:t>
            </a:r>
          </a:p>
          <a:p>
            <a:pPr fontAlgn="base"/>
            <a:r>
              <a:rPr lang="en-US" sz="3000" b="1" i="1" dirty="0" smtClean="0">
                <a:solidFill>
                  <a:srgbClr val="FF0000"/>
                </a:solidFill>
              </a:rPr>
              <a:t>.you can check using </a:t>
            </a:r>
          </a:p>
          <a:p>
            <a:pPr lvl="1" fontAlgn="base"/>
            <a:r>
              <a:rPr lang="en-US" sz="3200" b="1" i="1" dirty="0" err="1">
                <a:solidFill>
                  <a:schemeClr val="tx2"/>
                </a:solidFill>
              </a:rPr>
              <a:t>ord</a:t>
            </a:r>
            <a:r>
              <a:rPr lang="en-US" sz="3200" b="1" i="1" dirty="0">
                <a:solidFill>
                  <a:schemeClr val="tx2"/>
                </a:solidFill>
              </a:rPr>
              <a:t>(character</a:t>
            </a:r>
            <a:r>
              <a:rPr lang="en-US" sz="3200" b="1" i="1" dirty="0" smtClean="0">
                <a:solidFill>
                  <a:schemeClr val="tx2"/>
                </a:solidFill>
              </a:rPr>
              <a:t>)</a:t>
            </a:r>
          </a:p>
          <a:p>
            <a:pPr lvl="1" fontAlgn="base"/>
            <a:r>
              <a:rPr lang="en-US" sz="3200" dirty="0"/>
              <a:t>The </a:t>
            </a:r>
            <a:r>
              <a:rPr lang="en-US" sz="3200" i="1" dirty="0" err="1"/>
              <a:t>ord</a:t>
            </a:r>
            <a:r>
              <a:rPr lang="en-US" sz="3200" i="1" dirty="0"/>
              <a:t>()</a:t>
            </a:r>
            <a:r>
              <a:rPr lang="en-US" sz="3200" dirty="0"/>
              <a:t> method only takes in one character at a time</a:t>
            </a:r>
            <a:r>
              <a:rPr lang="en-US" sz="3200" dirty="0" smtClean="0"/>
              <a:t>.</a:t>
            </a:r>
            <a:endParaRPr lang="en-US" sz="3200" b="1" i="1" dirty="0">
              <a:solidFill>
                <a:schemeClr val="tx2"/>
              </a:solidFill>
            </a:endParaRPr>
          </a:p>
        </p:txBody>
      </p:sp>
    </p:spTree>
    <p:extLst>
      <p:ext uri="{BB962C8B-B14F-4D97-AF65-F5344CB8AC3E}">
        <p14:creationId xmlns:p14="http://schemas.microsoft.com/office/powerpoint/2010/main" val="975153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44" y="580292"/>
            <a:ext cx="10972800" cy="1066800"/>
          </a:xfrm>
        </p:spPr>
        <p:txBody>
          <a:bodyPr/>
          <a:lstStyle/>
          <a:p>
            <a:r>
              <a:rPr lang="en-US" dirty="0"/>
              <a:t>List </a:t>
            </a:r>
            <a:r>
              <a:rPr lang="en-US" dirty="0" err="1" smtClean="0"/>
              <a:t>ord</a:t>
            </a:r>
            <a:r>
              <a:rPr lang="en-US" dirty="0" smtClean="0"/>
              <a:t>() </a:t>
            </a:r>
            <a:r>
              <a:rPr lang="en-US" dirty="0"/>
              <a:t>Method</a:t>
            </a:r>
          </a:p>
        </p:txBody>
      </p:sp>
      <p:sp>
        <p:nvSpPr>
          <p:cNvPr id="3" name="Content Placeholder 2"/>
          <p:cNvSpPr>
            <a:spLocks noGrp="1"/>
          </p:cNvSpPr>
          <p:nvPr>
            <p:ph idx="1"/>
          </p:nvPr>
        </p:nvSpPr>
        <p:spPr>
          <a:xfrm>
            <a:off x="2518347" y="1484026"/>
            <a:ext cx="9437863" cy="5054797"/>
          </a:xfrm>
        </p:spPr>
        <p:txBody>
          <a:bodyPr>
            <a:normAutofit fontScale="70000" lnSpcReduction="20000"/>
          </a:bodyPr>
          <a:lstStyle/>
          <a:p>
            <a:pPr lvl="1" fontAlgn="base"/>
            <a:r>
              <a:rPr lang="en-US" sz="4400" b="1" i="1" dirty="0" smtClean="0">
                <a:solidFill>
                  <a:schemeClr val="tx2"/>
                </a:solidFill>
              </a:rPr>
              <a:t>Python </a:t>
            </a:r>
            <a:r>
              <a:rPr lang="en-US" sz="4400" b="1" i="1" dirty="0" err="1">
                <a:solidFill>
                  <a:schemeClr val="tx2"/>
                </a:solidFill>
              </a:rPr>
              <a:t>ord</a:t>
            </a:r>
            <a:r>
              <a:rPr lang="en-US" sz="4400" b="1" i="1" dirty="0">
                <a:solidFill>
                  <a:schemeClr val="tx2"/>
                </a:solidFill>
              </a:rPr>
              <a:t>() function returns the Unicode code from a given character. This function accepts a string of unit length as an argument and returns the Unicode equivalence of the passed argument. In other words, given a string of length 1, the </a:t>
            </a:r>
            <a:r>
              <a:rPr lang="en-US" sz="4400" b="1" i="1" dirty="0" err="1">
                <a:solidFill>
                  <a:schemeClr val="tx2"/>
                </a:solidFill>
              </a:rPr>
              <a:t>ord</a:t>
            </a:r>
            <a:r>
              <a:rPr lang="en-US" sz="4400" b="1" i="1" dirty="0">
                <a:solidFill>
                  <a:schemeClr val="tx2"/>
                </a:solidFill>
              </a:rPr>
              <a:t>() function returns an integer representing the Unicode code point of the character when an argument is a Unicode object, or the value of the byte when the argument is an 8-bit string.</a:t>
            </a:r>
          </a:p>
          <a:p>
            <a:pPr lvl="1" fontAlgn="base"/>
            <a:endParaRPr lang="en-US" sz="3200" b="1" i="1" dirty="0">
              <a:solidFill>
                <a:schemeClr val="tx2"/>
              </a:solidFill>
            </a:endParaRPr>
          </a:p>
        </p:txBody>
      </p:sp>
    </p:spTree>
    <p:extLst>
      <p:ext uri="{BB962C8B-B14F-4D97-AF65-F5344CB8AC3E}">
        <p14:creationId xmlns:p14="http://schemas.microsoft.com/office/powerpoint/2010/main" val="3583460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44" y="580292"/>
            <a:ext cx="10972800" cy="1066800"/>
          </a:xfrm>
        </p:spPr>
        <p:txBody>
          <a:bodyPr/>
          <a:lstStyle/>
          <a:p>
            <a:r>
              <a:rPr lang="en-US" dirty="0"/>
              <a:t>List </a:t>
            </a:r>
            <a:r>
              <a:rPr lang="en-US" dirty="0" err="1" smtClean="0"/>
              <a:t>ord</a:t>
            </a:r>
            <a:r>
              <a:rPr lang="en-US" dirty="0" smtClean="0"/>
              <a:t>() </a:t>
            </a:r>
            <a:r>
              <a:rPr lang="en-US" dirty="0"/>
              <a:t>Method</a:t>
            </a:r>
          </a:p>
        </p:txBody>
      </p:sp>
      <p:sp>
        <p:nvSpPr>
          <p:cNvPr id="3" name="Content Placeholder 2"/>
          <p:cNvSpPr>
            <a:spLocks noGrp="1"/>
          </p:cNvSpPr>
          <p:nvPr>
            <p:ph idx="1"/>
          </p:nvPr>
        </p:nvSpPr>
        <p:spPr>
          <a:xfrm>
            <a:off x="500333" y="1484026"/>
            <a:ext cx="11455878" cy="5054797"/>
          </a:xfrm>
        </p:spPr>
        <p:txBody>
          <a:bodyPr>
            <a:normAutofit fontScale="55000" lnSpcReduction="20000"/>
          </a:bodyPr>
          <a:lstStyle/>
          <a:p>
            <a:pPr lvl="1" fontAlgn="base"/>
            <a:r>
              <a:rPr lang="en-US" sz="3200" b="1" i="1" dirty="0">
                <a:solidFill>
                  <a:schemeClr val="tx2"/>
                </a:solidFill>
              </a:rPr>
              <a:t>Python </a:t>
            </a:r>
            <a:r>
              <a:rPr lang="en-US" sz="3200" b="1" i="1" dirty="0" err="1">
                <a:solidFill>
                  <a:schemeClr val="tx2"/>
                </a:solidFill>
              </a:rPr>
              <a:t>ord</a:t>
            </a:r>
            <a:r>
              <a:rPr lang="en-US" sz="3200" b="1" i="1" dirty="0">
                <a:solidFill>
                  <a:schemeClr val="tx2"/>
                </a:solidFill>
              </a:rPr>
              <a:t>() example</a:t>
            </a:r>
          </a:p>
          <a:p>
            <a:pPr lvl="1" fontAlgn="base"/>
            <a:endParaRPr lang="en-US" sz="3200" b="1" i="1" dirty="0">
              <a:solidFill>
                <a:schemeClr val="tx2"/>
              </a:solidFill>
            </a:endParaRPr>
          </a:p>
          <a:p>
            <a:pPr lvl="1" fontAlgn="base"/>
            <a:r>
              <a:rPr lang="en-US" sz="3200" b="1" i="1" dirty="0">
                <a:solidFill>
                  <a:schemeClr val="tx2"/>
                </a:solidFill>
              </a:rPr>
              <a:t>For example, </a:t>
            </a:r>
            <a:r>
              <a:rPr lang="en-US" sz="3200" b="1" i="1" dirty="0" err="1">
                <a:solidFill>
                  <a:schemeClr val="tx2"/>
                </a:solidFill>
              </a:rPr>
              <a:t>ord</a:t>
            </a:r>
            <a:r>
              <a:rPr lang="en-US" sz="3200" b="1" i="1" dirty="0">
                <a:solidFill>
                  <a:schemeClr val="tx2"/>
                </a:solidFill>
              </a:rPr>
              <a:t>(‘a’) returns the integer 97, </a:t>
            </a:r>
            <a:r>
              <a:rPr lang="en-US" sz="3200" b="1" i="1" dirty="0" err="1">
                <a:solidFill>
                  <a:schemeClr val="tx2"/>
                </a:solidFill>
              </a:rPr>
              <a:t>ord</a:t>
            </a:r>
            <a:r>
              <a:rPr lang="en-US" sz="3200" b="1" i="1" dirty="0">
                <a:solidFill>
                  <a:schemeClr val="tx2"/>
                </a:solidFill>
              </a:rPr>
              <a:t>(‘€’) (Euro sign) returns 8364. This is the inverse of </a:t>
            </a:r>
            <a:r>
              <a:rPr lang="en-US" sz="3200" b="1" i="1" dirty="0" err="1">
                <a:solidFill>
                  <a:schemeClr val="tx2"/>
                </a:solidFill>
              </a:rPr>
              <a:t>chr</a:t>
            </a:r>
            <a:r>
              <a:rPr lang="en-US" sz="3200" b="1" i="1" dirty="0">
                <a:solidFill>
                  <a:schemeClr val="tx2"/>
                </a:solidFill>
              </a:rPr>
              <a:t>() for 8-bit strings and of </a:t>
            </a:r>
            <a:r>
              <a:rPr lang="en-US" sz="3200" b="1" i="1" dirty="0" err="1">
                <a:solidFill>
                  <a:schemeClr val="tx2"/>
                </a:solidFill>
              </a:rPr>
              <a:t>unichr</a:t>
            </a:r>
            <a:r>
              <a:rPr lang="en-US" sz="3200" b="1" i="1" dirty="0">
                <a:solidFill>
                  <a:schemeClr val="tx2"/>
                </a:solidFill>
              </a:rPr>
              <a:t>() for Unicode objects. If a Unicode argument is given and Python is built with UCS2 Unicode, then the character’s code point must be in the range [0..65535] inclusive. </a:t>
            </a:r>
          </a:p>
          <a:p>
            <a:pPr lvl="1" fontAlgn="base"/>
            <a:endParaRPr lang="en-US" sz="3200" b="1" i="1" dirty="0">
              <a:solidFill>
                <a:schemeClr val="tx2"/>
              </a:solidFill>
            </a:endParaRPr>
          </a:p>
          <a:p>
            <a:pPr lvl="1" fontAlgn="base"/>
            <a:r>
              <a:rPr lang="en-US" sz="3200" b="1" i="1" dirty="0">
                <a:solidFill>
                  <a:schemeClr val="tx2"/>
                </a:solidFill>
              </a:rPr>
              <a:t>Note: If the string length is more than one, and a </a:t>
            </a:r>
            <a:r>
              <a:rPr lang="en-US" sz="3200" b="1" i="1" dirty="0" err="1">
                <a:solidFill>
                  <a:schemeClr val="tx2"/>
                </a:solidFill>
              </a:rPr>
              <a:t>TypeError</a:t>
            </a:r>
            <a:r>
              <a:rPr lang="en-US" sz="3200" b="1" i="1" dirty="0">
                <a:solidFill>
                  <a:schemeClr val="tx2"/>
                </a:solidFill>
              </a:rPr>
              <a:t> will be raised. The syntax can be </a:t>
            </a:r>
            <a:r>
              <a:rPr lang="en-US" sz="3200" b="1" i="1" dirty="0" err="1">
                <a:solidFill>
                  <a:schemeClr val="tx2"/>
                </a:solidFill>
              </a:rPr>
              <a:t>ord</a:t>
            </a:r>
            <a:r>
              <a:rPr lang="en-US" sz="3200" b="1" i="1" dirty="0">
                <a:solidFill>
                  <a:schemeClr val="tx2"/>
                </a:solidFill>
              </a:rPr>
              <a:t>(“a”) or </a:t>
            </a:r>
            <a:r>
              <a:rPr lang="en-US" sz="3200" b="1" i="1" dirty="0" err="1">
                <a:solidFill>
                  <a:schemeClr val="tx2"/>
                </a:solidFill>
              </a:rPr>
              <a:t>ord</a:t>
            </a:r>
            <a:r>
              <a:rPr lang="en-US" sz="3200" b="1" i="1" dirty="0">
                <a:solidFill>
                  <a:schemeClr val="tx2"/>
                </a:solidFill>
              </a:rPr>
              <a:t>(‘a’), both will give same results. </a:t>
            </a:r>
          </a:p>
          <a:p>
            <a:pPr lvl="1" fontAlgn="base"/>
            <a:r>
              <a:rPr lang="en-US" sz="3200" b="1" i="1" dirty="0">
                <a:solidFill>
                  <a:schemeClr val="tx2"/>
                </a:solidFill>
              </a:rPr>
              <a:t>Example 1: Demonstration of Python </a:t>
            </a:r>
            <a:r>
              <a:rPr lang="en-US" sz="3200" b="1" i="1" dirty="0" err="1">
                <a:solidFill>
                  <a:schemeClr val="tx2"/>
                </a:solidFill>
              </a:rPr>
              <a:t>ord</a:t>
            </a:r>
            <a:r>
              <a:rPr lang="en-US" sz="3200" b="1" i="1" dirty="0">
                <a:solidFill>
                  <a:schemeClr val="tx2"/>
                </a:solidFill>
              </a:rPr>
              <a:t>() function</a:t>
            </a:r>
          </a:p>
          <a:p>
            <a:pPr lvl="1" fontAlgn="base"/>
            <a:endParaRPr lang="en-US" sz="3200" b="1" i="1" dirty="0">
              <a:solidFill>
                <a:schemeClr val="tx2"/>
              </a:solidFill>
            </a:endParaRPr>
          </a:p>
          <a:p>
            <a:pPr lvl="1" fontAlgn="base"/>
            <a:r>
              <a:rPr lang="en-US" sz="3200" b="1" i="1" dirty="0">
                <a:solidFill>
                  <a:schemeClr val="tx2"/>
                </a:solidFill>
              </a:rPr>
              <a:t># inbuilt function return an</a:t>
            </a:r>
          </a:p>
          <a:p>
            <a:pPr lvl="1" fontAlgn="base"/>
            <a:r>
              <a:rPr lang="en-US" sz="3200" b="1" i="1" dirty="0">
                <a:solidFill>
                  <a:schemeClr val="tx2"/>
                </a:solidFill>
              </a:rPr>
              <a:t># integer representing the Unicode code</a:t>
            </a:r>
          </a:p>
          <a:p>
            <a:pPr lvl="1" fontAlgn="base"/>
            <a:r>
              <a:rPr lang="en-US" sz="3200" b="1" i="1" dirty="0">
                <a:solidFill>
                  <a:schemeClr val="tx2"/>
                </a:solidFill>
              </a:rPr>
              <a:t>value = </a:t>
            </a:r>
            <a:r>
              <a:rPr lang="en-US" sz="3200" b="1" i="1" dirty="0" err="1">
                <a:solidFill>
                  <a:schemeClr val="tx2"/>
                </a:solidFill>
              </a:rPr>
              <a:t>ord</a:t>
            </a:r>
            <a:r>
              <a:rPr lang="en-US" sz="3200" b="1" i="1" dirty="0">
                <a:solidFill>
                  <a:schemeClr val="tx2"/>
                </a:solidFill>
              </a:rPr>
              <a:t>("A")</a:t>
            </a:r>
          </a:p>
          <a:p>
            <a:pPr lvl="1" fontAlgn="base"/>
            <a:r>
              <a:rPr lang="en-US" sz="3200" b="1" i="1" dirty="0">
                <a:solidFill>
                  <a:schemeClr val="tx2"/>
                </a:solidFill>
              </a:rPr>
              <a:t> </a:t>
            </a:r>
          </a:p>
          <a:p>
            <a:pPr lvl="1" fontAlgn="base"/>
            <a:r>
              <a:rPr lang="en-US" sz="3200" b="1" i="1" dirty="0">
                <a:solidFill>
                  <a:schemeClr val="tx2"/>
                </a:solidFill>
              </a:rPr>
              <a:t># writing in ' ' gives the same result</a:t>
            </a:r>
          </a:p>
          <a:p>
            <a:pPr lvl="1" fontAlgn="base"/>
            <a:r>
              <a:rPr lang="en-US" sz="3200" b="1" i="1" dirty="0">
                <a:solidFill>
                  <a:schemeClr val="tx2"/>
                </a:solidFill>
              </a:rPr>
              <a:t>value1 = </a:t>
            </a:r>
            <a:r>
              <a:rPr lang="en-US" sz="3200" b="1" i="1" dirty="0" err="1">
                <a:solidFill>
                  <a:schemeClr val="tx2"/>
                </a:solidFill>
              </a:rPr>
              <a:t>ord</a:t>
            </a:r>
            <a:r>
              <a:rPr lang="en-US" sz="3200" b="1" i="1" dirty="0">
                <a:solidFill>
                  <a:schemeClr val="tx2"/>
                </a:solidFill>
              </a:rPr>
              <a:t>('A')</a:t>
            </a:r>
          </a:p>
          <a:p>
            <a:pPr lvl="1" fontAlgn="base"/>
            <a:r>
              <a:rPr lang="en-US" sz="3200" b="1" i="1" dirty="0">
                <a:solidFill>
                  <a:schemeClr val="tx2"/>
                </a:solidFill>
              </a:rPr>
              <a:t> </a:t>
            </a:r>
          </a:p>
          <a:p>
            <a:pPr lvl="1" fontAlgn="base"/>
            <a:r>
              <a:rPr lang="en-US" sz="3200" b="1" i="1" dirty="0">
                <a:solidFill>
                  <a:schemeClr val="tx2"/>
                </a:solidFill>
              </a:rPr>
              <a:t># prints the </a:t>
            </a:r>
            <a:r>
              <a:rPr lang="en-US" sz="3200" b="1" i="1" dirty="0" err="1">
                <a:solidFill>
                  <a:schemeClr val="tx2"/>
                </a:solidFill>
              </a:rPr>
              <a:t>unicode</a:t>
            </a:r>
            <a:r>
              <a:rPr lang="en-US" sz="3200" b="1" i="1" dirty="0">
                <a:solidFill>
                  <a:schemeClr val="tx2"/>
                </a:solidFill>
              </a:rPr>
              <a:t> value</a:t>
            </a:r>
          </a:p>
          <a:p>
            <a:pPr lvl="1" fontAlgn="base"/>
            <a:r>
              <a:rPr lang="en-US" sz="3200" b="1" i="1" dirty="0">
                <a:solidFill>
                  <a:schemeClr val="tx2"/>
                </a:solidFill>
              </a:rPr>
              <a:t>print (value, value1)</a:t>
            </a:r>
          </a:p>
        </p:txBody>
      </p:sp>
    </p:spTree>
    <p:extLst>
      <p:ext uri="{BB962C8B-B14F-4D97-AF65-F5344CB8AC3E}">
        <p14:creationId xmlns:p14="http://schemas.microsoft.com/office/powerpoint/2010/main" val="3296913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44" y="580292"/>
            <a:ext cx="10972800" cy="1066800"/>
          </a:xfrm>
        </p:spPr>
        <p:txBody>
          <a:bodyPr/>
          <a:lstStyle/>
          <a:p>
            <a:r>
              <a:rPr lang="en-US" dirty="0"/>
              <a:t>List </a:t>
            </a:r>
            <a:r>
              <a:rPr lang="en-US" dirty="0" err="1" smtClean="0"/>
              <a:t>ord</a:t>
            </a:r>
            <a:r>
              <a:rPr lang="en-US" dirty="0" smtClean="0"/>
              <a:t>() </a:t>
            </a:r>
            <a:r>
              <a:rPr lang="en-US" dirty="0"/>
              <a:t>Method</a:t>
            </a:r>
          </a:p>
        </p:txBody>
      </p:sp>
      <p:sp>
        <p:nvSpPr>
          <p:cNvPr id="3" name="Content Placeholder 2"/>
          <p:cNvSpPr>
            <a:spLocks noGrp="1"/>
          </p:cNvSpPr>
          <p:nvPr>
            <p:ph idx="1"/>
          </p:nvPr>
        </p:nvSpPr>
        <p:spPr>
          <a:xfrm>
            <a:off x="500333" y="1484026"/>
            <a:ext cx="11455878" cy="5054797"/>
          </a:xfrm>
        </p:spPr>
        <p:txBody>
          <a:bodyPr>
            <a:normAutofit fontScale="77500" lnSpcReduction="20000"/>
          </a:bodyPr>
          <a:lstStyle/>
          <a:p>
            <a:pPr lvl="1" fontAlgn="base"/>
            <a:r>
              <a:rPr lang="en-US" sz="3200" b="1" i="1" dirty="0">
                <a:solidFill>
                  <a:schemeClr val="tx2"/>
                </a:solidFill>
              </a:rPr>
              <a:t>Python </a:t>
            </a:r>
            <a:r>
              <a:rPr lang="en-US" sz="3200" b="1" i="1" dirty="0" err="1">
                <a:solidFill>
                  <a:schemeClr val="tx2"/>
                </a:solidFill>
              </a:rPr>
              <a:t>ord</a:t>
            </a:r>
            <a:r>
              <a:rPr lang="en-US" sz="3200" b="1" i="1" dirty="0">
                <a:solidFill>
                  <a:schemeClr val="tx2"/>
                </a:solidFill>
              </a:rPr>
              <a:t>() Error Condition</a:t>
            </a:r>
          </a:p>
          <a:p>
            <a:pPr lvl="1" fontAlgn="base"/>
            <a:endParaRPr lang="en-US" sz="3200" b="1" i="1" dirty="0">
              <a:solidFill>
                <a:schemeClr val="tx2"/>
              </a:solidFill>
            </a:endParaRPr>
          </a:p>
          <a:p>
            <a:pPr lvl="1" fontAlgn="base"/>
            <a:r>
              <a:rPr lang="en-US" sz="3200" b="1" i="1" dirty="0">
                <a:solidFill>
                  <a:schemeClr val="tx2"/>
                </a:solidFill>
              </a:rPr>
              <a:t>A </a:t>
            </a:r>
            <a:r>
              <a:rPr lang="en-US" sz="3200" b="1" i="1" dirty="0" err="1">
                <a:solidFill>
                  <a:schemeClr val="tx2"/>
                </a:solidFill>
              </a:rPr>
              <a:t>TypeError</a:t>
            </a:r>
            <a:r>
              <a:rPr lang="en-US" sz="3200" b="1" i="1" dirty="0">
                <a:solidFill>
                  <a:schemeClr val="tx2"/>
                </a:solidFill>
              </a:rPr>
              <a:t> is raised when the length of the string is not equal to 1 as shown below:</a:t>
            </a:r>
          </a:p>
          <a:p>
            <a:pPr lvl="1" fontAlgn="base"/>
            <a:endParaRPr lang="en-US" sz="3200" b="1" i="1" dirty="0">
              <a:solidFill>
                <a:schemeClr val="tx2"/>
              </a:solidFill>
            </a:endParaRPr>
          </a:p>
          <a:p>
            <a:pPr lvl="1" fontAlgn="base"/>
            <a:r>
              <a:rPr lang="en-US" sz="3200" b="1" i="1" dirty="0">
                <a:solidFill>
                  <a:schemeClr val="tx2"/>
                </a:solidFill>
              </a:rPr>
              <a:t># inbuilt function return an</a:t>
            </a:r>
          </a:p>
          <a:p>
            <a:pPr lvl="1" fontAlgn="base"/>
            <a:r>
              <a:rPr lang="en-US" sz="3200" b="1" i="1" dirty="0">
                <a:solidFill>
                  <a:schemeClr val="tx2"/>
                </a:solidFill>
              </a:rPr>
              <a:t># integer representing the Unicode code</a:t>
            </a:r>
          </a:p>
          <a:p>
            <a:pPr lvl="1" fontAlgn="base"/>
            <a:r>
              <a:rPr lang="en-US" sz="3200" b="1" i="1" dirty="0">
                <a:solidFill>
                  <a:schemeClr val="tx2"/>
                </a:solidFill>
              </a:rPr>
              <a:t># demonstrating exception</a:t>
            </a:r>
          </a:p>
          <a:p>
            <a:pPr lvl="1" fontAlgn="base"/>
            <a:r>
              <a:rPr lang="en-US" sz="3200" b="1" i="1" dirty="0">
                <a:solidFill>
                  <a:schemeClr val="tx2"/>
                </a:solidFill>
              </a:rPr>
              <a:t> </a:t>
            </a:r>
          </a:p>
          <a:p>
            <a:pPr lvl="1" fontAlgn="base"/>
            <a:r>
              <a:rPr lang="en-US" sz="3200" b="1" i="1" dirty="0">
                <a:solidFill>
                  <a:schemeClr val="tx2"/>
                </a:solidFill>
              </a:rPr>
              <a:t># Raises Exception</a:t>
            </a:r>
          </a:p>
          <a:p>
            <a:pPr lvl="1" fontAlgn="base"/>
            <a:r>
              <a:rPr lang="en-US" sz="3200" b="1" i="1" dirty="0">
                <a:solidFill>
                  <a:schemeClr val="tx2"/>
                </a:solidFill>
              </a:rPr>
              <a:t>value1 = </a:t>
            </a:r>
            <a:r>
              <a:rPr lang="en-US" sz="3200" b="1" i="1" dirty="0" err="1">
                <a:solidFill>
                  <a:schemeClr val="tx2"/>
                </a:solidFill>
              </a:rPr>
              <a:t>ord</a:t>
            </a:r>
            <a:r>
              <a:rPr lang="en-US" sz="3200" b="1" i="1" dirty="0">
                <a:solidFill>
                  <a:schemeClr val="tx2"/>
                </a:solidFill>
              </a:rPr>
              <a:t>('AB')</a:t>
            </a:r>
          </a:p>
          <a:p>
            <a:pPr lvl="1" fontAlgn="base"/>
            <a:r>
              <a:rPr lang="en-US" sz="3200" b="1" i="1" dirty="0">
                <a:solidFill>
                  <a:schemeClr val="tx2"/>
                </a:solidFill>
              </a:rPr>
              <a:t> </a:t>
            </a:r>
          </a:p>
          <a:p>
            <a:pPr lvl="1" fontAlgn="base"/>
            <a:r>
              <a:rPr lang="en-US" sz="3200" b="1" i="1" dirty="0">
                <a:solidFill>
                  <a:schemeClr val="tx2"/>
                </a:solidFill>
              </a:rPr>
              <a:t># prints the </a:t>
            </a:r>
            <a:r>
              <a:rPr lang="en-US" sz="3200" b="1" i="1" dirty="0" err="1">
                <a:solidFill>
                  <a:schemeClr val="tx2"/>
                </a:solidFill>
              </a:rPr>
              <a:t>unicode</a:t>
            </a:r>
            <a:r>
              <a:rPr lang="en-US" sz="3200" b="1" i="1" dirty="0">
                <a:solidFill>
                  <a:schemeClr val="tx2"/>
                </a:solidFill>
              </a:rPr>
              <a:t> value</a:t>
            </a:r>
          </a:p>
          <a:p>
            <a:pPr lvl="1" fontAlgn="base"/>
            <a:r>
              <a:rPr lang="en-US" sz="3200" b="1" i="1" dirty="0">
                <a:solidFill>
                  <a:schemeClr val="tx2"/>
                </a:solidFill>
              </a:rPr>
              <a:t>print(value1)</a:t>
            </a:r>
          </a:p>
        </p:txBody>
      </p:sp>
    </p:spTree>
    <p:extLst>
      <p:ext uri="{BB962C8B-B14F-4D97-AF65-F5344CB8AC3E}">
        <p14:creationId xmlns:p14="http://schemas.microsoft.com/office/powerpoint/2010/main" val="1151212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a:t>
            </a:r>
            <a:r>
              <a:rPr lang="en-US" dirty="0" err="1"/>
              <a:t>List</a:t>
            </a:r>
            <a:r>
              <a:rPr lang="en-US" dirty="0"/>
              <a:t> pop() Method</a:t>
            </a:r>
            <a:br>
              <a:rPr lang="en-US" dirty="0"/>
            </a:br>
            <a:endParaRPr lang="en-US" dirty="0"/>
          </a:p>
        </p:txBody>
      </p:sp>
      <p:sp>
        <p:nvSpPr>
          <p:cNvPr id="3" name="Content Placeholder 2"/>
          <p:cNvSpPr>
            <a:spLocks noGrp="1"/>
          </p:cNvSpPr>
          <p:nvPr>
            <p:ph idx="1"/>
          </p:nvPr>
        </p:nvSpPr>
        <p:spPr>
          <a:xfrm>
            <a:off x="2518348" y="1484026"/>
            <a:ext cx="7846102" cy="4303193"/>
          </a:xfrm>
        </p:spPr>
        <p:txBody>
          <a:bodyPr>
            <a:normAutofit/>
          </a:bodyPr>
          <a:lstStyle/>
          <a:p>
            <a:r>
              <a:rPr lang="en-US" sz="3200" dirty="0"/>
              <a:t>This method returns the removed object from the </a:t>
            </a:r>
            <a:r>
              <a:rPr lang="en-US" sz="3200" dirty="0" err="1"/>
              <a:t>list.</a:t>
            </a:r>
            <a:r>
              <a:rPr lang="en-US" sz="3200" dirty="0" err="1" smtClean="0"/>
              <a:t>This</a:t>
            </a:r>
            <a:r>
              <a:rPr lang="en-US" sz="3200" dirty="0" smtClean="0"/>
              <a:t> </a:t>
            </a:r>
            <a:r>
              <a:rPr lang="en-US" sz="3200" dirty="0"/>
              <a:t>method returns the removed object from the list</a:t>
            </a:r>
            <a:r>
              <a:rPr lang="en-US" sz="3200" dirty="0" smtClean="0"/>
              <a:t>.</a:t>
            </a:r>
          </a:p>
          <a:p>
            <a:r>
              <a:rPr lang="en-US" sz="3200" b="1" i="1" dirty="0" err="1" smtClean="0">
                <a:solidFill>
                  <a:schemeClr val="tx2"/>
                </a:solidFill>
              </a:rPr>
              <a:t>Students.pop</a:t>
            </a:r>
            <a:r>
              <a:rPr lang="en-US" sz="3200" b="1" i="1" dirty="0" smtClean="0">
                <a:solidFill>
                  <a:schemeClr val="tx2"/>
                </a:solidFill>
              </a:rPr>
              <a:t>()</a:t>
            </a:r>
          </a:p>
          <a:p>
            <a:r>
              <a:rPr lang="en-US" sz="3200" dirty="0" smtClean="0"/>
              <a:t>You can supply an </a:t>
            </a:r>
            <a:r>
              <a:rPr lang="en-US" sz="3200" dirty="0"/>
              <a:t>optional parameter, index of the object to be removed from the list</a:t>
            </a:r>
            <a:r>
              <a:rPr lang="en-US" sz="3200" dirty="0" smtClean="0"/>
              <a:t>.</a:t>
            </a:r>
          </a:p>
          <a:p>
            <a:r>
              <a:rPr lang="en-US" sz="3200" b="1" i="1" dirty="0" err="1" smtClean="0">
                <a:solidFill>
                  <a:schemeClr val="tx2"/>
                </a:solidFill>
              </a:rPr>
              <a:t>Students.pop</a:t>
            </a:r>
            <a:r>
              <a:rPr lang="en-US" sz="3200" b="1" i="1" dirty="0" smtClean="0">
                <a:solidFill>
                  <a:schemeClr val="tx2"/>
                </a:solidFill>
              </a:rPr>
              <a:t>(3)</a:t>
            </a:r>
            <a:endParaRPr lang="en-US" sz="3200" b="1" i="1" dirty="0">
              <a:solidFill>
                <a:schemeClr val="tx2"/>
              </a:solidFill>
            </a:endParaRPr>
          </a:p>
          <a:p>
            <a:endParaRPr lang="en-US" sz="3200" b="1" i="1" dirty="0">
              <a:solidFill>
                <a:schemeClr val="tx2"/>
              </a:solidFill>
            </a:endParaRPr>
          </a:p>
        </p:txBody>
      </p:sp>
    </p:spTree>
    <p:extLst>
      <p:ext uri="{BB962C8B-B14F-4D97-AF65-F5344CB8AC3E}">
        <p14:creationId xmlns:p14="http://schemas.microsoft.com/office/powerpoint/2010/main" val="1743824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32" y="636563"/>
            <a:ext cx="10972800" cy="1066800"/>
          </a:xfrm>
        </p:spPr>
        <p:txBody>
          <a:bodyPr/>
          <a:lstStyle/>
          <a:p>
            <a:r>
              <a:rPr lang="en-US" dirty="0"/>
              <a:t>List </a:t>
            </a:r>
            <a:r>
              <a:rPr lang="en-US" dirty="0" err="1"/>
              <a:t>List</a:t>
            </a:r>
            <a:r>
              <a:rPr lang="en-US" dirty="0"/>
              <a:t> remove() Method</a:t>
            </a:r>
          </a:p>
        </p:txBody>
      </p:sp>
      <p:sp>
        <p:nvSpPr>
          <p:cNvPr id="3" name="Content Placeholder 2"/>
          <p:cNvSpPr>
            <a:spLocks noGrp="1"/>
          </p:cNvSpPr>
          <p:nvPr>
            <p:ph idx="1"/>
          </p:nvPr>
        </p:nvSpPr>
        <p:spPr>
          <a:xfrm>
            <a:off x="2518348" y="1484026"/>
            <a:ext cx="7846102" cy="4303193"/>
          </a:xfrm>
        </p:spPr>
        <p:txBody>
          <a:bodyPr>
            <a:normAutofit/>
          </a:bodyPr>
          <a:lstStyle/>
          <a:p>
            <a:r>
              <a:rPr lang="en-US" sz="3200" b="1" dirty="0"/>
              <a:t>remove()</a:t>
            </a:r>
            <a:r>
              <a:rPr lang="en-US" sz="3200" dirty="0"/>
              <a:t> searches for the given element in the list and removes the first matching </a:t>
            </a:r>
            <a:r>
              <a:rPr lang="en-US" sz="3200" dirty="0" smtClean="0"/>
              <a:t>element.</a:t>
            </a:r>
            <a:endParaRPr lang="en-US" sz="3200" b="1" i="1" dirty="0">
              <a:solidFill>
                <a:schemeClr val="tx2"/>
              </a:solidFill>
            </a:endParaRPr>
          </a:p>
          <a:p>
            <a:r>
              <a:rPr lang="en-US" sz="3200" dirty="0"/>
              <a:t>This Python list method does not return any value but removes the given object from the list</a:t>
            </a:r>
            <a:r>
              <a:rPr lang="en-US" sz="3200" dirty="0" smtClean="0"/>
              <a:t>.</a:t>
            </a:r>
          </a:p>
          <a:p>
            <a:r>
              <a:rPr lang="en-US" sz="3200" b="1" i="1" dirty="0" err="1" smtClean="0">
                <a:solidFill>
                  <a:schemeClr val="tx2"/>
                </a:solidFill>
              </a:rPr>
              <a:t>Student.remove</a:t>
            </a:r>
            <a:r>
              <a:rPr lang="en-US" sz="3200" b="1" i="1" dirty="0" smtClean="0">
                <a:solidFill>
                  <a:schemeClr val="tx2"/>
                </a:solidFill>
              </a:rPr>
              <a:t>(“</a:t>
            </a:r>
            <a:r>
              <a:rPr lang="en-US" sz="3200" b="1" i="1" dirty="0" err="1" smtClean="0">
                <a:solidFill>
                  <a:schemeClr val="tx2"/>
                </a:solidFill>
              </a:rPr>
              <a:t>Debode</a:t>
            </a:r>
            <a:r>
              <a:rPr lang="en-US" sz="3200" b="1" i="1" dirty="0" smtClean="0">
                <a:solidFill>
                  <a:schemeClr val="tx2"/>
                </a:solidFill>
              </a:rPr>
              <a:t>”)</a:t>
            </a:r>
          </a:p>
        </p:txBody>
      </p:sp>
    </p:spTree>
    <p:extLst>
      <p:ext uri="{BB962C8B-B14F-4D97-AF65-F5344CB8AC3E}">
        <p14:creationId xmlns:p14="http://schemas.microsoft.com/office/powerpoint/2010/main" val="778307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141" y="509954"/>
            <a:ext cx="10972800" cy="1066800"/>
          </a:xfrm>
        </p:spPr>
        <p:txBody>
          <a:bodyPr/>
          <a:lstStyle/>
          <a:p>
            <a:r>
              <a:rPr lang="en-US" dirty="0"/>
              <a:t>List sort() Method</a:t>
            </a:r>
          </a:p>
        </p:txBody>
      </p:sp>
      <p:sp>
        <p:nvSpPr>
          <p:cNvPr id="3" name="Content Placeholder 2"/>
          <p:cNvSpPr>
            <a:spLocks noGrp="1"/>
          </p:cNvSpPr>
          <p:nvPr>
            <p:ph idx="1"/>
          </p:nvPr>
        </p:nvSpPr>
        <p:spPr>
          <a:xfrm>
            <a:off x="578498" y="1484026"/>
            <a:ext cx="9785952" cy="4303193"/>
          </a:xfrm>
        </p:spPr>
        <p:txBody>
          <a:bodyPr>
            <a:normAutofit fontScale="77500" lnSpcReduction="20000"/>
          </a:bodyPr>
          <a:lstStyle/>
          <a:p>
            <a:r>
              <a:rPr lang="en-US" sz="3200" dirty="0"/>
              <a:t>method </a:t>
            </a:r>
            <a:r>
              <a:rPr lang="en-US" sz="3200" b="1" dirty="0"/>
              <a:t>sort()</a:t>
            </a:r>
            <a:r>
              <a:rPr lang="en-US" sz="3200" dirty="0"/>
              <a:t> sorts objects of </a:t>
            </a:r>
            <a:r>
              <a:rPr lang="en-US" sz="3200" dirty="0" smtClean="0"/>
              <a:t>list.</a:t>
            </a:r>
          </a:p>
          <a:p>
            <a:r>
              <a:rPr lang="en-US" sz="3200" dirty="0" smtClean="0"/>
              <a:t>it  </a:t>
            </a:r>
            <a:r>
              <a:rPr lang="en-US" sz="3200" dirty="0"/>
              <a:t>use </a:t>
            </a:r>
            <a:r>
              <a:rPr lang="en-US" sz="3200" dirty="0" smtClean="0"/>
              <a:t>s </a:t>
            </a:r>
            <a:r>
              <a:rPr lang="en-US" sz="3200" dirty="0" smtClean="0">
                <a:solidFill>
                  <a:srgbClr val="FF0000"/>
                </a:solidFill>
              </a:rPr>
              <a:t>compare</a:t>
            </a:r>
            <a:r>
              <a:rPr lang="en-US" sz="3200" dirty="0">
                <a:solidFill>
                  <a:srgbClr val="FF0000"/>
                </a:solidFill>
              </a:rPr>
              <a:t> </a:t>
            </a:r>
            <a:r>
              <a:rPr lang="en-US" sz="3200" i="1" dirty="0" err="1">
                <a:solidFill>
                  <a:srgbClr val="FF0000"/>
                </a:solidFill>
              </a:rPr>
              <a:t>func</a:t>
            </a:r>
            <a:r>
              <a:rPr lang="en-US" sz="3200" dirty="0"/>
              <a:t> </a:t>
            </a:r>
            <a:r>
              <a:rPr lang="en-US" sz="3800" u="sng" dirty="0">
                <a:solidFill>
                  <a:srgbClr val="00B050"/>
                </a:solidFill>
              </a:rPr>
              <a:t>if given</a:t>
            </a:r>
            <a:r>
              <a:rPr lang="en-US" sz="3200" dirty="0" smtClean="0"/>
              <a:t>.</a:t>
            </a:r>
            <a:r>
              <a:rPr lang="en-US" sz="3200" dirty="0"/>
              <a:t> </a:t>
            </a:r>
            <a:endParaRPr lang="en-US" sz="3200" dirty="0" smtClean="0"/>
          </a:p>
          <a:p>
            <a:r>
              <a:rPr lang="en-US" sz="3200" b="1" dirty="0" smtClean="0">
                <a:solidFill>
                  <a:srgbClr val="0070C0"/>
                </a:solidFill>
              </a:rPr>
              <a:t>The </a:t>
            </a:r>
            <a:r>
              <a:rPr lang="en-US" sz="3200" b="1" dirty="0">
                <a:solidFill>
                  <a:srgbClr val="0070C0"/>
                </a:solidFill>
              </a:rPr>
              <a:t>method does not return any value </a:t>
            </a:r>
            <a:endParaRPr lang="en-US" sz="3200" b="1" dirty="0" smtClean="0">
              <a:solidFill>
                <a:srgbClr val="0070C0"/>
              </a:solidFill>
            </a:endParaRPr>
          </a:p>
          <a:p>
            <a:r>
              <a:rPr lang="en-US" sz="4600" b="1" i="1" dirty="0" smtClean="0">
                <a:solidFill>
                  <a:srgbClr val="C00000"/>
                </a:solidFill>
              </a:rPr>
              <a:t>but</a:t>
            </a:r>
            <a:r>
              <a:rPr lang="en-US" sz="3200" dirty="0" smtClean="0"/>
              <a:t> </a:t>
            </a:r>
            <a:r>
              <a:rPr lang="en-US" sz="3200" dirty="0"/>
              <a:t>it changes </a:t>
            </a:r>
            <a:r>
              <a:rPr lang="en-US" sz="3200" dirty="0" smtClean="0"/>
              <a:t> </a:t>
            </a:r>
            <a:r>
              <a:rPr lang="en-US" sz="3200" dirty="0"/>
              <a:t>the original list</a:t>
            </a:r>
            <a:r>
              <a:rPr lang="en-US" sz="3200" dirty="0" smtClean="0"/>
              <a:t>.</a:t>
            </a:r>
          </a:p>
          <a:p>
            <a:r>
              <a:rPr lang="en-US" sz="3200" dirty="0" smtClean="0"/>
              <a:t> </a:t>
            </a:r>
            <a:r>
              <a:rPr lang="en-US" sz="3200" dirty="0"/>
              <a:t>The sort() method sorts the list ascending by default.</a:t>
            </a:r>
          </a:p>
          <a:p>
            <a:r>
              <a:rPr lang="en-US" sz="3200" dirty="0"/>
              <a:t>You can also make a function to decide the sorting criteria(s</a:t>
            </a:r>
            <a:r>
              <a:rPr lang="en-US" sz="3200" dirty="0" smtClean="0"/>
              <a:t>).</a:t>
            </a:r>
          </a:p>
          <a:p>
            <a:r>
              <a:rPr lang="en-US" sz="4000" b="1" i="1" dirty="0"/>
              <a:t>Syntax</a:t>
            </a:r>
          </a:p>
          <a:p>
            <a:r>
              <a:rPr lang="en-US" sz="4000" b="1" i="1" dirty="0" err="1"/>
              <a:t>list.sort</a:t>
            </a:r>
            <a:r>
              <a:rPr lang="en-US" sz="4000" b="1" i="1" dirty="0"/>
              <a:t>(reverse=</a:t>
            </a:r>
            <a:r>
              <a:rPr lang="en-US" sz="4000" b="1" i="1" dirty="0" err="1"/>
              <a:t>True|False</a:t>
            </a:r>
            <a:r>
              <a:rPr lang="en-US" sz="4000" b="1" i="1" dirty="0"/>
              <a:t>, key=</a:t>
            </a:r>
            <a:r>
              <a:rPr lang="en-US" sz="4000" b="1" i="1" dirty="0" err="1"/>
              <a:t>myFunc</a:t>
            </a:r>
            <a:r>
              <a:rPr lang="en-US" sz="4000" b="1" i="1" dirty="0"/>
              <a:t>)</a:t>
            </a:r>
          </a:p>
          <a:p>
            <a:r>
              <a:rPr lang="en-US" sz="3500" dirty="0" err="1" smtClean="0">
                <a:solidFill>
                  <a:schemeClr val="accent1">
                    <a:lumMod val="75000"/>
                  </a:schemeClr>
                </a:solidFill>
              </a:rPr>
              <a:t>Students.sort</a:t>
            </a:r>
            <a:r>
              <a:rPr lang="en-US" sz="3500" dirty="0" smtClean="0">
                <a:solidFill>
                  <a:schemeClr val="accent1">
                    <a:lumMod val="75000"/>
                  </a:schemeClr>
                </a:solidFill>
              </a:rPr>
              <a:t>(reverse=True)</a:t>
            </a:r>
          </a:p>
          <a:p>
            <a:r>
              <a:rPr lang="en-US" sz="3500" dirty="0" err="1" smtClean="0">
                <a:solidFill>
                  <a:schemeClr val="accent1">
                    <a:lumMod val="75000"/>
                  </a:schemeClr>
                </a:solidFill>
              </a:rPr>
              <a:t>Students.sort</a:t>
            </a:r>
            <a:r>
              <a:rPr lang="en-US" sz="3500" dirty="0" smtClean="0">
                <a:solidFill>
                  <a:schemeClr val="accent1">
                    <a:lumMod val="75000"/>
                  </a:schemeClr>
                </a:solidFill>
              </a:rPr>
              <a:t>()</a:t>
            </a:r>
            <a:endParaRPr lang="en-US" sz="3500" dirty="0">
              <a:solidFill>
                <a:schemeClr val="accent1">
                  <a:lumMod val="75000"/>
                </a:schemeClr>
              </a:solidFill>
            </a:endParaRPr>
          </a:p>
          <a:p>
            <a:endParaRPr lang="en-US" sz="3200" dirty="0"/>
          </a:p>
          <a:p>
            <a:endParaRPr lang="en-US" sz="3200" b="1" i="1" dirty="0" smtClean="0">
              <a:solidFill>
                <a:schemeClr val="tx2"/>
              </a:solidFill>
            </a:endParaRPr>
          </a:p>
        </p:txBody>
      </p:sp>
    </p:spTree>
    <p:extLst>
      <p:ext uri="{BB962C8B-B14F-4D97-AF65-F5344CB8AC3E}">
        <p14:creationId xmlns:p14="http://schemas.microsoft.com/office/powerpoint/2010/main" val="539789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8090"/>
            <a:ext cx="10972800" cy="1066800"/>
          </a:xfrm>
        </p:spPr>
        <p:txBody>
          <a:bodyPr>
            <a:normAutofit/>
          </a:bodyPr>
          <a:lstStyle/>
          <a:p>
            <a:r>
              <a:rPr lang="en-US" dirty="0"/>
              <a:t>List sort() </a:t>
            </a:r>
            <a:r>
              <a:rPr lang="en-US" dirty="0" smtClean="0"/>
              <a:t>Method-an example</a:t>
            </a:r>
            <a:endParaRPr lang="en-US" dirty="0"/>
          </a:p>
        </p:txBody>
      </p:sp>
      <p:sp>
        <p:nvSpPr>
          <p:cNvPr id="3" name="Content Placeholder 2"/>
          <p:cNvSpPr>
            <a:spLocks noGrp="1"/>
          </p:cNvSpPr>
          <p:nvPr>
            <p:ph idx="1"/>
          </p:nvPr>
        </p:nvSpPr>
        <p:spPr>
          <a:xfrm>
            <a:off x="2518348" y="1484026"/>
            <a:ext cx="7846102" cy="4303193"/>
          </a:xfrm>
        </p:spPr>
        <p:txBody>
          <a:bodyPr>
            <a:normAutofit fontScale="85000" lnSpcReduction="20000"/>
          </a:bodyPr>
          <a:lstStyle/>
          <a:p>
            <a:r>
              <a:rPr lang="en-US" sz="3200" dirty="0" err="1"/>
              <a:t>def</a:t>
            </a:r>
            <a:r>
              <a:rPr lang="en-US" sz="3200" dirty="0"/>
              <a:t> </a:t>
            </a:r>
            <a:r>
              <a:rPr lang="en-US" sz="3200" dirty="0" err="1"/>
              <a:t>myFunc</a:t>
            </a:r>
            <a:r>
              <a:rPr lang="en-US" sz="3200" dirty="0"/>
              <a:t>(e):</a:t>
            </a:r>
          </a:p>
          <a:p>
            <a:r>
              <a:rPr lang="en-US" sz="3200" dirty="0"/>
              <a:t>  return e['year']</a:t>
            </a:r>
          </a:p>
          <a:p>
            <a:endParaRPr lang="en-US" sz="3200" dirty="0"/>
          </a:p>
          <a:p>
            <a:r>
              <a:rPr lang="en-US" sz="3200" dirty="0"/>
              <a:t>cars = [</a:t>
            </a:r>
          </a:p>
          <a:p>
            <a:r>
              <a:rPr lang="en-US" sz="3200" dirty="0"/>
              <a:t>  {'car': 'Ford', 'year': 2005},</a:t>
            </a:r>
          </a:p>
          <a:p>
            <a:r>
              <a:rPr lang="en-US" sz="3200" dirty="0"/>
              <a:t>  {'car': 'Mitsubishi', 'year': 2000},</a:t>
            </a:r>
          </a:p>
          <a:p>
            <a:r>
              <a:rPr lang="en-US" sz="3200" dirty="0"/>
              <a:t>  {'car': 'BMW', 'year': 2019},</a:t>
            </a:r>
          </a:p>
          <a:p>
            <a:r>
              <a:rPr lang="en-US" sz="3200" dirty="0"/>
              <a:t>  {'car': 'VW', 'year': 2011}</a:t>
            </a:r>
          </a:p>
          <a:p>
            <a:r>
              <a:rPr lang="en-US" sz="3200" dirty="0"/>
              <a:t>]</a:t>
            </a:r>
          </a:p>
          <a:p>
            <a:endParaRPr lang="en-US" sz="3200" dirty="0"/>
          </a:p>
          <a:p>
            <a:r>
              <a:rPr lang="en-US" sz="3200" dirty="0" err="1"/>
              <a:t>cars.sort</a:t>
            </a:r>
            <a:r>
              <a:rPr lang="en-US" sz="3200" dirty="0"/>
              <a:t>(key=</a:t>
            </a:r>
            <a:r>
              <a:rPr lang="en-US" sz="3200" dirty="0" err="1"/>
              <a:t>myFunc</a:t>
            </a:r>
            <a:r>
              <a:rPr lang="en-US" sz="3200" dirty="0"/>
              <a:t>)</a:t>
            </a:r>
          </a:p>
          <a:p>
            <a:endParaRPr lang="en-US" sz="3200" b="1" i="1" dirty="0" smtClean="0">
              <a:solidFill>
                <a:schemeClr val="tx2"/>
              </a:solidFill>
            </a:endParaRPr>
          </a:p>
        </p:txBody>
      </p:sp>
    </p:spTree>
    <p:extLst>
      <p:ext uri="{BB962C8B-B14F-4D97-AF65-F5344CB8AC3E}">
        <p14:creationId xmlns:p14="http://schemas.microsoft.com/office/powerpoint/2010/main" val="361027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DEFINITONS</a:t>
            </a:r>
          </a:p>
        </p:txBody>
      </p:sp>
      <p:sp>
        <p:nvSpPr>
          <p:cNvPr id="3" name="Content Placeholder 2"/>
          <p:cNvSpPr>
            <a:spLocks noGrp="1"/>
          </p:cNvSpPr>
          <p:nvPr>
            <p:ph idx="1"/>
          </p:nvPr>
        </p:nvSpPr>
        <p:spPr/>
        <p:txBody>
          <a:bodyPr>
            <a:normAutofit/>
          </a:bodyPr>
          <a:lstStyle/>
          <a:p>
            <a:r>
              <a:rPr lang="en-US" b="1" dirty="0" smtClean="0">
                <a:solidFill>
                  <a:srgbClr val="0070C0"/>
                </a:solidFill>
              </a:rPr>
              <a:t>Changeable</a:t>
            </a:r>
            <a:endParaRPr lang="en-US" b="1" dirty="0">
              <a:solidFill>
                <a:srgbClr val="0070C0"/>
              </a:solidFill>
            </a:endParaRPr>
          </a:p>
          <a:p>
            <a:r>
              <a:rPr lang="en-US" b="1" dirty="0"/>
              <a:t>The list is changeable, meaning that we can change, add, and remove items in a list after it has been created.</a:t>
            </a:r>
          </a:p>
          <a:p>
            <a:r>
              <a:rPr lang="en-US" b="1" dirty="0">
                <a:solidFill>
                  <a:srgbClr val="0070C0"/>
                </a:solidFill>
              </a:rPr>
              <a:t>Allow </a:t>
            </a:r>
            <a:r>
              <a:rPr lang="en-US" b="1" dirty="0" smtClean="0">
                <a:solidFill>
                  <a:srgbClr val="0070C0"/>
                </a:solidFill>
              </a:rPr>
              <a:t>Duplicates</a:t>
            </a:r>
            <a:endParaRPr lang="en-US" b="1" dirty="0">
              <a:solidFill>
                <a:srgbClr val="0070C0"/>
              </a:solidFill>
            </a:endParaRPr>
          </a:p>
          <a:p>
            <a:r>
              <a:rPr lang="en-US" b="1" dirty="0"/>
              <a:t>Since lists are indexed, lists can have items with the same value:</a:t>
            </a:r>
            <a:r>
              <a:rPr lang="en-US" dirty="0" smtClean="0"/>
              <a:t>.</a:t>
            </a:r>
            <a:endParaRPr lang="en-US" dirty="0"/>
          </a:p>
        </p:txBody>
      </p:sp>
    </p:spTree>
    <p:extLst>
      <p:ext uri="{BB962C8B-B14F-4D97-AF65-F5344CB8AC3E}">
        <p14:creationId xmlns:p14="http://schemas.microsoft.com/office/powerpoint/2010/main" val="2804652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803" y="636563"/>
            <a:ext cx="10972800" cy="1066800"/>
          </a:xfrm>
        </p:spPr>
        <p:txBody>
          <a:bodyPr>
            <a:normAutofit/>
          </a:bodyPr>
          <a:lstStyle/>
          <a:p>
            <a:r>
              <a:rPr lang="en-US" dirty="0"/>
              <a:t>List sort() </a:t>
            </a:r>
            <a:r>
              <a:rPr lang="en-US" dirty="0" smtClean="0"/>
              <a:t>Method-an example</a:t>
            </a:r>
            <a:endParaRPr lang="en-US" dirty="0"/>
          </a:p>
        </p:txBody>
      </p:sp>
      <p:sp>
        <p:nvSpPr>
          <p:cNvPr id="3" name="Content Placeholder 2"/>
          <p:cNvSpPr>
            <a:spLocks noGrp="1"/>
          </p:cNvSpPr>
          <p:nvPr>
            <p:ph idx="1"/>
          </p:nvPr>
        </p:nvSpPr>
        <p:spPr>
          <a:xfrm>
            <a:off x="2518348" y="1484026"/>
            <a:ext cx="7846102" cy="4303193"/>
          </a:xfrm>
        </p:spPr>
        <p:txBody>
          <a:bodyPr>
            <a:normAutofit/>
          </a:bodyPr>
          <a:lstStyle/>
          <a:p>
            <a:r>
              <a:rPr lang="en-US" dirty="0" err="1"/>
              <a:t>def</a:t>
            </a:r>
            <a:r>
              <a:rPr lang="en-US" dirty="0"/>
              <a:t> </a:t>
            </a:r>
            <a:r>
              <a:rPr lang="en-US" dirty="0" err="1"/>
              <a:t>myFunc</a:t>
            </a:r>
            <a:r>
              <a:rPr lang="en-US" dirty="0"/>
              <a:t>(e):</a:t>
            </a:r>
            <a:br>
              <a:rPr lang="en-US" dirty="0"/>
            </a:br>
            <a:r>
              <a:rPr lang="en-US" dirty="0"/>
              <a:t>  return </a:t>
            </a:r>
            <a:r>
              <a:rPr lang="en-US" dirty="0" err="1"/>
              <a:t>len</a:t>
            </a:r>
            <a:r>
              <a:rPr lang="en-US" dirty="0"/>
              <a:t>(e)</a:t>
            </a:r>
            <a:br>
              <a:rPr lang="en-US" dirty="0"/>
            </a:br>
            <a:r>
              <a:rPr lang="en-US" dirty="0"/>
              <a:t/>
            </a:r>
            <a:br>
              <a:rPr lang="en-US" dirty="0"/>
            </a:br>
            <a:r>
              <a:rPr lang="en-US" dirty="0"/>
              <a:t/>
            </a:r>
            <a:br>
              <a:rPr lang="en-US" dirty="0"/>
            </a:br>
            <a:r>
              <a:rPr lang="en-US" dirty="0"/>
              <a:t/>
            </a:r>
            <a:br>
              <a:rPr lang="en-US" dirty="0"/>
            </a:br>
            <a:r>
              <a:rPr lang="en-US" dirty="0" err="1" smtClean="0"/>
              <a:t>students.sort</a:t>
            </a:r>
            <a:r>
              <a:rPr lang="en-US" dirty="0" smtClean="0"/>
              <a:t>(reverse=True</a:t>
            </a:r>
            <a:r>
              <a:rPr lang="en-US" dirty="0"/>
              <a:t>, key=</a:t>
            </a:r>
            <a:r>
              <a:rPr lang="en-US" dirty="0" err="1"/>
              <a:t>myFunc</a:t>
            </a:r>
            <a:r>
              <a:rPr lang="en-US" dirty="0"/>
              <a:t>)</a:t>
            </a:r>
            <a:endParaRPr lang="en-US" sz="3200" b="1" i="1" dirty="0" smtClean="0">
              <a:solidFill>
                <a:schemeClr val="tx2"/>
              </a:solidFill>
            </a:endParaRPr>
          </a:p>
        </p:txBody>
      </p:sp>
    </p:spTree>
    <p:extLst>
      <p:ext uri="{BB962C8B-B14F-4D97-AF65-F5344CB8AC3E}">
        <p14:creationId xmlns:p14="http://schemas.microsoft.com/office/powerpoint/2010/main" val="1622460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0293"/>
            <a:ext cx="10972800" cy="1066800"/>
          </a:xfrm>
        </p:spPr>
        <p:txBody>
          <a:bodyPr/>
          <a:lstStyle/>
          <a:p>
            <a:r>
              <a:rPr lang="en-US" dirty="0"/>
              <a:t>List reverse() Method</a:t>
            </a:r>
          </a:p>
        </p:txBody>
      </p:sp>
      <p:sp>
        <p:nvSpPr>
          <p:cNvPr id="3" name="Content Placeholder 2"/>
          <p:cNvSpPr>
            <a:spLocks noGrp="1"/>
          </p:cNvSpPr>
          <p:nvPr>
            <p:ph idx="1"/>
          </p:nvPr>
        </p:nvSpPr>
        <p:spPr>
          <a:xfrm>
            <a:off x="2518348" y="1484026"/>
            <a:ext cx="7846102" cy="4303193"/>
          </a:xfrm>
        </p:spPr>
        <p:txBody>
          <a:bodyPr>
            <a:normAutofit/>
          </a:bodyPr>
          <a:lstStyle/>
          <a:p>
            <a:r>
              <a:rPr lang="en-US" sz="3200" dirty="0"/>
              <a:t>Python list method </a:t>
            </a:r>
            <a:r>
              <a:rPr lang="en-US" sz="3200" b="1" dirty="0"/>
              <a:t>reverse()</a:t>
            </a:r>
            <a:r>
              <a:rPr lang="en-US" sz="3200" dirty="0"/>
              <a:t> reverses objects of list in place</a:t>
            </a:r>
            <a:r>
              <a:rPr lang="en-US" sz="3200" dirty="0" smtClean="0"/>
              <a:t>.</a:t>
            </a:r>
            <a:r>
              <a:rPr lang="en-US" sz="3200" dirty="0"/>
              <a:t> This method does not return any value but reverse the given object from the list</a:t>
            </a:r>
            <a:r>
              <a:rPr lang="en-US" sz="3200" dirty="0" smtClean="0"/>
              <a:t>.</a:t>
            </a:r>
          </a:p>
          <a:p>
            <a:r>
              <a:rPr lang="en-US" sz="3200" dirty="0" smtClean="0"/>
              <a:t>Syntax</a:t>
            </a:r>
            <a:endParaRPr lang="en-US" sz="3200" dirty="0"/>
          </a:p>
          <a:p>
            <a:r>
              <a:rPr lang="en-US" sz="3200" dirty="0" err="1"/>
              <a:t>list.reverse</a:t>
            </a:r>
            <a:r>
              <a:rPr lang="en-US" sz="3200" dirty="0"/>
              <a:t>()</a:t>
            </a:r>
          </a:p>
          <a:p>
            <a:endParaRPr lang="en-US" sz="3200" b="1" i="1" dirty="0" smtClean="0">
              <a:solidFill>
                <a:schemeClr val="tx2"/>
              </a:solidFill>
            </a:endParaRPr>
          </a:p>
        </p:txBody>
      </p:sp>
    </p:spTree>
    <p:extLst>
      <p:ext uri="{BB962C8B-B14F-4D97-AF65-F5344CB8AC3E}">
        <p14:creationId xmlns:p14="http://schemas.microsoft.com/office/powerpoint/2010/main" val="1782226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622495"/>
            <a:ext cx="10972800" cy="1066800"/>
          </a:xfrm>
        </p:spPr>
        <p:txBody>
          <a:bodyPr/>
          <a:lstStyle/>
          <a:p>
            <a:r>
              <a:rPr lang="en-US" dirty="0"/>
              <a:t>List count() Method</a:t>
            </a:r>
          </a:p>
        </p:txBody>
      </p:sp>
      <p:sp>
        <p:nvSpPr>
          <p:cNvPr id="3" name="Content Placeholder 2"/>
          <p:cNvSpPr>
            <a:spLocks noGrp="1"/>
          </p:cNvSpPr>
          <p:nvPr>
            <p:ph idx="1"/>
          </p:nvPr>
        </p:nvSpPr>
        <p:spPr>
          <a:xfrm>
            <a:off x="2518348" y="1484026"/>
            <a:ext cx="7846102" cy="4303193"/>
          </a:xfrm>
        </p:spPr>
        <p:txBody>
          <a:bodyPr>
            <a:normAutofit/>
          </a:bodyPr>
          <a:lstStyle/>
          <a:p>
            <a:r>
              <a:rPr lang="en-US" sz="3200" dirty="0"/>
              <a:t>method count() returns count of how many times </a:t>
            </a:r>
            <a:r>
              <a:rPr lang="en-US" sz="3200" dirty="0" err="1"/>
              <a:t>obj</a:t>
            </a:r>
            <a:r>
              <a:rPr lang="en-US" sz="3200" dirty="0"/>
              <a:t> occurs in list</a:t>
            </a:r>
            <a:r>
              <a:rPr lang="en-US" sz="3200" dirty="0" smtClean="0"/>
              <a:t>. </a:t>
            </a:r>
            <a:r>
              <a:rPr lang="en-US" sz="3200" dirty="0"/>
              <a:t>This method returns count of how many times </a:t>
            </a:r>
            <a:r>
              <a:rPr lang="en-US" sz="3200" dirty="0" err="1"/>
              <a:t>obj</a:t>
            </a:r>
            <a:r>
              <a:rPr lang="en-US" sz="3200" dirty="0"/>
              <a:t> occurs in list.</a:t>
            </a:r>
            <a:endParaRPr lang="en-US" sz="3200" dirty="0" smtClean="0"/>
          </a:p>
          <a:p>
            <a:r>
              <a:rPr lang="en-US" sz="3200" dirty="0" smtClean="0"/>
              <a:t>Syntax</a:t>
            </a:r>
            <a:endParaRPr lang="en-US" sz="3200" dirty="0"/>
          </a:p>
          <a:p>
            <a:r>
              <a:rPr lang="en-US" sz="3200" dirty="0" err="1"/>
              <a:t>list.count</a:t>
            </a:r>
            <a:r>
              <a:rPr lang="en-US" sz="3200" dirty="0"/>
              <a:t>(</a:t>
            </a:r>
            <a:r>
              <a:rPr lang="en-US" sz="3200" dirty="0" err="1"/>
              <a:t>obj</a:t>
            </a:r>
            <a:r>
              <a:rPr lang="en-US" sz="3200" dirty="0"/>
              <a:t>)</a:t>
            </a:r>
            <a:endParaRPr lang="en-US" sz="3200" b="1" i="1" dirty="0" smtClean="0">
              <a:solidFill>
                <a:schemeClr val="tx2"/>
              </a:solidFill>
            </a:endParaRPr>
          </a:p>
        </p:txBody>
      </p:sp>
    </p:spTree>
    <p:extLst>
      <p:ext uri="{BB962C8B-B14F-4D97-AF65-F5344CB8AC3E}">
        <p14:creationId xmlns:p14="http://schemas.microsoft.com/office/powerpoint/2010/main" val="3054156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622495"/>
            <a:ext cx="10972800" cy="1066800"/>
          </a:xfrm>
        </p:spPr>
        <p:txBody>
          <a:bodyPr/>
          <a:lstStyle/>
          <a:p>
            <a:r>
              <a:rPr lang="en-US" dirty="0"/>
              <a:t>List </a:t>
            </a:r>
            <a:r>
              <a:rPr lang="en-US" b="1" dirty="0" err="1"/>
              <a:t>List</a:t>
            </a:r>
            <a:r>
              <a:rPr lang="en-US" b="1" dirty="0"/>
              <a:t> Comprehension</a:t>
            </a:r>
          </a:p>
        </p:txBody>
      </p:sp>
      <p:sp>
        <p:nvSpPr>
          <p:cNvPr id="3" name="Content Placeholder 2"/>
          <p:cNvSpPr>
            <a:spLocks noGrp="1"/>
          </p:cNvSpPr>
          <p:nvPr>
            <p:ph idx="1"/>
          </p:nvPr>
        </p:nvSpPr>
        <p:spPr>
          <a:xfrm>
            <a:off x="2518348" y="1484026"/>
            <a:ext cx="7846102" cy="4303193"/>
          </a:xfrm>
        </p:spPr>
        <p:txBody>
          <a:bodyPr>
            <a:normAutofit/>
          </a:bodyPr>
          <a:lstStyle/>
          <a:p>
            <a:r>
              <a:rPr lang="en-US" sz="3200"/>
              <a:t>List comprehension offers a shorter syntax when you want to create a new list based on the values of an existing list.</a:t>
            </a:r>
            <a:endParaRPr lang="en-US" sz="3200" b="1" i="1" dirty="0" smtClean="0">
              <a:solidFill>
                <a:schemeClr val="tx2"/>
              </a:solidFill>
            </a:endParaRPr>
          </a:p>
        </p:txBody>
      </p:sp>
    </p:spTree>
    <p:extLst>
      <p:ext uri="{BB962C8B-B14F-4D97-AF65-F5344CB8AC3E}">
        <p14:creationId xmlns:p14="http://schemas.microsoft.com/office/powerpoint/2010/main" val="1555694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622495"/>
            <a:ext cx="10972800" cy="1066800"/>
          </a:xfrm>
        </p:spPr>
        <p:txBody>
          <a:bodyPr/>
          <a:lstStyle/>
          <a:p>
            <a:r>
              <a:rPr lang="en-US" dirty="0"/>
              <a:t>List </a:t>
            </a:r>
            <a:r>
              <a:rPr lang="en-US" b="1" dirty="0" err="1"/>
              <a:t>List</a:t>
            </a:r>
            <a:r>
              <a:rPr lang="en-US" b="1" dirty="0"/>
              <a:t> </a:t>
            </a:r>
            <a:r>
              <a:rPr lang="en-US" b="1" dirty="0" smtClean="0"/>
              <a:t>Comprehension - </a:t>
            </a:r>
            <a:endParaRPr lang="en-US" b="1" dirty="0"/>
          </a:p>
        </p:txBody>
      </p:sp>
      <p:sp>
        <p:nvSpPr>
          <p:cNvPr id="3" name="Content Placeholder 2"/>
          <p:cNvSpPr>
            <a:spLocks noGrp="1"/>
          </p:cNvSpPr>
          <p:nvPr>
            <p:ph idx="1"/>
          </p:nvPr>
        </p:nvSpPr>
        <p:spPr>
          <a:xfrm>
            <a:off x="487680" y="1484026"/>
            <a:ext cx="9876770" cy="4303193"/>
          </a:xfrm>
        </p:spPr>
        <p:txBody>
          <a:bodyPr>
            <a:normAutofit lnSpcReduction="10000"/>
          </a:bodyPr>
          <a:lstStyle/>
          <a:p>
            <a:r>
              <a:rPr lang="en-US" sz="3200" dirty="0"/>
              <a:t>fruits = ["apple", "banana", "cherry", "kiwi", "mango"]</a:t>
            </a:r>
            <a:br>
              <a:rPr lang="en-US" sz="3200" dirty="0"/>
            </a:br>
            <a:r>
              <a:rPr lang="en-US" sz="3200" dirty="0" err="1"/>
              <a:t>newlist</a:t>
            </a:r>
            <a:r>
              <a:rPr lang="en-US" sz="3200" dirty="0"/>
              <a:t> = []</a:t>
            </a:r>
            <a:br>
              <a:rPr lang="en-US" sz="3200" dirty="0"/>
            </a:br>
            <a:r>
              <a:rPr lang="en-US" sz="3200" dirty="0"/>
              <a:t/>
            </a:r>
            <a:br>
              <a:rPr lang="en-US" sz="3200" dirty="0"/>
            </a:br>
            <a:r>
              <a:rPr lang="en-US" sz="3200" dirty="0"/>
              <a:t>for x in fruits:</a:t>
            </a:r>
            <a:br>
              <a:rPr lang="en-US" sz="3200" dirty="0"/>
            </a:br>
            <a:r>
              <a:rPr lang="en-US" sz="3200" dirty="0"/>
              <a:t>  if "a" in x:</a:t>
            </a:r>
            <a:br>
              <a:rPr lang="en-US" sz="3200" dirty="0"/>
            </a:br>
            <a:r>
              <a:rPr lang="en-US" sz="3200" dirty="0"/>
              <a:t>    </a:t>
            </a:r>
            <a:r>
              <a:rPr lang="en-US" sz="3200" dirty="0" err="1"/>
              <a:t>newlist.append</a:t>
            </a:r>
            <a:r>
              <a:rPr lang="en-US" sz="3200" dirty="0"/>
              <a:t>(x</a:t>
            </a:r>
            <a:r>
              <a:rPr lang="en-US" sz="3200" dirty="0" smtClean="0"/>
              <a:t>)</a:t>
            </a:r>
            <a:r>
              <a:rPr lang="en-US" sz="3200" dirty="0"/>
              <a:t/>
            </a:r>
            <a:br>
              <a:rPr lang="en-US" sz="3200" dirty="0"/>
            </a:br>
            <a:r>
              <a:rPr lang="en-US" sz="3200" dirty="0"/>
              <a:t>print(</a:t>
            </a:r>
            <a:r>
              <a:rPr lang="en-US" sz="3200" dirty="0" err="1"/>
              <a:t>newlist</a:t>
            </a:r>
            <a:r>
              <a:rPr lang="en-US" sz="3200" dirty="0"/>
              <a:t>) </a:t>
            </a:r>
            <a:endParaRPr lang="en-US" sz="3200" dirty="0" smtClean="0"/>
          </a:p>
          <a:p>
            <a:r>
              <a:rPr lang="en-US" sz="3200" b="1" i="1" dirty="0" smtClean="0">
                <a:solidFill>
                  <a:schemeClr val="tx2"/>
                </a:solidFill>
              </a:rPr>
              <a:t>The above can be written as follows:</a:t>
            </a:r>
            <a:endParaRPr lang="en-US" sz="3200" b="1" i="1" dirty="0" smtClean="0">
              <a:solidFill>
                <a:schemeClr val="tx2"/>
              </a:solidFill>
            </a:endParaRPr>
          </a:p>
        </p:txBody>
      </p:sp>
    </p:spTree>
    <p:extLst>
      <p:ext uri="{BB962C8B-B14F-4D97-AF65-F5344CB8AC3E}">
        <p14:creationId xmlns:p14="http://schemas.microsoft.com/office/powerpoint/2010/main" val="3510501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622495"/>
            <a:ext cx="10972800" cy="1066800"/>
          </a:xfrm>
        </p:spPr>
        <p:txBody>
          <a:bodyPr/>
          <a:lstStyle/>
          <a:p>
            <a:r>
              <a:rPr lang="en-US" dirty="0"/>
              <a:t>List </a:t>
            </a:r>
            <a:r>
              <a:rPr lang="en-US" b="1" dirty="0" err="1"/>
              <a:t>List</a:t>
            </a:r>
            <a:r>
              <a:rPr lang="en-US" b="1" dirty="0"/>
              <a:t> </a:t>
            </a:r>
            <a:r>
              <a:rPr lang="en-US" b="1" dirty="0" smtClean="0"/>
              <a:t>Comprehension - illustration</a:t>
            </a:r>
            <a:endParaRPr lang="en-US" b="1" dirty="0"/>
          </a:p>
        </p:txBody>
      </p:sp>
      <p:sp>
        <p:nvSpPr>
          <p:cNvPr id="3" name="Content Placeholder 2"/>
          <p:cNvSpPr>
            <a:spLocks noGrp="1"/>
          </p:cNvSpPr>
          <p:nvPr>
            <p:ph idx="1"/>
          </p:nvPr>
        </p:nvSpPr>
        <p:spPr>
          <a:xfrm>
            <a:off x="487680" y="1484026"/>
            <a:ext cx="9876770" cy="4303193"/>
          </a:xfrm>
        </p:spPr>
        <p:txBody>
          <a:bodyPr>
            <a:normAutofit/>
          </a:bodyPr>
          <a:lstStyle/>
          <a:p>
            <a:r>
              <a:rPr lang="en-US" sz="3200" dirty="0"/>
              <a:t>fruits = ["apple", "banana", "cherry", "kiwi", "mango</a:t>
            </a:r>
            <a:r>
              <a:rPr lang="en-US" sz="3200" dirty="0" smtClean="0"/>
              <a:t>"]</a:t>
            </a:r>
            <a:endParaRPr lang="en-US" sz="3200" dirty="0"/>
          </a:p>
          <a:p>
            <a:r>
              <a:rPr lang="en-US" sz="3200" dirty="0"/>
              <a:t/>
            </a:r>
            <a:br>
              <a:rPr lang="en-US" sz="3200" dirty="0"/>
            </a:br>
            <a:r>
              <a:rPr lang="en-US" sz="3200" dirty="0" err="1"/>
              <a:t>newlist</a:t>
            </a:r>
            <a:r>
              <a:rPr lang="en-US" sz="3200" dirty="0"/>
              <a:t> = [x for x in fruits </a:t>
            </a:r>
            <a:r>
              <a:rPr lang="en-US" sz="3200" dirty="0" smtClean="0"/>
              <a:t> if </a:t>
            </a:r>
            <a:r>
              <a:rPr lang="en-US" sz="3200" dirty="0"/>
              <a:t>"a" in x</a:t>
            </a:r>
            <a:r>
              <a:rPr lang="en-US" sz="3200" dirty="0" smtClean="0"/>
              <a:t>]</a:t>
            </a:r>
            <a:endParaRPr lang="en-US" sz="3200" dirty="0"/>
          </a:p>
          <a:p>
            <a:r>
              <a:rPr lang="en-US" sz="3200" dirty="0"/>
              <a:t>print(</a:t>
            </a:r>
            <a:r>
              <a:rPr lang="en-US" sz="3200" dirty="0" err="1"/>
              <a:t>newlist</a:t>
            </a:r>
            <a:r>
              <a:rPr lang="en-US" sz="3200" dirty="0"/>
              <a:t>) </a:t>
            </a:r>
            <a:endParaRPr lang="en-US" sz="3200" b="1" i="1" dirty="0" smtClean="0">
              <a:solidFill>
                <a:schemeClr val="tx2"/>
              </a:solidFill>
            </a:endParaRPr>
          </a:p>
        </p:txBody>
      </p:sp>
    </p:spTree>
    <p:extLst>
      <p:ext uri="{BB962C8B-B14F-4D97-AF65-F5344CB8AC3E}">
        <p14:creationId xmlns:p14="http://schemas.microsoft.com/office/powerpoint/2010/main" val="22948889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622495"/>
            <a:ext cx="10972800" cy="1066800"/>
          </a:xfrm>
        </p:spPr>
        <p:txBody>
          <a:bodyPr/>
          <a:lstStyle/>
          <a:p>
            <a:r>
              <a:rPr lang="en-US" dirty="0"/>
              <a:t>List </a:t>
            </a:r>
            <a:r>
              <a:rPr lang="en-US" b="1" dirty="0" err="1"/>
              <a:t>List</a:t>
            </a:r>
            <a:r>
              <a:rPr lang="en-US" b="1" dirty="0"/>
              <a:t> </a:t>
            </a:r>
            <a:r>
              <a:rPr lang="en-US" b="1" dirty="0" smtClean="0"/>
              <a:t>Comprehension - illustration</a:t>
            </a:r>
            <a:endParaRPr lang="en-US" b="1" dirty="0"/>
          </a:p>
        </p:txBody>
      </p:sp>
      <p:sp>
        <p:nvSpPr>
          <p:cNvPr id="3" name="Content Placeholder 2"/>
          <p:cNvSpPr>
            <a:spLocks noGrp="1"/>
          </p:cNvSpPr>
          <p:nvPr>
            <p:ph idx="1"/>
          </p:nvPr>
        </p:nvSpPr>
        <p:spPr>
          <a:xfrm>
            <a:off x="487680" y="1484026"/>
            <a:ext cx="9876770" cy="4303193"/>
          </a:xfrm>
        </p:spPr>
        <p:txBody>
          <a:bodyPr>
            <a:normAutofit/>
          </a:bodyPr>
          <a:lstStyle/>
          <a:p>
            <a:r>
              <a:rPr lang="en-US" sz="3200" b="1" dirty="0"/>
              <a:t>The Syntax</a:t>
            </a:r>
          </a:p>
          <a:p>
            <a:r>
              <a:rPr lang="en-US" sz="3200" dirty="0" err="1"/>
              <a:t>newlist</a:t>
            </a:r>
            <a:r>
              <a:rPr lang="en-US" sz="3200" dirty="0"/>
              <a:t> = [</a:t>
            </a:r>
            <a:r>
              <a:rPr lang="en-US" sz="3200" i="1" dirty="0"/>
              <a:t>expression</a:t>
            </a:r>
            <a:r>
              <a:rPr lang="en-US" sz="3200" dirty="0"/>
              <a:t> for </a:t>
            </a:r>
            <a:r>
              <a:rPr lang="en-US" sz="3200" i="1" dirty="0"/>
              <a:t>item</a:t>
            </a:r>
            <a:r>
              <a:rPr lang="en-US" sz="3200" dirty="0"/>
              <a:t> in </a:t>
            </a:r>
            <a:r>
              <a:rPr lang="en-US" sz="3200" i="1" dirty="0" err="1" smtClean="0"/>
              <a:t>iterable</a:t>
            </a:r>
            <a:r>
              <a:rPr lang="en-US" sz="3200" i="1" dirty="0" smtClean="0"/>
              <a:t>  </a:t>
            </a:r>
            <a:r>
              <a:rPr lang="en-US" sz="3200" dirty="0" smtClean="0"/>
              <a:t> </a:t>
            </a:r>
            <a:r>
              <a:rPr lang="en-US" sz="3200" dirty="0"/>
              <a:t>if </a:t>
            </a:r>
            <a:r>
              <a:rPr lang="en-US" sz="3200" i="1" dirty="0"/>
              <a:t>condition</a:t>
            </a:r>
            <a:r>
              <a:rPr lang="en-US" sz="3200" dirty="0"/>
              <a:t> == True] </a:t>
            </a:r>
            <a:endParaRPr lang="en-US" sz="3200" dirty="0"/>
          </a:p>
          <a:p>
            <a:r>
              <a:rPr lang="en-US" sz="3200" dirty="0"/>
              <a:t>The return value is a new list, leaving the old list unchanged.</a:t>
            </a:r>
          </a:p>
          <a:p>
            <a:r>
              <a:rPr lang="en-US" sz="3200" b="1" dirty="0"/>
              <a:t>Condition</a:t>
            </a:r>
          </a:p>
          <a:p>
            <a:r>
              <a:rPr lang="en-US" sz="3200" dirty="0"/>
              <a:t>The </a:t>
            </a:r>
            <a:r>
              <a:rPr lang="en-US" sz="3200" i="1" dirty="0"/>
              <a:t>condition</a:t>
            </a:r>
            <a:r>
              <a:rPr lang="en-US" sz="3200" dirty="0"/>
              <a:t> is like a filter that only accepts the items that valuate to True.</a:t>
            </a:r>
          </a:p>
        </p:txBody>
      </p:sp>
    </p:spTree>
    <p:extLst>
      <p:ext uri="{BB962C8B-B14F-4D97-AF65-F5344CB8AC3E}">
        <p14:creationId xmlns:p14="http://schemas.microsoft.com/office/powerpoint/2010/main" val="309066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A list can contain different data </a:t>
            </a:r>
            <a:r>
              <a:rPr lang="en-US" dirty="0" smtClean="0"/>
              <a:t>types</a:t>
            </a:r>
          </a:p>
          <a:p>
            <a:endParaRPr lang="en-US" dirty="0"/>
          </a:p>
          <a:p>
            <a:r>
              <a:rPr lang="en-US" dirty="0" smtClean="0"/>
              <a:t>A </a:t>
            </a:r>
            <a:r>
              <a:rPr lang="en-US" dirty="0"/>
              <a:t>list with strings, integers and </a:t>
            </a:r>
            <a:r>
              <a:rPr lang="en-US" dirty="0" err="1"/>
              <a:t>boolean</a:t>
            </a:r>
            <a:r>
              <a:rPr lang="en-US" dirty="0"/>
              <a:t> values</a:t>
            </a:r>
            <a:r>
              <a:rPr lang="en-US" dirty="0" smtClean="0"/>
              <a:t>:</a:t>
            </a:r>
          </a:p>
          <a:p>
            <a:endParaRPr lang="en-US" dirty="0"/>
          </a:p>
          <a:p>
            <a:r>
              <a:rPr lang="en-US" dirty="0"/>
              <a:t>list1 = </a:t>
            </a:r>
            <a:r>
              <a:rPr lang="en-US" dirty="0" smtClean="0"/>
              <a:t>[“</a:t>
            </a:r>
            <a:r>
              <a:rPr lang="en-US" dirty="0" err="1" smtClean="0"/>
              <a:t>Yemisi</a:t>
            </a:r>
            <a:r>
              <a:rPr lang="en-US" dirty="0" smtClean="0"/>
              <a:t>", </a:t>
            </a:r>
            <a:r>
              <a:rPr lang="en-US" dirty="0"/>
              <a:t>34, True, 40, "</a:t>
            </a:r>
            <a:r>
              <a:rPr lang="en-US" dirty="0" err="1" smtClean="0"/>
              <a:t>male“,”false</a:t>
            </a:r>
            <a:r>
              <a:rPr lang="en-US" dirty="0" smtClean="0"/>
              <a:t>”,(1,2,3,4)]</a:t>
            </a:r>
            <a:endParaRPr lang="en-US" dirty="0"/>
          </a:p>
        </p:txBody>
      </p:sp>
    </p:spTree>
    <p:extLst>
      <p:ext uri="{BB962C8B-B14F-4D97-AF65-F5344CB8AC3E}">
        <p14:creationId xmlns:p14="http://schemas.microsoft.com/office/powerpoint/2010/main" val="2085417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Lists</a:t>
            </a:r>
          </a:p>
        </p:txBody>
      </p:sp>
      <p:sp>
        <p:nvSpPr>
          <p:cNvPr id="3" name="Content Placeholder 2"/>
          <p:cNvSpPr>
            <a:spLocks noGrp="1"/>
          </p:cNvSpPr>
          <p:nvPr>
            <p:ph idx="1"/>
          </p:nvPr>
        </p:nvSpPr>
        <p:spPr/>
        <p:txBody>
          <a:bodyPr/>
          <a:lstStyle/>
          <a:p>
            <a:r>
              <a:rPr lang="en-US" dirty="0"/>
              <a:t># Creating a List of numbers</a:t>
            </a:r>
          </a:p>
          <a:p>
            <a:r>
              <a:rPr lang="en-US" dirty="0"/>
              <a:t>n</a:t>
            </a:r>
            <a:r>
              <a:rPr lang="en-US" dirty="0" smtClean="0"/>
              <a:t>umbers </a:t>
            </a:r>
            <a:r>
              <a:rPr lang="en-US" dirty="0"/>
              <a:t>= [10, 20, </a:t>
            </a:r>
            <a:r>
              <a:rPr lang="en-US" dirty="0" smtClean="0"/>
              <a:t>14,23,45,67,11,22,90]</a:t>
            </a:r>
            <a:endParaRPr lang="en-US" dirty="0"/>
          </a:p>
          <a:p>
            <a:r>
              <a:rPr lang="en-US" dirty="0"/>
              <a:t>print("\</a:t>
            </a:r>
            <a:r>
              <a:rPr lang="en-US" dirty="0" err="1"/>
              <a:t>nList</a:t>
            </a:r>
            <a:r>
              <a:rPr lang="en-US" dirty="0"/>
              <a:t> of numbers: ")</a:t>
            </a:r>
          </a:p>
          <a:p>
            <a:r>
              <a:rPr lang="en-US" dirty="0"/>
              <a:t>print(List)</a:t>
            </a:r>
          </a:p>
        </p:txBody>
      </p:sp>
    </p:spTree>
    <p:extLst>
      <p:ext uri="{BB962C8B-B14F-4D97-AF65-F5344CB8AC3E}">
        <p14:creationId xmlns:p14="http://schemas.microsoft.com/office/powerpoint/2010/main" val="3428844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Lists</a:t>
            </a:r>
          </a:p>
        </p:txBody>
      </p:sp>
      <p:sp>
        <p:nvSpPr>
          <p:cNvPr id="3" name="Content Placeholder 2"/>
          <p:cNvSpPr>
            <a:spLocks noGrp="1"/>
          </p:cNvSpPr>
          <p:nvPr>
            <p:ph idx="1"/>
          </p:nvPr>
        </p:nvSpPr>
        <p:spPr/>
        <p:txBody>
          <a:bodyPr/>
          <a:lstStyle/>
          <a:p>
            <a:r>
              <a:rPr lang="en-US" dirty="0"/>
              <a:t># Creating a Multi-Dimensional List</a:t>
            </a:r>
          </a:p>
          <a:p>
            <a:r>
              <a:rPr lang="en-US" dirty="0"/>
              <a:t># (By Nesting a list inside a List)</a:t>
            </a:r>
          </a:p>
          <a:p>
            <a:r>
              <a:rPr lang="en-US" dirty="0" err="1" smtClean="0"/>
              <a:t>dm</a:t>
            </a:r>
            <a:r>
              <a:rPr lang="en-US" dirty="0" smtClean="0"/>
              <a:t> </a:t>
            </a:r>
            <a:r>
              <a:rPr lang="en-US" dirty="0"/>
              <a:t>= </a:t>
            </a:r>
            <a:r>
              <a:rPr lang="en-US" dirty="0" smtClean="0"/>
              <a:t>[[1,2,3,4,5,6,7,,8,9,0] </a:t>
            </a:r>
            <a:r>
              <a:rPr lang="en-US" dirty="0"/>
              <a:t>, </a:t>
            </a:r>
            <a:r>
              <a:rPr lang="en-US" dirty="0" smtClean="0"/>
              <a:t>[11,2,33,44,55,66,77,88,99,100]]</a:t>
            </a:r>
            <a:endParaRPr lang="en-US" dirty="0"/>
          </a:p>
          <a:p>
            <a:r>
              <a:rPr lang="en-US" dirty="0"/>
              <a:t>print("\</a:t>
            </a:r>
            <a:r>
              <a:rPr lang="en-US" dirty="0" err="1"/>
              <a:t>nMulti</a:t>
            </a:r>
            <a:r>
              <a:rPr lang="en-US" dirty="0"/>
              <a:t>-Dimensional List: ")</a:t>
            </a:r>
          </a:p>
          <a:p>
            <a:r>
              <a:rPr lang="en-US" dirty="0"/>
              <a:t>print(List)</a:t>
            </a:r>
          </a:p>
        </p:txBody>
      </p:sp>
    </p:spTree>
    <p:extLst>
      <p:ext uri="{BB962C8B-B14F-4D97-AF65-F5344CB8AC3E}">
        <p14:creationId xmlns:p14="http://schemas.microsoft.com/office/powerpoint/2010/main" val="2850594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Lists</a:t>
            </a:r>
            <a:endParaRPr lang="en-US" dirty="0"/>
          </a:p>
        </p:txBody>
      </p:sp>
      <p:sp>
        <p:nvSpPr>
          <p:cNvPr id="3" name="Content Placeholder 2"/>
          <p:cNvSpPr>
            <a:spLocks noGrp="1"/>
          </p:cNvSpPr>
          <p:nvPr>
            <p:ph idx="1"/>
          </p:nvPr>
        </p:nvSpPr>
        <p:spPr/>
        <p:txBody>
          <a:bodyPr>
            <a:normAutofit/>
          </a:bodyPr>
          <a:lstStyle/>
          <a:p>
            <a:endParaRPr lang="en-US" sz="3600" b="1" dirty="0">
              <a:solidFill>
                <a:schemeClr val="accent1">
                  <a:lumMod val="50000"/>
                </a:schemeClr>
              </a:solidFill>
            </a:endParaRPr>
          </a:p>
        </p:txBody>
      </p:sp>
    </p:spTree>
    <p:extLst>
      <p:ext uri="{BB962C8B-B14F-4D97-AF65-F5344CB8AC3E}">
        <p14:creationId xmlns:p14="http://schemas.microsoft.com/office/powerpoint/2010/main" val="3411572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3202</TotalTime>
  <Words>2419</Words>
  <Application>Microsoft Office PowerPoint</Application>
  <PresentationFormat>Custom</PresentationFormat>
  <Paragraphs>276</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Urban</vt:lpstr>
      <vt:lpstr>PYTHON LISTS</vt:lpstr>
      <vt:lpstr>DEFINITONS</vt:lpstr>
      <vt:lpstr>DEFINITONS</vt:lpstr>
      <vt:lpstr>DEFINITONS</vt:lpstr>
      <vt:lpstr>DEFINITONS</vt:lpstr>
      <vt:lpstr>PowerPoint Presentation</vt:lpstr>
      <vt:lpstr>Creating  Lists</vt:lpstr>
      <vt:lpstr>Creating  Lists</vt:lpstr>
      <vt:lpstr>Operations on Lists</vt:lpstr>
      <vt:lpstr>Accessing Values in Lists</vt:lpstr>
      <vt:lpstr>Accessing Values in Lists</vt:lpstr>
      <vt:lpstr>Accessing Values in Lists</vt:lpstr>
      <vt:lpstr>Accessing Values in Lists –ve indexing</vt:lpstr>
      <vt:lpstr>Accessing Values in Lists –ve indexing</vt:lpstr>
      <vt:lpstr>Accessing Values in Lists –ve indexing</vt:lpstr>
      <vt:lpstr> Change Item Value </vt:lpstr>
      <vt:lpstr>Copying Lists</vt:lpstr>
      <vt:lpstr>Copying Lists - the copy() method.</vt:lpstr>
      <vt:lpstr>Copying Lists - the copy() module.</vt:lpstr>
      <vt:lpstr>Copying Lists -.</vt:lpstr>
      <vt:lpstr>Copy List Using Slicing Syntax </vt:lpstr>
      <vt:lpstr>Update  Lists</vt:lpstr>
      <vt:lpstr>Add items to a  Lists –   append()</vt:lpstr>
      <vt:lpstr>Adding elements to the List  using Iterator</vt:lpstr>
      <vt:lpstr>Addition of List to a List</vt:lpstr>
      <vt:lpstr>Using insert() method</vt:lpstr>
      <vt:lpstr>Update  Lists –Using insert() method</vt:lpstr>
      <vt:lpstr>Using extend() method</vt:lpstr>
      <vt:lpstr>Update  Lists –+ and * Operations</vt:lpstr>
      <vt:lpstr>Lists Operations</vt:lpstr>
      <vt:lpstr>Lists –Operations,  Iterating  through a list</vt:lpstr>
      <vt:lpstr>Lists –Operations   access item by indices</vt:lpstr>
      <vt:lpstr>Lists –Operations  List cmp() Method </vt:lpstr>
      <vt:lpstr>Lists –Operations  List len() Method </vt:lpstr>
      <vt:lpstr>Lists –Operations  len() Method </vt:lpstr>
      <vt:lpstr>Lists –Operations  List len() Method</vt:lpstr>
      <vt:lpstr>List list() Method</vt:lpstr>
      <vt:lpstr>List list() Method</vt:lpstr>
      <vt:lpstr>List max(),min() Method</vt:lpstr>
      <vt:lpstr>List max(),min() Method</vt:lpstr>
      <vt:lpstr>List max(),min() Method</vt:lpstr>
      <vt:lpstr>List max(),min() Method</vt:lpstr>
      <vt:lpstr>List ord() Method</vt:lpstr>
      <vt:lpstr>List ord() Method</vt:lpstr>
      <vt:lpstr>List ord() Method</vt:lpstr>
      <vt:lpstr>List List pop() Method </vt:lpstr>
      <vt:lpstr>List List remove() Method</vt:lpstr>
      <vt:lpstr>List sort() Method</vt:lpstr>
      <vt:lpstr>List sort() Method-an example</vt:lpstr>
      <vt:lpstr>List sort() Method-an example</vt:lpstr>
      <vt:lpstr>List reverse() Method</vt:lpstr>
      <vt:lpstr>List count() Method</vt:lpstr>
      <vt:lpstr>List List Comprehension</vt:lpstr>
      <vt:lpstr>List List Comprehension - </vt:lpstr>
      <vt:lpstr>List List Comprehension - illustration</vt:lpstr>
      <vt:lpstr>List List Comprehension - illustration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dc:creator>HP</dc:creator>
  <cp:lastModifiedBy>HP</cp:lastModifiedBy>
  <cp:revision>42</cp:revision>
  <dcterms:created xsi:type="dcterms:W3CDTF">2020-09-21T06:38:00Z</dcterms:created>
  <dcterms:modified xsi:type="dcterms:W3CDTF">2022-08-05T03:49:23Z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