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437" r:id="rId3"/>
    <p:sldId id="602" r:id="rId4"/>
    <p:sldId id="610" r:id="rId5"/>
    <p:sldId id="611" r:id="rId6"/>
    <p:sldId id="637" r:id="rId7"/>
    <p:sldId id="638" r:id="rId8"/>
    <p:sldId id="603" r:id="rId9"/>
    <p:sldId id="617" r:id="rId10"/>
    <p:sldId id="604" r:id="rId11"/>
    <p:sldId id="605" r:id="rId12"/>
    <p:sldId id="606" r:id="rId13"/>
    <p:sldId id="607" r:id="rId14"/>
    <p:sldId id="608" r:id="rId15"/>
    <p:sldId id="613" r:id="rId16"/>
    <p:sldId id="609" r:id="rId17"/>
    <p:sldId id="615" r:id="rId18"/>
    <p:sldId id="614" r:id="rId19"/>
    <p:sldId id="616" r:id="rId20"/>
    <p:sldId id="618" r:id="rId21"/>
    <p:sldId id="631" r:id="rId22"/>
    <p:sldId id="619" r:id="rId23"/>
    <p:sldId id="630" r:id="rId24"/>
    <p:sldId id="620" r:id="rId25"/>
    <p:sldId id="621" r:id="rId26"/>
    <p:sldId id="633" r:id="rId27"/>
    <p:sldId id="632" r:id="rId28"/>
    <p:sldId id="622" r:id="rId29"/>
    <p:sldId id="628" r:id="rId30"/>
    <p:sldId id="634" r:id="rId31"/>
    <p:sldId id="636" r:id="rId32"/>
    <p:sldId id="635" r:id="rId33"/>
    <p:sldId id="623" r:id="rId34"/>
    <p:sldId id="624" r:id="rId35"/>
    <p:sldId id="645" r:id="rId36"/>
    <p:sldId id="625" r:id="rId37"/>
    <p:sldId id="626" r:id="rId38"/>
    <p:sldId id="627" r:id="rId39"/>
    <p:sldId id="629" r:id="rId40"/>
    <p:sldId id="653" r:id="rId41"/>
    <p:sldId id="639" r:id="rId42"/>
    <p:sldId id="640" r:id="rId43"/>
    <p:sldId id="641" r:id="rId44"/>
    <p:sldId id="642" r:id="rId45"/>
    <p:sldId id="643" r:id="rId46"/>
    <p:sldId id="644" r:id="rId47"/>
    <p:sldId id="646" r:id="rId48"/>
    <p:sldId id="647" r:id="rId49"/>
    <p:sldId id="648" r:id="rId50"/>
    <p:sldId id="649" r:id="rId51"/>
    <p:sldId id="650" r:id="rId52"/>
    <p:sldId id="651" r:id="rId53"/>
    <p:sldId id="65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10046C"/>
    <a:srgbClr val="001746"/>
    <a:srgbClr val="79C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91" d="100"/>
          <a:sy n="91" d="100"/>
        </p:scale>
        <p:origin x="-33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7/19/2022</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7/19/2022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7/19/2022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7/19/2022</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www.edureka.co/blog/raspberry-pi-tutorial/"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8368" y="0"/>
            <a:ext cx="12240367" cy="6858000"/>
          </a:xfrm>
          <a:prstGeom prst="rect">
            <a:avLst/>
          </a:prstGeom>
          <a:solidFill>
            <a:srgbClr val="10046C">
              <a:alpha val="94902"/>
            </a:srgbClr>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Rectangle 2"/>
          <p:cNvSpPr/>
          <p:nvPr/>
        </p:nvSpPr>
        <p:spPr bwMode="auto">
          <a:xfrm>
            <a:off x="-48368" y="1238255"/>
            <a:ext cx="12240368" cy="2416258"/>
          </a:xfrm>
          <a:prstGeom prst="rect">
            <a:avLst/>
          </a:prstGeom>
          <a:solidFill>
            <a:schemeClr val="accent3">
              <a:alpha val="88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2050"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386" y="636773"/>
            <a:ext cx="4529674" cy="297617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HP\Desktop\HIIT\images\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 y="3691397"/>
            <a:ext cx="4564847" cy="31666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HP\Desktop\HIIT\images\python_djan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3156" y="3691397"/>
            <a:ext cx="4809581" cy="31446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676400"/>
            <a:ext cx="7480817" cy="1752600"/>
          </a:xfrm>
        </p:spPr>
        <p:txBody>
          <a:bodyPr/>
          <a:lstStyle/>
          <a:p>
            <a:r>
              <a:rPr lang="en-US" sz="2400" dirty="0"/>
              <a:t>Web and Internet Development</a:t>
            </a:r>
          </a:p>
          <a:p>
            <a:endParaRPr lang="en-US" sz="2400" dirty="0"/>
          </a:p>
          <a:p>
            <a:r>
              <a:rPr lang="en-US" sz="2400" dirty="0"/>
              <a:t>Python offers many choices for web development:</a:t>
            </a:r>
          </a:p>
        </p:txBody>
      </p:sp>
    </p:spTree>
    <p:extLst>
      <p:ext uri="{BB962C8B-B14F-4D97-AF65-F5344CB8AC3E}">
        <p14:creationId xmlns:p14="http://schemas.microsoft.com/office/powerpoint/2010/main" val="2531458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676400"/>
            <a:ext cx="7480817" cy="1752600"/>
          </a:xfrm>
        </p:spPr>
        <p:txBody>
          <a:bodyPr/>
          <a:lstStyle/>
          <a:p>
            <a:r>
              <a:rPr lang="en-US" sz="2400" dirty="0"/>
              <a:t>Scientific and Numeric</a:t>
            </a:r>
          </a:p>
          <a:p>
            <a:endParaRPr lang="en-US" sz="2400" dirty="0"/>
          </a:p>
          <a:p>
            <a:r>
              <a:rPr lang="en-US" sz="2400" dirty="0"/>
              <a:t>Python is widely used in scientific and numeric computing:</a:t>
            </a:r>
          </a:p>
        </p:txBody>
      </p:sp>
    </p:spTree>
    <p:extLst>
      <p:ext uri="{BB962C8B-B14F-4D97-AF65-F5344CB8AC3E}">
        <p14:creationId xmlns:p14="http://schemas.microsoft.com/office/powerpoint/2010/main" val="211018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sz="2800" b="1" dirty="0" smtClean="0">
                <a:solidFill>
                  <a:srgbClr val="002060"/>
                </a:solidFill>
              </a:rPr>
              <a:t>Desktop </a:t>
            </a:r>
            <a:r>
              <a:rPr lang="en-US" sz="2800" b="1" dirty="0">
                <a:solidFill>
                  <a:srgbClr val="002060"/>
                </a:solidFill>
              </a:rPr>
              <a:t>GUIs</a:t>
            </a:r>
          </a:p>
          <a:p>
            <a:endParaRPr lang="en-US" sz="2400" dirty="0"/>
          </a:p>
          <a:p>
            <a:r>
              <a:rPr lang="en-US" sz="2400" dirty="0"/>
              <a:t>The </a:t>
            </a:r>
            <a:r>
              <a:rPr lang="en-US" sz="2400" dirty="0" err="1"/>
              <a:t>Tk</a:t>
            </a:r>
            <a:r>
              <a:rPr lang="en-US" sz="2400" dirty="0"/>
              <a:t> GUI library is included with most binary distributions of Python</a:t>
            </a:r>
            <a:r>
              <a:rPr lang="en-US" sz="2400" dirty="0" smtClean="0"/>
              <a:t>.</a:t>
            </a:r>
            <a:endParaRPr lang="en-US" sz="2400" dirty="0"/>
          </a:p>
          <a:p>
            <a:r>
              <a:rPr lang="en-US" sz="2400" dirty="0"/>
              <a:t>Some toolkits that are usable on several platforms are available separately</a:t>
            </a:r>
            <a:r>
              <a:rPr lang="en-US" sz="2400" dirty="0" smtClean="0"/>
              <a:t>:</a:t>
            </a:r>
            <a:endParaRPr lang="en-US" sz="2400" dirty="0"/>
          </a:p>
          <a:p>
            <a:r>
              <a:rPr lang="en-US" sz="2400" dirty="0"/>
              <a:t>    </a:t>
            </a:r>
            <a:r>
              <a:rPr lang="en-US" sz="2400" dirty="0" err="1"/>
              <a:t>wxWidgets</a:t>
            </a:r>
            <a:endParaRPr lang="en-US" sz="2400" dirty="0"/>
          </a:p>
          <a:p>
            <a:r>
              <a:rPr lang="en-US" sz="2400" dirty="0"/>
              <a:t>    </a:t>
            </a:r>
            <a:r>
              <a:rPr lang="en-US" sz="2400" dirty="0" err="1"/>
              <a:t>Kivy</a:t>
            </a:r>
            <a:r>
              <a:rPr lang="en-US" sz="2400" dirty="0"/>
              <a:t>, for writing </a:t>
            </a:r>
            <a:r>
              <a:rPr lang="en-US" sz="2400" dirty="0" err="1"/>
              <a:t>multitouch</a:t>
            </a:r>
            <a:r>
              <a:rPr lang="en-US" sz="2400" dirty="0"/>
              <a:t> applications.</a:t>
            </a:r>
          </a:p>
          <a:p>
            <a:r>
              <a:rPr lang="en-US" sz="2400" dirty="0"/>
              <a:t>    </a:t>
            </a:r>
            <a:r>
              <a:rPr lang="en-US" sz="2400" dirty="0" err="1"/>
              <a:t>Qt</a:t>
            </a:r>
            <a:r>
              <a:rPr lang="en-US" sz="2400" dirty="0"/>
              <a:t> via </a:t>
            </a:r>
            <a:r>
              <a:rPr lang="en-US" sz="2400" dirty="0" err="1"/>
              <a:t>pyqt</a:t>
            </a:r>
            <a:r>
              <a:rPr lang="en-US" sz="2400" dirty="0"/>
              <a:t> or </a:t>
            </a:r>
            <a:r>
              <a:rPr lang="en-US" sz="2400" dirty="0" err="1" smtClean="0"/>
              <a:t>pyside</a:t>
            </a:r>
            <a:endParaRPr lang="en-US" sz="2400" dirty="0"/>
          </a:p>
          <a:p>
            <a:r>
              <a:rPr lang="en-US" sz="2400" dirty="0"/>
              <a:t>Platform-specific toolkits are also available</a:t>
            </a:r>
            <a:r>
              <a:rPr lang="en-US" sz="2400" dirty="0" smtClean="0"/>
              <a:t>:</a:t>
            </a:r>
            <a:endParaRPr lang="en-US" sz="2400" dirty="0"/>
          </a:p>
          <a:p>
            <a:r>
              <a:rPr lang="en-US" sz="2400" dirty="0"/>
              <a:t>    GTK+</a:t>
            </a:r>
          </a:p>
          <a:p>
            <a:r>
              <a:rPr lang="en-US" sz="2400" dirty="0"/>
              <a:t>    Microsoft Foundation Classes through the win32 extensions</a:t>
            </a:r>
          </a:p>
          <a:p>
            <a:endParaRPr lang="en-US" sz="2400" dirty="0"/>
          </a:p>
        </p:txBody>
      </p:sp>
    </p:spTree>
    <p:extLst>
      <p:ext uri="{BB962C8B-B14F-4D97-AF65-F5344CB8AC3E}">
        <p14:creationId xmlns:p14="http://schemas.microsoft.com/office/powerpoint/2010/main" val="2472656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endParaRPr lang="en-US" sz="2400" dirty="0"/>
          </a:p>
          <a:p>
            <a:r>
              <a:rPr lang="en-US" sz="2800" b="1" dirty="0">
                <a:solidFill>
                  <a:srgbClr val="002060"/>
                </a:solidFill>
              </a:rPr>
              <a:t>Software Development</a:t>
            </a:r>
          </a:p>
          <a:p>
            <a:r>
              <a:rPr lang="en-US" sz="2400" dirty="0" smtClean="0"/>
              <a:t>Python </a:t>
            </a:r>
            <a:r>
              <a:rPr lang="en-US" sz="2400" dirty="0"/>
              <a:t>is often used as a support language for software developers, for build control and management, testing, and in many other ways.</a:t>
            </a:r>
          </a:p>
          <a:p>
            <a:endParaRPr lang="en-US" sz="2400" dirty="0"/>
          </a:p>
          <a:p>
            <a:r>
              <a:rPr lang="en-US" sz="2400" b="1" dirty="0"/>
              <a:t>    </a:t>
            </a:r>
            <a:r>
              <a:rPr lang="en-US" sz="2400" b="1" dirty="0" err="1"/>
              <a:t>SCons</a:t>
            </a:r>
            <a:r>
              <a:rPr lang="en-US" sz="2400" b="1" dirty="0"/>
              <a:t> for build control.</a:t>
            </a:r>
          </a:p>
          <a:p>
            <a:r>
              <a:rPr lang="en-US" sz="2400" dirty="0"/>
              <a:t>    </a:t>
            </a:r>
            <a:r>
              <a:rPr lang="en-US" sz="2400" b="1" dirty="0" err="1"/>
              <a:t>Buildbot</a:t>
            </a:r>
            <a:r>
              <a:rPr lang="en-US" sz="2400" b="1" dirty="0"/>
              <a:t> and Apache Gump </a:t>
            </a:r>
            <a:r>
              <a:rPr lang="en-US" sz="2400" dirty="0"/>
              <a:t>for automated continuous compilation and testing.</a:t>
            </a:r>
          </a:p>
          <a:p>
            <a:r>
              <a:rPr lang="en-US" sz="2400" dirty="0"/>
              <a:t>    </a:t>
            </a:r>
            <a:r>
              <a:rPr lang="en-US" sz="2400" b="1" dirty="0"/>
              <a:t>Roundup or </a:t>
            </a:r>
            <a:r>
              <a:rPr lang="en-US" sz="2400" b="1" dirty="0" err="1"/>
              <a:t>Trac</a:t>
            </a:r>
            <a:r>
              <a:rPr lang="en-US" sz="2400" b="1" dirty="0"/>
              <a:t> </a:t>
            </a:r>
            <a:r>
              <a:rPr lang="en-US" sz="2400" dirty="0"/>
              <a:t>for bug tracking and project management.</a:t>
            </a:r>
          </a:p>
          <a:p>
            <a:endParaRPr lang="en-US" sz="2400" dirty="0"/>
          </a:p>
          <a:p>
            <a:endParaRPr lang="en-US" sz="2400" dirty="0"/>
          </a:p>
        </p:txBody>
      </p:sp>
    </p:spTree>
    <p:extLst>
      <p:ext uri="{BB962C8B-B14F-4D97-AF65-F5344CB8AC3E}">
        <p14:creationId xmlns:p14="http://schemas.microsoft.com/office/powerpoint/2010/main" val="313583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sz="2800" dirty="0" smtClean="0">
                <a:solidFill>
                  <a:srgbClr val="002060"/>
                </a:solidFill>
              </a:rPr>
              <a:t>Software Development</a:t>
            </a:r>
          </a:p>
          <a:p>
            <a:r>
              <a:rPr lang="en-US" sz="2400" b="1" dirty="0" smtClean="0"/>
              <a:t>What is </a:t>
            </a:r>
            <a:r>
              <a:rPr lang="en-US" sz="2400" b="1" dirty="0" err="1" smtClean="0"/>
              <a:t>SCons</a:t>
            </a:r>
            <a:r>
              <a:rPr lang="en-US" sz="2400" b="1" dirty="0" smtClean="0"/>
              <a:t>?</a:t>
            </a:r>
          </a:p>
          <a:p>
            <a:r>
              <a:rPr lang="en-US" sz="2400" dirty="0" err="1" smtClean="0"/>
              <a:t>SCons</a:t>
            </a:r>
            <a:r>
              <a:rPr lang="en-US" sz="2400" dirty="0" smtClean="0"/>
              <a:t> is an </a:t>
            </a:r>
            <a:r>
              <a:rPr lang="en-US" sz="2400" b="1" dirty="0" smtClean="0"/>
              <a:t>Open Source software construction tool</a:t>
            </a:r>
            <a:r>
              <a:rPr lang="en-US" sz="2400" dirty="0" smtClean="0"/>
              <a:t>. </a:t>
            </a:r>
            <a:r>
              <a:rPr lang="en-US" sz="2400" dirty="0" err="1" smtClean="0"/>
              <a:t>SCons</a:t>
            </a:r>
            <a:r>
              <a:rPr lang="en-US" sz="2400" dirty="0" smtClean="0"/>
              <a:t> is a software construction tool (build tool, or make tool) implemented in Python, which uses Python scripts as "configuration files" for software builds.</a:t>
            </a:r>
          </a:p>
          <a:p>
            <a:r>
              <a:rPr lang="en-US" sz="2400" dirty="0" smtClean="0"/>
              <a:t>Alternatively we can ay </a:t>
            </a:r>
            <a:r>
              <a:rPr lang="en-US" sz="2400" dirty="0" err="1" smtClean="0"/>
              <a:t>thatt</a:t>
            </a:r>
            <a:r>
              <a:rPr lang="en-US" sz="2400" dirty="0" smtClean="0"/>
              <a:t> </a:t>
            </a:r>
            <a:r>
              <a:rPr lang="en-US" sz="2400" dirty="0" err="1" smtClean="0"/>
              <a:t>SCons</a:t>
            </a:r>
            <a:r>
              <a:rPr lang="en-US" sz="2400" dirty="0" smtClean="0"/>
              <a:t> </a:t>
            </a:r>
            <a:r>
              <a:rPr lang="en-US" sz="2400" dirty="0"/>
              <a:t>is a </a:t>
            </a:r>
            <a:r>
              <a:rPr lang="en-US" sz="2400" b="1" dirty="0"/>
              <a:t>computer software </a:t>
            </a:r>
            <a:r>
              <a:rPr lang="en-US" sz="2400" dirty="0"/>
              <a:t>build tool that automatically analyzes source code file dependencies and operating system adaptation requirements from a software project description and generates final binary </a:t>
            </a:r>
            <a:r>
              <a:rPr lang="en-US" sz="2400" dirty="0" err="1"/>
              <a:t>executables</a:t>
            </a:r>
            <a:r>
              <a:rPr lang="en-US" sz="2400" dirty="0"/>
              <a:t> for installation on the target operating system platform.</a:t>
            </a:r>
            <a:endParaRPr lang="en-US" sz="2400" dirty="0" smtClean="0"/>
          </a:p>
          <a:p>
            <a:endParaRPr lang="en-US" sz="2400" dirty="0"/>
          </a:p>
        </p:txBody>
      </p:sp>
    </p:spTree>
    <p:extLst>
      <p:ext uri="{BB962C8B-B14F-4D97-AF65-F5344CB8AC3E}">
        <p14:creationId xmlns:p14="http://schemas.microsoft.com/office/powerpoint/2010/main" val="3496483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sz="2800" b="1" dirty="0" smtClean="0">
                <a:solidFill>
                  <a:srgbClr val="002060"/>
                </a:solidFill>
              </a:rPr>
              <a:t>Software </a:t>
            </a:r>
            <a:r>
              <a:rPr lang="en-US" sz="2800" b="1" dirty="0">
                <a:solidFill>
                  <a:srgbClr val="002060"/>
                </a:solidFill>
              </a:rPr>
              <a:t>Development</a:t>
            </a:r>
          </a:p>
          <a:p>
            <a:endParaRPr lang="en-US" sz="2400" b="1" dirty="0" smtClean="0"/>
          </a:p>
          <a:p>
            <a:r>
              <a:rPr lang="en-US" sz="2400" b="1" dirty="0" err="1" smtClean="0"/>
              <a:t>Buildbot</a:t>
            </a:r>
            <a:r>
              <a:rPr lang="en-US" sz="2400" b="1" dirty="0" smtClean="0"/>
              <a:t> </a:t>
            </a:r>
            <a:r>
              <a:rPr lang="en-US" sz="2400" b="1" dirty="0"/>
              <a:t>and Apache Gump </a:t>
            </a:r>
            <a:r>
              <a:rPr lang="en-US" sz="2400" dirty="0"/>
              <a:t>for automated continuous compilation and testing</a:t>
            </a:r>
            <a:r>
              <a:rPr lang="en-US" sz="2400" dirty="0" smtClean="0"/>
              <a:t>.</a:t>
            </a:r>
          </a:p>
          <a:p>
            <a:r>
              <a:rPr lang="en-US" sz="2400" dirty="0"/>
              <a:t>The Apache Gump continuous integration tool was the first one developed at the Apache Software Foundation. It is written in Python and fully supports Apache Ant, Apache Maven (1.x to 3.x) and other build tools.</a:t>
            </a:r>
          </a:p>
          <a:p>
            <a:endParaRPr lang="en-US" sz="2400" dirty="0"/>
          </a:p>
        </p:txBody>
      </p:sp>
    </p:spTree>
    <p:extLst>
      <p:ext uri="{BB962C8B-B14F-4D97-AF65-F5344CB8AC3E}">
        <p14:creationId xmlns:p14="http://schemas.microsoft.com/office/powerpoint/2010/main" val="2628506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332166"/>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5136204" y="1757662"/>
            <a:ext cx="6490584" cy="1752600"/>
          </a:xfrm>
        </p:spPr>
        <p:txBody>
          <a:bodyPr/>
          <a:lstStyle/>
          <a:p>
            <a:r>
              <a:rPr lang="en-US" sz="2400" b="1" dirty="0">
                <a:solidFill>
                  <a:srgbClr val="002060"/>
                </a:solidFill>
              </a:rPr>
              <a:t>Software Development</a:t>
            </a:r>
          </a:p>
          <a:p>
            <a:r>
              <a:rPr lang="en-US" sz="2400" dirty="0" smtClean="0"/>
              <a:t>Gump </a:t>
            </a:r>
            <a:r>
              <a:rPr lang="en-US" sz="2400" dirty="0"/>
              <a:t>is unique in that it builds and compiles software against the latest development versions of those projects. This allows Gump to detect potentially incompatible changes to that software just a few hours after those changes are checked into the version control system. </a:t>
            </a:r>
            <a:endParaRPr lang="en-US" sz="2400" dirty="0" smtClean="0"/>
          </a:p>
          <a:p>
            <a:r>
              <a:rPr lang="en-US" sz="2400" dirty="0" smtClean="0"/>
              <a:t>Notifications </a:t>
            </a:r>
            <a:r>
              <a:rPr lang="en-US" sz="2400" dirty="0"/>
              <a:t>are sent to the project team as soon as such a change is detected, referencing more detailed reports available online</a:t>
            </a:r>
            <a:r>
              <a:rPr lang="en-US" sz="2400" dirty="0" smtClean="0"/>
              <a:t>.</a:t>
            </a:r>
            <a:endParaRPr lang="en-US" sz="2400" dirty="0"/>
          </a:p>
        </p:txBody>
      </p:sp>
    </p:spTree>
    <p:extLst>
      <p:ext uri="{BB962C8B-B14F-4D97-AF65-F5344CB8AC3E}">
        <p14:creationId xmlns:p14="http://schemas.microsoft.com/office/powerpoint/2010/main" val="3467286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sz="2800" b="1" dirty="0" smtClean="0">
                <a:solidFill>
                  <a:srgbClr val="002060"/>
                </a:solidFill>
              </a:rPr>
              <a:t>Software </a:t>
            </a:r>
            <a:r>
              <a:rPr lang="en-US" sz="2800" b="1" dirty="0">
                <a:solidFill>
                  <a:srgbClr val="002060"/>
                </a:solidFill>
              </a:rPr>
              <a:t>Development</a:t>
            </a:r>
          </a:p>
          <a:p>
            <a:r>
              <a:rPr lang="en-US" sz="2400" b="1" dirty="0" err="1" smtClean="0"/>
              <a:t>Buildbot</a:t>
            </a:r>
            <a:endParaRPr lang="en-US" sz="2400" b="1" dirty="0" smtClean="0"/>
          </a:p>
          <a:p>
            <a:r>
              <a:rPr lang="en-US" sz="2400" dirty="0" err="1"/>
              <a:t>Buildbot</a:t>
            </a:r>
            <a:r>
              <a:rPr lang="en-US" sz="2400" dirty="0"/>
              <a:t> is a software development Python system that provides the structure and components to automate your build, test, and release processes</a:t>
            </a:r>
            <a:r>
              <a:rPr lang="en-US" sz="2400" dirty="0" smtClean="0"/>
              <a:t>.</a:t>
            </a:r>
          </a:p>
          <a:p>
            <a:r>
              <a:rPr lang="en-US" sz="2400" dirty="0" err="1"/>
              <a:t>BuildBot</a:t>
            </a:r>
            <a:r>
              <a:rPr lang="en-US" sz="2400" dirty="0"/>
              <a:t> is a system to automate the compile/test cycle required by most software projects to validate code changes. By automatically rebuilding and testing the tree each time something has changed, build problems are pinpointed quickly, before other developers are inconvenienced by the failure.</a:t>
            </a:r>
          </a:p>
          <a:p>
            <a:r>
              <a:rPr lang="en-US" sz="2400" dirty="0" err="1"/>
              <a:t>Buildbot</a:t>
            </a:r>
            <a:r>
              <a:rPr lang="en-US" sz="2400" dirty="0"/>
              <a:t> is a tool in the </a:t>
            </a:r>
            <a:r>
              <a:rPr lang="en-US" sz="2400" b="1" dirty="0"/>
              <a:t>Continuous Integration</a:t>
            </a:r>
            <a:r>
              <a:rPr lang="en-US" sz="2400" dirty="0"/>
              <a:t> category of a tech stack.</a:t>
            </a:r>
          </a:p>
          <a:p>
            <a:endParaRPr lang="en-US" sz="2400" dirty="0"/>
          </a:p>
          <a:p>
            <a:endParaRPr lang="en-US" sz="2400" dirty="0"/>
          </a:p>
          <a:p>
            <a:endParaRPr lang="en-US" sz="2400" dirty="0"/>
          </a:p>
        </p:txBody>
      </p:sp>
    </p:spTree>
    <p:extLst>
      <p:ext uri="{BB962C8B-B14F-4D97-AF65-F5344CB8AC3E}">
        <p14:creationId xmlns:p14="http://schemas.microsoft.com/office/powerpoint/2010/main" val="1558506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sz="2800" b="1" dirty="0" smtClean="0">
                <a:solidFill>
                  <a:srgbClr val="002060"/>
                </a:solidFill>
              </a:rPr>
              <a:t>Software </a:t>
            </a:r>
            <a:r>
              <a:rPr lang="en-US" sz="2800" b="1" dirty="0">
                <a:solidFill>
                  <a:srgbClr val="002060"/>
                </a:solidFill>
              </a:rPr>
              <a:t>Development</a:t>
            </a:r>
          </a:p>
          <a:p>
            <a:r>
              <a:rPr lang="en-US" sz="2400" b="1" dirty="0" smtClean="0"/>
              <a:t>Roundup or </a:t>
            </a:r>
            <a:r>
              <a:rPr lang="en-US" sz="2400" b="1" dirty="0" err="1" smtClean="0"/>
              <a:t>Trac</a:t>
            </a:r>
            <a:r>
              <a:rPr lang="en-US" sz="2400" b="1" dirty="0" smtClean="0"/>
              <a:t> </a:t>
            </a:r>
            <a:r>
              <a:rPr lang="en-US" sz="2400" dirty="0" smtClean="0"/>
              <a:t>for bug tracking and project management.</a:t>
            </a:r>
          </a:p>
          <a:p>
            <a:r>
              <a:rPr lang="en-US" sz="2400" dirty="0"/>
              <a:t>Roundup Issue </a:t>
            </a:r>
            <a:r>
              <a:rPr lang="en-US" sz="2400" dirty="0" smtClean="0"/>
              <a:t>Tracker aka , </a:t>
            </a:r>
            <a:endParaRPr lang="en-US" sz="2400" dirty="0"/>
          </a:p>
          <a:p>
            <a:r>
              <a:rPr lang="en-US" sz="2400" dirty="0" smtClean="0"/>
              <a:t>Roundup </a:t>
            </a:r>
            <a:r>
              <a:rPr lang="en-US" sz="2400" dirty="0"/>
              <a:t>is a simple-to-use and -install issue-tracking system with command-line, web and e-mail interfaces. It is based on the winning design from </a:t>
            </a:r>
            <a:r>
              <a:rPr lang="en-US" sz="2400" dirty="0" err="1"/>
              <a:t>Ka</a:t>
            </a:r>
            <a:r>
              <a:rPr lang="en-US" sz="2400" dirty="0"/>
              <a:t>-Ping Yee in the Software Carpentry “Track” design competition.</a:t>
            </a:r>
            <a:endParaRPr lang="en-US" sz="2400" dirty="0" smtClean="0"/>
          </a:p>
          <a:p>
            <a:endParaRPr lang="en-US" sz="2400" dirty="0"/>
          </a:p>
          <a:p>
            <a:endParaRPr lang="en-US" sz="2400" dirty="0"/>
          </a:p>
        </p:txBody>
      </p:sp>
    </p:spTree>
    <p:extLst>
      <p:ext uri="{BB962C8B-B14F-4D97-AF65-F5344CB8AC3E}">
        <p14:creationId xmlns:p14="http://schemas.microsoft.com/office/powerpoint/2010/main" val="2256686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endParaRPr lang="en-US" sz="2400" dirty="0"/>
          </a:p>
          <a:p>
            <a:r>
              <a:rPr lang="en-US" b="1" dirty="0">
                <a:solidFill>
                  <a:srgbClr val="002060"/>
                </a:solidFill>
              </a:rPr>
              <a:t>Business Applications</a:t>
            </a:r>
          </a:p>
          <a:p>
            <a:endParaRPr lang="en-US" sz="2400" dirty="0"/>
          </a:p>
          <a:p>
            <a:r>
              <a:rPr lang="en-US" sz="2400" dirty="0"/>
              <a:t>Python is also used to build ERP and e-commerce systems:</a:t>
            </a:r>
          </a:p>
          <a:p>
            <a:r>
              <a:rPr lang="en-US" sz="2400" dirty="0" smtClean="0"/>
              <a:t>   </a:t>
            </a:r>
            <a:r>
              <a:rPr lang="en-US" sz="2400" b="1" dirty="0" smtClean="0"/>
              <a:t> </a:t>
            </a:r>
            <a:r>
              <a:rPr lang="en-US" sz="2400" b="1" dirty="0" err="1"/>
              <a:t>Odoo</a:t>
            </a:r>
            <a:r>
              <a:rPr lang="en-US" sz="2400" b="1" dirty="0"/>
              <a:t> </a:t>
            </a:r>
            <a:r>
              <a:rPr lang="en-US" sz="2400" dirty="0"/>
              <a:t>is an all-in-one management software that offers a range of business applications that form a complete suite of enterprise management applications.</a:t>
            </a:r>
          </a:p>
          <a:p>
            <a:r>
              <a:rPr lang="en-US" sz="2400" b="1" dirty="0"/>
              <a:t>    </a:t>
            </a:r>
            <a:r>
              <a:rPr lang="en-US" sz="2400" b="1" dirty="0" err="1"/>
              <a:t>Tryton</a:t>
            </a:r>
            <a:r>
              <a:rPr lang="en-US" sz="2400" b="1" dirty="0"/>
              <a:t> </a:t>
            </a:r>
            <a:r>
              <a:rPr lang="en-US" sz="2400" dirty="0"/>
              <a:t>is a three-tier high-level general purpose application platform.</a:t>
            </a:r>
          </a:p>
          <a:p>
            <a:endParaRPr lang="en-US" sz="2400" dirty="0"/>
          </a:p>
          <a:p>
            <a:endParaRPr lang="en-US" sz="2400" dirty="0"/>
          </a:p>
        </p:txBody>
      </p:sp>
    </p:spTree>
    <p:extLst>
      <p:ext uri="{BB962C8B-B14F-4D97-AF65-F5344CB8AC3E}">
        <p14:creationId xmlns:p14="http://schemas.microsoft.com/office/powerpoint/2010/main" val="3506675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Subtitle 9"/>
          <p:cNvSpPr>
            <a:spLocks noGrp="1"/>
          </p:cNvSpPr>
          <p:nvPr>
            <p:ph type="subTitle" idx="1"/>
          </p:nvPr>
        </p:nvSpPr>
        <p:spPr>
          <a:xfrm>
            <a:off x="4021167" y="3195667"/>
            <a:ext cx="7284142" cy="958850"/>
          </a:xfrm>
        </p:spPr>
        <p:txBody>
          <a:bodyPr>
            <a:noAutofit/>
          </a:bodyPr>
          <a:lstStyle/>
          <a:p>
            <a:pPr algn="ctr"/>
            <a:r>
              <a:rPr lang="en-US" b="1" dirty="0" smtClean="0">
                <a:solidFill>
                  <a:schemeClr val="bg1"/>
                </a:solidFill>
              </a:rPr>
              <a:t>PYTHON</a:t>
            </a:r>
            <a:endParaRPr lang="en-US" b="1" dirty="0">
              <a:solidFill>
                <a:schemeClr val="bg1"/>
              </a:solidFill>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5937196" y="1649212"/>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4130799" y="606558"/>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endParaRPr lang="en-US" b="1" dirty="0">
              <a:solidFill>
                <a:srgbClr val="FF6600"/>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endParaRPr lang="en-US" sz="2400" dirty="0"/>
          </a:p>
          <a:p>
            <a:r>
              <a:rPr lang="en-US" b="1" dirty="0">
                <a:solidFill>
                  <a:srgbClr val="002060"/>
                </a:solidFill>
              </a:rPr>
              <a:t>AI and machine learning </a:t>
            </a:r>
          </a:p>
          <a:p>
            <a:endParaRPr lang="en-US" sz="2400" b="1" dirty="0" smtClean="0"/>
          </a:p>
          <a:p>
            <a:r>
              <a:rPr lang="en-US" sz="2400" dirty="0" smtClean="0"/>
              <a:t>Because </a:t>
            </a:r>
            <a:r>
              <a:rPr lang="en-US" sz="2400" dirty="0"/>
              <a:t>Python is such a stable, flexible, and simple programming language, it’s perfect for various machine learning (ML) and artificial intelligence (AI) projects. In fact, Python is among the </a:t>
            </a:r>
            <a:r>
              <a:rPr lang="en-US" sz="2400" dirty="0" err="1"/>
              <a:t>favourite</a:t>
            </a:r>
            <a:r>
              <a:rPr lang="en-US" sz="2400" dirty="0"/>
              <a:t> languages among data scientists, and there are many Python machine learning and AI libraries and packages available. </a:t>
            </a:r>
            <a:endParaRPr lang="en-US" sz="1800" dirty="0"/>
          </a:p>
          <a:p>
            <a:endParaRPr lang="en-US" sz="2400" dirty="0"/>
          </a:p>
        </p:txBody>
      </p:sp>
    </p:spTree>
    <p:extLst>
      <p:ext uri="{BB962C8B-B14F-4D97-AF65-F5344CB8AC3E}">
        <p14:creationId xmlns:p14="http://schemas.microsoft.com/office/powerpoint/2010/main" val="2363756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680245"/>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endParaRPr lang="en-US" sz="2400" dirty="0"/>
          </a:p>
          <a:p>
            <a:r>
              <a:rPr lang="en-US" b="1" dirty="0">
                <a:solidFill>
                  <a:srgbClr val="002060"/>
                </a:solidFill>
              </a:rPr>
              <a:t>AI and machine learning </a:t>
            </a:r>
          </a:p>
          <a:p>
            <a:r>
              <a:rPr lang="en-US" sz="2000" dirty="0"/>
              <a:t>Machine Learning is an area of Computer Science that creates systems that are able to learn on their own.</a:t>
            </a:r>
          </a:p>
          <a:p>
            <a:endParaRPr lang="en-US" sz="2000" dirty="0"/>
          </a:p>
          <a:p>
            <a:r>
              <a:rPr lang="en-US" sz="2000" dirty="0"/>
              <a:t>This type of system uses algorithms that are continuously improved based on input data that helps the system "learn". It learns how to respond autonomously to new scenarios by generating an appropriate output in new scenarios based on previous knowledge.</a:t>
            </a:r>
          </a:p>
          <a:p>
            <a:endParaRPr lang="en-US" sz="2000" dirty="0"/>
          </a:p>
          <a:p>
            <a:r>
              <a:rPr lang="en-US" sz="2000" dirty="0"/>
              <a:t>One of the most amazing things about these systems is that they are continually refined. </a:t>
            </a:r>
          </a:p>
        </p:txBody>
      </p:sp>
    </p:spTree>
    <p:extLst>
      <p:ext uri="{BB962C8B-B14F-4D97-AF65-F5344CB8AC3E}">
        <p14:creationId xmlns:p14="http://schemas.microsoft.com/office/powerpoint/2010/main" val="1139128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Data analytics </a:t>
            </a:r>
          </a:p>
          <a:p>
            <a:endParaRPr lang="en-US" sz="2400" dirty="0"/>
          </a:p>
          <a:p>
            <a:r>
              <a:rPr lang="en-US" sz="2400" dirty="0"/>
              <a:t>Much like AI and machine learning, data analytics is another rapidly developing field that </a:t>
            </a:r>
            <a:r>
              <a:rPr lang="en-US" sz="2400" dirty="0" err="1"/>
              <a:t>utilises</a:t>
            </a:r>
            <a:r>
              <a:rPr lang="en-US" sz="2400" dirty="0"/>
              <a:t> Python programming. At a time when we’re creating more data than ever before, there is a need for those who can collect, manipulate and </a:t>
            </a:r>
            <a:r>
              <a:rPr lang="en-US" sz="2400" dirty="0" err="1"/>
              <a:t>organise</a:t>
            </a:r>
            <a:r>
              <a:rPr lang="en-US" sz="2400" dirty="0"/>
              <a:t> the information</a:t>
            </a:r>
            <a:r>
              <a:rPr lang="en-US" sz="2400" dirty="0" smtClean="0"/>
              <a:t>.</a:t>
            </a:r>
            <a:endParaRPr lang="en-US" sz="2400" dirty="0"/>
          </a:p>
          <a:p>
            <a:r>
              <a:rPr lang="en-US" sz="2400" b="1" dirty="0"/>
              <a:t>Python for data science and analytics </a:t>
            </a:r>
            <a:r>
              <a:rPr lang="en-US" sz="2400" dirty="0"/>
              <a:t>makes sense. The language is easy-to-learn, flexible, and well-supported, meaning it’s relatively quick and easy to use for </a:t>
            </a:r>
            <a:r>
              <a:rPr lang="en-US" sz="2400" dirty="0" err="1"/>
              <a:t>analysing</a:t>
            </a:r>
            <a:r>
              <a:rPr lang="en-US" sz="2400" dirty="0"/>
              <a:t> data. When working with large amounts of information, it’s useful for manipulating data and carrying out repetitive tasks. </a:t>
            </a:r>
          </a:p>
        </p:txBody>
      </p:sp>
    </p:spTree>
    <p:extLst>
      <p:ext uri="{BB962C8B-B14F-4D97-AF65-F5344CB8AC3E}">
        <p14:creationId xmlns:p14="http://schemas.microsoft.com/office/powerpoint/2010/main" val="3639619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smtClean="0"/>
              <a:t>Data science and </a:t>
            </a:r>
            <a:r>
              <a:rPr lang="en-US" b="1" dirty="0"/>
              <a:t>analytics </a:t>
            </a:r>
          </a:p>
          <a:p>
            <a:r>
              <a:rPr lang="en-US" sz="2000" dirty="0" smtClean="0"/>
              <a:t>With </a:t>
            </a:r>
            <a:r>
              <a:rPr lang="en-US" sz="2000" dirty="0"/>
              <a:t>a Python data visualization library, you can create a wide variety of plots and visual representations, such as:</a:t>
            </a:r>
          </a:p>
          <a:p>
            <a:r>
              <a:rPr lang="en-US" sz="2000" dirty="0" smtClean="0"/>
              <a:t>    </a:t>
            </a:r>
            <a:r>
              <a:rPr lang="en-US" sz="2000" dirty="0"/>
              <a:t>Lines, Bars, and Markers.</a:t>
            </a:r>
          </a:p>
          <a:p>
            <a:r>
              <a:rPr lang="en-US" sz="2000" dirty="0"/>
              <a:t>    Images, contours and fields.</a:t>
            </a:r>
          </a:p>
          <a:p>
            <a:r>
              <a:rPr lang="en-US" sz="2000" dirty="0"/>
              <a:t>    Subplots, axes and figures.</a:t>
            </a:r>
          </a:p>
          <a:p>
            <a:r>
              <a:rPr lang="en-US" sz="2000" dirty="0"/>
              <a:t>    Statistics (Box Plots, Bar Charts, and Histograms).</a:t>
            </a:r>
          </a:p>
          <a:p>
            <a:r>
              <a:rPr lang="en-US" sz="2000" dirty="0"/>
              <a:t>    Pie and polar charts.</a:t>
            </a:r>
          </a:p>
          <a:p>
            <a:r>
              <a:rPr lang="en-US" sz="2000" dirty="0"/>
              <a:t>    3D Plots.</a:t>
            </a:r>
          </a:p>
          <a:p>
            <a:r>
              <a:rPr lang="en-US" sz="2000" dirty="0"/>
              <a:t>    and more!</a:t>
            </a:r>
          </a:p>
          <a:p>
            <a:r>
              <a:rPr lang="en-US" sz="2000" dirty="0" smtClean="0"/>
              <a:t>You </a:t>
            </a:r>
            <a:r>
              <a:rPr lang="en-US" sz="2000" dirty="0"/>
              <a:t>can add text, labels, annotations, color, shapes, collections, animations, and interactivity to your plots depending on the package or library that you choose to work with.</a:t>
            </a:r>
          </a:p>
        </p:txBody>
      </p:sp>
    </p:spTree>
    <p:extLst>
      <p:ext uri="{BB962C8B-B14F-4D97-AF65-F5344CB8AC3E}">
        <p14:creationId xmlns:p14="http://schemas.microsoft.com/office/powerpoint/2010/main" val="2658223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Data </a:t>
            </a:r>
            <a:r>
              <a:rPr lang="en-US" b="1" dirty="0" err="1"/>
              <a:t>visualisation</a:t>
            </a:r>
            <a:r>
              <a:rPr lang="en-US" b="1" dirty="0"/>
              <a:t> </a:t>
            </a:r>
          </a:p>
          <a:p>
            <a:endParaRPr lang="en-US" sz="2400" dirty="0"/>
          </a:p>
          <a:p>
            <a:r>
              <a:rPr lang="en-US" sz="2400" dirty="0"/>
              <a:t>Data </a:t>
            </a:r>
            <a:r>
              <a:rPr lang="en-US" sz="2400" dirty="0" err="1"/>
              <a:t>visualisation</a:t>
            </a:r>
            <a:r>
              <a:rPr lang="en-US" sz="2400" dirty="0"/>
              <a:t> is another popular and developing area of interest. Again, it plays into many of the strengths of Python. As well as its flexibility and the fact it’s open-source, Python provides a variety of graphing libraries with all kinds of features. </a:t>
            </a:r>
          </a:p>
          <a:p>
            <a:r>
              <a:rPr lang="en-US" sz="2400" dirty="0" smtClean="0"/>
              <a:t>Whether </a:t>
            </a:r>
            <a:r>
              <a:rPr lang="en-US" sz="2400" dirty="0"/>
              <a:t>you’re looking to create a simple graphical representation or a more interactive plot, you can find a library to match your needs. Examples include Pandas Visualization and </a:t>
            </a:r>
            <a:r>
              <a:rPr lang="en-US" sz="2400" dirty="0" err="1"/>
              <a:t>Plotly</a:t>
            </a:r>
            <a:r>
              <a:rPr lang="en-US" sz="2400" dirty="0"/>
              <a:t>. The possibilities are vast, allowing you to transform data into meaningful insights. </a:t>
            </a:r>
          </a:p>
        </p:txBody>
      </p:sp>
    </p:spTree>
    <p:extLst>
      <p:ext uri="{BB962C8B-B14F-4D97-AF65-F5344CB8AC3E}">
        <p14:creationId xmlns:p14="http://schemas.microsoft.com/office/powerpoint/2010/main" val="1042610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sz="2800" b="1" dirty="0"/>
              <a:t>To give you an idea of the type of projects </a:t>
            </a:r>
            <a:r>
              <a:rPr lang="en-US" sz="2800" b="1" dirty="0" smtClean="0"/>
              <a:t>that you can handle  with </a:t>
            </a:r>
            <a:r>
              <a:rPr lang="en-US" sz="2800" b="1" dirty="0"/>
              <a:t>Machine </a:t>
            </a:r>
            <a:r>
              <a:rPr lang="en-US" sz="2800" b="1" dirty="0" smtClean="0"/>
              <a:t>Learning:</a:t>
            </a:r>
            <a:endParaRPr lang="en-US" sz="2800" b="1" dirty="0"/>
          </a:p>
          <a:p>
            <a:r>
              <a:rPr lang="en-US" sz="2000" b="1" dirty="0"/>
              <a:t>   </a:t>
            </a:r>
            <a:endParaRPr lang="en-US" sz="2000" b="1" dirty="0" smtClean="0"/>
          </a:p>
          <a:p>
            <a:r>
              <a:rPr lang="en-US" sz="2000" b="1" dirty="0" smtClean="0"/>
              <a:t> </a:t>
            </a:r>
            <a:r>
              <a:rPr lang="en-US" sz="2000" b="1" dirty="0"/>
              <a:t>Predicting lung function decline.</a:t>
            </a:r>
          </a:p>
          <a:p>
            <a:r>
              <a:rPr lang="en-US" sz="2000" b="1" dirty="0"/>
              <a:t>    Predicting survival on the Titanic.</a:t>
            </a:r>
          </a:p>
          <a:p>
            <a:r>
              <a:rPr lang="en-US" sz="2000" b="1" dirty="0"/>
              <a:t>    Building tools for bird population monitoring.</a:t>
            </a:r>
          </a:p>
          <a:p>
            <a:r>
              <a:rPr lang="en-US" sz="2000" b="1" dirty="0"/>
              <a:t>    Labeling famous landmarks.</a:t>
            </a:r>
          </a:p>
          <a:p>
            <a:r>
              <a:rPr lang="en-US" sz="2000" b="1" dirty="0"/>
              <a:t>    Forecasting COVID-19 spread.</a:t>
            </a:r>
          </a:p>
          <a:p>
            <a:r>
              <a:rPr lang="en-US" sz="2000" b="1" dirty="0"/>
              <a:t>    Estimating the unit sales of </a:t>
            </a:r>
            <a:r>
              <a:rPr lang="en-US" sz="2000" b="1" dirty="0" err="1"/>
              <a:t>Walmart</a:t>
            </a:r>
            <a:r>
              <a:rPr lang="en-US" sz="2000" b="1" dirty="0"/>
              <a:t> retail goods</a:t>
            </a:r>
            <a:r>
              <a:rPr lang="en-US" sz="2000" b="1" dirty="0" smtClean="0"/>
              <a:t>.</a:t>
            </a:r>
            <a:endParaRPr lang="en-US" sz="1800" dirty="0"/>
          </a:p>
        </p:txBody>
      </p:sp>
    </p:spTree>
    <p:extLst>
      <p:ext uri="{BB962C8B-B14F-4D97-AF65-F5344CB8AC3E}">
        <p14:creationId xmlns:p14="http://schemas.microsoft.com/office/powerpoint/2010/main" val="474149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sz="2800" b="1" dirty="0"/>
              <a:t>To give you an idea of the type of projects </a:t>
            </a:r>
            <a:r>
              <a:rPr lang="en-US" sz="2800" b="1" dirty="0" smtClean="0"/>
              <a:t>that you can handle  with </a:t>
            </a:r>
            <a:r>
              <a:rPr lang="en-US" sz="2800" b="1" dirty="0"/>
              <a:t>Machine </a:t>
            </a:r>
            <a:r>
              <a:rPr lang="en-US" sz="2800" b="1" dirty="0" smtClean="0"/>
              <a:t>Learning:</a:t>
            </a:r>
            <a:endParaRPr lang="en-US" sz="2800" b="1" dirty="0"/>
          </a:p>
          <a:p>
            <a:endParaRPr lang="en-US" sz="2000" b="1" dirty="0" smtClean="0"/>
          </a:p>
          <a:p>
            <a:r>
              <a:rPr lang="en-US" sz="2000" b="1" dirty="0" smtClean="0"/>
              <a:t>Identifying </a:t>
            </a:r>
            <a:r>
              <a:rPr lang="en-US" sz="2000" b="1" dirty="0"/>
              <a:t>videos with face or sound manipulations.</a:t>
            </a:r>
          </a:p>
          <a:p>
            <a:r>
              <a:rPr lang="en-US" sz="2000" b="1" dirty="0"/>
              <a:t>    Predicting wait times at major city intersections.</a:t>
            </a:r>
          </a:p>
          <a:p>
            <a:r>
              <a:rPr lang="en-US" sz="2000" b="1" dirty="0"/>
              <a:t>    Detecting fraud from customer transactions.</a:t>
            </a:r>
          </a:p>
          <a:p>
            <a:r>
              <a:rPr lang="en-US" sz="2000" b="1" dirty="0"/>
              <a:t>    Predicting a movie's worldwide box office revenue.</a:t>
            </a:r>
          </a:p>
          <a:p>
            <a:r>
              <a:rPr lang="en-US" sz="2000" b="1" dirty="0"/>
              <a:t>    Predicting pet adoption.</a:t>
            </a:r>
          </a:p>
          <a:p>
            <a:r>
              <a:rPr lang="en-US" sz="2000" b="1" dirty="0"/>
              <a:t>    Identifying risk when pilots are distracted, sleepy, or in other dangerous cognitive states. </a:t>
            </a:r>
            <a:endParaRPr lang="en-US" sz="2000" dirty="0"/>
          </a:p>
        </p:txBody>
      </p:sp>
    </p:spTree>
    <p:extLst>
      <p:ext uri="{BB962C8B-B14F-4D97-AF65-F5344CB8AC3E}">
        <p14:creationId xmlns:p14="http://schemas.microsoft.com/office/powerpoint/2010/main" val="637919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sz="2800" b="1" dirty="0" smtClean="0"/>
              <a:t>Programming </a:t>
            </a:r>
            <a:r>
              <a:rPr lang="en-US" sz="2800" b="1" dirty="0"/>
              <a:t>applications </a:t>
            </a:r>
          </a:p>
          <a:p>
            <a:endParaRPr lang="en-US" sz="2400" dirty="0"/>
          </a:p>
          <a:p>
            <a:r>
              <a:rPr lang="en-US" sz="2400" dirty="0"/>
              <a:t>You can program all kinds of applications using Python. The general-purpose language can be used to read and create file directories, create GUIs and APIs, and more. Whether it’s </a:t>
            </a:r>
            <a:r>
              <a:rPr lang="en-US" sz="2400" dirty="0" err="1"/>
              <a:t>blockchain</a:t>
            </a:r>
            <a:r>
              <a:rPr lang="en-US" sz="2400" dirty="0"/>
              <a:t> applications, audio and video apps, or machine learning applications, you can build them all with Python. </a:t>
            </a:r>
          </a:p>
        </p:txBody>
      </p:sp>
    </p:spTree>
    <p:extLst>
      <p:ext uri="{BB962C8B-B14F-4D97-AF65-F5344CB8AC3E}">
        <p14:creationId xmlns:p14="http://schemas.microsoft.com/office/powerpoint/2010/main" val="4244405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smtClean="0"/>
              <a:t> </a:t>
            </a:r>
            <a:r>
              <a:rPr lang="en-US" b="1" dirty="0"/>
              <a:t>Web development </a:t>
            </a:r>
          </a:p>
          <a:p>
            <a:r>
              <a:rPr lang="en-US" sz="2400" dirty="0" smtClean="0"/>
              <a:t>Python </a:t>
            </a:r>
            <a:r>
              <a:rPr lang="en-US" sz="2400" dirty="0"/>
              <a:t>is a great choice for web development. This is largely due to the fact that there are many Python web development frameworks to choose from, such as </a:t>
            </a:r>
            <a:r>
              <a:rPr lang="en-US" sz="2800" i="1" dirty="0" err="1">
                <a:solidFill>
                  <a:srgbClr val="7030A0"/>
                </a:solidFill>
              </a:rPr>
              <a:t>Django</a:t>
            </a:r>
            <a:r>
              <a:rPr lang="en-US" sz="2800" i="1" dirty="0">
                <a:solidFill>
                  <a:srgbClr val="7030A0"/>
                </a:solidFill>
              </a:rPr>
              <a:t>, Pyramid, and Flask</a:t>
            </a:r>
            <a:r>
              <a:rPr lang="en-US" sz="2400" dirty="0"/>
              <a:t>. These frameworks have been used to create sites and services such as </a:t>
            </a:r>
            <a:r>
              <a:rPr lang="en-US" sz="2800" i="1" dirty="0" err="1">
                <a:solidFill>
                  <a:srgbClr val="FF6600"/>
                </a:solidFill>
              </a:rPr>
              <a:t>Spotify</a:t>
            </a:r>
            <a:r>
              <a:rPr lang="en-US" sz="2800" i="1" dirty="0">
                <a:solidFill>
                  <a:srgbClr val="FF6600"/>
                </a:solidFill>
              </a:rPr>
              <a:t>, </a:t>
            </a:r>
            <a:r>
              <a:rPr lang="en-US" sz="2800" i="1" dirty="0" err="1">
                <a:solidFill>
                  <a:srgbClr val="FF6600"/>
                </a:solidFill>
              </a:rPr>
              <a:t>Reddit</a:t>
            </a:r>
            <a:r>
              <a:rPr lang="en-US" sz="2800" i="1" dirty="0">
                <a:solidFill>
                  <a:srgbClr val="FF6600"/>
                </a:solidFill>
              </a:rPr>
              <a:t> and Mozilla. </a:t>
            </a:r>
            <a:endParaRPr lang="en-US" sz="2400" i="1" dirty="0">
              <a:solidFill>
                <a:srgbClr val="FF6600"/>
              </a:solidFill>
            </a:endParaRPr>
          </a:p>
          <a:p>
            <a:r>
              <a:rPr lang="en-US" sz="2400" dirty="0" smtClean="0"/>
              <a:t>Thanks </a:t>
            </a:r>
            <a:r>
              <a:rPr lang="en-US" sz="2400" dirty="0"/>
              <a:t>to the extensive libraries and modules that come with Python frameworks, functions such as database access, content management, and data </a:t>
            </a:r>
            <a:r>
              <a:rPr lang="en-US" sz="2400" dirty="0" err="1"/>
              <a:t>authorisation</a:t>
            </a:r>
            <a:r>
              <a:rPr lang="en-US" sz="2400" dirty="0"/>
              <a:t> are all possible and easily accessible. Given its versatility, it’s hardly surprising that Python is so widely used in web development. . </a:t>
            </a:r>
          </a:p>
        </p:txBody>
      </p:sp>
    </p:spTree>
    <p:extLst>
      <p:ext uri="{BB962C8B-B14F-4D97-AF65-F5344CB8AC3E}">
        <p14:creationId xmlns:p14="http://schemas.microsoft.com/office/powerpoint/2010/main" val="15114899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smtClean="0"/>
              <a:t> </a:t>
            </a:r>
            <a:r>
              <a:rPr lang="en-US" b="1" dirty="0"/>
              <a:t>Web development </a:t>
            </a:r>
          </a:p>
          <a:p>
            <a:r>
              <a:rPr lang="en-US" sz="2400" dirty="0"/>
              <a:t>Web </a:t>
            </a:r>
            <a:r>
              <a:rPr lang="en-US" sz="2400" dirty="0" smtClean="0"/>
              <a:t>applications</a:t>
            </a:r>
            <a:endParaRPr lang="en-US" sz="2400" dirty="0"/>
          </a:p>
          <a:p>
            <a:r>
              <a:rPr lang="en-US" sz="2000" b="1" dirty="0" smtClean="0"/>
              <a:t>Python </a:t>
            </a:r>
            <a:r>
              <a:rPr lang="en-US" sz="2000" b="1" dirty="0"/>
              <a:t>can be used to make web-applications at a rapid rate. Why is that? It is because of the frameworks Python uses to create these applications. There is common-backend logic that goes into making these frameworks and a number of libraries that can help integrate protocols such as HTTPS, FTP, SSL etc. and even help in the processing of JSON, XML, E-Mail and so much more.</a:t>
            </a:r>
          </a:p>
          <a:p>
            <a:endParaRPr lang="en-US" sz="2000" b="1" dirty="0"/>
          </a:p>
          <a:p>
            <a:r>
              <a:rPr lang="en-US" sz="2000" b="1" dirty="0" smtClean="0"/>
              <a:t>Some </a:t>
            </a:r>
            <a:r>
              <a:rPr lang="en-US" sz="2000" b="1" dirty="0"/>
              <a:t>of the most well-known frameworks are </a:t>
            </a:r>
            <a:r>
              <a:rPr lang="en-US" sz="2000" b="1" dirty="0" err="1"/>
              <a:t>Django</a:t>
            </a:r>
            <a:r>
              <a:rPr lang="en-US" sz="2000" b="1" dirty="0"/>
              <a:t>, Flask, Pyramid. Why use a framework? The security, scalability, convenience that they provide is commendable if we compare it to starting the development of a website from scratch.</a:t>
            </a:r>
          </a:p>
        </p:txBody>
      </p:sp>
    </p:spTree>
    <p:extLst>
      <p:ext uri="{BB962C8B-B14F-4D97-AF65-F5344CB8AC3E}">
        <p14:creationId xmlns:p14="http://schemas.microsoft.com/office/powerpoint/2010/main" val="1149747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074382" y="175303"/>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What is 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5565774" y="575736"/>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What is 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2" y="1676400"/>
            <a:ext cx="6982472" cy="1752600"/>
          </a:xfrm>
        </p:spPr>
        <p:txBody>
          <a:bodyPr/>
          <a:lstStyle/>
          <a:p>
            <a:r>
              <a:rPr lang="en-US" sz="2400" dirty="0"/>
              <a:t>Python is an interpreted, object-oriented, high-level programming language with dynamic semantics</a:t>
            </a:r>
            <a:r>
              <a:rPr lang="en-US" sz="2400" dirty="0" smtClean="0"/>
              <a:t>.</a:t>
            </a:r>
          </a:p>
          <a:p>
            <a:r>
              <a:rPr lang="en-US" sz="2400" dirty="0" smtClean="0"/>
              <a:t> </a:t>
            </a:r>
            <a:r>
              <a:rPr lang="en-US" sz="2400" dirty="0"/>
              <a:t>Its high-level built in data structures, combined with dynamic typing and dynamic binding, make it very attractive for Rapid Application Development, as well as for use as a scripting or glue language to connect existing components together. </a:t>
            </a:r>
            <a:endParaRPr lang="en-US" sz="2400" dirty="0" smtClean="0"/>
          </a:p>
          <a:p>
            <a:r>
              <a:rPr lang="en-US" sz="2400" dirty="0"/>
              <a:t> </a:t>
            </a:r>
            <a:endParaRPr lang="en-US" sz="2400" dirty="0" smtClean="0"/>
          </a:p>
        </p:txBody>
      </p:sp>
    </p:spTree>
    <p:extLst>
      <p:ext uri="{BB962C8B-B14F-4D97-AF65-F5344CB8AC3E}">
        <p14:creationId xmlns:p14="http://schemas.microsoft.com/office/powerpoint/2010/main" val="11269990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smtClean="0"/>
              <a:t> </a:t>
            </a:r>
            <a:r>
              <a:rPr lang="en-US" b="1" dirty="0"/>
              <a:t>Web development </a:t>
            </a:r>
            <a:r>
              <a:rPr lang="en-US" b="1" dirty="0" smtClean="0"/>
              <a:t>&amp; </a:t>
            </a:r>
            <a:r>
              <a:rPr lang="en-US" sz="2400" dirty="0" smtClean="0"/>
              <a:t>Web applications</a:t>
            </a:r>
            <a:endParaRPr lang="en-US" sz="2400" dirty="0"/>
          </a:p>
          <a:p>
            <a:r>
              <a:rPr lang="en-US" sz="2000" b="1" dirty="0"/>
              <a:t>Python for Back-End Web Development</a:t>
            </a:r>
          </a:p>
          <a:p>
            <a:endParaRPr lang="en-US" sz="2000" b="1" dirty="0"/>
          </a:p>
          <a:p>
            <a:r>
              <a:rPr lang="en-US" sz="2000" b="1" dirty="0"/>
              <a:t>In a web application, all the code used to interact with the user and create what the user sees is called the front-end part of the application.</a:t>
            </a:r>
          </a:p>
          <a:p>
            <a:endParaRPr lang="en-US" sz="2000" b="1" dirty="0"/>
          </a:p>
          <a:p>
            <a:r>
              <a:rPr lang="en-US" sz="2000" b="1" dirty="0"/>
              <a:t>Python is used to code the behind-the-scenes functionality of the application, the part that powers all the functionality of the application but that you don't see directly on screen.</a:t>
            </a:r>
          </a:p>
          <a:p>
            <a:endParaRPr lang="en-US" sz="2000" b="1" dirty="0"/>
          </a:p>
          <a:p>
            <a:r>
              <a:rPr lang="en-US" sz="2000" b="1" dirty="0"/>
              <a:t>It handles the server-side of the application, interacting with all the necessary databases when the user requests data. It returns the requested data to the user to make the application run as </a:t>
            </a:r>
            <a:r>
              <a:rPr lang="en-US" sz="2000" b="1" dirty="0" smtClean="0"/>
              <a:t>expected</a:t>
            </a:r>
            <a:endParaRPr lang="en-US" sz="2000" b="1" dirty="0"/>
          </a:p>
        </p:txBody>
      </p:sp>
    </p:spTree>
    <p:extLst>
      <p:ext uri="{BB962C8B-B14F-4D97-AF65-F5344CB8AC3E}">
        <p14:creationId xmlns:p14="http://schemas.microsoft.com/office/powerpoint/2010/main" val="4142360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 </a:t>
            </a:r>
            <a:r>
              <a:rPr lang="en-US" b="1" dirty="0" smtClean="0"/>
              <a:t>Some </a:t>
            </a:r>
            <a:r>
              <a:rPr lang="en-US" b="1" dirty="0"/>
              <a:t>popular Python web frameworks:</a:t>
            </a:r>
            <a:endParaRPr lang="en-US" sz="2000" b="1" dirty="0"/>
          </a:p>
          <a:p>
            <a:endParaRPr lang="en-US" sz="2000" b="1" dirty="0"/>
          </a:p>
          <a:p>
            <a:r>
              <a:rPr lang="en-US" sz="2000" b="1" dirty="0"/>
              <a:t>    </a:t>
            </a:r>
            <a:r>
              <a:rPr lang="en-US" sz="2000" b="1" dirty="0" err="1"/>
              <a:t>Django</a:t>
            </a:r>
            <a:r>
              <a:rPr lang="en-US" sz="2000" b="1" dirty="0"/>
              <a:t>: a "high-level Python Web framework that encourages rapid development and clean, pragmatic design."</a:t>
            </a:r>
          </a:p>
          <a:p>
            <a:r>
              <a:rPr lang="en-US" sz="2000" b="1" dirty="0"/>
              <a:t>    Flask: a very popular </a:t>
            </a:r>
            <a:r>
              <a:rPr lang="en-US" sz="2000" b="1" dirty="0" err="1"/>
              <a:t>microframework</a:t>
            </a:r>
            <a:r>
              <a:rPr lang="en-US" sz="2000" b="1" dirty="0"/>
              <a:t> used to develop web applications in Python.</a:t>
            </a:r>
          </a:p>
          <a:p>
            <a:r>
              <a:rPr lang="en-US" sz="2000" b="1" dirty="0"/>
              <a:t>    Pyramid: a "small, fast, down-to-earth Python web framework."</a:t>
            </a:r>
          </a:p>
          <a:p>
            <a:r>
              <a:rPr lang="en-US" sz="2000" b="1" dirty="0"/>
              <a:t>    Web2Py: a "free open source full-stack framework for rapid development of fast, scalable, secure and portable database-driven web-based applications."</a:t>
            </a:r>
          </a:p>
          <a:p>
            <a:r>
              <a:rPr lang="en-US" sz="2000" b="1" dirty="0"/>
              <a:t>    Bottle: a "fast, simple and lightweight WSGI micro web-framework for Python."</a:t>
            </a:r>
            <a:endParaRPr lang="en-US" sz="1400" b="1" dirty="0"/>
          </a:p>
        </p:txBody>
      </p:sp>
    </p:spTree>
    <p:extLst>
      <p:ext uri="{BB962C8B-B14F-4D97-AF65-F5344CB8AC3E}">
        <p14:creationId xmlns:p14="http://schemas.microsoft.com/office/powerpoint/2010/main" val="34593601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smtClean="0"/>
              <a:t> </a:t>
            </a:r>
            <a:r>
              <a:rPr lang="en-US" b="1" dirty="0"/>
              <a:t>Web development </a:t>
            </a:r>
            <a:r>
              <a:rPr lang="en-US" b="1" dirty="0" smtClean="0"/>
              <a:t>&amp; </a:t>
            </a:r>
            <a:r>
              <a:rPr lang="en-US" sz="2400" dirty="0" smtClean="0"/>
              <a:t>Web applications</a:t>
            </a:r>
            <a:endParaRPr lang="en-US" sz="2400" dirty="0"/>
          </a:p>
          <a:p>
            <a:r>
              <a:rPr lang="en-US" sz="2000" b="1" dirty="0"/>
              <a:t>Python for Back-End Web Development</a:t>
            </a:r>
          </a:p>
          <a:p>
            <a:endParaRPr lang="en-US" sz="2000" b="1" dirty="0"/>
          </a:p>
          <a:p>
            <a:r>
              <a:rPr lang="en-US" sz="2800" b="1" dirty="0" smtClean="0"/>
              <a:t>Full-Stack </a:t>
            </a:r>
            <a:r>
              <a:rPr lang="en-US" sz="2800" b="1" dirty="0"/>
              <a:t>Web Development involves both the front-end and back-end of a web application to make it presentable to the user while working with databases. </a:t>
            </a:r>
          </a:p>
        </p:txBody>
      </p:sp>
    </p:spTree>
    <p:extLst>
      <p:ext uri="{BB962C8B-B14F-4D97-AF65-F5344CB8AC3E}">
        <p14:creationId xmlns:p14="http://schemas.microsoft.com/office/powerpoint/2010/main" val="5435492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smtClean="0"/>
              <a:t> </a:t>
            </a:r>
            <a:r>
              <a:rPr lang="en-US" b="1" dirty="0"/>
              <a:t>Web development </a:t>
            </a:r>
          </a:p>
          <a:p>
            <a:r>
              <a:rPr lang="en-US" sz="2400" dirty="0"/>
              <a:t>Web Scraping Applications</a:t>
            </a:r>
          </a:p>
          <a:p>
            <a:endParaRPr lang="en-US" sz="2400" dirty="0"/>
          </a:p>
          <a:p>
            <a:r>
              <a:rPr lang="en-US" sz="2400" dirty="0"/>
              <a:t>Python is a </a:t>
            </a:r>
            <a:r>
              <a:rPr lang="en-US" sz="2400" dirty="0" smtClean="0"/>
              <a:t>unique for being able to handle large data. When </a:t>
            </a:r>
            <a:r>
              <a:rPr lang="en-US" sz="2400" dirty="0"/>
              <a:t>it comes to </a:t>
            </a:r>
            <a:r>
              <a:rPr lang="en-US" sz="2400" dirty="0" smtClean="0"/>
              <a:t>pulling </a:t>
            </a:r>
            <a:r>
              <a:rPr lang="en-US" sz="2400" dirty="0"/>
              <a:t>a large amount of data from websites which can then be helpful in various real-world processes such as price comparison, job listings, research and development and much more. </a:t>
            </a:r>
          </a:p>
        </p:txBody>
      </p:sp>
    </p:spTree>
    <p:extLst>
      <p:ext uri="{BB962C8B-B14F-4D97-AF65-F5344CB8AC3E}">
        <p14:creationId xmlns:p14="http://schemas.microsoft.com/office/powerpoint/2010/main" val="40326078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Game development </a:t>
            </a:r>
          </a:p>
          <a:p>
            <a:endParaRPr lang="en-US" b="1" dirty="0"/>
          </a:p>
          <a:p>
            <a:r>
              <a:rPr lang="en-US" sz="2000" dirty="0"/>
              <a:t>Although far from an industry-standard in game development, Python does have its uses in the industry. It’s possible to create simple games using the programming language, which means it can be a useful tool for quickly developing a prototype. Similarly, certain functions (such as dialogue tree creation) are possible in Python</a:t>
            </a:r>
            <a:r>
              <a:rPr lang="en-US" sz="2000" dirty="0" smtClean="0"/>
              <a:t>.</a:t>
            </a:r>
            <a:endParaRPr lang="en-US" sz="2000" dirty="0"/>
          </a:p>
          <a:p>
            <a:r>
              <a:rPr lang="en-US" sz="2000" dirty="0"/>
              <a:t>If you’re new to either Python or game development, then you can also discover how to make a text-based game in Python. In doing so, you can work on a variety of skills and improve your knowledge in various areas. </a:t>
            </a:r>
            <a:r>
              <a:rPr lang="en-US" sz="2400" dirty="0" smtClean="0"/>
              <a:t>. </a:t>
            </a:r>
            <a:endParaRPr lang="en-US" sz="2400" dirty="0"/>
          </a:p>
        </p:txBody>
      </p:sp>
    </p:spTree>
    <p:extLst>
      <p:ext uri="{BB962C8B-B14F-4D97-AF65-F5344CB8AC3E}">
        <p14:creationId xmlns:p14="http://schemas.microsoft.com/office/powerpoint/2010/main" val="2802820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Game </a:t>
            </a:r>
            <a:r>
              <a:rPr lang="en-US" b="1" dirty="0" smtClean="0"/>
              <a:t>development</a:t>
            </a:r>
          </a:p>
          <a:p>
            <a:r>
              <a:rPr lang="en-US" sz="2000" b="1" dirty="0"/>
              <a:t>Python Game Development Frameworks</a:t>
            </a:r>
          </a:p>
          <a:p>
            <a:r>
              <a:rPr lang="en-US" b="1" dirty="0" smtClean="0"/>
              <a:t> </a:t>
            </a:r>
            <a:endParaRPr lang="en-US" b="1" dirty="0"/>
          </a:p>
          <a:p>
            <a:endParaRPr lang="en-US" b="1" dirty="0"/>
          </a:p>
          <a:p>
            <a:r>
              <a:rPr lang="en-US" sz="2000" dirty="0"/>
              <a:t>Although far from an industry-standard in game development, Python does have its uses in the industry. It’s possible to create simple games using the programming language, which means it can be a useful tool for quickly developing a prototype. Similarly, certain functions (such as dialogue tree creation) are possible in Python</a:t>
            </a:r>
            <a:r>
              <a:rPr lang="en-US" sz="2000" dirty="0" smtClean="0"/>
              <a:t>.</a:t>
            </a:r>
            <a:endParaRPr lang="en-US" sz="2000" dirty="0"/>
          </a:p>
          <a:p>
            <a:r>
              <a:rPr lang="en-US" sz="2000" dirty="0"/>
              <a:t>If you’re new to either Python or game development, then you can also discover how to make a text-based game in Python. In doing so, you can work on a variety of skills and improve your knowledge in various areas. </a:t>
            </a:r>
            <a:r>
              <a:rPr lang="en-US" sz="2400" dirty="0" smtClean="0"/>
              <a:t>. </a:t>
            </a:r>
            <a:endParaRPr lang="en-US" sz="2400" dirty="0"/>
          </a:p>
        </p:txBody>
      </p:sp>
    </p:spTree>
    <p:extLst>
      <p:ext uri="{BB962C8B-B14F-4D97-AF65-F5344CB8AC3E}">
        <p14:creationId xmlns:p14="http://schemas.microsoft.com/office/powerpoint/2010/main" val="38885126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Finance </a:t>
            </a:r>
          </a:p>
          <a:p>
            <a:endParaRPr lang="en-US" b="1" dirty="0"/>
          </a:p>
          <a:p>
            <a:r>
              <a:rPr lang="en-US" sz="2000" dirty="0"/>
              <a:t>Python is increasingly being </a:t>
            </a:r>
            <a:r>
              <a:rPr lang="en-US" sz="2000" dirty="0" err="1"/>
              <a:t>utilised</a:t>
            </a:r>
            <a:r>
              <a:rPr lang="en-US" sz="2000" dirty="0"/>
              <a:t> in the world of finance, often in areas such as quantitative and qualitative analysis. It can be a valuable tool in determining asset price trends and predictions, as well as in automating workflows across different data sources.</a:t>
            </a:r>
          </a:p>
          <a:p>
            <a:endParaRPr lang="en-US" sz="2000" dirty="0"/>
          </a:p>
          <a:p>
            <a:r>
              <a:rPr lang="en-US" sz="2000" dirty="0"/>
              <a:t>As mentioned already, Python is an ideal tool for working with big data sets, and there are many libraries available to help with compiling and processing information. As such, it’s one of the preferred languages in the finance industry. </a:t>
            </a:r>
            <a:r>
              <a:rPr lang="en-US" sz="2000" dirty="0" smtClean="0"/>
              <a:t>. </a:t>
            </a:r>
            <a:endParaRPr lang="en-US" sz="2000" dirty="0"/>
          </a:p>
        </p:txBody>
      </p:sp>
    </p:spTree>
    <p:extLst>
      <p:ext uri="{BB962C8B-B14F-4D97-AF65-F5344CB8AC3E}">
        <p14:creationId xmlns:p14="http://schemas.microsoft.com/office/powerpoint/2010/main" val="12214986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SEO</a:t>
            </a:r>
          </a:p>
          <a:p>
            <a:endParaRPr lang="en-US" b="1" dirty="0"/>
          </a:p>
          <a:p>
            <a:r>
              <a:rPr lang="en-US" sz="2000" dirty="0"/>
              <a:t>Another slightly surprising entry on our list of Python uses is in the field of search engine </a:t>
            </a:r>
            <a:r>
              <a:rPr lang="en-US" sz="2000" dirty="0" err="1"/>
              <a:t>optimisation</a:t>
            </a:r>
            <a:r>
              <a:rPr lang="en-US" sz="2000" dirty="0"/>
              <a:t> (SEO). It’s an area that often benefits from automation, which is certainly possible through Python. Whether it’s implementing changes across multiple pages or </a:t>
            </a:r>
            <a:r>
              <a:rPr lang="en-US" sz="2000" dirty="0" err="1"/>
              <a:t>categorising</a:t>
            </a:r>
            <a:r>
              <a:rPr lang="en-US" sz="2000" dirty="0"/>
              <a:t> keywords, Python can help. </a:t>
            </a:r>
          </a:p>
          <a:p>
            <a:endParaRPr lang="en-US" sz="2000" dirty="0"/>
          </a:p>
          <a:p>
            <a:r>
              <a:rPr lang="en-US" sz="2000" dirty="0"/>
              <a:t>Emerging technologies such as natural language processing (NLP) are also likely to be relevant to those working in SEO. Python can be a powerful tool in developing these NLP skills and understanding how people search and how search engines return results.</a:t>
            </a:r>
            <a:endParaRPr lang="en-US" sz="1400" dirty="0"/>
          </a:p>
        </p:txBody>
      </p:sp>
    </p:spTree>
    <p:extLst>
      <p:ext uri="{BB962C8B-B14F-4D97-AF65-F5344CB8AC3E}">
        <p14:creationId xmlns:p14="http://schemas.microsoft.com/office/powerpoint/2010/main" val="13283931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Design  </a:t>
            </a:r>
          </a:p>
          <a:p>
            <a:endParaRPr lang="en-US" b="1" dirty="0"/>
          </a:p>
          <a:p>
            <a:r>
              <a:rPr lang="en-US" sz="2400" dirty="0" smtClean="0"/>
              <a:t>Python </a:t>
            </a:r>
            <a:r>
              <a:rPr lang="en-US" sz="2400" dirty="0"/>
              <a:t>can be used to develop graphic design applications. Surprisingly, the language is used across a range of 2D imaging software, such as Paint Shop Pro and Gimp. </a:t>
            </a:r>
          </a:p>
          <a:p>
            <a:endParaRPr lang="en-US" sz="2400" dirty="0"/>
          </a:p>
          <a:p>
            <a:r>
              <a:rPr lang="en-US" sz="2400" dirty="0"/>
              <a:t>Python is even used in 3D animation software such as </a:t>
            </a:r>
            <a:r>
              <a:rPr lang="en-US" sz="2400" dirty="0" err="1"/>
              <a:t>Lightwave</a:t>
            </a:r>
            <a:r>
              <a:rPr lang="en-US" sz="2400" dirty="0"/>
              <a:t>, Blender, and Cinema 4D, showing just how versatile the language is.</a:t>
            </a:r>
            <a:r>
              <a:rPr lang="en-US" sz="1600" dirty="0" smtClean="0"/>
              <a:t>.</a:t>
            </a:r>
            <a:endParaRPr lang="en-US" sz="1100" dirty="0"/>
          </a:p>
        </p:txBody>
      </p:sp>
    </p:spTree>
    <p:extLst>
      <p:ext uri="{BB962C8B-B14F-4D97-AF65-F5344CB8AC3E}">
        <p14:creationId xmlns:p14="http://schemas.microsoft.com/office/powerpoint/2010/main" val="657678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6"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Embedded Applications</a:t>
            </a:r>
          </a:p>
          <a:p>
            <a:endParaRPr lang="en-US" b="1" dirty="0"/>
          </a:p>
          <a:p>
            <a:r>
              <a:rPr lang="en-US" sz="2400" dirty="0"/>
              <a:t>Python is based on C which means that it can be used to create Embedded C software for embedded applications. This helps us to perform higher-level applications on smaller devices which can compute Python. The most well-known embedded application could be the </a:t>
            </a:r>
            <a:r>
              <a:rPr lang="en-US" sz="2400" dirty="0">
                <a:hlinkClick r:id="rId5"/>
              </a:rPr>
              <a:t>Raspberry Pi</a:t>
            </a:r>
            <a:r>
              <a:rPr lang="en-US" sz="2400" dirty="0"/>
              <a:t> which uses Python for its computing. We can also use it as a computer or like a simple embedded board to perform high-level computations. </a:t>
            </a:r>
            <a:endParaRPr lang="en-US" sz="1000" dirty="0"/>
          </a:p>
        </p:txBody>
      </p:sp>
    </p:spTree>
    <p:extLst>
      <p:ext uri="{BB962C8B-B14F-4D97-AF65-F5344CB8AC3E}">
        <p14:creationId xmlns:p14="http://schemas.microsoft.com/office/powerpoint/2010/main" val="1182096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2977104" y="207820"/>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What is 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What is 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322616" y="1953765"/>
            <a:ext cx="6455631" cy="1752600"/>
          </a:xfrm>
        </p:spPr>
        <p:txBody>
          <a:bodyPr/>
          <a:lstStyle/>
          <a:p>
            <a:r>
              <a:rPr lang="en-US" sz="2400" dirty="0" smtClean="0"/>
              <a:t>Furthermore Python's </a:t>
            </a:r>
            <a:r>
              <a:rPr lang="en-US" sz="2400" dirty="0"/>
              <a:t>design philosophy emphasizes code readability with its notable use of significant indentation. Its language constructs as well as its object-oriented approach aim to help programmers write clear, logical code for small and large-scale projects</a:t>
            </a:r>
            <a:r>
              <a:rPr lang="en-US" sz="2400" dirty="0" smtClean="0"/>
              <a:t>.</a:t>
            </a:r>
          </a:p>
        </p:txBody>
      </p:sp>
    </p:spTree>
    <p:extLst>
      <p:ext uri="{BB962C8B-B14F-4D97-AF65-F5344CB8AC3E}">
        <p14:creationId xmlns:p14="http://schemas.microsoft.com/office/powerpoint/2010/main" val="190068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49102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6"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Computer Vision and Image Processing</a:t>
            </a:r>
          </a:p>
          <a:p>
            <a:r>
              <a:rPr lang="en-US" sz="2400" dirty="0"/>
              <a:t>Python is used for computer vision and image processing, fields that are expanding rapidly. </a:t>
            </a:r>
          </a:p>
          <a:p>
            <a:r>
              <a:rPr lang="en-US" sz="2400" dirty="0"/>
              <a:t>The goal of image processing is to process an image, apply transformations to it, and return a new version of the original image.  </a:t>
            </a:r>
          </a:p>
          <a:p>
            <a:r>
              <a:rPr lang="en-US" sz="2400" dirty="0"/>
              <a:t>In contrast, the goal of computer vision is more complex because it tries to make the computer understand and interpret an image and its content</a:t>
            </a:r>
            <a:r>
              <a:rPr lang="en-US" dirty="0"/>
              <a:t>. </a:t>
            </a:r>
          </a:p>
        </p:txBody>
      </p:sp>
    </p:spTree>
    <p:extLst>
      <p:ext uri="{BB962C8B-B14F-4D97-AF65-F5344CB8AC3E}">
        <p14:creationId xmlns:p14="http://schemas.microsoft.com/office/powerpoint/2010/main" val="3743342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6"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Computer Vision and Image Processing</a:t>
            </a:r>
          </a:p>
          <a:p>
            <a:r>
              <a:rPr lang="en-US" sz="2400" b="1" dirty="0"/>
              <a:t>Image Processing </a:t>
            </a:r>
          </a:p>
          <a:p>
            <a:r>
              <a:rPr lang="en-US" sz="2400" dirty="0" smtClean="0"/>
              <a:t>With </a:t>
            </a:r>
            <a:r>
              <a:rPr lang="en-US" sz="2400" dirty="0"/>
              <a:t>a Python library, you can perform operations such as:</a:t>
            </a:r>
          </a:p>
          <a:p>
            <a:r>
              <a:rPr lang="en-US" sz="2800" dirty="0"/>
              <a:t>Cropping, flipping, and rotating.</a:t>
            </a:r>
          </a:p>
          <a:p>
            <a:r>
              <a:rPr lang="en-US" sz="2800" dirty="0"/>
              <a:t>Manipulating exposure and color channels.</a:t>
            </a:r>
          </a:p>
          <a:p>
            <a:r>
              <a:rPr lang="en-US" sz="2800" dirty="0"/>
              <a:t>Detecting edges and lines.</a:t>
            </a:r>
          </a:p>
          <a:p>
            <a:r>
              <a:rPr lang="en-US" sz="2800" dirty="0"/>
              <a:t>Adding filters and restoring images</a:t>
            </a:r>
            <a:r>
              <a:rPr lang="en-US" sz="2400" dirty="0"/>
              <a:t>.</a:t>
            </a:r>
          </a:p>
        </p:txBody>
      </p:sp>
    </p:spTree>
    <p:extLst>
      <p:ext uri="{BB962C8B-B14F-4D97-AF65-F5344CB8AC3E}">
        <p14:creationId xmlns:p14="http://schemas.microsoft.com/office/powerpoint/2010/main" val="1316380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6"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Computer Vision and Image Processing</a:t>
            </a:r>
          </a:p>
          <a:p>
            <a:r>
              <a:rPr lang="en-US" sz="2400" b="1" dirty="0"/>
              <a:t>Computer Vision </a:t>
            </a:r>
          </a:p>
          <a:p>
            <a:r>
              <a:rPr lang="en-US" sz="2400" dirty="0" smtClean="0"/>
              <a:t>its </a:t>
            </a:r>
            <a:r>
              <a:rPr lang="en-US" sz="2400" dirty="0"/>
              <a:t>current </a:t>
            </a:r>
            <a:r>
              <a:rPr lang="en-US" sz="2400" dirty="0" smtClean="0"/>
              <a:t>applications are</a:t>
            </a:r>
            <a:r>
              <a:rPr lang="en-US" sz="2400" dirty="0"/>
              <a:t>:</a:t>
            </a:r>
          </a:p>
          <a:p>
            <a:r>
              <a:rPr lang="en-US" sz="2400" dirty="0"/>
              <a:t>Navigation.</a:t>
            </a:r>
          </a:p>
          <a:p>
            <a:r>
              <a:rPr lang="en-US" sz="2400" dirty="0"/>
              <a:t>Object and Event Detection.</a:t>
            </a:r>
          </a:p>
          <a:p>
            <a:r>
              <a:rPr lang="en-US" sz="2400" dirty="0"/>
              <a:t>Facial recognition.</a:t>
            </a:r>
          </a:p>
          <a:p>
            <a:r>
              <a:rPr lang="en-US" sz="2400" dirty="0"/>
              <a:t>Image classification.</a:t>
            </a:r>
          </a:p>
        </p:txBody>
      </p:sp>
    </p:spTree>
    <p:extLst>
      <p:ext uri="{BB962C8B-B14F-4D97-AF65-F5344CB8AC3E}">
        <p14:creationId xmlns:p14="http://schemas.microsoft.com/office/powerpoint/2010/main" val="3175216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6"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sz="2000" b="1" dirty="0" smtClean="0"/>
              <a:t>Computer vision field </a:t>
            </a:r>
            <a:r>
              <a:rPr lang="en-US" sz="2000" b="1" dirty="0"/>
              <a:t>is so important that Google developed a tool called Cloud Vision, which has a Python version for developers to incorporate this functionality into their programs.</a:t>
            </a:r>
          </a:p>
          <a:p>
            <a:endParaRPr lang="en-US" sz="2000" b="1" dirty="0"/>
          </a:p>
          <a:p>
            <a:r>
              <a:rPr lang="en-US" sz="2000" b="1" dirty="0"/>
              <a:t>According to the "Using the Vision API with Python" tutorial in Google </a:t>
            </a:r>
            <a:r>
              <a:rPr lang="en-US" sz="2000" b="1" dirty="0" err="1"/>
              <a:t>Codelabs</a:t>
            </a:r>
            <a:r>
              <a:rPr lang="en-US" sz="2000" b="1" dirty="0"/>
              <a:t>, the Google Cloud Vision API:</a:t>
            </a:r>
          </a:p>
          <a:p>
            <a:endParaRPr lang="en-US" sz="2000" b="1" dirty="0"/>
          </a:p>
          <a:p>
            <a:r>
              <a:rPr lang="en-US" sz="2000" b="1" dirty="0"/>
              <a:t>    Allows developers to easily integrate vision detection features within applications, including image labeling, face and landmark detection, optical character recognition (OCR), and tagging of explicit content.</a:t>
            </a:r>
          </a:p>
          <a:p>
            <a:endParaRPr lang="en-US" sz="2000" b="1" dirty="0"/>
          </a:p>
          <a:p>
            <a:r>
              <a:rPr lang="en-US" sz="2000" b="1" dirty="0"/>
              <a:t>This set of tools provides functionality for face detection, landmark detection, logo detection, label detection, text detection, and </a:t>
            </a:r>
            <a:r>
              <a:rPr lang="en-US" sz="2000" b="1" dirty="0" smtClean="0"/>
              <a:t>more.</a:t>
            </a:r>
            <a:endParaRPr lang="en-US" sz="1600" dirty="0"/>
          </a:p>
        </p:txBody>
      </p:sp>
    </p:spTree>
    <p:extLst>
      <p:ext uri="{BB962C8B-B14F-4D97-AF65-F5344CB8AC3E}">
        <p14:creationId xmlns:p14="http://schemas.microsoft.com/office/powerpoint/2010/main" val="29584989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6"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endParaRPr lang="en-US" sz="2000" b="1" dirty="0"/>
          </a:p>
          <a:p>
            <a:r>
              <a:rPr lang="en-US" sz="2000" b="1" dirty="0"/>
              <a:t>💡 Tip: One of the most amazing applications of computer vision is the development of software to control self-driving cars. These vehicles need to "see" where they are driving, where the lane is, and what objects surround them (including other vehicles). Computer vision plays a key role in this functionality.</a:t>
            </a:r>
            <a:endParaRPr lang="en-US" sz="1600" dirty="0"/>
          </a:p>
        </p:txBody>
      </p:sp>
    </p:spTree>
    <p:extLst>
      <p:ext uri="{BB962C8B-B14F-4D97-AF65-F5344CB8AC3E}">
        <p14:creationId xmlns:p14="http://schemas.microsoft.com/office/powerpoint/2010/main" val="17965270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6"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endParaRPr lang="en-US" sz="2000" b="1" dirty="0"/>
          </a:p>
          <a:p>
            <a:r>
              <a:rPr lang="en-US" sz="2000" b="1" dirty="0"/>
              <a:t>Python </a:t>
            </a:r>
            <a:r>
              <a:rPr lang="en-US" sz="2000" b="1" dirty="0" smtClean="0"/>
              <a:t>Libraries used in computer vision</a:t>
            </a:r>
            <a:endParaRPr lang="en-US" sz="2000" b="1" dirty="0"/>
          </a:p>
          <a:p>
            <a:endParaRPr lang="en-US" sz="2000" b="1" dirty="0"/>
          </a:p>
          <a:p>
            <a:r>
              <a:rPr lang="en-US" sz="2000" b="1" dirty="0"/>
              <a:t>These are some awesome libraries for computer vision and image processing:</a:t>
            </a:r>
          </a:p>
          <a:p>
            <a:endParaRPr lang="en-US" sz="2000" b="1" dirty="0"/>
          </a:p>
          <a:p>
            <a:r>
              <a:rPr lang="en-US" sz="2000" b="1" dirty="0"/>
              <a:t>    </a:t>
            </a:r>
            <a:r>
              <a:rPr lang="en-US" sz="2000" b="1" dirty="0" err="1"/>
              <a:t>OpenCV</a:t>
            </a:r>
            <a:r>
              <a:rPr lang="en-US" sz="2000" b="1" dirty="0"/>
              <a:t>: an "open source computer vision and machine learning software library". Its Python version is called </a:t>
            </a:r>
            <a:r>
              <a:rPr lang="en-US" sz="2000" b="1" dirty="0" err="1"/>
              <a:t>OpenCV</a:t>
            </a:r>
            <a:r>
              <a:rPr lang="en-US" sz="2000" b="1" dirty="0"/>
              <a:t>-Python.</a:t>
            </a:r>
          </a:p>
          <a:p>
            <a:r>
              <a:rPr lang="en-US" sz="2000" b="1" dirty="0"/>
              <a:t>    </a:t>
            </a:r>
            <a:r>
              <a:rPr lang="en-US" sz="2000" b="1" dirty="0" err="1"/>
              <a:t>scikit</a:t>
            </a:r>
            <a:r>
              <a:rPr lang="en-US" sz="2000" b="1" dirty="0"/>
              <a:t>-image: a "collection of algorithms used for image processing".</a:t>
            </a:r>
          </a:p>
          <a:p>
            <a:r>
              <a:rPr lang="en-US" sz="2000" b="1" dirty="0"/>
              <a:t>    </a:t>
            </a:r>
            <a:r>
              <a:rPr lang="en-US" sz="2000" b="1" dirty="0" err="1"/>
              <a:t>NumPy</a:t>
            </a:r>
            <a:r>
              <a:rPr lang="en-US" sz="2000" b="1" dirty="0"/>
              <a:t>: it can be used to process the pixels of an image as a 2D array.</a:t>
            </a:r>
          </a:p>
          <a:p>
            <a:r>
              <a:rPr lang="en-US" sz="2000" b="1" dirty="0"/>
              <a:t>    </a:t>
            </a:r>
            <a:r>
              <a:rPr lang="en-US" sz="2000" b="1" dirty="0" err="1"/>
              <a:t>SciPy</a:t>
            </a:r>
            <a:r>
              <a:rPr lang="en-US" sz="2000" b="1" dirty="0"/>
              <a:t>: the </a:t>
            </a:r>
            <a:r>
              <a:rPr lang="en-US" sz="2000" b="1" dirty="0" err="1"/>
              <a:t>scipy.ndimage</a:t>
            </a:r>
            <a:r>
              <a:rPr lang="en-US" sz="2000" b="1" dirty="0"/>
              <a:t> package "contains various functions for multidimensional image processing."</a:t>
            </a:r>
            <a:endParaRPr lang="en-US" sz="1600" dirty="0"/>
          </a:p>
        </p:txBody>
      </p:sp>
    </p:spTree>
    <p:extLst>
      <p:ext uri="{BB962C8B-B14F-4D97-AF65-F5344CB8AC3E}">
        <p14:creationId xmlns:p14="http://schemas.microsoft.com/office/powerpoint/2010/main" val="34791501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6"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Medicine and </a:t>
            </a:r>
            <a:r>
              <a:rPr lang="en-US" b="1" dirty="0" smtClean="0"/>
              <a:t>Pharmacology</a:t>
            </a:r>
          </a:p>
          <a:p>
            <a:r>
              <a:rPr lang="en-US" sz="2400" dirty="0"/>
              <a:t>Python also has amazing applications in the medical field. You will be surprised by how technology is being combined with medical knowledge to provide accurate and efficient diagnoses and treatments to patients.</a:t>
            </a:r>
          </a:p>
          <a:p>
            <a:r>
              <a:rPr lang="en-US" sz="2400" b="1" dirty="0" smtClean="0"/>
              <a:t>Applications</a:t>
            </a:r>
            <a:endParaRPr lang="en-US" sz="2400" b="1" dirty="0"/>
          </a:p>
          <a:p>
            <a:r>
              <a:rPr lang="en-US" sz="2400" dirty="0"/>
              <a:t>Some examples of the use of Python in medicine and pharmacology include:</a:t>
            </a:r>
          </a:p>
          <a:p>
            <a:endParaRPr lang="en-US" sz="2400" dirty="0"/>
          </a:p>
          <a:p>
            <a:r>
              <a:rPr lang="en-US" sz="2400" dirty="0"/>
              <a:t>    Making clinical diagnoses based on the patients' medical records and symptoms.</a:t>
            </a:r>
          </a:p>
          <a:p>
            <a:r>
              <a:rPr lang="en-US" sz="2400" dirty="0"/>
              <a:t>    Analyzing medical data</a:t>
            </a:r>
            <a:r>
              <a:rPr lang="en-US" sz="2400" dirty="0" smtClean="0"/>
              <a:t>.</a:t>
            </a:r>
            <a:endParaRPr lang="en-US" sz="2400" dirty="0"/>
          </a:p>
        </p:txBody>
      </p:sp>
    </p:spTree>
    <p:extLst>
      <p:ext uri="{BB962C8B-B14F-4D97-AF65-F5344CB8AC3E}">
        <p14:creationId xmlns:p14="http://schemas.microsoft.com/office/powerpoint/2010/main" val="4075067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6"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Medicine and </a:t>
            </a:r>
            <a:r>
              <a:rPr lang="en-US" b="1" dirty="0" smtClean="0"/>
              <a:t>Pharmacology</a:t>
            </a:r>
          </a:p>
          <a:p>
            <a:r>
              <a:rPr lang="en-US" sz="2400" dirty="0" smtClean="0"/>
              <a:t>.</a:t>
            </a:r>
            <a:endParaRPr lang="en-US" sz="2400" dirty="0"/>
          </a:p>
          <a:p>
            <a:r>
              <a:rPr lang="en-US" sz="2400" b="1" dirty="0"/>
              <a:t>Applications</a:t>
            </a:r>
          </a:p>
          <a:p>
            <a:r>
              <a:rPr lang="en-US" sz="2400" dirty="0" smtClean="0"/>
              <a:t>Making </a:t>
            </a:r>
            <a:r>
              <a:rPr lang="en-US" sz="2400" dirty="0"/>
              <a:t>computational models to speed up the process of development of new medications.</a:t>
            </a:r>
          </a:p>
          <a:p>
            <a:endParaRPr lang="en-US" sz="2400" dirty="0"/>
          </a:p>
          <a:p>
            <a:r>
              <a:rPr lang="en-US" sz="2400" dirty="0"/>
              <a:t>These broad applications include thousands and thousands of examples around the world.</a:t>
            </a:r>
          </a:p>
          <a:p>
            <a:endParaRPr lang="en-US" sz="2400" dirty="0"/>
          </a:p>
        </p:txBody>
      </p:sp>
    </p:spTree>
    <p:extLst>
      <p:ext uri="{BB962C8B-B14F-4D97-AF65-F5344CB8AC3E}">
        <p14:creationId xmlns:p14="http://schemas.microsoft.com/office/powerpoint/2010/main" val="10101635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6"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Medicine and </a:t>
            </a:r>
            <a:r>
              <a:rPr lang="en-US" b="1" dirty="0" smtClean="0"/>
              <a:t>Pharmacology</a:t>
            </a:r>
          </a:p>
          <a:p>
            <a:r>
              <a:rPr lang="en-US" sz="2400" b="1" dirty="0" smtClean="0"/>
              <a:t>Applications    </a:t>
            </a:r>
            <a:r>
              <a:rPr lang="en-US" sz="2800" dirty="0" err="1" smtClean="0">
                <a:solidFill>
                  <a:srgbClr val="FF0000"/>
                </a:solidFill>
              </a:rPr>
              <a:t>IdentiCyte</a:t>
            </a:r>
            <a:endParaRPr lang="en-US" sz="2800" dirty="0">
              <a:solidFill>
                <a:srgbClr val="FF0000"/>
              </a:solidFill>
            </a:endParaRPr>
          </a:p>
          <a:p>
            <a:r>
              <a:rPr lang="en-US" sz="2400" dirty="0"/>
              <a:t>The goal of this project is to identify and classify red blood cells shapes based on images taken from optical microscopes. According to this article, "RBC shape can help to diagnose diseases and disorders such as </a:t>
            </a:r>
            <a:r>
              <a:rPr lang="en-US" sz="2400" dirty="0" err="1"/>
              <a:t>leukaemia</a:t>
            </a:r>
            <a:r>
              <a:rPr lang="en-US" sz="2400" dirty="0"/>
              <a:t>, sickle cell </a:t>
            </a:r>
            <a:r>
              <a:rPr lang="en-US" sz="2400" dirty="0" err="1"/>
              <a:t>anaemia</a:t>
            </a:r>
            <a:r>
              <a:rPr lang="en-US" sz="2400" dirty="0"/>
              <a:t> and malaria</a:t>
            </a:r>
            <a:r>
              <a:rPr lang="en-US" sz="2400" dirty="0" smtClean="0"/>
              <a:t>."</a:t>
            </a:r>
            <a:endParaRPr lang="en-US" sz="2400" dirty="0"/>
          </a:p>
          <a:p>
            <a:r>
              <a:rPr lang="en-US" sz="2400" dirty="0"/>
              <a:t>The project was developed by researchers from the </a:t>
            </a:r>
            <a:r>
              <a:rPr lang="en-US" sz="2400" dirty="0" err="1"/>
              <a:t>Bioresource</a:t>
            </a:r>
            <a:r>
              <a:rPr lang="en-US" sz="2400" dirty="0"/>
              <a:t> Processing Research Institute Australia. It was programmed in Python and it used image processing Python packages and libraries such as </a:t>
            </a:r>
            <a:r>
              <a:rPr lang="en-US" sz="2400" b="1" dirty="0" err="1"/>
              <a:t>numpy</a:t>
            </a:r>
            <a:r>
              <a:rPr lang="en-US" sz="2400" b="1" dirty="0"/>
              <a:t>, </a:t>
            </a:r>
            <a:r>
              <a:rPr lang="en-US" sz="2400" b="1" dirty="0" err="1"/>
              <a:t>scipy</a:t>
            </a:r>
            <a:r>
              <a:rPr lang="en-US" sz="2400" b="1" dirty="0"/>
              <a:t>, </a:t>
            </a:r>
            <a:r>
              <a:rPr lang="en-US" sz="2400" b="1" dirty="0" err="1"/>
              <a:t>opencv</a:t>
            </a:r>
            <a:r>
              <a:rPr lang="en-US" sz="2400" b="1" dirty="0"/>
              <a:t>-python, </a:t>
            </a:r>
            <a:r>
              <a:rPr lang="en-US" sz="2400" b="1" dirty="0" err="1"/>
              <a:t>scikit</a:t>
            </a:r>
            <a:r>
              <a:rPr lang="en-US" sz="2400" b="1" dirty="0"/>
              <a:t>-learn, and </a:t>
            </a:r>
            <a:r>
              <a:rPr lang="en-US" sz="2400" b="1" dirty="0" err="1"/>
              <a:t>matplotlib</a:t>
            </a:r>
            <a:r>
              <a:rPr lang="en-US" sz="2400" dirty="0"/>
              <a:t>.</a:t>
            </a:r>
          </a:p>
        </p:txBody>
      </p:sp>
    </p:spTree>
    <p:extLst>
      <p:ext uri="{BB962C8B-B14F-4D97-AF65-F5344CB8AC3E}">
        <p14:creationId xmlns:p14="http://schemas.microsoft.com/office/powerpoint/2010/main" val="3163162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2977104" y="207820"/>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What is 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What is 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998692"/>
            <a:ext cx="6651731" cy="1752600"/>
          </a:xfrm>
        </p:spPr>
        <p:txBody>
          <a:bodyPr/>
          <a:lstStyle/>
          <a:p>
            <a:r>
              <a:rPr lang="en-US" sz="2400" dirty="0" smtClean="0"/>
              <a:t>.</a:t>
            </a:r>
          </a:p>
          <a:p>
            <a:r>
              <a:rPr lang="en-US" sz="2400" dirty="0" smtClean="0"/>
              <a:t>In general Python </a:t>
            </a:r>
            <a:r>
              <a:rPr lang="en-US" sz="2400" dirty="0"/>
              <a:t>is a powerful general-purpose programming language. It is used in web development, data science, creating software prototypes, and so on. Fortunately for beginners, Python has simple easy-to-use syntax. This makes Python an excellent language to learn to program for beginners.</a:t>
            </a:r>
            <a:endParaRPr lang="en-US" sz="2400" dirty="0" smtClean="0"/>
          </a:p>
        </p:txBody>
      </p:sp>
    </p:spTree>
    <p:extLst>
      <p:ext uri="{BB962C8B-B14F-4D97-AF65-F5344CB8AC3E}">
        <p14:creationId xmlns:p14="http://schemas.microsoft.com/office/powerpoint/2010/main" val="13625256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6"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a:t>Medicine and </a:t>
            </a:r>
            <a:r>
              <a:rPr lang="en-US" b="1" dirty="0" smtClean="0"/>
              <a:t>Pharmacology</a:t>
            </a:r>
          </a:p>
          <a:p>
            <a:r>
              <a:rPr lang="en-US" sz="2400" b="1" dirty="0"/>
              <a:t>Python Medical Packages</a:t>
            </a:r>
          </a:p>
          <a:p>
            <a:endParaRPr lang="en-US" sz="2000" dirty="0"/>
          </a:p>
          <a:p>
            <a:r>
              <a:rPr lang="en-US" sz="2000" dirty="0"/>
              <a:t>    </a:t>
            </a:r>
            <a:r>
              <a:rPr lang="en-US" sz="2000" b="1" dirty="0" err="1"/>
              <a:t>pyGeno</a:t>
            </a:r>
            <a:r>
              <a:rPr lang="en-US" sz="2000" b="1" dirty="0"/>
              <a:t>: </a:t>
            </a:r>
            <a:r>
              <a:rPr lang="en-US" sz="2000" dirty="0"/>
              <a:t>an open-source Python package developed by Tariq </a:t>
            </a:r>
            <a:r>
              <a:rPr lang="en-US" sz="2000" dirty="0" err="1"/>
              <a:t>Daouda</a:t>
            </a:r>
            <a:r>
              <a:rPr lang="en-US" sz="2000" dirty="0"/>
              <a:t> at the Institute for Research in Immunology and Cancer (IRIC). It's intended for "precision medicine applications that revolve around genomics and proteomics". It works with reference and personalized genomes.</a:t>
            </a:r>
          </a:p>
          <a:p>
            <a:r>
              <a:rPr lang="en-US" sz="2000" dirty="0"/>
              <a:t>    </a:t>
            </a:r>
            <a:r>
              <a:rPr lang="en-US" sz="2000" b="1" dirty="0" err="1"/>
              <a:t>MedPy</a:t>
            </a:r>
            <a:r>
              <a:rPr lang="en-US" sz="2000" b="1" dirty="0"/>
              <a:t>: </a:t>
            </a:r>
            <a:r>
              <a:rPr lang="en-US" sz="2000" dirty="0"/>
              <a:t>an open-source Python library "for medical image processing in Python, providing basic functionalities for reading, writing and manipulating large images of arbitrary dimensionality</a:t>
            </a:r>
            <a:r>
              <a:rPr lang="en-US" sz="2000" dirty="0" smtClean="0"/>
              <a:t>."</a:t>
            </a:r>
            <a:endParaRPr lang="en-US" sz="2000" dirty="0"/>
          </a:p>
        </p:txBody>
      </p:sp>
    </p:spTree>
    <p:extLst>
      <p:ext uri="{BB962C8B-B14F-4D97-AF65-F5344CB8AC3E}">
        <p14:creationId xmlns:p14="http://schemas.microsoft.com/office/powerpoint/2010/main" val="30893753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6"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smtClean="0"/>
              <a:t>Other Areas:</a:t>
            </a:r>
          </a:p>
          <a:p>
            <a:endParaRPr lang="en-US" b="1" dirty="0" smtClean="0"/>
          </a:p>
          <a:p>
            <a:r>
              <a:rPr lang="en-US" sz="2400" b="1" dirty="0"/>
              <a:t>Neuroscience and </a:t>
            </a:r>
            <a:r>
              <a:rPr lang="en-US" sz="2400" b="1" dirty="0" smtClean="0"/>
              <a:t>Psychology</a:t>
            </a:r>
          </a:p>
          <a:p>
            <a:r>
              <a:rPr lang="en-US" sz="2800" b="1" dirty="0"/>
              <a:t>Biology and </a:t>
            </a:r>
            <a:r>
              <a:rPr lang="en-US" sz="2800" b="1" dirty="0" smtClean="0"/>
              <a:t>Bioinformatics</a:t>
            </a:r>
          </a:p>
          <a:p>
            <a:r>
              <a:rPr lang="en-US" sz="2800" b="1" dirty="0" smtClean="0"/>
              <a:t>Astronomy</a:t>
            </a:r>
          </a:p>
          <a:p>
            <a:r>
              <a:rPr lang="en-US" sz="2800" b="1" dirty="0"/>
              <a:t>Robotics</a:t>
            </a:r>
          </a:p>
          <a:p>
            <a:endParaRPr lang="en-US" sz="2800" b="1" dirty="0"/>
          </a:p>
          <a:p>
            <a:endParaRPr lang="en-US" sz="2000" dirty="0"/>
          </a:p>
        </p:txBody>
      </p:sp>
    </p:spTree>
    <p:extLst>
      <p:ext uri="{BB962C8B-B14F-4D97-AF65-F5344CB8AC3E}">
        <p14:creationId xmlns:p14="http://schemas.microsoft.com/office/powerpoint/2010/main" val="4613169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6"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r>
              <a:rPr lang="en-US" b="1" dirty="0" smtClean="0"/>
              <a:t>Other Areas:</a:t>
            </a:r>
          </a:p>
          <a:p>
            <a:endParaRPr lang="en-US" b="1" dirty="0" smtClean="0"/>
          </a:p>
          <a:p>
            <a:r>
              <a:rPr lang="en-US" sz="2400" b="1" dirty="0"/>
              <a:t>There are many applications of Python in every area that you can possibly imagine. </a:t>
            </a:r>
            <a:r>
              <a:rPr lang="en-US" sz="2400" b="1" dirty="0" smtClean="0"/>
              <a:t>So far you </a:t>
            </a:r>
            <a:r>
              <a:rPr lang="en-US" sz="2400" b="1" dirty="0"/>
              <a:t>an idea of the wide range of real-world applications of this programming language in industries that are currently shaping our world.  </a:t>
            </a:r>
          </a:p>
          <a:p>
            <a:r>
              <a:rPr lang="en-US" sz="2400" b="1" dirty="0" smtClean="0"/>
              <a:t>Remember </a:t>
            </a:r>
            <a:r>
              <a:rPr lang="en-US" sz="2400" b="1" dirty="0"/>
              <a:t>that no matter which field you are in or which field you want to be in, learning Python will definitely open many doors for you. It is here to stay. And it has transformed and improved our current world and it will continue to do so for many years. </a:t>
            </a:r>
            <a:endParaRPr lang="en-US" sz="2800" b="1" dirty="0"/>
          </a:p>
          <a:p>
            <a:endParaRPr lang="en-US" sz="2000" dirty="0"/>
          </a:p>
        </p:txBody>
      </p:sp>
    </p:spTree>
    <p:extLst>
      <p:ext uri="{BB962C8B-B14F-4D97-AF65-F5344CB8AC3E}">
        <p14:creationId xmlns:p14="http://schemas.microsoft.com/office/powerpoint/2010/main" val="39012237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6"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endParaRPr lang="en-US" sz="2000" dirty="0"/>
          </a:p>
        </p:txBody>
      </p:sp>
      <p:pic>
        <p:nvPicPr>
          <p:cNvPr id="5" name="Picture 2" descr="C:\Users\HP\Desktop\HIIT\images\A-Huge-Thank-You-720x405.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1051" y="2529191"/>
            <a:ext cx="4673061" cy="2628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980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2977104" y="207820"/>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What is 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What is 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340524" y="1198592"/>
            <a:ext cx="6651731" cy="1752600"/>
          </a:xfrm>
        </p:spPr>
        <p:txBody>
          <a:bodyPr/>
          <a:lstStyle/>
          <a:p>
            <a:r>
              <a:rPr lang="en-US" sz="2400" dirty="0" smtClean="0"/>
              <a:t>.</a:t>
            </a:r>
          </a:p>
          <a:p>
            <a:r>
              <a:rPr lang="en-US" sz="2400" dirty="0"/>
              <a:t>The creator of the Python language, Guido van </a:t>
            </a:r>
            <a:r>
              <a:rPr lang="en-US" sz="2400" dirty="0" err="1"/>
              <a:t>Rossum</a:t>
            </a:r>
            <a:r>
              <a:rPr lang="en-US" sz="2400" dirty="0"/>
              <a:t>, stated that:</a:t>
            </a:r>
          </a:p>
          <a:p>
            <a:endParaRPr lang="en-US" sz="2400" dirty="0"/>
          </a:p>
          <a:p>
            <a:r>
              <a:rPr lang="en-US" sz="2800" b="1" i="1" dirty="0">
                <a:solidFill>
                  <a:srgbClr val="0070C0"/>
                </a:solidFill>
              </a:rPr>
              <a:t>    Now, it's my belief that Python is a lot easier than to teach to students programming and teach them C or C++ or Java at the same time because all the details of the languages are so much harder.</a:t>
            </a:r>
          </a:p>
          <a:p>
            <a:r>
              <a:rPr lang="en-US" sz="2400" dirty="0" smtClean="0"/>
              <a:t>. </a:t>
            </a:r>
          </a:p>
        </p:txBody>
      </p:sp>
    </p:spTree>
    <p:extLst>
      <p:ext uri="{BB962C8B-B14F-4D97-AF65-F5344CB8AC3E}">
        <p14:creationId xmlns:p14="http://schemas.microsoft.com/office/powerpoint/2010/main" val="418488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2977104" y="207820"/>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What is 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What is 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01415"/>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560514" y="1427096"/>
            <a:ext cx="6651731" cy="1752600"/>
          </a:xfrm>
        </p:spPr>
        <p:txBody>
          <a:bodyPr/>
          <a:lstStyle/>
          <a:p>
            <a:r>
              <a:rPr lang="en-US" sz="2000" dirty="0" smtClean="0"/>
              <a:t>Python's </a:t>
            </a:r>
            <a:r>
              <a:rPr lang="en-US" sz="2000" dirty="0"/>
              <a:t>syntax is simple and straightforward, so students can start learning computational thinking and problem-solving skills much more quickly, which is usually the main goal of introductory computer science courses</a:t>
            </a:r>
            <a:r>
              <a:rPr lang="en-US" sz="2000" dirty="0" smtClean="0"/>
              <a:t>.</a:t>
            </a:r>
          </a:p>
          <a:p>
            <a:r>
              <a:rPr lang="en-US" sz="2000" b="1" dirty="0"/>
              <a:t>It is easy to learn: </a:t>
            </a:r>
            <a:r>
              <a:rPr lang="en-US" sz="2000" dirty="0"/>
              <a:t>its syntax is simple and it can be learned quickly. Students start diving into more advanced aspects of computer science much more quickly than with other programming languages. </a:t>
            </a:r>
          </a:p>
          <a:p>
            <a:r>
              <a:rPr lang="en-US" sz="2000" b="1" dirty="0"/>
              <a:t>It is powerful:</a:t>
            </a:r>
            <a:r>
              <a:rPr lang="en-US" sz="2000" dirty="0"/>
              <a:t> it is used in real-world applications, so students immediately start acquiring valuable skills for their careers.</a:t>
            </a:r>
          </a:p>
          <a:p>
            <a:r>
              <a:rPr lang="en-US" sz="2000" b="1" dirty="0"/>
              <a:t>It is versatile:</a:t>
            </a:r>
            <a:r>
              <a:rPr lang="en-US" sz="2000" dirty="0"/>
              <a:t> it supports various programming paradigms including imperative programming, functional programming, procedural programming, and object-oriented programming.</a:t>
            </a:r>
          </a:p>
          <a:p>
            <a:r>
              <a:rPr lang="en-US" sz="2000" dirty="0" smtClean="0"/>
              <a:t> </a:t>
            </a:r>
          </a:p>
        </p:txBody>
      </p:sp>
    </p:spTree>
    <p:extLst>
      <p:ext uri="{BB962C8B-B14F-4D97-AF65-F5344CB8AC3E}">
        <p14:creationId xmlns:p14="http://schemas.microsoft.com/office/powerpoint/2010/main" val="3334250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676400"/>
            <a:ext cx="7480817" cy="1752600"/>
          </a:xfrm>
        </p:spPr>
        <p:txBody>
          <a:bodyPr/>
          <a:lstStyle/>
          <a:p>
            <a:endParaRPr lang="en-US" sz="2400" dirty="0"/>
          </a:p>
          <a:p>
            <a:r>
              <a:rPr lang="en-US" sz="2400" dirty="0"/>
              <a:t>Applications for Python</a:t>
            </a:r>
          </a:p>
          <a:p>
            <a:endParaRPr lang="en-US" sz="2400" dirty="0"/>
          </a:p>
          <a:p>
            <a:r>
              <a:rPr lang="en-US" sz="2400" dirty="0"/>
              <a:t>Python is used in many application domains. </a:t>
            </a:r>
          </a:p>
        </p:txBody>
      </p:sp>
    </p:spTree>
    <p:extLst>
      <p:ext uri="{BB962C8B-B14F-4D97-AF65-F5344CB8AC3E}">
        <p14:creationId xmlns:p14="http://schemas.microsoft.com/office/powerpoint/2010/main" val="2281309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1"/>
            <a:ext cx="12191999" cy="6951492"/>
          </a:xfrm>
          <a:prstGeom prst="rect">
            <a:avLst/>
          </a:prstGeom>
          <a:gradFill flip="none" rotWithShape="1">
            <a:gsLst>
              <a:gs pos="16000">
                <a:srgbClr val="002060"/>
              </a:gs>
              <a:gs pos="79000">
                <a:srgbClr val="002060">
                  <a:tint val="44500"/>
                  <a:satMod val="160000"/>
                  <a:alpha val="90000"/>
                </a:srgbClr>
              </a:gs>
              <a:gs pos="100000">
                <a:srgbClr val="002060">
                  <a:tint val="23500"/>
                  <a:satMod val="160000"/>
                </a:srgbClr>
              </a:gs>
            </a:gsLst>
            <a:lin ang="10800000" scaled="1"/>
            <a:tileRect/>
          </a:gra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Rectangle 1"/>
          <p:cNvSpPr/>
          <p:nvPr/>
        </p:nvSpPr>
        <p:spPr bwMode="auto">
          <a:xfrm>
            <a:off x="457200" y="0"/>
            <a:ext cx="3096491" cy="6858000"/>
          </a:xfrm>
          <a:prstGeom prst="rect">
            <a:avLst/>
          </a:prstGeom>
          <a:solidFill>
            <a:srgbClr val="00206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26" name="Picture 2" descr="C:\Users\HP\Desktop\HIIT\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95" y="93493"/>
            <a:ext cx="2857500" cy="18774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HIIT\images\python_djan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36" y="207489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Users\HP\Desktop\HIIT\images\hqdefault.jpg"/>
          <p:cNvPicPr>
            <a:picLocks noChangeAspect="1" noChangeArrowheads="1"/>
          </p:cNvPicPr>
          <p:nvPr/>
        </p:nvPicPr>
        <p:blipFill rotWithShape="1">
          <a:blip r:embed="rId4">
            <a:extLst>
              <a:ext uri="{28A0092B-C50C-407E-A947-70E740481C1C}">
                <a14:useLocalDpi xmlns:a14="http://schemas.microsoft.com/office/drawing/2010/main" val="0"/>
              </a:ext>
            </a:extLst>
          </a:blip>
          <a:srcRect t="21453"/>
          <a:stretch/>
        </p:blipFill>
        <p:spPr bwMode="auto">
          <a:xfrm>
            <a:off x="529417" y="4091208"/>
            <a:ext cx="3024274" cy="1781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3" name="Title 1"/>
          <p:cNvSpPr>
            <a:spLocks noGrp="1"/>
          </p:cNvSpPr>
          <p:nvPr/>
        </p:nvSpPr>
        <p:spPr>
          <a:xfrm>
            <a:off x="3969326" y="48080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bg1">
                    <a:lumMod val="95000"/>
                  </a:schemeClr>
                </a:solidFill>
                <a:effectLst>
                  <a:outerShdw blurRad="38100" dist="19050" dir="2700000" algn="tl" rotWithShape="0">
                    <a:schemeClr val="dk1">
                      <a:alpha val="40000"/>
                    </a:schemeClr>
                  </a:outerShdw>
                </a:effectLst>
              </a:rPr>
              <a:t>PYTHON</a:t>
            </a:r>
            <a:r>
              <a:rPr lang="en-US" b="1" dirty="0">
                <a:solidFill>
                  <a:schemeClr val="bg1">
                    <a:lumMod val="95000"/>
                  </a:schemeClr>
                </a:solidFill>
                <a:effectLst>
                  <a:outerShdw blurRad="38100" dist="19050" dir="2700000" algn="tl" rotWithShape="0">
                    <a:schemeClr val="dk1">
                      <a:alpha val="40000"/>
                    </a:schemeClr>
                  </a:outerShdw>
                </a:effectLst>
              </a:rPr>
              <a:t/>
            </a:r>
            <a:br>
              <a:rPr lang="en-US" b="1" dirty="0">
                <a:solidFill>
                  <a:schemeClr val="bg1">
                    <a:lumMod val="95000"/>
                  </a:schemeClr>
                </a:solidFill>
                <a:effectLst>
                  <a:outerShdw blurRad="38100" dist="19050" dir="2700000" algn="tl" rotWithShape="0">
                    <a:schemeClr val="dk1">
                      <a:alpha val="40000"/>
                    </a:schemeClr>
                  </a:outerShdw>
                </a:effectLst>
              </a:rPr>
            </a:br>
            <a:endParaRPr lang="en-US" b="1" dirty="0">
              <a:solidFill>
                <a:schemeClr val="bg1">
                  <a:lumMod val="95000"/>
                </a:schemeClr>
              </a:solidFill>
              <a:effectLst>
                <a:outerShdw blurRad="38100" dist="19050" dir="2700000" algn="tl" rotWithShape="0">
                  <a:schemeClr val="dk1">
                    <a:alpha val="40000"/>
                  </a:schemeClr>
                </a:outerShdw>
              </a:effectLst>
            </a:endParaRPr>
          </a:p>
        </p:txBody>
      </p:sp>
      <p:sp>
        <p:nvSpPr>
          <p:cNvPr id="11" name="Title 1"/>
          <p:cNvSpPr>
            <a:spLocks noGrp="1"/>
          </p:cNvSpPr>
          <p:nvPr/>
        </p:nvSpPr>
        <p:spPr>
          <a:xfrm>
            <a:off x="6421808" y="575737"/>
            <a:ext cx="5381625" cy="851359"/>
          </a:xfrm>
          <a:prstGeom prst="rect">
            <a:avLst/>
          </a:prstGeom>
          <a:noFill/>
          <a:ln w="9525">
            <a:noFill/>
          </a:ln>
        </p:spPr>
        <p:txBody>
          <a:bodyPr anchor="ctr">
            <a:noAutofit/>
            <a:scene3d>
              <a:camera prst="orthographicFront"/>
              <a:lightRig rig="threePt" dir="t"/>
            </a:scene3d>
          </a:bodyP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FF6600"/>
                </a:solidFill>
                <a:effectLst>
                  <a:outerShdw blurRad="38100" dist="19050" dir="2700000" algn="tl" rotWithShape="0">
                    <a:schemeClr val="dk1">
                      <a:alpha val="40000"/>
                    </a:schemeClr>
                  </a:outerShdw>
                </a:effectLst>
              </a:rPr>
              <a:t>PYTHON</a:t>
            </a:r>
            <a:r>
              <a:rPr lang="en-US" b="1" dirty="0">
                <a:solidFill>
                  <a:srgbClr val="FF6600"/>
                </a:solidFill>
                <a:effectLst>
                  <a:outerShdw blurRad="38100" dist="19050" dir="2700000" algn="tl" rotWithShape="0">
                    <a:schemeClr val="dk1">
                      <a:alpha val="40000"/>
                    </a:schemeClr>
                  </a:outerShdw>
                </a:effectLst>
              </a:rPr>
              <a:t/>
            </a:r>
            <a:br>
              <a:rPr lang="en-US" b="1" dirty="0">
                <a:solidFill>
                  <a:srgbClr val="FF6600"/>
                </a:solidFill>
                <a:effectLst>
                  <a:outerShdw blurRad="38100" dist="19050" dir="2700000" algn="tl" rotWithShape="0">
                    <a:schemeClr val="dk1">
                      <a:alpha val="40000"/>
                    </a:schemeClr>
                  </a:outerShdw>
                </a:effectLst>
              </a:rPr>
            </a:br>
            <a:endParaRPr lang="en-US" b="1" dirty="0">
              <a:solidFill>
                <a:srgbClr val="FF6600"/>
              </a:solidFill>
              <a:effectLst>
                <a:outerShdw blurRad="38100" dist="19050" dir="2700000" algn="tl" rotWithShape="0">
                  <a:schemeClr val="dk1">
                    <a:alpha val="40000"/>
                  </a:schemeClr>
                </a:outerShdw>
              </a:effectLst>
            </a:endParaRPr>
          </a:p>
        </p:txBody>
      </p:sp>
      <p:sp>
        <p:nvSpPr>
          <p:cNvPr id="4" name="Rectangle 3"/>
          <p:cNvSpPr/>
          <p:nvPr/>
        </p:nvSpPr>
        <p:spPr bwMode="auto">
          <a:xfrm>
            <a:off x="3969327" y="1059179"/>
            <a:ext cx="7834106" cy="5591003"/>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Subtitle 2"/>
          <p:cNvSpPr>
            <a:spLocks noGrp="1"/>
          </p:cNvSpPr>
          <p:nvPr>
            <p:ph type="subTitle" idx="1"/>
          </p:nvPr>
        </p:nvSpPr>
        <p:spPr>
          <a:xfrm>
            <a:off x="4145971" y="1122392"/>
            <a:ext cx="7480817" cy="1752600"/>
          </a:xfrm>
        </p:spPr>
        <p:txBody>
          <a:bodyPr/>
          <a:lstStyle/>
          <a:p>
            <a:endParaRPr lang="en-US" sz="2400" dirty="0"/>
          </a:p>
          <a:p>
            <a:r>
              <a:rPr lang="en-US" b="1" dirty="0">
                <a:solidFill>
                  <a:srgbClr val="FF6600"/>
                </a:solidFill>
              </a:rPr>
              <a:t>What is Python used for?</a:t>
            </a:r>
          </a:p>
          <a:p>
            <a:endParaRPr lang="en-US" sz="2400" dirty="0"/>
          </a:p>
          <a:p>
            <a:r>
              <a:rPr lang="en-US" sz="2400" dirty="0" smtClean="0"/>
              <a:t>Industry practical uses</a:t>
            </a:r>
            <a:endParaRPr lang="en-US" sz="2400" dirty="0"/>
          </a:p>
          <a:p>
            <a:endParaRPr lang="en-US" sz="2400" dirty="0"/>
          </a:p>
        </p:txBody>
      </p:sp>
    </p:spTree>
    <p:extLst>
      <p:ext uri="{BB962C8B-B14F-4D97-AF65-F5344CB8AC3E}">
        <p14:creationId xmlns:p14="http://schemas.microsoft.com/office/powerpoint/2010/main" val="4282195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3170</TotalTime>
  <Words>3464</Words>
  <Application>Microsoft Office PowerPoint</Application>
  <PresentationFormat>Custom</PresentationFormat>
  <Paragraphs>352</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Gear Drives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INSTALLATION AND SETUP</dc:title>
  <dc:creator>HP</dc:creator>
  <cp:lastModifiedBy>HP</cp:lastModifiedBy>
  <cp:revision>103</cp:revision>
  <dcterms:created xsi:type="dcterms:W3CDTF">2020-06-18T08:23:00Z</dcterms:created>
  <dcterms:modified xsi:type="dcterms:W3CDTF">2022-07-19T07:26:02Z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