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99"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300" r:id="rId17"/>
    <p:sldId id="273" r:id="rId18"/>
    <p:sldId id="301" r:id="rId19"/>
    <p:sldId id="274" r:id="rId20"/>
    <p:sldId id="275" r:id="rId21"/>
    <p:sldId id="276" r:id="rId22"/>
    <p:sldId id="277" r:id="rId23"/>
    <p:sldId id="298" r:id="rId24"/>
    <p:sldId id="279" r:id="rId25"/>
    <p:sldId id="304" r:id="rId26"/>
    <p:sldId id="305" r:id="rId27"/>
    <p:sldId id="309" r:id="rId28"/>
    <p:sldId id="306" r:id="rId29"/>
    <p:sldId id="307" r:id="rId30"/>
    <p:sldId id="308" r:id="rId31"/>
    <p:sldId id="310" r:id="rId32"/>
    <p:sldId id="311" r:id="rId33"/>
    <p:sldId id="312" r:id="rId34"/>
    <p:sldId id="313" r:id="rId35"/>
    <p:sldId id="280" r:id="rId36"/>
    <p:sldId id="282" r:id="rId37"/>
    <p:sldId id="303" r:id="rId38"/>
    <p:sldId id="283" r:id="rId39"/>
    <p:sldId id="284" r:id="rId40"/>
    <p:sldId id="285" r:id="rId41"/>
    <p:sldId id="286" r:id="rId42"/>
    <p:sldId id="287" r:id="rId43"/>
    <p:sldId id="288" r:id="rId44"/>
    <p:sldId id="290" r:id="rId45"/>
    <p:sldId id="291"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notesMaster" Target="notesMasters/notesMaster1.xml" /><Relationship Id="rId50"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B6FEA9-4BDA-A249-B566-B271314CD360}" type="datetimeFigureOut">
              <a:rPr lang="en-US" smtClean="0"/>
              <a:t>8/10/2023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E554C-6DFF-EC4F-B9E0-F02AAF9F29FB}" type="slidenum">
              <a:rPr lang="en-US" smtClean="0"/>
              <a:t>‹#›</a:t>
            </a:fld>
            <a:endParaRPr lang="en-US"/>
          </a:p>
        </p:txBody>
      </p:sp>
    </p:spTree>
    <p:extLst>
      <p:ext uri="{BB962C8B-B14F-4D97-AF65-F5344CB8AC3E}">
        <p14:creationId xmlns:p14="http://schemas.microsoft.com/office/powerpoint/2010/main" val="18039584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06947-9BF2-3F4B-887A-7B4962673A2A}" type="slidenum">
              <a:rPr lang="en-US"/>
              <a:pPr/>
              <a:t>5</a:t>
            </a:fld>
            <a:endParaRPr lang="en-US"/>
          </a:p>
        </p:txBody>
      </p:sp>
      <p:sp>
        <p:nvSpPr>
          <p:cNvPr id="904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0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282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mn-cs"/>
              </a:rPr>
              <a:t>This algorithm traverses LA applying an operation PROCESS to each element of LA. </a:t>
            </a:r>
            <a:endParaRPr lang="en-US" dirty="0"/>
          </a:p>
          <a:p>
            <a:endParaRPr lang="en-US" dirty="0"/>
          </a:p>
        </p:txBody>
      </p:sp>
      <p:sp>
        <p:nvSpPr>
          <p:cNvPr id="4" name="Slide Number Placeholder 3"/>
          <p:cNvSpPr>
            <a:spLocks noGrp="1"/>
          </p:cNvSpPr>
          <p:nvPr>
            <p:ph type="sldNum" sz="quarter" idx="10"/>
          </p:nvPr>
        </p:nvSpPr>
        <p:spPr/>
        <p:txBody>
          <a:bodyPr/>
          <a:lstStyle/>
          <a:p>
            <a:fld id="{327C1C79-9D77-EA44-88BD-4FF34C2725D3}" type="slidenum">
              <a:rPr lang="en-US" smtClean="0"/>
              <a:pPr/>
              <a:t>20</a:t>
            </a:fld>
            <a:endParaRPr lang="en-US"/>
          </a:p>
        </p:txBody>
      </p:sp>
    </p:spTree>
    <p:extLst>
      <p:ext uri="{BB962C8B-B14F-4D97-AF65-F5344CB8AC3E}">
        <p14:creationId xmlns:p14="http://schemas.microsoft.com/office/powerpoint/2010/main" val="2112197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96E23-BD58-614C-B10F-B9DFA4129E30}" type="slidenum">
              <a:rPr lang="en-US"/>
              <a:pPr/>
              <a:t>35</a:t>
            </a:fld>
            <a:endParaRPr lang="en-US"/>
          </a:p>
        </p:txBody>
      </p:sp>
      <p:sp>
        <p:nvSpPr>
          <p:cNvPr id="1564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6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1134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32B18-8B7E-4E41-ACA3-F12F4A448C15}" type="slidenum">
              <a:rPr lang="en-US"/>
              <a:pPr/>
              <a:t>38</a:t>
            </a:fld>
            <a:endParaRPr lang="en-US"/>
          </a:p>
        </p:txBody>
      </p:sp>
      <p:sp>
        <p:nvSpPr>
          <p:cNvPr id="15667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6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1727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91C8E0-91E7-9B4E-9206-50056071D57E}" type="slidenum">
              <a:rPr lang="en-US"/>
              <a:pPr/>
              <a:t>42</a:t>
            </a:fld>
            <a:endParaRPr lang="en-US"/>
          </a:p>
        </p:txBody>
      </p:sp>
      <p:sp>
        <p:nvSpPr>
          <p:cNvPr id="1568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6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4923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73CC09-3CC9-F544-B74C-C5B273DA03F5}" type="slidenum">
              <a:rPr lang="en-US"/>
              <a:pPr/>
              <a:t>43</a:t>
            </a:fld>
            <a:endParaRPr lang="en-US"/>
          </a:p>
        </p:txBody>
      </p:sp>
      <p:sp>
        <p:nvSpPr>
          <p:cNvPr id="1570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7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1451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2CC7A-A2F6-C545-A6B8-665436B1DE5F}" type="slidenum">
              <a:rPr lang="en-US"/>
              <a:pPr/>
              <a:t>44</a:t>
            </a:fld>
            <a:endParaRPr lang="en-US"/>
          </a:p>
        </p:txBody>
      </p:sp>
      <p:sp>
        <p:nvSpPr>
          <p:cNvPr id="1574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7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867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B34DA-9DE7-DE41-A44B-D699B52A7760}" type="slidenum">
              <a:rPr lang="en-US"/>
              <a:pPr/>
              <a:t>6</a:t>
            </a:fld>
            <a:endParaRPr lang="en-US"/>
          </a:p>
        </p:txBody>
      </p:sp>
      <p:sp>
        <p:nvSpPr>
          <p:cNvPr id="13967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6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500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1452E-EDD2-6E43-951E-8D4E3FC81AE5}" type="slidenum">
              <a:rPr lang="en-US"/>
              <a:pPr/>
              <a:t>7</a:t>
            </a:fld>
            <a:endParaRPr lang="en-US"/>
          </a:p>
        </p:txBody>
      </p:sp>
      <p:sp>
        <p:nvSpPr>
          <p:cNvPr id="15462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46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442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5B860-B6DC-4047-B0DD-752CBB2D359A}" type="slidenum">
              <a:rPr lang="en-US"/>
              <a:pPr/>
              <a:t>8</a:t>
            </a:fld>
            <a:endParaRPr lang="en-US"/>
          </a:p>
        </p:txBody>
      </p:sp>
      <p:sp>
        <p:nvSpPr>
          <p:cNvPr id="1548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4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4861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2C85C-D759-954C-B76F-9B0CB6C2EE37}" type="slidenum">
              <a:rPr lang="en-US"/>
              <a:pPr/>
              <a:t>9</a:t>
            </a:fld>
            <a:endParaRPr lang="en-US"/>
          </a:p>
        </p:txBody>
      </p:sp>
      <p:sp>
        <p:nvSpPr>
          <p:cNvPr id="15503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0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928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B66A1C-B869-5743-98B7-8497D82F58B4}" type="slidenum">
              <a:rPr lang="en-US"/>
              <a:pPr/>
              <a:t>10</a:t>
            </a:fld>
            <a:endParaRPr lang="en-US"/>
          </a:p>
        </p:txBody>
      </p:sp>
      <p:sp>
        <p:nvSpPr>
          <p:cNvPr id="1552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5913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618B14-40D6-864C-B64E-455BF1A53122}" type="slidenum">
              <a:rPr lang="en-US"/>
              <a:pPr/>
              <a:t>11</a:t>
            </a:fld>
            <a:endParaRPr lang="en-US"/>
          </a:p>
        </p:txBody>
      </p:sp>
      <p:sp>
        <p:nvSpPr>
          <p:cNvPr id="15585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8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4389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BE554C-6DFF-EC4F-B9E0-F02AAF9F29FB}" type="slidenum">
              <a:rPr lang="en-US" smtClean="0"/>
              <a:t>18</a:t>
            </a:fld>
            <a:endParaRPr lang="en-US"/>
          </a:p>
        </p:txBody>
      </p:sp>
    </p:spTree>
    <p:extLst>
      <p:ext uri="{BB962C8B-B14F-4D97-AF65-F5344CB8AC3E}">
        <p14:creationId xmlns:p14="http://schemas.microsoft.com/office/powerpoint/2010/main" val="1592309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mn-cs"/>
              </a:rPr>
              <a:t>Consider let A be a collection of data elements stored in the memory of the computer. Suppose we want to either print the contents of each element of A or to count the number </a:t>
            </a:r>
            <a:endParaRPr lang="en-US" dirty="0"/>
          </a:p>
          <a:p>
            <a:endParaRPr lang="en-US" dirty="0"/>
          </a:p>
        </p:txBody>
      </p:sp>
      <p:sp>
        <p:nvSpPr>
          <p:cNvPr id="4" name="Slide Number Placeholder 3"/>
          <p:cNvSpPr>
            <a:spLocks noGrp="1"/>
          </p:cNvSpPr>
          <p:nvPr>
            <p:ph type="sldNum" sz="quarter" idx="10"/>
          </p:nvPr>
        </p:nvSpPr>
        <p:spPr/>
        <p:txBody>
          <a:bodyPr/>
          <a:lstStyle/>
          <a:p>
            <a:fld id="{327C1C79-9D77-EA44-88BD-4FF34C2725D3}" type="slidenum">
              <a:rPr lang="en-US" smtClean="0"/>
              <a:pPr/>
              <a:t>19</a:t>
            </a:fld>
            <a:endParaRPr lang="en-US"/>
          </a:p>
        </p:txBody>
      </p:sp>
    </p:spTree>
    <p:extLst>
      <p:ext uri="{BB962C8B-B14F-4D97-AF65-F5344CB8AC3E}">
        <p14:creationId xmlns:p14="http://schemas.microsoft.com/office/powerpoint/2010/main" val="227179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55214D-AA92-2F43-9CC3-7BC82F31873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BCAE7-CE31-E64A-B9C5-9C77510BD77B}" type="slidenum">
              <a:rPr lang="en-US" smtClean="0"/>
              <a:t>‹#›</a:t>
            </a:fld>
            <a:endParaRPr lang="en-US"/>
          </a:p>
        </p:txBody>
      </p:sp>
    </p:spTree>
    <p:extLst>
      <p:ext uri="{BB962C8B-B14F-4D97-AF65-F5344CB8AC3E}">
        <p14:creationId xmlns:p14="http://schemas.microsoft.com/office/powerpoint/2010/main" val="329534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5214D-AA92-2F43-9CC3-7BC82F31873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BCAE7-CE31-E64A-B9C5-9C77510BD77B}" type="slidenum">
              <a:rPr lang="en-US" smtClean="0"/>
              <a:t>‹#›</a:t>
            </a:fld>
            <a:endParaRPr lang="en-US"/>
          </a:p>
        </p:txBody>
      </p:sp>
    </p:spTree>
    <p:extLst>
      <p:ext uri="{BB962C8B-B14F-4D97-AF65-F5344CB8AC3E}">
        <p14:creationId xmlns:p14="http://schemas.microsoft.com/office/powerpoint/2010/main" val="263092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5214D-AA92-2F43-9CC3-7BC82F31873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BCAE7-CE31-E64A-B9C5-9C77510BD77B}" type="slidenum">
              <a:rPr lang="en-US" smtClean="0"/>
              <a:t>‹#›</a:t>
            </a:fld>
            <a:endParaRPr lang="en-US"/>
          </a:p>
        </p:txBody>
      </p:sp>
    </p:spTree>
    <p:extLst>
      <p:ext uri="{BB962C8B-B14F-4D97-AF65-F5344CB8AC3E}">
        <p14:creationId xmlns:p14="http://schemas.microsoft.com/office/powerpoint/2010/main" val="69207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5214D-AA92-2F43-9CC3-7BC82F31873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BCAE7-CE31-E64A-B9C5-9C77510BD77B}" type="slidenum">
              <a:rPr lang="en-US" smtClean="0"/>
              <a:t>‹#›</a:t>
            </a:fld>
            <a:endParaRPr lang="en-US"/>
          </a:p>
        </p:txBody>
      </p:sp>
    </p:spTree>
    <p:extLst>
      <p:ext uri="{BB962C8B-B14F-4D97-AF65-F5344CB8AC3E}">
        <p14:creationId xmlns:p14="http://schemas.microsoft.com/office/powerpoint/2010/main" val="228206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5214D-AA92-2F43-9CC3-7BC82F31873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BCAE7-CE31-E64A-B9C5-9C77510BD77B}" type="slidenum">
              <a:rPr lang="en-US" smtClean="0"/>
              <a:t>‹#›</a:t>
            </a:fld>
            <a:endParaRPr lang="en-US"/>
          </a:p>
        </p:txBody>
      </p:sp>
    </p:spTree>
    <p:extLst>
      <p:ext uri="{BB962C8B-B14F-4D97-AF65-F5344CB8AC3E}">
        <p14:creationId xmlns:p14="http://schemas.microsoft.com/office/powerpoint/2010/main" val="47785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55214D-AA92-2F43-9CC3-7BC82F318731}"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BCAE7-CE31-E64A-B9C5-9C77510BD77B}" type="slidenum">
              <a:rPr lang="en-US" smtClean="0"/>
              <a:t>‹#›</a:t>
            </a:fld>
            <a:endParaRPr lang="en-US"/>
          </a:p>
        </p:txBody>
      </p:sp>
    </p:spTree>
    <p:extLst>
      <p:ext uri="{BB962C8B-B14F-4D97-AF65-F5344CB8AC3E}">
        <p14:creationId xmlns:p14="http://schemas.microsoft.com/office/powerpoint/2010/main" val="154664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55214D-AA92-2F43-9CC3-7BC82F318731}"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ABCAE7-CE31-E64A-B9C5-9C77510BD77B}" type="slidenum">
              <a:rPr lang="en-US" smtClean="0"/>
              <a:t>‹#›</a:t>
            </a:fld>
            <a:endParaRPr lang="en-US"/>
          </a:p>
        </p:txBody>
      </p:sp>
    </p:spTree>
    <p:extLst>
      <p:ext uri="{BB962C8B-B14F-4D97-AF65-F5344CB8AC3E}">
        <p14:creationId xmlns:p14="http://schemas.microsoft.com/office/powerpoint/2010/main" val="215013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55214D-AA92-2F43-9CC3-7BC82F318731}"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ABCAE7-CE31-E64A-B9C5-9C77510BD77B}" type="slidenum">
              <a:rPr lang="en-US" smtClean="0"/>
              <a:t>‹#›</a:t>
            </a:fld>
            <a:endParaRPr lang="en-US"/>
          </a:p>
        </p:txBody>
      </p:sp>
    </p:spTree>
    <p:extLst>
      <p:ext uri="{BB962C8B-B14F-4D97-AF65-F5344CB8AC3E}">
        <p14:creationId xmlns:p14="http://schemas.microsoft.com/office/powerpoint/2010/main" val="417949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5214D-AA92-2F43-9CC3-7BC82F318731}"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ABCAE7-CE31-E64A-B9C5-9C77510BD77B}" type="slidenum">
              <a:rPr lang="en-US" smtClean="0"/>
              <a:t>‹#›</a:t>
            </a:fld>
            <a:endParaRPr lang="en-US"/>
          </a:p>
        </p:txBody>
      </p:sp>
    </p:spTree>
    <p:extLst>
      <p:ext uri="{BB962C8B-B14F-4D97-AF65-F5344CB8AC3E}">
        <p14:creationId xmlns:p14="http://schemas.microsoft.com/office/powerpoint/2010/main" val="227923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5214D-AA92-2F43-9CC3-7BC82F318731}"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BCAE7-CE31-E64A-B9C5-9C77510BD77B}" type="slidenum">
              <a:rPr lang="en-US" smtClean="0"/>
              <a:t>‹#›</a:t>
            </a:fld>
            <a:endParaRPr lang="en-US"/>
          </a:p>
        </p:txBody>
      </p:sp>
    </p:spTree>
    <p:extLst>
      <p:ext uri="{BB962C8B-B14F-4D97-AF65-F5344CB8AC3E}">
        <p14:creationId xmlns:p14="http://schemas.microsoft.com/office/powerpoint/2010/main" val="273685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5214D-AA92-2F43-9CC3-7BC82F318731}"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BCAE7-CE31-E64A-B9C5-9C77510BD77B}" type="slidenum">
              <a:rPr lang="en-US" smtClean="0"/>
              <a:t>‹#›</a:t>
            </a:fld>
            <a:endParaRPr lang="en-US"/>
          </a:p>
        </p:txBody>
      </p:sp>
    </p:spTree>
    <p:extLst>
      <p:ext uri="{BB962C8B-B14F-4D97-AF65-F5344CB8AC3E}">
        <p14:creationId xmlns:p14="http://schemas.microsoft.com/office/powerpoint/2010/main" val="397512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5214D-AA92-2F43-9CC3-7BC82F318731}" type="datetimeFigureOut">
              <a:rPr lang="en-US" smtClean="0"/>
              <a:t>8/10/2023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BCAE7-CE31-E64A-B9C5-9C77510BD77B}" type="slidenum">
              <a:rPr lang="en-US" smtClean="0"/>
              <a:t>‹#›</a:t>
            </a:fld>
            <a:endParaRPr lang="en-US"/>
          </a:p>
        </p:txBody>
      </p:sp>
    </p:spTree>
    <p:extLst>
      <p:ext uri="{BB962C8B-B14F-4D97-AF65-F5344CB8AC3E}">
        <p14:creationId xmlns:p14="http://schemas.microsoft.com/office/powerpoint/2010/main" val="1253603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7.tiff"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tif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tiff"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tiff"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tif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2.tiff"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tiff"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4.tiff"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6.tiff"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188640"/>
            <a:ext cx="7723584" cy="1008112"/>
          </a:xfrm>
        </p:spPr>
        <p:txBody>
          <a:bodyPr/>
          <a:lstStyle/>
          <a:p>
            <a:endParaRPr lang="en-GB" dirty="0"/>
          </a:p>
        </p:txBody>
      </p:sp>
      <p:sp>
        <p:nvSpPr>
          <p:cNvPr id="3" name="Subtitle 2"/>
          <p:cNvSpPr>
            <a:spLocks noGrp="1"/>
          </p:cNvSpPr>
          <p:nvPr>
            <p:ph type="subTitle" idx="1"/>
          </p:nvPr>
        </p:nvSpPr>
        <p:spPr>
          <a:xfrm>
            <a:off x="1043608" y="1340768"/>
            <a:ext cx="7795592" cy="5400600"/>
          </a:xfrm>
        </p:spPr>
        <p:txBody>
          <a:bodyPr/>
          <a:lstStyle/>
          <a:p>
            <a:endParaRPr lang="en-GB" dirty="0"/>
          </a:p>
        </p:txBody>
      </p:sp>
      <p:pic>
        <p:nvPicPr>
          <p:cNvPr id="1026" name="Picture 2" descr="C:\Users\Abu Abdallah\Documents\dataal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3104"/>
            <a:ext cx="7848872" cy="66693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2C4255-EE6D-C2A7-79EE-0ADD5A555592}"/>
              </a:ext>
            </a:extLst>
          </p:cNvPr>
          <p:cNvSpPr txBox="1"/>
          <p:nvPr/>
        </p:nvSpPr>
        <p:spPr>
          <a:xfrm>
            <a:off x="3657600"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1719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362" name="Text Box 2"/>
          <p:cNvSpPr txBox="1">
            <a:spLocks noChangeArrowheads="1"/>
          </p:cNvSpPr>
          <p:nvPr/>
        </p:nvSpPr>
        <p:spPr bwMode="auto">
          <a:xfrm>
            <a:off x="76200" y="152400"/>
            <a:ext cx="1278565" cy="461665"/>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solidFill>
                  <a:schemeClr val="bg1"/>
                </a:solidFill>
                <a:latin typeface="Times New Roman" charset="0"/>
              </a:rPr>
              <a:t>Example </a:t>
            </a:r>
            <a:endParaRPr lang="en-US" sz="2000" i="1" dirty="0">
              <a:solidFill>
                <a:schemeClr val="bg1"/>
              </a:solidFill>
              <a:latin typeface="Times New Roman" charset="0"/>
            </a:endParaRPr>
          </a:p>
        </p:txBody>
      </p:sp>
      <p:sp>
        <p:nvSpPr>
          <p:cNvPr id="1551363" name="Rectangle 3"/>
          <p:cNvSpPr>
            <a:spLocks noChangeArrowheads="1"/>
          </p:cNvSpPr>
          <p:nvPr/>
        </p:nvSpPr>
        <p:spPr bwMode="auto">
          <a:xfrm>
            <a:off x="76200" y="601058"/>
            <a:ext cx="822960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just" eaLnBrk="1" hangingPunct="1"/>
            <a:r>
              <a:rPr lang="en-US" sz="2400" b="0" dirty="0">
                <a:effectLst>
                  <a:outerShdw blurRad="38100" dist="38100" dir="2700000" algn="tl">
                    <a:srgbClr val="DDDDDD"/>
                  </a:outerShdw>
                </a:effectLst>
                <a:latin typeface="Times New Roman" charset="0"/>
              </a:rPr>
              <a:t>Compare the number of instructions needed to handle 100 individual elements in Figure 1.3 and the array with 100 in Figure 1.4. Assume that processing each score needs only one instruction.</a:t>
            </a:r>
          </a:p>
        </p:txBody>
      </p:sp>
      <p:sp>
        <p:nvSpPr>
          <p:cNvPr id="1551366" name="Rectangle 6"/>
          <p:cNvSpPr>
            <a:spLocks noChangeArrowheads="1"/>
          </p:cNvSpPr>
          <p:nvPr/>
        </p:nvSpPr>
        <p:spPr bwMode="auto">
          <a:xfrm>
            <a:off x="152400" y="2408238"/>
            <a:ext cx="82296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just" eaLnBrk="1" hangingPunct="1"/>
            <a:r>
              <a:rPr lang="en-US" sz="2800">
                <a:solidFill>
                  <a:srgbClr val="660066"/>
                </a:solidFill>
                <a:effectLst>
                  <a:outerShdw blurRad="38100" dist="38100" dir="2700000" algn="tl">
                    <a:srgbClr val="DDDDDD"/>
                  </a:outerShdw>
                </a:effectLst>
                <a:latin typeface="Times New Roman" charset="0"/>
              </a:rPr>
              <a:t>Solution</a:t>
            </a:r>
          </a:p>
        </p:txBody>
      </p:sp>
      <p:sp>
        <p:nvSpPr>
          <p:cNvPr id="1551367" name="Rectangle 7"/>
          <p:cNvSpPr>
            <a:spLocks noChangeArrowheads="1"/>
          </p:cNvSpPr>
          <p:nvPr/>
        </p:nvSpPr>
        <p:spPr bwMode="auto">
          <a:xfrm>
            <a:off x="152400" y="2895600"/>
            <a:ext cx="8229600" cy="301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1" hangingPunct="1"/>
            <a:r>
              <a:rPr lang="en-US" sz="2400" b="0">
                <a:effectLst>
                  <a:outerShdw blurRad="38100" dist="38100" dir="2700000" algn="tl">
                    <a:srgbClr val="DDDDDD"/>
                  </a:outerShdw>
                </a:effectLst>
                <a:latin typeface="Times New Roman" charset="0"/>
              </a:rPr>
              <a:t>❑ In the first case, we need 100 instructions to read, 100</a:t>
            </a:r>
            <a:br>
              <a:rPr lang="en-US" sz="2400" b="0">
                <a:effectLst>
                  <a:outerShdw blurRad="38100" dist="38100" dir="2700000" algn="tl">
                    <a:srgbClr val="DDDDDD"/>
                  </a:outerShdw>
                </a:effectLst>
                <a:latin typeface="Times New Roman" charset="0"/>
              </a:rPr>
            </a:br>
            <a:r>
              <a:rPr lang="en-US" sz="2400" b="0">
                <a:effectLst>
                  <a:outerShdw blurRad="38100" dist="38100" dir="2700000" algn="tl">
                    <a:srgbClr val="DDDDDD"/>
                  </a:outerShdw>
                </a:effectLst>
                <a:latin typeface="Times New Roman" charset="0"/>
              </a:rPr>
              <a:t>      instructions to write and 100 instructions to process. The</a:t>
            </a:r>
            <a:br>
              <a:rPr lang="en-US" sz="2400" b="0">
                <a:effectLst>
                  <a:outerShdw blurRad="38100" dist="38100" dir="2700000" algn="tl">
                    <a:srgbClr val="DDDDDD"/>
                  </a:outerShdw>
                </a:effectLst>
                <a:latin typeface="Times New Roman" charset="0"/>
              </a:rPr>
            </a:br>
            <a:r>
              <a:rPr lang="en-US" sz="2400" b="0">
                <a:effectLst>
                  <a:outerShdw blurRad="38100" dist="38100" dir="2700000" algn="tl">
                    <a:srgbClr val="DDDDDD"/>
                  </a:outerShdw>
                </a:effectLst>
                <a:latin typeface="Times New Roman" charset="0"/>
              </a:rPr>
              <a:t>      total is 300 instructions.</a:t>
            </a:r>
          </a:p>
          <a:p>
            <a:pPr eaLnBrk="1" hangingPunct="1"/>
            <a:r>
              <a:rPr lang="en-US" sz="2400" b="0">
                <a:effectLst>
                  <a:outerShdw blurRad="38100" dist="38100" dir="2700000" algn="tl">
                    <a:srgbClr val="DDDDDD"/>
                  </a:outerShdw>
                </a:effectLst>
                <a:latin typeface="Times New Roman" charset="0"/>
              </a:rPr>
              <a:t>❑ In the second case, we have three loops. In each loop we have</a:t>
            </a:r>
            <a:br>
              <a:rPr lang="en-US" sz="2400" b="0">
                <a:effectLst>
                  <a:outerShdw blurRad="38100" dist="38100" dir="2700000" algn="tl">
                    <a:srgbClr val="DDDDDD"/>
                  </a:outerShdw>
                </a:effectLst>
                <a:latin typeface="Times New Roman" charset="0"/>
              </a:rPr>
            </a:br>
            <a:r>
              <a:rPr lang="en-US" sz="2400" b="0">
                <a:effectLst>
                  <a:outerShdw blurRad="38100" dist="38100" dir="2700000" algn="tl">
                    <a:srgbClr val="DDDDDD"/>
                  </a:outerShdw>
                </a:effectLst>
                <a:latin typeface="Times New Roman" charset="0"/>
              </a:rPr>
              <a:t>    two instructions, for a total of six instructions. However, we</a:t>
            </a:r>
            <a:br>
              <a:rPr lang="en-US" sz="2400" b="0">
                <a:effectLst>
                  <a:outerShdw blurRad="38100" dist="38100" dir="2700000" algn="tl">
                    <a:srgbClr val="DDDDDD"/>
                  </a:outerShdw>
                </a:effectLst>
                <a:latin typeface="Times New Roman" charset="0"/>
              </a:rPr>
            </a:br>
            <a:r>
              <a:rPr lang="en-US" sz="2400" b="0">
                <a:effectLst>
                  <a:outerShdw blurRad="38100" dist="38100" dir="2700000" algn="tl">
                    <a:srgbClr val="DDDDDD"/>
                  </a:outerShdw>
                </a:effectLst>
                <a:latin typeface="Times New Roman" charset="0"/>
              </a:rPr>
              <a:t>    also need three instructions for initializing the index and three</a:t>
            </a:r>
            <a:br>
              <a:rPr lang="en-US" sz="2400" b="0">
                <a:effectLst>
                  <a:outerShdw blurRad="38100" dist="38100" dir="2700000" algn="tl">
                    <a:srgbClr val="DDDDDD"/>
                  </a:outerShdw>
                </a:effectLst>
                <a:latin typeface="Times New Roman" charset="0"/>
              </a:rPr>
            </a:br>
            <a:r>
              <a:rPr lang="en-US" sz="2400" b="0">
                <a:effectLst>
                  <a:outerShdw blurRad="38100" dist="38100" dir="2700000" algn="tl">
                    <a:srgbClr val="DDDDDD"/>
                  </a:outerShdw>
                </a:effectLst>
                <a:latin typeface="Times New Roman" charset="0"/>
              </a:rPr>
              <a:t>    instructions to check the value of the index. In total, we have</a:t>
            </a:r>
            <a:br>
              <a:rPr lang="en-US" sz="2400" b="0">
                <a:effectLst>
                  <a:outerShdw blurRad="38100" dist="38100" dir="2700000" algn="tl">
                    <a:srgbClr val="DDDDDD"/>
                  </a:outerShdw>
                </a:effectLst>
                <a:latin typeface="Times New Roman" charset="0"/>
              </a:rPr>
            </a:br>
            <a:r>
              <a:rPr lang="en-US" sz="2400" b="0">
                <a:effectLst>
                  <a:outerShdw blurRad="38100" dist="38100" dir="2700000" algn="tl">
                    <a:srgbClr val="DDDDDD"/>
                  </a:outerShdw>
                </a:effectLst>
                <a:latin typeface="Times New Roman" charset="0"/>
              </a:rPr>
              <a:t>    twelve instructions.</a:t>
            </a:r>
          </a:p>
        </p:txBody>
      </p:sp>
    </p:spTree>
    <p:extLst>
      <p:ext uri="{BB962C8B-B14F-4D97-AF65-F5344CB8AC3E}">
        <p14:creationId xmlns:p14="http://schemas.microsoft.com/office/powerpoint/2010/main" val="90428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11.</a:t>
            </a:r>
            <a:fld id="{1DA53B40-074C-D144-AB7F-4FE607BD213A}" type="slidenum">
              <a:rPr lang="en-US"/>
              <a:pPr/>
              <a:t>11</a:t>
            </a:fld>
            <a:endParaRPr lang="en-US"/>
          </a:p>
        </p:txBody>
      </p:sp>
      <p:sp>
        <p:nvSpPr>
          <p:cNvPr id="1557506" name="Text Box 2"/>
          <p:cNvSpPr txBox="1">
            <a:spLocks noChangeArrowheads="1"/>
          </p:cNvSpPr>
          <p:nvPr/>
        </p:nvSpPr>
        <p:spPr bwMode="auto">
          <a:xfrm>
            <a:off x="76200" y="152400"/>
            <a:ext cx="1278565" cy="461665"/>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solidFill>
                  <a:schemeClr val="bg1"/>
                </a:solidFill>
                <a:latin typeface="Times New Roman" charset="0"/>
              </a:rPr>
              <a:t>Example </a:t>
            </a:r>
            <a:endParaRPr lang="en-US" sz="2000" i="1" dirty="0">
              <a:solidFill>
                <a:schemeClr val="bg1"/>
              </a:solidFill>
              <a:latin typeface="Times New Roman" charset="0"/>
            </a:endParaRPr>
          </a:p>
        </p:txBody>
      </p:sp>
      <p:sp>
        <p:nvSpPr>
          <p:cNvPr id="1557507" name="Rectangle 3"/>
          <p:cNvSpPr>
            <a:spLocks noChangeArrowheads="1"/>
          </p:cNvSpPr>
          <p:nvPr/>
        </p:nvSpPr>
        <p:spPr bwMode="auto">
          <a:xfrm>
            <a:off x="76200" y="762000"/>
            <a:ext cx="8229600"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just" eaLnBrk="1" hangingPunct="1"/>
            <a:r>
              <a:rPr lang="en-US" sz="2400" b="0">
                <a:effectLst>
                  <a:outerShdw blurRad="38100" dist="38100" dir="2700000" algn="tl">
                    <a:srgbClr val="DDDDDD"/>
                  </a:outerShdw>
                </a:effectLst>
                <a:latin typeface="Times New Roman" charset="0"/>
              </a:rPr>
              <a:t>The number of cycles (fetch, decode, and execute phases) the computer needs to perform is not reduced if we use an array. The number of cycles is actually increased, because we have the extra overhead of initializing, incrementing and testing the value of the index. But our concern is not the number of cycles: it is the number of lines we need to write the program.</a:t>
            </a:r>
          </a:p>
        </p:txBody>
      </p:sp>
    </p:spTree>
    <p:extLst>
      <p:ext uri="{BB962C8B-B14F-4D97-AF65-F5344CB8AC3E}">
        <p14:creationId xmlns:p14="http://schemas.microsoft.com/office/powerpoint/2010/main" val="247106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inear Arrays.tiff"/>
          <p:cNvPicPr>
            <a:picLocks noGrp="1" noChangeAspect="1"/>
          </p:cNvPicPr>
          <p:nvPr>
            <p:ph idx="1"/>
          </p:nvPr>
        </p:nvPicPr>
        <p:blipFill>
          <a:blip r:embed="rId2">
            <a:extLst>
              <a:ext uri="{28A0092B-C50C-407E-A947-70E740481C1C}">
                <a14:useLocalDpi xmlns:a14="http://schemas.microsoft.com/office/drawing/2010/main" val="0"/>
              </a:ext>
            </a:extLst>
          </a:blip>
          <a:srcRect l="-8847" r="-8847"/>
          <a:stretch>
            <a:fillRect/>
          </a:stretch>
        </p:blipFill>
        <p:spPr>
          <a:xfrm>
            <a:off x="0" y="381000"/>
            <a:ext cx="9067800" cy="5745163"/>
          </a:xfrm>
        </p:spPr>
      </p:pic>
    </p:spTree>
    <p:extLst>
      <p:ext uri="{BB962C8B-B14F-4D97-AF65-F5344CB8AC3E}">
        <p14:creationId xmlns:p14="http://schemas.microsoft.com/office/powerpoint/2010/main" val="317559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inear array2.tiff"/>
          <p:cNvPicPr>
            <a:picLocks noGrp="1" noChangeAspect="1"/>
          </p:cNvPicPr>
          <p:nvPr>
            <p:ph idx="1"/>
          </p:nvPr>
        </p:nvPicPr>
        <p:blipFill rotWithShape="1">
          <a:blip r:embed="rId2">
            <a:extLst>
              <a:ext uri="{28A0092B-C50C-407E-A947-70E740481C1C}">
                <a14:useLocalDpi xmlns:a14="http://schemas.microsoft.com/office/drawing/2010/main" val="0"/>
              </a:ext>
            </a:extLst>
          </a:blip>
          <a:srcRect l="-18065" r="-18065"/>
          <a:stretch/>
        </p:blipFill>
        <p:spPr>
          <a:xfrm>
            <a:off x="76200" y="744537"/>
            <a:ext cx="9220200" cy="5046663"/>
          </a:xfrm>
        </p:spPr>
      </p:pic>
    </p:spTree>
    <p:extLst>
      <p:ext uri="{BB962C8B-B14F-4D97-AF65-F5344CB8AC3E}">
        <p14:creationId xmlns:p14="http://schemas.microsoft.com/office/powerpoint/2010/main" val="4193394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xample of linear array.tiff"/>
          <p:cNvPicPr>
            <a:picLocks noGrp="1" noChangeAspect="1"/>
          </p:cNvPicPr>
          <p:nvPr>
            <p:ph idx="1"/>
          </p:nvPr>
        </p:nvPicPr>
        <p:blipFill>
          <a:blip r:embed="rId2">
            <a:extLst>
              <a:ext uri="{28A0092B-C50C-407E-A947-70E740481C1C}">
                <a14:useLocalDpi xmlns:a14="http://schemas.microsoft.com/office/drawing/2010/main" val="0"/>
              </a:ext>
            </a:extLst>
          </a:blip>
          <a:srcRect l="-9111" r="-9111"/>
          <a:stretch>
            <a:fillRect/>
          </a:stretch>
        </p:blipFill>
        <p:spPr>
          <a:xfrm>
            <a:off x="304800" y="228600"/>
            <a:ext cx="8686800" cy="5715000"/>
          </a:xfrm>
        </p:spPr>
      </p:pic>
    </p:spTree>
    <p:extLst>
      <p:ext uri="{BB962C8B-B14F-4D97-AF65-F5344CB8AC3E}">
        <p14:creationId xmlns:p14="http://schemas.microsoft.com/office/powerpoint/2010/main" val="288203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ep of Linear Array in Memomy.tiff"/>
          <p:cNvPicPr>
            <a:picLocks noGrp="1" noChangeAspect="1"/>
          </p:cNvPicPr>
          <p:nvPr>
            <p:ph idx="1"/>
          </p:nvPr>
        </p:nvPicPr>
        <p:blipFill rotWithShape="1">
          <a:blip r:embed="rId2">
            <a:extLst>
              <a:ext uri="{28A0092B-C50C-407E-A947-70E740481C1C}">
                <a14:useLocalDpi xmlns:a14="http://schemas.microsoft.com/office/drawing/2010/main" val="0"/>
              </a:ext>
            </a:extLst>
          </a:blip>
          <a:srcRect l="-617" t="6137" r="1" b="9647"/>
          <a:stretch/>
        </p:blipFill>
        <p:spPr>
          <a:xfrm>
            <a:off x="406400" y="571500"/>
            <a:ext cx="8280400" cy="5295900"/>
          </a:xfrm>
        </p:spPr>
      </p:pic>
    </p:spTree>
    <p:extLst>
      <p:ext uri="{BB962C8B-B14F-4D97-AF65-F5344CB8AC3E}">
        <p14:creationId xmlns:p14="http://schemas.microsoft.com/office/powerpoint/2010/main" val="197240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Linear Array in Memory</a:t>
            </a:r>
          </a:p>
        </p:txBody>
      </p:sp>
      <p:sp>
        <p:nvSpPr>
          <p:cNvPr id="3" name="Content Placeholder 2"/>
          <p:cNvSpPr>
            <a:spLocks noGrp="1"/>
          </p:cNvSpPr>
          <p:nvPr>
            <p:ph idx="1"/>
          </p:nvPr>
        </p:nvSpPr>
        <p:spPr/>
        <p:txBody>
          <a:bodyPr>
            <a:normAutofit fontScale="77500" lnSpcReduction="20000"/>
          </a:bodyPr>
          <a:lstStyle/>
          <a:p>
            <a:r>
              <a:rPr lang="en-US" dirty="0"/>
              <a:t>To calculate the address of any element of LA the formula is:</a:t>
            </a:r>
          </a:p>
          <a:p>
            <a:pPr marL="0" indent="0">
              <a:buNone/>
            </a:pPr>
            <a:r>
              <a:rPr lang="en-US" dirty="0"/>
              <a:t>	</a:t>
            </a:r>
            <a:r>
              <a:rPr lang="en-US" dirty="0" err="1"/>
              <a:t>Loc</a:t>
            </a:r>
            <a:r>
              <a:rPr lang="en-US" dirty="0"/>
              <a:t>(LA[K]) = Base [LA] + w(K – Lower bound)</a:t>
            </a:r>
          </a:p>
          <a:p>
            <a:pPr marL="0" indent="0">
              <a:buNone/>
            </a:pPr>
            <a:r>
              <a:rPr lang="en-US" dirty="0"/>
              <a:t>	where </a:t>
            </a:r>
          </a:p>
          <a:p>
            <a:r>
              <a:rPr lang="en-US" dirty="0"/>
              <a:t>	</a:t>
            </a:r>
            <a:r>
              <a:rPr lang="en-US" dirty="0" err="1"/>
              <a:t>Loc</a:t>
            </a:r>
            <a:r>
              <a:rPr lang="en-US" dirty="0"/>
              <a:t>(LA[K]) = address of the element LA[K] of the array 	LA</a:t>
            </a:r>
          </a:p>
          <a:p>
            <a:r>
              <a:rPr lang="en-US" dirty="0"/>
              <a:t>	Base[LA] is the first element of the array</a:t>
            </a:r>
          </a:p>
          <a:p>
            <a:r>
              <a:rPr lang="en-US" dirty="0"/>
              <a:t>	W is the number of memory cell each element occupied 	or the word size</a:t>
            </a:r>
          </a:p>
          <a:p>
            <a:r>
              <a:rPr lang="en-US" dirty="0"/>
              <a:t>	Lower bound is the index of the first element of the array</a:t>
            </a:r>
          </a:p>
          <a:p>
            <a:r>
              <a:rPr lang="en-US" dirty="0"/>
              <a:t>	K is the address of the array element</a:t>
            </a:r>
          </a:p>
          <a:p>
            <a:pPr marL="0" indent="0">
              <a:buNone/>
            </a:pPr>
            <a:endParaRPr lang="en-US" dirty="0"/>
          </a:p>
        </p:txBody>
      </p:sp>
    </p:spTree>
    <p:extLst>
      <p:ext uri="{BB962C8B-B14F-4D97-AF65-F5344CB8AC3E}">
        <p14:creationId xmlns:p14="http://schemas.microsoft.com/office/powerpoint/2010/main" val="3554511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xample Automobile Company.tiff"/>
          <p:cNvPicPr>
            <a:picLocks noGrp="1" noChangeAspect="1"/>
          </p:cNvPicPr>
          <p:nvPr>
            <p:ph idx="1"/>
          </p:nvPr>
        </p:nvPicPr>
        <p:blipFill rotWithShape="1">
          <a:blip r:embed="rId2">
            <a:extLst>
              <a:ext uri="{28A0092B-C50C-407E-A947-70E740481C1C}">
                <a14:useLocalDpi xmlns:a14="http://schemas.microsoft.com/office/drawing/2010/main" val="0"/>
              </a:ext>
            </a:extLst>
          </a:blip>
          <a:srcRect l="618" t="7770" r="-309" b="15203"/>
          <a:stretch/>
        </p:blipFill>
        <p:spPr>
          <a:xfrm>
            <a:off x="533400" y="914400"/>
            <a:ext cx="8204200" cy="4868863"/>
          </a:xfrm>
        </p:spPr>
      </p:pic>
    </p:spTree>
    <p:extLst>
      <p:ext uri="{BB962C8B-B14F-4D97-AF65-F5344CB8AC3E}">
        <p14:creationId xmlns:p14="http://schemas.microsoft.com/office/powerpoint/2010/main" val="2213550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Suppose an array ST is used to store the no. of students enrolled in BUK since 1984 to 2017 . The array ST is picture below:</a:t>
            </a:r>
          </a:p>
          <a:p>
            <a:pPr marL="0" indent="0">
              <a:buNone/>
            </a:pPr>
            <a:r>
              <a:rPr lang="en-US" dirty="0"/>
              <a:t>    Find</a:t>
            </a:r>
          </a:p>
          <a:p>
            <a:pPr marL="0" indent="0">
              <a:buNone/>
            </a:pPr>
            <a:r>
              <a:rPr lang="en-US" dirty="0"/>
              <a:t> a) Base (ST)	b) Word size(w) 	c) Loc[1995]</a:t>
            </a:r>
          </a:p>
          <a:p>
            <a:pPr marL="0" indent="0">
              <a:buNone/>
            </a:pPr>
            <a:r>
              <a:rPr lang="en-US" dirty="0"/>
              <a:t> d) </a:t>
            </a:r>
            <a:r>
              <a:rPr lang="en-US" dirty="0" err="1"/>
              <a:t>Loc</a:t>
            </a:r>
            <a:r>
              <a:rPr lang="en-US" dirty="0"/>
              <a:t>[2016]	e) The lower bound of ST</a:t>
            </a:r>
          </a:p>
          <a:p>
            <a:pPr marL="0" indent="0">
              <a:buNone/>
            </a:pPr>
            <a:r>
              <a:rPr lang="en-US" dirty="0"/>
              <a:t> f) The upper bound of ST</a:t>
            </a:r>
          </a:p>
          <a:p>
            <a:pPr marL="0" indent="0">
              <a:buNone/>
            </a:pPr>
            <a:r>
              <a:rPr lang="en-US"/>
              <a:t> g</a:t>
            </a:r>
            <a:r>
              <a:rPr lang="en-US" dirty="0"/>
              <a:t>) Number </a:t>
            </a:r>
            <a:r>
              <a:rPr lang="en-US"/>
              <a:t>of element of ST</a:t>
            </a:r>
            <a:endParaRPr lang="en-US" dirty="0"/>
          </a:p>
          <a:p>
            <a:pPr marL="0" indent="0">
              <a:buNone/>
            </a:pPr>
            <a:endParaRPr lang="en-US" dirty="0"/>
          </a:p>
        </p:txBody>
      </p:sp>
    </p:spTree>
    <p:extLst>
      <p:ext uri="{BB962C8B-B14F-4D97-AF65-F5344CB8AC3E}">
        <p14:creationId xmlns:p14="http://schemas.microsoft.com/office/powerpoint/2010/main" val="599810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Traversing</a:t>
            </a:r>
          </a:p>
        </p:txBody>
      </p:sp>
      <p:sp>
        <p:nvSpPr>
          <p:cNvPr id="3" name="Content Placeholder 2"/>
          <p:cNvSpPr>
            <a:spLocks noGrp="1"/>
          </p:cNvSpPr>
          <p:nvPr>
            <p:ph idx="1"/>
          </p:nvPr>
        </p:nvSpPr>
        <p:spPr/>
        <p:txBody>
          <a:bodyPr/>
          <a:lstStyle/>
          <a:p>
            <a:r>
              <a:rPr lang="en-US" kern="1200" dirty="0">
                <a:solidFill>
                  <a:schemeClr val="tx1"/>
                </a:solidFill>
                <a:effectLst/>
                <a:latin typeface="Times New Roman" charset="0"/>
                <a:ea typeface="ＭＳ Ｐゴシック" charset="0"/>
                <a:cs typeface="+mn-cs"/>
              </a:rPr>
              <a:t>let A be a collection of data elements stored in the memory of the computer</a:t>
            </a:r>
          </a:p>
          <a:p>
            <a:r>
              <a:rPr lang="en-US" kern="1200" dirty="0">
                <a:solidFill>
                  <a:schemeClr val="tx1"/>
                </a:solidFill>
                <a:effectLst/>
                <a:latin typeface="Times New Roman" charset="0"/>
                <a:ea typeface="ＭＳ Ｐゴシック" charset="0"/>
                <a:cs typeface="+mn-cs"/>
              </a:rPr>
              <a:t>Suppose we want to either print the contents of each element of A or to count the </a:t>
            </a:r>
            <a:r>
              <a:rPr lang="en-US" kern="1200" dirty="0">
                <a:solidFill>
                  <a:schemeClr val="tx1"/>
                </a:solidFill>
                <a:effectLst/>
                <a:latin typeface="Times"/>
                <a:ea typeface="ＭＳ Ｐゴシック" charset="0"/>
                <a:cs typeface="Times"/>
              </a:rPr>
              <a:t>number </a:t>
            </a:r>
            <a:r>
              <a:rPr lang="en-US" dirty="0">
                <a:solidFill>
                  <a:schemeClr val="tx1"/>
                </a:solidFill>
                <a:latin typeface="Times"/>
                <a:cs typeface="Times"/>
              </a:rPr>
              <a:t>of elements of A with a given property. </a:t>
            </a:r>
          </a:p>
          <a:p>
            <a:r>
              <a:rPr lang="en-US" dirty="0">
                <a:solidFill>
                  <a:schemeClr val="tx1"/>
                </a:solidFill>
                <a:latin typeface="Times"/>
                <a:cs typeface="Times"/>
              </a:rPr>
              <a:t>This can be accomplished by </a:t>
            </a:r>
            <a:r>
              <a:rPr lang="en-US" i="1" dirty="0">
                <a:solidFill>
                  <a:schemeClr val="tx1"/>
                </a:solidFill>
                <a:latin typeface="Times"/>
                <a:cs typeface="Times"/>
              </a:rPr>
              <a:t>traversing </a:t>
            </a:r>
            <a:r>
              <a:rPr lang="en-US" dirty="0">
                <a:solidFill>
                  <a:schemeClr val="tx1"/>
                </a:solidFill>
                <a:latin typeface="Times"/>
                <a:cs typeface="Times"/>
              </a:rPr>
              <a:t>A, that is, by accessing and processing (frequently called </a:t>
            </a:r>
            <a:r>
              <a:rPr lang="en-US" i="1" dirty="0">
                <a:solidFill>
                  <a:schemeClr val="tx1"/>
                </a:solidFill>
                <a:latin typeface="Times"/>
                <a:cs typeface="Times"/>
              </a:rPr>
              <a:t>visiting</a:t>
            </a:r>
            <a:r>
              <a:rPr lang="en-US" dirty="0">
                <a:solidFill>
                  <a:schemeClr val="tx1"/>
                </a:solidFill>
                <a:latin typeface="Times"/>
                <a:cs typeface="Times"/>
              </a:rPr>
              <a:t>) each element of A exactly once. </a:t>
            </a:r>
            <a:endParaRPr lang="en-US" dirty="0">
              <a:latin typeface="Times"/>
              <a:cs typeface="Times"/>
            </a:endParaRPr>
          </a:p>
          <a:p>
            <a:endParaRPr lang="en-US" dirty="0"/>
          </a:p>
        </p:txBody>
      </p:sp>
    </p:spTree>
    <p:extLst>
      <p:ext uri="{BB962C8B-B14F-4D97-AF65-F5344CB8AC3E}">
        <p14:creationId xmlns:p14="http://schemas.microsoft.com/office/powerpoint/2010/main" val="142320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dirty="0">
                <a:solidFill>
                  <a:schemeClr val="tx1"/>
                </a:solidFill>
                <a:latin typeface="+mj-lt"/>
                <a:ea typeface="+mj-ea"/>
                <a:cs typeface="+mj-cs"/>
              </a:rPr>
              <a:t>What is An Algorithm ?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latin typeface="+mn-lt"/>
                <a:ea typeface="+mn-ea"/>
                <a:cs typeface="+mn-cs"/>
              </a:rPr>
              <a:t>    </a:t>
            </a:r>
          </a:p>
          <a:p>
            <a:pPr marL="0" indent="0">
              <a:buNone/>
            </a:pPr>
            <a:r>
              <a:rPr lang="en-US" dirty="0">
                <a:solidFill>
                  <a:schemeClr val="tx1"/>
                </a:solidFill>
                <a:latin typeface="+mn-lt"/>
                <a:ea typeface="+mn-ea"/>
                <a:cs typeface="+mn-cs"/>
              </a:rPr>
              <a:t>Definition : </a:t>
            </a:r>
            <a:endParaRPr lang="en-US" dirty="0"/>
          </a:p>
          <a:p>
            <a:r>
              <a:rPr lang="en-US" dirty="0">
                <a:solidFill>
                  <a:schemeClr val="tx1"/>
                </a:solidFill>
                <a:latin typeface="+mn-lt"/>
                <a:ea typeface="+mn-ea"/>
                <a:cs typeface="+mn-cs"/>
              </a:rPr>
              <a:t>A finite, clearly specified sequence of instructions to be followed to solve a problem. </a:t>
            </a:r>
            <a:endParaRPr lang="en-US" dirty="0"/>
          </a:p>
          <a:p>
            <a:endParaRPr lang="en-US" dirty="0"/>
          </a:p>
        </p:txBody>
      </p:sp>
      <p:sp>
        <p:nvSpPr>
          <p:cNvPr id="4" name="Slide Number Placeholder 3"/>
          <p:cNvSpPr>
            <a:spLocks noGrp="1"/>
          </p:cNvSpPr>
          <p:nvPr>
            <p:ph type="sldNum" sz="quarter" idx="10"/>
          </p:nvPr>
        </p:nvSpPr>
        <p:spPr/>
        <p:txBody>
          <a:bodyPr/>
          <a:lstStyle/>
          <a:p>
            <a:r>
              <a:rPr lang="en-US"/>
              <a:t>11.</a:t>
            </a:r>
            <a:fld id="{825BE74A-A509-0748-81EC-10009111F08F}" type="slidenum">
              <a:rPr lang="en-US" smtClean="0"/>
              <a:pPr/>
              <a:t>2</a:t>
            </a:fld>
            <a:endParaRPr lang="en-US"/>
          </a:p>
        </p:txBody>
      </p:sp>
    </p:spTree>
    <p:extLst>
      <p:ext uri="{BB962C8B-B14F-4D97-AF65-F5344CB8AC3E}">
        <p14:creationId xmlns:p14="http://schemas.microsoft.com/office/powerpoint/2010/main" val="3954027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raversing linear array.tiff"/>
          <p:cNvPicPr>
            <a:picLocks noGrp="1" noChangeAspect="1"/>
          </p:cNvPicPr>
          <p:nvPr>
            <p:ph idx="1"/>
          </p:nvPr>
        </p:nvPicPr>
        <p:blipFill rotWithShape="1">
          <a:blip r:embed="rId3">
            <a:extLst>
              <a:ext uri="{28A0092B-C50C-407E-A947-70E740481C1C}">
                <a14:useLocalDpi xmlns:a14="http://schemas.microsoft.com/office/drawing/2010/main" val="0"/>
              </a:ext>
            </a:extLst>
          </a:blip>
          <a:srcRect l="-317" t="11302" r="-749" b="3007"/>
          <a:stretch/>
        </p:blipFill>
        <p:spPr>
          <a:xfrm>
            <a:off x="304800" y="304800"/>
            <a:ext cx="8559800" cy="5461000"/>
          </a:xfrm>
        </p:spPr>
      </p:pic>
      <p:sp>
        <p:nvSpPr>
          <p:cNvPr id="6" name="TextBox 5"/>
          <p:cNvSpPr txBox="1"/>
          <p:nvPr/>
        </p:nvSpPr>
        <p:spPr>
          <a:xfrm>
            <a:off x="152400" y="5867400"/>
            <a:ext cx="8305800" cy="830997"/>
          </a:xfrm>
          <a:prstGeom prst="rect">
            <a:avLst/>
          </a:prstGeom>
          <a:noFill/>
        </p:spPr>
        <p:txBody>
          <a:bodyPr wrap="square" rtlCol="0">
            <a:spAutoFit/>
          </a:bodyPr>
          <a:lstStyle/>
          <a:p>
            <a:r>
              <a:rPr lang="en-US" sz="1600" dirty="0">
                <a:latin typeface="Times New Roman" charset="0"/>
              </a:rPr>
              <a:t> This algorithm traverses LA applying an operation PROCESS to each element of LA. </a:t>
            </a:r>
            <a:endParaRPr lang="en-US" sz="1600" dirty="0"/>
          </a:p>
          <a:p>
            <a:r>
              <a:rPr lang="en-US" dirty="0"/>
              <a:t>  </a:t>
            </a:r>
          </a:p>
        </p:txBody>
      </p:sp>
    </p:spTree>
    <p:extLst>
      <p:ext uri="{BB962C8B-B14F-4D97-AF65-F5344CB8AC3E}">
        <p14:creationId xmlns:p14="http://schemas.microsoft.com/office/powerpoint/2010/main" val="72790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nserting and deleting in array.tiff"/>
          <p:cNvPicPr>
            <a:picLocks noGrp="1" noChangeAspect="1"/>
          </p:cNvPicPr>
          <p:nvPr>
            <p:ph idx="1"/>
          </p:nvPr>
        </p:nvPicPr>
        <p:blipFill rotWithShape="1">
          <a:blip r:embed="rId2">
            <a:extLst>
              <a:ext uri="{28A0092B-C50C-407E-A947-70E740481C1C}">
                <a14:useLocalDpi xmlns:a14="http://schemas.microsoft.com/office/drawing/2010/main" val="0"/>
              </a:ext>
            </a:extLst>
          </a:blip>
          <a:srcRect l="-308" t="11658" r="-771" b="8814"/>
          <a:stretch/>
        </p:blipFill>
        <p:spPr>
          <a:xfrm>
            <a:off x="381000" y="1257300"/>
            <a:ext cx="8318500" cy="5041900"/>
          </a:xfrm>
        </p:spPr>
      </p:pic>
    </p:spTree>
    <p:extLst>
      <p:ext uri="{BB962C8B-B14F-4D97-AF65-F5344CB8AC3E}">
        <p14:creationId xmlns:p14="http://schemas.microsoft.com/office/powerpoint/2010/main" val="3929528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xample inserting and deleting in array.tiff"/>
          <p:cNvPicPr>
            <a:picLocks noGrp="1" noChangeAspect="1"/>
          </p:cNvPicPr>
          <p:nvPr>
            <p:ph idx="1"/>
          </p:nvPr>
        </p:nvPicPr>
        <p:blipFill rotWithShape="1">
          <a:blip r:embed="rId2">
            <a:extLst>
              <a:ext uri="{28A0092B-C50C-407E-A947-70E740481C1C}">
                <a14:useLocalDpi xmlns:a14="http://schemas.microsoft.com/office/drawing/2010/main" val="0"/>
              </a:ext>
            </a:extLst>
          </a:blip>
          <a:srcRect l="-463" t="3403" b="-827"/>
          <a:stretch/>
        </p:blipFill>
        <p:spPr>
          <a:xfrm>
            <a:off x="342900" y="381000"/>
            <a:ext cx="8267700" cy="6032500"/>
          </a:xfrm>
        </p:spPr>
      </p:pic>
    </p:spTree>
    <p:extLst>
      <p:ext uri="{BB962C8B-B14F-4D97-AF65-F5344CB8AC3E}">
        <p14:creationId xmlns:p14="http://schemas.microsoft.com/office/powerpoint/2010/main" val="1085315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Inserting Algorithm</a:t>
            </a:r>
            <a:endParaRPr lang="en-US" dirty="0"/>
          </a:p>
        </p:txBody>
      </p:sp>
      <p:pic>
        <p:nvPicPr>
          <p:cNvPr id="4"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l="9973" t="20969" r="790" b="14442"/>
          <a:stretch/>
        </p:blipFill>
        <p:spPr>
          <a:xfrm>
            <a:off x="457200" y="1537855"/>
            <a:ext cx="8229600" cy="4793672"/>
          </a:xfrm>
        </p:spPr>
      </p:pic>
    </p:spTree>
    <p:extLst>
      <p:ext uri="{BB962C8B-B14F-4D97-AF65-F5344CB8AC3E}">
        <p14:creationId xmlns:p14="http://schemas.microsoft.com/office/powerpoint/2010/main" val="2516972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lgorithm for deleting in an array.tiff"/>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0933" r="-751" b="11002"/>
          <a:stretch/>
        </p:blipFill>
        <p:spPr>
          <a:xfrm>
            <a:off x="228600" y="927100"/>
            <a:ext cx="8521700" cy="4864100"/>
          </a:xfrm>
        </p:spPr>
      </p:pic>
      <p:sp>
        <p:nvSpPr>
          <p:cNvPr id="7" name="TextBox 6"/>
          <p:cNvSpPr txBox="1"/>
          <p:nvPr/>
        </p:nvSpPr>
        <p:spPr>
          <a:xfrm>
            <a:off x="685800" y="5943600"/>
            <a:ext cx="7086600" cy="1077218"/>
          </a:xfrm>
          <a:prstGeom prst="rect">
            <a:avLst/>
          </a:prstGeom>
          <a:noFill/>
        </p:spPr>
        <p:txBody>
          <a:bodyPr wrap="square" rtlCol="0">
            <a:spAutoFit/>
          </a:bodyPr>
          <a:lstStyle/>
          <a:p>
            <a:r>
              <a:rPr lang="en-US" sz="1600" dirty="0"/>
              <a:t>The above </a:t>
            </a:r>
            <a:r>
              <a:rPr lang="en-US" sz="1600" i="1" dirty="0"/>
              <a:t>algorithm deletes the </a:t>
            </a:r>
            <a:r>
              <a:rPr lang="en-US" sz="1600" i="1" dirty="0" err="1"/>
              <a:t>Kth</a:t>
            </a:r>
            <a:r>
              <a:rPr lang="en-US" sz="1600" i="1" dirty="0"/>
              <a:t> element </a:t>
            </a:r>
            <a:r>
              <a:rPr lang="en-US" sz="1600" dirty="0"/>
              <a:t>from a linear array LA   and assigns it to a variable ITEM i.e. DELETE{LA.N,K,ITEM). </a:t>
            </a:r>
          </a:p>
          <a:p>
            <a:endParaRPr lang="en-US" dirty="0"/>
          </a:p>
        </p:txBody>
      </p:sp>
    </p:spTree>
    <p:extLst>
      <p:ext uri="{BB962C8B-B14F-4D97-AF65-F5344CB8AC3E}">
        <p14:creationId xmlns:p14="http://schemas.microsoft.com/office/powerpoint/2010/main" val="1770129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540329"/>
            <a:ext cx="8409709" cy="6151416"/>
          </a:xfrm>
          <a:prstGeom prst="rect">
            <a:avLst/>
          </a:prstGeom>
        </p:spPr>
      </p:pic>
    </p:spTree>
    <p:extLst>
      <p:ext uri="{BB962C8B-B14F-4D97-AF65-F5344CB8AC3E}">
        <p14:creationId xmlns:p14="http://schemas.microsoft.com/office/powerpoint/2010/main" val="1773812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0"/>
            <a:ext cx="8672945" cy="6456218"/>
          </a:xfrm>
          <a:prstGeom prst="rect">
            <a:avLst/>
          </a:prstGeom>
        </p:spPr>
      </p:pic>
    </p:spTree>
    <p:extLst>
      <p:ext uri="{BB962C8B-B14F-4D97-AF65-F5344CB8AC3E}">
        <p14:creationId xmlns:p14="http://schemas.microsoft.com/office/powerpoint/2010/main" val="3421376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08" y="190933"/>
            <a:ext cx="8014855" cy="6196012"/>
          </a:xfrm>
          <a:prstGeom prst="rect">
            <a:avLst/>
          </a:prstGeom>
        </p:spPr>
      </p:pic>
    </p:spTree>
    <p:extLst>
      <p:ext uri="{BB962C8B-B14F-4D97-AF65-F5344CB8AC3E}">
        <p14:creationId xmlns:p14="http://schemas.microsoft.com/office/powerpoint/2010/main" val="4282117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93555"/>
            <a:ext cx="7959436" cy="5771718"/>
          </a:xfrm>
          <a:prstGeom prst="rect">
            <a:avLst/>
          </a:prstGeom>
        </p:spPr>
      </p:pic>
    </p:spTree>
    <p:extLst>
      <p:ext uri="{BB962C8B-B14F-4D97-AF65-F5344CB8AC3E}">
        <p14:creationId xmlns:p14="http://schemas.microsoft.com/office/powerpoint/2010/main" val="865771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346364"/>
            <a:ext cx="8354291" cy="6123709"/>
          </a:xfrm>
          <a:prstGeom prst="rect">
            <a:avLst/>
          </a:prstGeom>
        </p:spPr>
      </p:pic>
    </p:spTree>
    <p:extLst>
      <p:ext uri="{BB962C8B-B14F-4D97-AF65-F5344CB8AC3E}">
        <p14:creationId xmlns:p14="http://schemas.microsoft.com/office/powerpoint/2010/main" val="373700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Properties of an algorithm</a:t>
            </a:r>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Effectiveness </a:t>
            </a:r>
            <a:endParaRPr lang="en-US" dirty="0"/>
          </a:p>
          <a:p>
            <a:pPr marL="0" indent="0">
              <a:buNone/>
            </a:pPr>
            <a:r>
              <a:rPr lang="en-US" dirty="0">
                <a:solidFill>
                  <a:schemeClr val="tx1"/>
                </a:solidFill>
                <a:latin typeface="Wingdings"/>
                <a:ea typeface="+mn-ea"/>
                <a:cs typeface="+mn-cs"/>
              </a:rPr>
              <a:t> 􏰀 </a:t>
            </a:r>
            <a:r>
              <a:rPr lang="en-US" dirty="0">
                <a:solidFill>
                  <a:schemeClr val="tx1"/>
                </a:solidFill>
                <a:latin typeface="+mn-lt"/>
                <a:ea typeface="+mn-ea"/>
                <a:cs typeface="+mn-cs"/>
              </a:rPr>
              <a:t>simple </a:t>
            </a:r>
            <a:endParaRPr lang="en-US" dirty="0"/>
          </a:p>
          <a:p>
            <a:pPr>
              <a:buFont typeface="Wingdings" charset="0"/>
              <a:buChar char=" "/>
            </a:pPr>
            <a:r>
              <a:rPr lang="en-US" dirty="0">
                <a:solidFill>
                  <a:schemeClr val="tx1"/>
                </a:solidFill>
                <a:latin typeface="Wingdings"/>
                <a:ea typeface="+mn-ea"/>
                <a:cs typeface="+mn-cs"/>
              </a:rPr>
              <a:t>􏰀 </a:t>
            </a:r>
            <a:r>
              <a:rPr lang="en-US" dirty="0">
                <a:solidFill>
                  <a:schemeClr val="tx1"/>
                </a:solidFill>
                <a:latin typeface="+mn-lt"/>
                <a:ea typeface="+mn-ea"/>
                <a:cs typeface="+mn-cs"/>
              </a:rPr>
              <a:t>can be carried out by pen and paper </a:t>
            </a:r>
          </a:p>
          <a:p>
            <a:pPr>
              <a:buFont typeface="Wingdings" charset="0"/>
              <a:buChar char=" "/>
            </a:pPr>
            <a:endParaRPr lang="en-US" dirty="0"/>
          </a:p>
          <a:p>
            <a:r>
              <a:rPr lang="en-US" dirty="0">
                <a:solidFill>
                  <a:schemeClr val="tx1"/>
                </a:solidFill>
                <a:latin typeface="+mn-lt"/>
                <a:ea typeface="+mn-ea"/>
                <a:cs typeface="+mn-cs"/>
              </a:rPr>
              <a:t>Definiteness </a:t>
            </a:r>
          </a:p>
          <a:p>
            <a:pPr marL="0" indent="0">
              <a:buNone/>
            </a:pPr>
            <a:r>
              <a:rPr lang="en-US" dirty="0">
                <a:solidFill>
                  <a:schemeClr val="tx1"/>
                </a:solidFill>
                <a:latin typeface="Wingdings"/>
                <a:ea typeface="+mn-ea"/>
                <a:cs typeface="+mn-cs"/>
              </a:rPr>
              <a:t> 􏰀 </a:t>
            </a:r>
            <a:r>
              <a:rPr lang="en-US" dirty="0">
                <a:solidFill>
                  <a:schemeClr val="tx1"/>
                </a:solidFill>
                <a:latin typeface="+mn-lt"/>
                <a:ea typeface="+mn-ea"/>
                <a:cs typeface="+mn-cs"/>
              </a:rPr>
              <a:t>clear </a:t>
            </a:r>
            <a:endParaRPr lang="en-US" dirty="0"/>
          </a:p>
          <a:p>
            <a:pPr marL="0" indent="0">
              <a:buNone/>
            </a:pPr>
            <a:r>
              <a:rPr lang="en-US" dirty="0">
                <a:solidFill>
                  <a:schemeClr val="tx1"/>
                </a:solidFill>
                <a:latin typeface="Wingdings"/>
                <a:ea typeface="+mn-ea"/>
                <a:cs typeface="+mn-cs"/>
              </a:rPr>
              <a:t> 􏰀 </a:t>
            </a:r>
            <a:r>
              <a:rPr lang="en-US" dirty="0">
                <a:solidFill>
                  <a:schemeClr val="tx1"/>
                </a:solidFill>
                <a:latin typeface="+mn-lt"/>
                <a:ea typeface="+mn-ea"/>
                <a:cs typeface="+mn-cs"/>
              </a:rPr>
              <a:t>meaning is unique </a:t>
            </a:r>
            <a:endParaRPr lang="en-US" dirty="0"/>
          </a:p>
          <a:p>
            <a:pPr>
              <a:buFont typeface="Wingdings" charset="0"/>
              <a:buChar char=" "/>
            </a:pPr>
            <a:endParaRPr lang="en-US" dirty="0"/>
          </a:p>
          <a:p>
            <a:endParaRPr lang="en-US" dirty="0"/>
          </a:p>
        </p:txBody>
      </p:sp>
      <p:sp>
        <p:nvSpPr>
          <p:cNvPr id="4" name="Slide Number Placeholder 3"/>
          <p:cNvSpPr>
            <a:spLocks noGrp="1"/>
          </p:cNvSpPr>
          <p:nvPr>
            <p:ph type="sldNum" sz="quarter" idx="10"/>
          </p:nvPr>
        </p:nvSpPr>
        <p:spPr/>
        <p:txBody>
          <a:bodyPr/>
          <a:lstStyle/>
          <a:p>
            <a:r>
              <a:rPr lang="en-US"/>
              <a:t>11.</a:t>
            </a:r>
            <a:fld id="{825BE74A-A509-0748-81EC-10009111F08F}" type="slidenum">
              <a:rPr lang="en-US" smtClean="0"/>
              <a:pPr/>
              <a:t>3</a:t>
            </a:fld>
            <a:endParaRPr lang="en-US"/>
          </a:p>
        </p:txBody>
      </p:sp>
    </p:spTree>
    <p:extLst>
      <p:ext uri="{BB962C8B-B14F-4D97-AF65-F5344CB8AC3E}">
        <p14:creationId xmlns:p14="http://schemas.microsoft.com/office/powerpoint/2010/main" val="1516680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27" y="221673"/>
            <a:ext cx="8728364" cy="6636327"/>
          </a:xfrm>
          <a:prstGeom prst="rect">
            <a:avLst/>
          </a:prstGeom>
        </p:spPr>
      </p:pic>
    </p:spTree>
    <p:extLst>
      <p:ext uri="{BB962C8B-B14F-4D97-AF65-F5344CB8AC3E}">
        <p14:creationId xmlns:p14="http://schemas.microsoft.com/office/powerpoint/2010/main" val="96437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 y="512618"/>
            <a:ext cx="8555182" cy="6234546"/>
          </a:xfrm>
          <a:prstGeom prst="rect">
            <a:avLst/>
          </a:prstGeom>
        </p:spPr>
      </p:pic>
    </p:spTree>
    <p:extLst>
      <p:ext uri="{BB962C8B-B14F-4D97-AF65-F5344CB8AC3E}">
        <p14:creationId xmlns:p14="http://schemas.microsoft.com/office/powerpoint/2010/main" val="2813666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 y="9525"/>
            <a:ext cx="8638309" cy="6626802"/>
          </a:xfrm>
          <a:prstGeom prst="rect">
            <a:avLst/>
          </a:prstGeom>
        </p:spPr>
      </p:pic>
    </p:spTree>
    <p:extLst>
      <p:ext uri="{BB962C8B-B14F-4D97-AF65-F5344CB8AC3E}">
        <p14:creationId xmlns:p14="http://schemas.microsoft.com/office/powerpoint/2010/main" val="4158986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54" y="1"/>
            <a:ext cx="8652164" cy="6636326"/>
          </a:xfrm>
          <a:prstGeom prst="rect">
            <a:avLst/>
          </a:prstGeom>
        </p:spPr>
      </p:pic>
    </p:spTree>
    <p:extLst>
      <p:ext uri="{BB962C8B-B14F-4D97-AF65-F5344CB8AC3E}">
        <p14:creationId xmlns:p14="http://schemas.microsoft.com/office/powerpoint/2010/main" val="4010668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2" y="262371"/>
            <a:ext cx="8520545" cy="6207702"/>
          </a:xfrm>
          <a:prstGeom prst="rect">
            <a:avLst/>
          </a:prstGeom>
        </p:spPr>
      </p:pic>
    </p:spTree>
    <p:extLst>
      <p:ext uri="{BB962C8B-B14F-4D97-AF65-F5344CB8AC3E}">
        <p14:creationId xmlns:p14="http://schemas.microsoft.com/office/powerpoint/2010/main" val="2685331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650" name="Text Box 2"/>
          <p:cNvSpPr txBox="1">
            <a:spLocks noChangeArrowheads="1"/>
          </p:cNvSpPr>
          <p:nvPr/>
        </p:nvSpPr>
        <p:spPr bwMode="auto">
          <a:xfrm>
            <a:off x="0" y="0"/>
            <a:ext cx="714828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1" dirty="0">
                <a:solidFill>
                  <a:schemeClr val="hlink"/>
                </a:solidFill>
                <a:latin typeface="Times New Roman" charset="0"/>
              </a:rPr>
              <a:t>                                                  Multi-dimensional arrays</a:t>
            </a:r>
          </a:p>
        </p:txBody>
      </p:sp>
      <p:sp>
        <p:nvSpPr>
          <p:cNvPr id="1563651" name="Rectangle 3"/>
          <p:cNvSpPr>
            <a:spLocks noChangeArrowheads="1"/>
          </p:cNvSpPr>
          <p:nvPr/>
        </p:nvSpPr>
        <p:spPr bwMode="auto">
          <a:xfrm>
            <a:off x="0" y="533400"/>
            <a:ext cx="8915400" cy="280076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just"/>
            <a:r>
              <a:rPr lang="en-US" sz="2400" b="0" dirty="0">
                <a:latin typeface="Times New Roman" charset="0"/>
              </a:rPr>
              <a:t>The arrays discussed so far are known as </a:t>
            </a:r>
            <a:r>
              <a:rPr lang="en-US" sz="2400" dirty="0">
                <a:solidFill>
                  <a:schemeClr val="folHlink"/>
                </a:solidFill>
                <a:latin typeface="Times New Roman" charset="0"/>
              </a:rPr>
              <a:t>one-dimensional</a:t>
            </a:r>
            <a:r>
              <a:rPr lang="en-US" sz="2400" b="0" dirty="0">
                <a:latin typeface="Times New Roman" charset="0"/>
              </a:rPr>
              <a:t> arrays because the data is organized linearly in only one direction. Many applications require that data be stored in more than one dimension. Figure below shows a table, which is commonly called a </a:t>
            </a:r>
            <a:r>
              <a:rPr lang="en-US" sz="2400" dirty="0">
                <a:solidFill>
                  <a:schemeClr val="folHlink"/>
                </a:solidFill>
                <a:latin typeface="Times New Roman" charset="0"/>
              </a:rPr>
              <a:t>two-dimensional</a:t>
            </a:r>
            <a:r>
              <a:rPr lang="en-US" sz="2400" b="0" dirty="0">
                <a:solidFill>
                  <a:schemeClr val="folHlink"/>
                </a:solidFill>
                <a:latin typeface="Times New Roman" charset="0"/>
              </a:rPr>
              <a:t> </a:t>
            </a:r>
            <a:r>
              <a:rPr lang="en-US" sz="2400" b="0" dirty="0">
                <a:latin typeface="Times New Roman" charset="0"/>
              </a:rPr>
              <a:t>array.</a:t>
            </a:r>
            <a:r>
              <a:rPr lang="en-US" sz="2400" dirty="0"/>
              <a:t> </a:t>
            </a:r>
            <a:r>
              <a:rPr lang="en-US" sz="2400" b="0" dirty="0">
                <a:latin typeface="Times New Roman"/>
                <a:cs typeface="Times New Roman"/>
              </a:rPr>
              <a:t>In fact, some programming languages allow the number of dimensions </a:t>
            </a:r>
            <a:r>
              <a:rPr lang="en-US" sz="2800" b="0" dirty="0">
                <a:latin typeface="Times New Roman"/>
                <a:cs typeface="Times New Roman"/>
              </a:rPr>
              <a:t>for an array to be high as 7. </a:t>
            </a:r>
          </a:p>
          <a:p>
            <a:pPr algn="just"/>
            <a:endParaRPr lang="en-US" sz="2800" b="0" dirty="0">
              <a:latin typeface="Times New Roman" charset="0"/>
            </a:endParaRPr>
          </a:p>
        </p:txBody>
      </p:sp>
      <p:sp>
        <p:nvSpPr>
          <p:cNvPr id="1563652" name="Text Box 4"/>
          <p:cNvSpPr txBox="1">
            <a:spLocks noChangeArrowheads="1"/>
          </p:cNvSpPr>
          <p:nvPr/>
        </p:nvSpPr>
        <p:spPr bwMode="auto">
          <a:xfrm>
            <a:off x="1885950" y="5943600"/>
            <a:ext cx="390641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solidFill>
                  <a:schemeClr val="folHlink"/>
                </a:solidFill>
                <a:latin typeface="Times New Roman" charset="0"/>
              </a:rPr>
              <a:t>             </a:t>
            </a:r>
            <a:r>
              <a:rPr lang="en-US" sz="2000" dirty="0">
                <a:latin typeface="Times New Roman" charset="0"/>
              </a:rPr>
              <a:t>A two-dimensional array</a:t>
            </a:r>
          </a:p>
        </p:txBody>
      </p:sp>
      <p:pic>
        <p:nvPicPr>
          <p:cNvPr id="15636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075701"/>
            <a:ext cx="5886450" cy="285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31270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Two dimensional array</a:t>
            </a:r>
          </a:p>
        </p:txBody>
      </p:sp>
      <p:sp>
        <p:nvSpPr>
          <p:cNvPr id="4" name="Content Placeholder 3"/>
          <p:cNvSpPr>
            <a:spLocks noGrp="1"/>
          </p:cNvSpPr>
          <p:nvPr>
            <p:ph idx="1"/>
          </p:nvPr>
        </p:nvSpPr>
        <p:spPr/>
        <p:txBody>
          <a:bodyPr>
            <a:normAutofit fontScale="92500" lnSpcReduction="10000"/>
          </a:bodyPr>
          <a:lstStyle/>
          <a:p>
            <a:r>
              <a:rPr lang="en-US" sz="2400" dirty="0"/>
              <a:t>T</a:t>
            </a:r>
            <a:r>
              <a:rPr lang="en-US" sz="2400" dirty="0">
                <a:solidFill>
                  <a:schemeClr val="tx1"/>
                </a:solidFill>
              </a:rPr>
              <a:t>wo-dimensional arrays are called matrices in mathematics and tables in business applications; </a:t>
            </a:r>
          </a:p>
          <a:p>
            <a:r>
              <a:rPr lang="en-US" sz="2400" dirty="0"/>
              <a:t>H</a:t>
            </a:r>
            <a:r>
              <a:rPr lang="en-US" sz="2400" dirty="0">
                <a:solidFill>
                  <a:schemeClr val="tx1"/>
                </a:solidFill>
              </a:rPr>
              <a:t>ence ,  two-dimensional arrays are called </a:t>
            </a:r>
            <a:r>
              <a:rPr lang="en-US" sz="2400" i="1" dirty="0">
                <a:solidFill>
                  <a:schemeClr val="tx1"/>
                </a:solidFill>
              </a:rPr>
              <a:t>matrix arrays</a:t>
            </a:r>
            <a:r>
              <a:rPr lang="en-US" sz="2400" dirty="0">
                <a:solidFill>
                  <a:schemeClr val="tx1"/>
                </a:solidFill>
              </a:rPr>
              <a:t>. </a:t>
            </a:r>
          </a:p>
          <a:p>
            <a:r>
              <a:rPr lang="en-US" sz="2400" dirty="0">
                <a:solidFill>
                  <a:schemeClr val="tx1"/>
                </a:solidFill>
              </a:rPr>
              <a:t>It is most common to index </a:t>
            </a:r>
            <a:r>
              <a:rPr lang="en-US" sz="2400" dirty="0"/>
              <a:t>this</a:t>
            </a:r>
            <a:r>
              <a:rPr lang="en-US" sz="2400" dirty="0">
                <a:solidFill>
                  <a:schemeClr val="tx1"/>
                </a:solidFill>
              </a:rPr>
              <a:t> array using the </a:t>
            </a:r>
            <a:r>
              <a:rPr lang="en-US" sz="2400" i="1" dirty="0">
                <a:solidFill>
                  <a:schemeClr val="tx1"/>
                </a:solidFill>
              </a:rPr>
              <a:t>RC</a:t>
            </a:r>
            <a:r>
              <a:rPr lang="en-US" sz="2400" dirty="0">
                <a:solidFill>
                  <a:schemeClr val="tx1"/>
                </a:solidFill>
              </a:rPr>
              <a:t>-convention, where elements are referred in </a:t>
            </a:r>
            <a:r>
              <a:rPr lang="en-US" sz="2400" i="1" dirty="0">
                <a:solidFill>
                  <a:schemeClr val="tx1"/>
                </a:solidFill>
              </a:rPr>
              <a:t>row</a:t>
            </a:r>
            <a:r>
              <a:rPr lang="en-US" sz="2400" dirty="0">
                <a:solidFill>
                  <a:schemeClr val="tx1"/>
                </a:solidFill>
              </a:rPr>
              <a:t>, </a:t>
            </a:r>
            <a:r>
              <a:rPr lang="en-US" sz="2400" i="1" dirty="0">
                <a:solidFill>
                  <a:schemeClr val="tx1"/>
                </a:solidFill>
              </a:rPr>
              <a:t>column </a:t>
            </a:r>
            <a:r>
              <a:rPr lang="en-US" sz="2400" dirty="0">
                <a:solidFill>
                  <a:schemeClr val="tx1"/>
                </a:solidFill>
              </a:rPr>
              <a:t>fashion </a:t>
            </a:r>
          </a:p>
          <a:p>
            <a:r>
              <a:rPr lang="en-US" sz="2400" dirty="0">
                <a:solidFill>
                  <a:schemeClr val="tx1"/>
                </a:solidFill>
              </a:rPr>
              <a:t>Let A </a:t>
            </a:r>
            <a:r>
              <a:rPr lang="en-US" sz="2400" dirty="0"/>
              <a:t>be</a:t>
            </a:r>
            <a:r>
              <a:rPr lang="en-US" sz="2400" dirty="0">
                <a:solidFill>
                  <a:schemeClr val="tx1"/>
                </a:solidFill>
              </a:rPr>
              <a:t> a two–dimensional </a:t>
            </a:r>
            <a:r>
              <a:rPr lang="en-US" sz="2400" i="1" dirty="0">
                <a:solidFill>
                  <a:schemeClr val="tx1"/>
                </a:solidFill>
              </a:rPr>
              <a:t>m </a:t>
            </a:r>
            <a:r>
              <a:rPr lang="en-US" sz="2400" dirty="0">
                <a:solidFill>
                  <a:schemeClr val="tx1"/>
                </a:solidFill>
              </a:rPr>
              <a:t>x </a:t>
            </a:r>
            <a:r>
              <a:rPr lang="en-US" sz="2400" i="1" dirty="0">
                <a:solidFill>
                  <a:schemeClr val="tx1"/>
                </a:solidFill>
              </a:rPr>
              <a:t>n </a:t>
            </a:r>
            <a:r>
              <a:rPr lang="en-US" sz="2400" dirty="0">
                <a:solidFill>
                  <a:schemeClr val="tx1"/>
                </a:solidFill>
              </a:rPr>
              <a:t>array. </a:t>
            </a:r>
            <a:endParaRPr lang="en-US" sz="2400" dirty="0"/>
          </a:p>
          <a:p>
            <a:r>
              <a:rPr lang="en-US" sz="2400" dirty="0">
                <a:solidFill>
                  <a:schemeClr val="tx1"/>
                </a:solidFill>
              </a:rPr>
              <a:t>The first dimension of A contains the </a:t>
            </a:r>
            <a:r>
              <a:rPr lang="en-US" sz="2400" i="1" dirty="0">
                <a:solidFill>
                  <a:schemeClr val="tx1"/>
                </a:solidFill>
              </a:rPr>
              <a:t>index set </a:t>
            </a:r>
            <a:r>
              <a:rPr lang="en-US" sz="2400" dirty="0">
                <a:solidFill>
                  <a:schemeClr val="tx1"/>
                </a:solidFill>
              </a:rPr>
              <a:t>1,......., </a:t>
            </a:r>
            <a:r>
              <a:rPr lang="en-US" sz="2400" i="1" dirty="0">
                <a:solidFill>
                  <a:schemeClr val="tx1"/>
                </a:solidFill>
              </a:rPr>
              <a:t>m</a:t>
            </a:r>
            <a:r>
              <a:rPr lang="en-US" sz="2400" dirty="0">
                <a:solidFill>
                  <a:schemeClr val="tx1"/>
                </a:solidFill>
              </a:rPr>
              <a:t>. with </a:t>
            </a:r>
            <a:r>
              <a:rPr lang="en-US" sz="2400" i="1" dirty="0">
                <a:solidFill>
                  <a:schemeClr val="tx1"/>
                </a:solidFill>
              </a:rPr>
              <a:t>lower bound </a:t>
            </a:r>
            <a:r>
              <a:rPr lang="en-US" sz="2400" dirty="0">
                <a:solidFill>
                  <a:schemeClr val="tx1"/>
                </a:solidFill>
              </a:rPr>
              <a:t>1 and </a:t>
            </a:r>
            <a:r>
              <a:rPr lang="en-US" sz="2400" i="1" dirty="0">
                <a:solidFill>
                  <a:schemeClr val="tx1"/>
                </a:solidFill>
              </a:rPr>
              <a:t>upper bound m</a:t>
            </a:r>
            <a:r>
              <a:rPr lang="en-US" sz="2400" dirty="0"/>
              <a:t>.</a:t>
            </a:r>
          </a:p>
          <a:p>
            <a:r>
              <a:rPr lang="en-US" sz="2400" dirty="0">
                <a:solidFill>
                  <a:schemeClr val="tx1"/>
                </a:solidFill>
              </a:rPr>
              <a:t>The second dimension of A contains the </a:t>
            </a:r>
            <a:r>
              <a:rPr lang="en-US" sz="2400" i="1" dirty="0">
                <a:solidFill>
                  <a:schemeClr val="tx1"/>
                </a:solidFill>
              </a:rPr>
              <a:t>index set </a:t>
            </a:r>
            <a:r>
              <a:rPr lang="en-US" sz="2400" dirty="0">
                <a:solidFill>
                  <a:schemeClr val="tx1"/>
                </a:solidFill>
              </a:rPr>
              <a:t>1,2,..... </a:t>
            </a:r>
            <a:r>
              <a:rPr lang="en-US" sz="2400" i="1" dirty="0">
                <a:solidFill>
                  <a:schemeClr val="tx1"/>
                </a:solidFill>
              </a:rPr>
              <a:t>n</a:t>
            </a:r>
            <a:r>
              <a:rPr lang="en-US" sz="2400" dirty="0">
                <a:solidFill>
                  <a:schemeClr val="tx1"/>
                </a:solidFill>
              </a:rPr>
              <a:t>, with </a:t>
            </a:r>
            <a:r>
              <a:rPr lang="en-US" sz="2400" i="1" dirty="0">
                <a:solidFill>
                  <a:schemeClr val="tx1"/>
                </a:solidFill>
              </a:rPr>
              <a:t>lower bound </a:t>
            </a:r>
            <a:r>
              <a:rPr lang="en-US" sz="2400" dirty="0">
                <a:solidFill>
                  <a:schemeClr val="tx1"/>
                </a:solidFill>
              </a:rPr>
              <a:t>1 and </a:t>
            </a:r>
            <a:r>
              <a:rPr lang="en-US" sz="2400" i="1" dirty="0">
                <a:solidFill>
                  <a:schemeClr val="tx1"/>
                </a:solidFill>
              </a:rPr>
              <a:t>upper bound n</a:t>
            </a:r>
            <a:r>
              <a:rPr lang="en-US" dirty="0">
                <a:solidFill>
                  <a:schemeClr val="tx1"/>
                </a:solidFill>
                <a:latin typeface="+mn-lt"/>
                <a:ea typeface="+mn-ea"/>
                <a:cs typeface="+mn-cs"/>
              </a:rPr>
              <a:t>. </a:t>
            </a:r>
          </a:p>
          <a:p>
            <a:r>
              <a:rPr lang="en-US" sz="2400" dirty="0">
                <a:solidFill>
                  <a:schemeClr val="tx1"/>
                </a:solidFill>
              </a:rPr>
              <a:t>The pair of lengths </a:t>
            </a:r>
            <a:r>
              <a:rPr lang="en-US" sz="2400" i="1" dirty="0">
                <a:solidFill>
                  <a:schemeClr val="tx1"/>
                </a:solidFill>
              </a:rPr>
              <a:t>m </a:t>
            </a:r>
            <a:r>
              <a:rPr lang="en-US" sz="2400" dirty="0">
                <a:solidFill>
                  <a:schemeClr val="tx1"/>
                </a:solidFill>
              </a:rPr>
              <a:t>x </a:t>
            </a:r>
            <a:r>
              <a:rPr lang="en-US" sz="2400" i="1" dirty="0">
                <a:solidFill>
                  <a:schemeClr val="tx1"/>
                </a:solidFill>
              </a:rPr>
              <a:t>n </a:t>
            </a:r>
            <a:r>
              <a:rPr lang="en-US" sz="2400" dirty="0">
                <a:solidFill>
                  <a:schemeClr val="tx1"/>
                </a:solidFill>
              </a:rPr>
              <a:t>(read “m by n”) is called the </a:t>
            </a:r>
            <a:r>
              <a:rPr lang="en-US" sz="2400" i="1" dirty="0">
                <a:solidFill>
                  <a:schemeClr val="tx1"/>
                </a:solidFill>
              </a:rPr>
              <a:t>size </a:t>
            </a:r>
            <a:r>
              <a:rPr lang="en-US" sz="2400" dirty="0">
                <a:solidFill>
                  <a:schemeClr val="tx1"/>
                </a:solidFill>
              </a:rPr>
              <a:t>of the array. </a:t>
            </a:r>
            <a:endParaRPr lang="en-US" sz="2400" dirty="0"/>
          </a:p>
          <a:p>
            <a:endParaRPr lang="en-US" dirty="0"/>
          </a:p>
          <a:p>
            <a:endParaRPr lang="en-US" dirty="0"/>
          </a:p>
          <a:p>
            <a:pPr marL="0" indent="0">
              <a:buNone/>
            </a:pPr>
            <a:endParaRPr lang="en-US" dirty="0"/>
          </a:p>
        </p:txBody>
      </p:sp>
      <p:sp>
        <p:nvSpPr>
          <p:cNvPr id="2" name="Slide Number Placeholder 1"/>
          <p:cNvSpPr>
            <a:spLocks noGrp="1"/>
          </p:cNvSpPr>
          <p:nvPr>
            <p:ph type="sldNum" sz="quarter" idx="10"/>
          </p:nvPr>
        </p:nvSpPr>
        <p:spPr/>
        <p:txBody>
          <a:bodyPr/>
          <a:lstStyle/>
          <a:p>
            <a:r>
              <a:rPr lang="en-US"/>
              <a:t>11.</a:t>
            </a:r>
            <a:fld id="{713C58F0-3851-104F-8631-1F05A93FC536}" type="slidenum">
              <a:rPr lang="en-US" smtClean="0"/>
              <a:pPr/>
              <a:t>36</a:t>
            </a:fld>
            <a:endParaRPr lang="en-US"/>
          </a:p>
        </p:txBody>
      </p:sp>
    </p:spTree>
    <p:extLst>
      <p:ext uri="{BB962C8B-B14F-4D97-AF65-F5344CB8AC3E}">
        <p14:creationId xmlns:p14="http://schemas.microsoft.com/office/powerpoint/2010/main" val="4105194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26148" t="25664" r="27213" b="19790"/>
          <a:stretch/>
        </p:blipFill>
        <p:spPr>
          <a:xfrm>
            <a:off x="471055" y="1911928"/>
            <a:ext cx="8132618" cy="4821382"/>
          </a:xfrm>
          <a:prstGeom prst="rect">
            <a:avLst/>
          </a:prstGeom>
        </p:spPr>
      </p:pic>
      <p:sp>
        <p:nvSpPr>
          <p:cNvPr id="7" name="Rectangle 6"/>
          <p:cNvSpPr/>
          <p:nvPr/>
        </p:nvSpPr>
        <p:spPr>
          <a:xfrm>
            <a:off x="290946" y="157226"/>
            <a:ext cx="8659090" cy="1908215"/>
          </a:xfrm>
          <a:prstGeom prst="rect">
            <a:avLst/>
          </a:prstGeom>
        </p:spPr>
        <p:txBody>
          <a:bodyPr wrap="square">
            <a:spAutoFit/>
          </a:bodyPr>
          <a:lstStyle/>
          <a:p>
            <a:pPr algn="just">
              <a:spcAft>
                <a:spcPts val="0"/>
              </a:spcAft>
            </a:pPr>
            <a:r>
              <a:rPr lang="en-US" sz="2000" b="1" dirty="0">
                <a:latin typeface="Times New Roman" panose="02020603050405020304" pitchFamily="18" charset="0"/>
                <a:ea typeface="Times New Roman" panose="02020603050405020304" pitchFamily="18" charset="0"/>
              </a:rPr>
              <a:t>Example</a:t>
            </a:r>
          </a:p>
          <a:p>
            <a:pPr algn="just">
              <a:spcAft>
                <a:spcPts val="0"/>
              </a:spcAft>
            </a:pPr>
            <a:r>
              <a:rPr lang="en-US" sz="2000" dirty="0">
                <a:latin typeface="Times New Roman" panose="02020603050405020304" pitchFamily="18" charset="0"/>
                <a:ea typeface="Times New Roman" panose="02020603050405020304" pitchFamily="18" charset="0"/>
              </a:rPr>
              <a:t>A course lecturer in Computer Science Dept. teaching CSC2310 offered by 30 students after given two C.A test. The record for the C.A can be store in computer by use of two dimensional arrays, in which the first subscript donates the student and the second subscript donates the test number.</a:t>
            </a:r>
            <a:endParaRPr lang="en-GB" sz="20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 </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1037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698" name="Text Box 2"/>
          <p:cNvSpPr txBox="1">
            <a:spLocks noChangeArrowheads="1"/>
          </p:cNvSpPr>
          <p:nvPr/>
        </p:nvSpPr>
        <p:spPr bwMode="auto">
          <a:xfrm>
            <a:off x="-2057400" y="38100"/>
            <a:ext cx="101110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solidFill>
                  <a:schemeClr val="hlink"/>
                </a:solidFill>
                <a:latin typeface="Times New Roman" charset="0"/>
              </a:rPr>
              <a:t>                                        </a:t>
            </a:r>
            <a:r>
              <a:rPr lang="en-US" sz="2800" dirty="0">
                <a:solidFill>
                  <a:schemeClr val="hlink"/>
                </a:solidFill>
                <a:latin typeface="Times New Roman" charset="0"/>
              </a:rPr>
              <a:t>Representation of two dimensional array in memory</a:t>
            </a:r>
          </a:p>
        </p:txBody>
      </p:sp>
      <p:sp>
        <p:nvSpPr>
          <p:cNvPr id="1565699" name="Rectangle 3"/>
          <p:cNvSpPr>
            <a:spLocks noChangeArrowheads="1"/>
          </p:cNvSpPr>
          <p:nvPr/>
        </p:nvSpPr>
        <p:spPr bwMode="auto">
          <a:xfrm>
            <a:off x="0" y="533400"/>
            <a:ext cx="8915400" cy="397031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just"/>
            <a:r>
              <a:rPr lang="en-US" sz="2400" b="0" dirty="0">
                <a:latin typeface="Times New Roman" charset="0"/>
              </a:rPr>
              <a:t>The indexes in a one-dimensional array directly define the relative positions of the elements in actual memory. </a:t>
            </a:r>
          </a:p>
          <a:p>
            <a:pPr algn="just"/>
            <a:r>
              <a:rPr lang="en-US" sz="2400" b="0" dirty="0">
                <a:latin typeface="Times New Roman"/>
                <a:cs typeface="Times New Roman"/>
              </a:rPr>
              <a:t>Multi-dimensional arrays can be stored as linear arrays in order to reduce the computation time and memory. </a:t>
            </a:r>
          </a:p>
          <a:p>
            <a:pPr algn="just"/>
            <a:endParaRPr lang="en-US" sz="2400" b="0" dirty="0">
              <a:latin typeface="Times New Roman" charset="0"/>
            </a:endParaRPr>
          </a:p>
          <a:p>
            <a:pPr algn="just"/>
            <a:r>
              <a:rPr lang="en-US" sz="2400" b="0" dirty="0">
                <a:latin typeface="Times New Roman" charset="0"/>
              </a:rPr>
              <a:t>The Figure below shows a two-dimensional array and how it is stored in memory using row-major or column-major storage. Row-major storage is more common</a:t>
            </a:r>
            <a:r>
              <a:rPr lang="en-US" sz="2800" b="0" dirty="0">
                <a:latin typeface="Times New Roman" charset="0"/>
              </a:rPr>
              <a:t>.</a:t>
            </a:r>
          </a:p>
          <a:p>
            <a:pPr algn="just"/>
            <a:r>
              <a:rPr lang="en-US" sz="2800" dirty="0"/>
              <a:t>. </a:t>
            </a:r>
          </a:p>
          <a:p>
            <a:pPr algn="just"/>
            <a:endParaRPr lang="en-US" sz="2800" b="0" dirty="0">
              <a:latin typeface="Times New Roman" charset="0"/>
            </a:endParaRPr>
          </a:p>
        </p:txBody>
      </p:sp>
      <p:sp>
        <p:nvSpPr>
          <p:cNvPr id="1565700" name="Text Box 4"/>
          <p:cNvSpPr txBox="1">
            <a:spLocks noChangeArrowheads="1"/>
          </p:cNvSpPr>
          <p:nvPr/>
        </p:nvSpPr>
        <p:spPr bwMode="auto">
          <a:xfrm>
            <a:off x="2241550" y="6248400"/>
            <a:ext cx="300374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solidFill>
                  <a:schemeClr val="folHlink"/>
                </a:solidFill>
                <a:latin typeface="Times New Roman" charset="0"/>
              </a:rPr>
              <a:t> </a:t>
            </a:r>
            <a:r>
              <a:rPr lang="en-US" sz="2000" dirty="0">
                <a:latin typeface="Times New Roman" charset="0"/>
              </a:rPr>
              <a:t>Memory layout of arrays</a:t>
            </a:r>
          </a:p>
        </p:txBody>
      </p:sp>
      <p:pic>
        <p:nvPicPr>
          <p:cNvPr id="1565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733800"/>
            <a:ext cx="6197600" cy="3006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15398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410200"/>
          </a:xfrm>
        </p:spPr>
        <p:txBody>
          <a:bodyPr>
            <a:normAutofit fontScale="92500"/>
          </a:bodyPr>
          <a:lstStyle/>
          <a:p>
            <a:r>
              <a:rPr lang="en-US" sz="2400" dirty="0"/>
              <a:t>F</a:t>
            </a:r>
            <a:r>
              <a:rPr lang="en-US" sz="2400" dirty="0">
                <a:solidFill>
                  <a:schemeClr val="tx1"/>
                </a:solidFill>
              </a:rPr>
              <a:t>or a linear array LA, the computer does not keep track of the address LOC(LA[K]) of every element LA[K] of LA, but does keep track of </a:t>
            </a:r>
            <a:r>
              <a:rPr lang="en-US" sz="2400" i="1" dirty="0">
                <a:solidFill>
                  <a:schemeClr val="tx1"/>
                </a:solidFill>
              </a:rPr>
              <a:t>Base</a:t>
            </a:r>
            <a:r>
              <a:rPr lang="en-US" sz="2400" dirty="0">
                <a:solidFill>
                  <a:schemeClr val="tx1"/>
                </a:solidFill>
              </a:rPr>
              <a:t>(LA), the address of the first element of LA. </a:t>
            </a:r>
          </a:p>
          <a:p>
            <a:r>
              <a:rPr lang="en-US" sz="2400" dirty="0">
                <a:solidFill>
                  <a:schemeClr val="tx1"/>
                </a:solidFill>
              </a:rPr>
              <a:t>The computer uses the formula below to find the address of LA[K] .</a:t>
            </a:r>
          </a:p>
          <a:p>
            <a:endParaRPr lang="en-US" sz="2400" dirty="0">
              <a:solidFill>
                <a:schemeClr val="tx1"/>
              </a:solidFill>
            </a:endParaRPr>
          </a:p>
          <a:p>
            <a:pPr marL="0" indent="0">
              <a:buNone/>
            </a:pPr>
            <a:r>
              <a:rPr lang="en-US" sz="2400" dirty="0"/>
              <a:t>              </a:t>
            </a:r>
            <a:r>
              <a:rPr lang="pl-PL" sz="2400" b="1" dirty="0">
                <a:solidFill>
                  <a:schemeClr val="tx1"/>
                </a:solidFill>
              </a:rPr>
              <a:t>LOC(LA[K]) = </a:t>
            </a:r>
            <a:r>
              <a:rPr lang="pl-PL" sz="2400" b="1" i="1" dirty="0">
                <a:solidFill>
                  <a:schemeClr val="tx1"/>
                </a:solidFill>
              </a:rPr>
              <a:t>Base</a:t>
            </a:r>
            <a:r>
              <a:rPr lang="pl-PL" sz="2400" b="1" dirty="0">
                <a:solidFill>
                  <a:schemeClr val="tx1"/>
                </a:solidFill>
              </a:rPr>
              <a:t>(LA) + </a:t>
            </a:r>
            <a:r>
              <a:rPr lang="pl-PL" sz="2400" b="1" i="1" dirty="0">
                <a:solidFill>
                  <a:schemeClr val="tx1"/>
                </a:solidFill>
              </a:rPr>
              <a:t>w </a:t>
            </a:r>
            <a:r>
              <a:rPr lang="pl-PL" sz="2400" b="1" dirty="0">
                <a:solidFill>
                  <a:schemeClr val="tx1"/>
                </a:solidFill>
              </a:rPr>
              <a:t>(K-1)</a:t>
            </a:r>
          </a:p>
          <a:p>
            <a:pPr marL="0" indent="0">
              <a:buNone/>
            </a:pPr>
            <a:endParaRPr lang="en-US" sz="2400" b="1" dirty="0">
              <a:solidFill>
                <a:schemeClr val="tx1"/>
              </a:solidFill>
            </a:endParaRPr>
          </a:p>
          <a:p>
            <a:r>
              <a:rPr lang="en-US" sz="2400" i="1" dirty="0">
                <a:solidFill>
                  <a:schemeClr val="tx1"/>
                </a:solidFill>
              </a:rPr>
              <a:t>w </a:t>
            </a:r>
            <a:r>
              <a:rPr lang="en-US" sz="2400" dirty="0">
                <a:solidFill>
                  <a:schemeClr val="tx1"/>
                </a:solidFill>
              </a:rPr>
              <a:t>is the number of words per memory cell for the </a:t>
            </a:r>
            <a:endParaRPr lang="en-US" sz="2400" dirty="0"/>
          </a:p>
          <a:p>
            <a:pPr marL="0" indent="0">
              <a:buNone/>
            </a:pPr>
            <a:r>
              <a:rPr lang="en-US" sz="2400" dirty="0">
                <a:solidFill>
                  <a:schemeClr val="tx1"/>
                </a:solidFill>
              </a:rPr>
              <a:t>	array LA, and 1 is the lower bound of the index set of LA. </a:t>
            </a:r>
          </a:p>
          <a:p>
            <a:r>
              <a:rPr lang="en-US" sz="2400" dirty="0">
                <a:solidFill>
                  <a:schemeClr val="tx1"/>
                </a:solidFill>
              </a:rPr>
              <a:t>A similar situation also holds for any two-dimensional </a:t>
            </a:r>
            <a:r>
              <a:rPr lang="en-US" sz="2400" i="1" dirty="0">
                <a:solidFill>
                  <a:schemeClr val="tx1"/>
                </a:solidFill>
              </a:rPr>
              <a:t>m </a:t>
            </a:r>
            <a:r>
              <a:rPr lang="en-US" sz="2400" dirty="0">
                <a:solidFill>
                  <a:schemeClr val="tx1"/>
                </a:solidFill>
              </a:rPr>
              <a:t>x </a:t>
            </a:r>
            <a:r>
              <a:rPr lang="en-US" sz="2400" i="1" dirty="0">
                <a:solidFill>
                  <a:schemeClr val="tx1"/>
                </a:solidFill>
              </a:rPr>
              <a:t>n </a:t>
            </a:r>
            <a:r>
              <a:rPr lang="en-US" sz="2400" dirty="0">
                <a:solidFill>
                  <a:schemeClr val="tx1"/>
                </a:solidFill>
              </a:rPr>
              <a:t>array A.</a:t>
            </a:r>
          </a:p>
          <a:p>
            <a:r>
              <a:rPr lang="en-US" sz="2400" dirty="0">
                <a:solidFill>
                  <a:schemeClr val="tx1"/>
                </a:solidFill>
              </a:rPr>
              <a:t>That is, the computer keeps track of </a:t>
            </a:r>
            <a:r>
              <a:rPr lang="en-US" sz="2400" i="1" dirty="0">
                <a:solidFill>
                  <a:schemeClr val="tx1"/>
                </a:solidFill>
              </a:rPr>
              <a:t>Base</a:t>
            </a:r>
            <a:r>
              <a:rPr lang="en-US" sz="2400" dirty="0">
                <a:solidFill>
                  <a:schemeClr val="tx1"/>
                </a:solidFill>
              </a:rPr>
              <a:t>(A) – the address of the first element A[1,1] of A – and computes the address LOC(A[J, K]) of A[J, K]. </a:t>
            </a:r>
            <a:endParaRPr lang="en-US" sz="2400" dirty="0"/>
          </a:p>
          <a:p>
            <a:pPr marL="0" indent="0">
              <a:buNone/>
            </a:pPr>
            <a:r>
              <a:rPr lang="en-US" sz="2400" dirty="0">
                <a:solidFill>
                  <a:schemeClr val="tx1"/>
                </a:solidFill>
              </a:rPr>
              <a:t> </a:t>
            </a:r>
            <a:endParaRPr lang="en-US" sz="2400" dirty="0"/>
          </a:p>
          <a:p>
            <a:endParaRPr lang="en-US" sz="24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83114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Properties of an algorithm</a:t>
            </a:r>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 Correctness </a:t>
            </a:r>
            <a:endParaRPr lang="en-US" dirty="0"/>
          </a:p>
          <a:p>
            <a:pPr marL="0" indent="0">
              <a:buNone/>
            </a:pPr>
            <a:r>
              <a:rPr lang="en-US" dirty="0">
                <a:solidFill>
                  <a:schemeClr val="tx1"/>
                </a:solidFill>
                <a:latin typeface="Wingdings"/>
                <a:ea typeface="+mn-ea"/>
                <a:cs typeface="+mn-cs"/>
              </a:rPr>
              <a:t> 􏰀 </a:t>
            </a:r>
            <a:r>
              <a:rPr lang="en-US" dirty="0">
                <a:solidFill>
                  <a:schemeClr val="tx1"/>
                </a:solidFill>
                <a:latin typeface="+mn-lt"/>
                <a:ea typeface="+mn-ea"/>
                <a:cs typeface="+mn-cs"/>
              </a:rPr>
              <a:t>give the right answer for all possible cases </a:t>
            </a:r>
            <a:endParaRPr lang="en-US" dirty="0"/>
          </a:p>
          <a:p>
            <a:pPr marL="0" indent="0">
              <a:buNone/>
            </a:pPr>
            <a:endParaRPr lang="en-US" dirty="0">
              <a:solidFill>
                <a:schemeClr val="tx1"/>
              </a:solidFill>
              <a:latin typeface="+mn-lt"/>
              <a:ea typeface="+mn-ea"/>
              <a:cs typeface="+mn-cs"/>
            </a:endParaRPr>
          </a:p>
          <a:p>
            <a:pPr marL="0" indent="0">
              <a:buNone/>
            </a:pPr>
            <a:r>
              <a:rPr lang="en-US" dirty="0"/>
              <a:t> </a:t>
            </a:r>
            <a:r>
              <a:rPr lang="en-US" dirty="0">
                <a:solidFill>
                  <a:schemeClr val="tx1"/>
                </a:solidFill>
                <a:latin typeface="+mn-lt"/>
                <a:ea typeface="+mn-ea"/>
                <a:cs typeface="+mn-cs"/>
              </a:rPr>
              <a:t>Finiteness</a:t>
            </a:r>
            <a:br>
              <a:rPr lang="en-US" dirty="0">
                <a:solidFill>
                  <a:schemeClr val="tx1"/>
                </a:solidFill>
                <a:latin typeface="+mn-lt"/>
                <a:ea typeface="+mn-ea"/>
                <a:cs typeface="+mn-cs"/>
              </a:rPr>
            </a:br>
            <a:r>
              <a:rPr lang="en-US" dirty="0">
                <a:solidFill>
                  <a:schemeClr val="tx1"/>
                </a:solidFill>
                <a:latin typeface="Wingdings"/>
                <a:ea typeface="+mn-ea"/>
                <a:cs typeface="+mn-cs"/>
              </a:rPr>
              <a:t>􏰀 </a:t>
            </a:r>
            <a:r>
              <a:rPr lang="en-US" dirty="0">
                <a:solidFill>
                  <a:schemeClr val="tx1"/>
                </a:solidFill>
                <a:latin typeface="+mn-lt"/>
                <a:ea typeface="+mn-ea"/>
                <a:cs typeface="+mn-cs"/>
              </a:rPr>
              <a:t>stop in reasonable time </a:t>
            </a:r>
            <a:endParaRPr lang="en-US"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r>
              <a:rPr lang="en-US"/>
              <a:t>11.</a:t>
            </a:r>
            <a:fld id="{825BE74A-A509-0748-81EC-10009111F08F}" type="slidenum">
              <a:rPr lang="en-US" smtClean="0"/>
              <a:pPr/>
              <a:t>4</a:t>
            </a:fld>
            <a:endParaRPr lang="en-US"/>
          </a:p>
        </p:txBody>
      </p:sp>
    </p:spTree>
    <p:extLst>
      <p:ext uri="{BB962C8B-B14F-4D97-AF65-F5344CB8AC3E}">
        <p14:creationId xmlns:p14="http://schemas.microsoft.com/office/powerpoint/2010/main" val="2415560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solidFill>
                  <a:schemeClr val="tx1"/>
                </a:solidFill>
              </a:rPr>
              <a:t>       </a:t>
            </a:r>
            <a:r>
              <a:rPr lang="en-US" sz="3200" dirty="0">
                <a:solidFill>
                  <a:schemeClr val="tx1"/>
                </a:solidFill>
                <a:latin typeface="Arial Black"/>
                <a:cs typeface="Arial Black"/>
              </a:rPr>
              <a:t>column major order formula </a:t>
            </a:r>
            <a:endParaRPr lang="en-US" sz="3200" dirty="0">
              <a:latin typeface="Arial Black"/>
              <a:cs typeface="Arial Black"/>
            </a:endParaRPr>
          </a:p>
        </p:txBody>
      </p:sp>
      <p:sp>
        <p:nvSpPr>
          <p:cNvPr id="3" name="Content Placeholder 2"/>
          <p:cNvSpPr>
            <a:spLocks noGrp="1"/>
          </p:cNvSpPr>
          <p:nvPr>
            <p:ph idx="1"/>
          </p:nvPr>
        </p:nvSpPr>
        <p:spPr/>
        <p:txBody>
          <a:bodyPr/>
          <a:lstStyle/>
          <a:p>
            <a:pPr marL="0" indent="0">
              <a:buNone/>
            </a:pPr>
            <a:endParaRPr lang="en-US" dirty="0">
              <a:solidFill>
                <a:schemeClr val="tx1"/>
              </a:solidFill>
              <a:latin typeface="+mn-lt"/>
              <a:ea typeface="+mn-ea"/>
              <a:cs typeface="+mn-cs"/>
            </a:endParaRPr>
          </a:p>
          <a:p>
            <a:pPr marL="0" indent="0">
              <a:buNone/>
            </a:pPr>
            <a:endParaRPr lang="en-US" dirty="0"/>
          </a:p>
          <a:p>
            <a:pPr marL="0" indent="0">
              <a:buNone/>
            </a:pPr>
            <a:endParaRPr lang="en-US" dirty="0">
              <a:solidFill>
                <a:schemeClr val="tx1"/>
              </a:solidFill>
              <a:latin typeface="+mn-lt"/>
              <a:ea typeface="+mn-ea"/>
              <a:cs typeface="+mn-cs"/>
            </a:endParaRPr>
          </a:p>
          <a:p>
            <a:pPr marL="0" indent="0">
              <a:buNone/>
            </a:pPr>
            <a:r>
              <a:rPr lang="en-US" dirty="0">
                <a:solidFill>
                  <a:schemeClr val="tx1"/>
                </a:solidFill>
                <a:latin typeface="+mn-lt"/>
                <a:ea typeface="+mn-ea"/>
                <a:cs typeface="+mn-cs"/>
              </a:rPr>
              <a:t>LOC(A[J, K]) = Base(A) + w[M(K-1) + (J-1)] </a:t>
            </a:r>
            <a:endParaRPr lang="en-US"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r>
              <a:rPr lang="en-US"/>
              <a:t>11.</a:t>
            </a:r>
            <a:fld id="{825BE74A-A509-0748-81EC-10009111F08F}" type="slidenum">
              <a:rPr lang="en-US" smtClean="0"/>
              <a:pPr/>
              <a:t>40</a:t>
            </a:fld>
            <a:endParaRPr lang="en-US"/>
          </a:p>
        </p:txBody>
      </p:sp>
    </p:spTree>
    <p:extLst>
      <p:ext uri="{BB962C8B-B14F-4D97-AF65-F5344CB8AC3E}">
        <p14:creationId xmlns:p14="http://schemas.microsoft.com/office/powerpoint/2010/main" val="1148771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tx1"/>
                </a:solidFill>
              </a:rPr>
              <a:t> </a:t>
            </a:r>
            <a:r>
              <a:rPr lang="en-US" dirty="0">
                <a:solidFill>
                  <a:schemeClr val="tx1"/>
                </a:solidFill>
                <a:latin typeface="Arial Black"/>
                <a:cs typeface="Arial Black"/>
              </a:rPr>
              <a:t> Raw major order formula </a:t>
            </a:r>
            <a:endParaRPr lang="en-US" dirty="0"/>
          </a:p>
        </p:txBody>
      </p:sp>
      <p:sp>
        <p:nvSpPr>
          <p:cNvPr id="3" name="Content Placeholder 2"/>
          <p:cNvSpPr>
            <a:spLocks noGrp="1"/>
          </p:cNvSpPr>
          <p:nvPr>
            <p:ph idx="1"/>
          </p:nvPr>
        </p:nvSpPr>
        <p:spPr/>
        <p:txBody>
          <a:bodyPr/>
          <a:lstStyle/>
          <a:p>
            <a:endParaRPr lang="pl-PL" dirty="0">
              <a:solidFill>
                <a:schemeClr val="tx1"/>
              </a:solidFill>
              <a:latin typeface="+mn-lt"/>
              <a:ea typeface="+mn-ea"/>
              <a:cs typeface="+mn-cs"/>
            </a:endParaRPr>
          </a:p>
          <a:p>
            <a:endParaRPr lang="pl-PL" dirty="0"/>
          </a:p>
          <a:p>
            <a:pPr marL="0" indent="0">
              <a:buNone/>
            </a:pPr>
            <a:endParaRPr lang="pl-PL" dirty="0">
              <a:solidFill>
                <a:schemeClr val="tx1"/>
              </a:solidFill>
              <a:latin typeface="+mn-lt"/>
              <a:ea typeface="+mn-ea"/>
              <a:cs typeface="+mn-cs"/>
            </a:endParaRPr>
          </a:p>
          <a:p>
            <a:pPr marL="0" indent="0">
              <a:buNone/>
            </a:pPr>
            <a:r>
              <a:rPr lang="pl-PL" dirty="0">
                <a:solidFill>
                  <a:schemeClr val="tx1"/>
                </a:solidFill>
                <a:latin typeface="+mn-lt"/>
                <a:ea typeface="+mn-ea"/>
                <a:cs typeface="+mn-cs"/>
              </a:rPr>
              <a:t>LOC(A[J, K]) = Base(A) + w[N(J-1) + (K-1)] </a:t>
            </a:r>
            <a:endParaRPr lang="pl-PL" dirty="0"/>
          </a:p>
          <a:p>
            <a:endParaRPr lang="en-US" dirty="0"/>
          </a:p>
        </p:txBody>
      </p:sp>
      <p:sp>
        <p:nvSpPr>
          <p:cNvPr id="4" name="Slide Number Placeholder 3"/>
          <p:cNvSpPr>
            <a:spLocks noGrp="1"/>
          </p:cNvSpPr>
          <p:nvPr>
            <p:ph type="sldNum" sz="quarter" idx="10"/>
          </p:nvPr>
        </p:nvSpPr>
        <p:spPr/>
        <p:txBody>
          <a:bodyPr/>
          <a:lstStyle/>
          <a:p>
            <a:r>
              <a:rPr lang="en-US"/>
              <a:t>11.</a:t>
            </a:r>
            <a:fld id="{825BE74A-A509-0748-81EC-10009111F08F}" type="slidenum">
              <a:rPr lang="en-US" smtClean="0"/>
              <a:pPr/>
              <a:t>41</a:t>
            </a:fld>
            <a:endParaRPr lang="en-US"/>
          </a:p>
        </p:txBody>
      </p:sp>
    </p:spTree>
    <p:extLst>
      <p:ext uri="{BB962C8B-B14F-4D97-AF65-F5344CB8AC3E}">
        <p14:creationId xmlns:p14="http://schemas.microsoft.com/office/powerpoint/2010/main" val="4132629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46" name="Text Box 2"/>
          <p:cNvSpPr txBox="1">
            <a:spLocks noChangeArrowheads="1"/>
          </p:cNvSpPr>
          <p:nvPr/>
        </p:nvSpPr>
        <p:spPr bwMode="auto">
          <a:xfrm>
            <a:off x="76200" y="152400"/>
            <a:ext cx="1944688" cy="4572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solidFill>
                  <a:schemeClr val="bg1"/>
                </a:solidFill>
                <a:latin typeface="Times New Roman" charset="0"/>
              </a:rPr>
              <a:t>Example 11.4</a:t>
            </a:r>
            <a:endParaRPr lang="en-US" sz="2000" i="1">
              <a:solidFill>
                <a:schemeClr val="bg1"/>
              </a:solidFill>
              <a:latin typeface="Times New Roman" charset="0"/>
            </a:endParaRPr>
          </a:p>
        </p:txBody>
      </p:sp>
      <p:sp>
        <p:nvSpPr>
          <p:cNvPr id="1567747" name="Rectangle 3"/>
          <p:cNvSpPr>
            <a:spLocks noChangeArrowheads="1"/>
          </p:cNvSpPr>
          <p:nvPr/>
        </p:nvSpPr>
        <p:spPr bwMode="auto">
          <a:xfrm>
            <a:off x="76200" y="762000"/>
            <a:ext cx="8229600"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just" eaLnBrk="1" hangingPunct="1"/>
            <a:r>
              <a:rPr lang="en-US" sz="2400" b="0" dirty="0">
                <a:effectLst>
                  <a:outerShdw blurRad="38100" dist="38100" dir="2700000" algn="tl">
                    <a:srgbClr val="DDDDDD"/>
                  </a:outerShdw>
                </a:effectLst>
                <a:latin typeface="Times New Roman" charset="0"/>
              </a:rPr>
              <a:t>We have stored the two-dimensional array students in memory. The array is 100 × 4 (100 rows and 4 columns). Show the address of the element students[5][3] assuming that the element student[1][1] is stored in the memory location with address 1000 and each element occupies only one memory location. The computer uses row-major storage.</a:t>
            </a:r>
          </a:p>
        </p:txBody>
      </p:sp>
      <p:sp>
        <p:nvSpPr>
          <p:cNvPr id="1567748" name="Rectangle 4"/>
          <p:cNvSpPr>
            <a:spLocks noChangeArrowheads="1"/>
          </p:cNvSpPr>
          <p:nvPr/>
        </p:nvSpPr>
        <p:spPr bwMode="auto">
          <a:xfrm>
            <a:off x="152400" y="3168650"/>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just" eaLnBrk="1" hangingPunct="1"/>
            <a:r>
              <a:rPr lang="en-US" sz="2400" dirty="0">
                <a:solidFill>
                  <a:srgbClr val="660066"/>
                </a:solidFill>
                <a:effectLst>
                  <a:outerShdw blurRad="38100" dist="38100" dir="2700000" algn="tl">
                    <a:srgbClr val="DDDDDD"/>
                  </a:outerShdw>
                </a:effectLst>
                <a:latin typeface="Times New Roman" charset="0"/>
              </a:rPr>
              <a:t>Solution</a:t>
            </a:r>
          </a:p>
        </p:txBody>
      </p:sp>
      <p:sp>
        <p:nvSpPr>
          <p:cNvPr id="1567750" name="Rectangle 6"/>
          <p:cNvSpPr>
            <a:spLocks noChangeArrowheads="1"/>
          </p:cNvSpPr>
          <p:nvPr/>
        </p:nvSpPr>
        <p:spPr bwMode="auto">
          <a:xfrm>
            <a:off x="152400" y="3837930"/>
            <a:ext cx="82296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just" eaLnBrk="1" hangingPunct="1"/>
            <a:r>
              <a:rPr lang="en-US" sz="2400" b="0" dirty="0">
                <a:effectLst>
                  <a:outerShdw blurRad="38100" dist="38100" dir="2700000" algn="tl">
                    <a:srgbClr val="DDDDDD"/>
                  </a:outerShdw>
                </a:effectLst>
                <a:latin typeface="Times New Roman" charset="0"/>
              </a:rPr>
              <a:t>.</a:t>
            </a:r>
          </a:p>
        </p:txBody>
      </p:sp>
      <p:sp>
        <p:nvSpPr>
          <p:cNvPr id="1567752" name="Rectangle 8"/>
          <p:cNvSpPr>
            <a:spLocks noChangeArrowheads="1"/>
          </p:cNvSpPr>
          <p:nvPr/>
        </p:nvSpPr>
        <p:spPr bwMode="auto">
          <a:xfrm>
            <a:off x="230476" y="4299595"/>
            <a:ext cx="82296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just" eaLnBrk="1" hangingPunct="1"/>
            <a:r>
              <a:rPr lang="en-US" sz="2400" b="0" dirty="0">
                <a:effectLst>
                  <a:outerShdw blurRad="38100" dist="38100" dir="2700000" algn="tl">
                    <a:srgbClr val="DDDDDD"/>
                  </a:outerShdw>
                </a:effectLst>
                <a:latin typeface="Times New Roman" charset="0"/>
              </a:rPr>
              <a:t>If the first element occupies the location 1000, the target element occupies the location 1018.</a:t>
            </a:r>
          </a:p>
        </p:txBody>
      </p:sp>
    </p:spTree>
    <p:extLst>
      <p:ext uri="{BB962C8B-B14F-4D97-AF65-F5344CB8AC3E}">
        <p14:creationId xmlns:p14="http://schemas.microsoft.com/office/powerpoint/2010/main" val="3242674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794" name="Text Box 2"/>
          <p:cNvSpPr txBox="1">
            <a:spLocks noChangeArrowheads="1"/>
          </p:cNvSpPr>
          <p:nvPr/>
        </p:nvSpPr>
        <p:spPr bwMode="auto">
          <a:xfrm>
            <a:off x="457200" y="511860"/>
            <a:ext cx="674840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dirty="0">
                <a:solidFill>
                  <a:schemeClr val="hlink"/>
                </a:solidFill>
                <a:latin typeface="Times New Roman" charset="0"/>
              </a:rPr>
              <a:t>                                    </a:t>
            </a:r>
            <a:r>
              <a:rPr lang="en-US" sz="2800" dirty="0">
                <a:solidFill>
                  <a:schemeClr val="hlink"/>
                </a:solidFill>
                <a:latin typeface="Times New Roman" charset="0"/>
              </a:rPr>
              <a:t>  Operations on array</a:t>
            </a:r>
          </a:p>
        </p:txBody>
      </p:sp>
      <p:sp>
        <p:nvSpPr>
          <p:cNvPr id="1569795" name="Rectangle 3"/>
          <p:cNvSpPr>
            <a:spLocks noChangeArrowheads="1"/>
          </p:cNvSpPr>
          <p:nvPr/>
        </p:nvSpPr>
        <p:spPr bwMode="auto">
          <a:xfrm>
            <a:off x="152400" y="1557124"/>
            <a:ext cx="8915400" cy="22272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just"/>
            <a:r>
              <a:rPr lang="en-US" sz="2800" b="0" dirty="0">
                <a:latin typeface="Times New Roman" charset="0"/>
              </a:rPr>
              <a:t>Although we can apply conventional operations defined for each element of an array , there are some operations that we can define on an array as a data structure. The common operations on arrays as structures are </a:t>
            </a:r>
            <a:r>
              <a:rPr lang="en-US" sz="2800" dirty="0">
                <a:solidFill>
                  <a:schemeClr val="folHlink"/>
                </a:solidFill>
                <a:latin typeface="Times New Roman" charset="0"/>
              </a:rPr>
              <a:t>searching</a:t>
            </a:r>
            <a:r>
              <a:rPr lang="en-US" sz="2800" b="0" dirty="0">
                <a:latin typeface="Times New Roman" charset="0"/>
              </a:rPr>
              <a:t>, </a:t>
            </a:r>
            <a:r>
              <a:rPr lang="en-US" sz="2800" dirty="0">
                <a:solidFill>
                  <a:schemeClr val="folHlink"/>
                </a:solidFill>
                <a:latin typeface="Times New Roman" charset="0"/>
              </a:rPr>
              <a:t>insertion</a:t>
            </a:r>
            <a:r>
              <a:rPr lang="en-US" sz="2800" b="0" dirty="0">
                <a:latin typeface="Times New Roman" charset="0"/>
              </a:rPr>
              <a:t>, </a:t>
            </a:r>
            <a:r>
              <a:rPr lang="en-US" sz="2800" dirty="0">
                <a:solidFill>
                  <a:schemeClr val="folHlink"/>
                </a:solidFill>
                <a:latin typeface="Times New Roman" charset="0"/>
              </a:rPr>
              <a:t>deletion</a:t>
            </a:r>
            <a:r>
              <a:rPr lang="en-US" sz="2800" b="0" dirty="0">
                <a:latin typeface="Times New Roman" charset="0"/>
              </a:rPr>
              <a:t>, </a:t>
            </a:r>
            <a:r>
              <a:rPr lang="en-US" sz="2800" dirty="0">
                <a:solidFill>
                  <a:schemeClr val="folHlink"/>
                </a:solidFill>
                <a:latin typeface="Times New Roman" charset="0"/>
              </a:rPr>
              <a:t>retrieval</a:t>
            </a:r>
            <a:r>
              <a:rPr lang="en-US" sz="2800" b="0" dirty="0">
                <a:latin typeface="Times New Roman" charset="0"/>
              </a:rPr>
              <a:t> and </a:t>
            </a:r>
            <a:r>
              <a:rPr lang="en-US" sz="2800" dirty="0">
                <a:solidFill>
                  <a:schemeClr val="folHlink"/>
                </a:solidFill>
                <a:latin typeface="Times New Roman" charset="0"/>
              </a:rPr>
              <a:t>traversal</a:t>
            </a:r>
            <a:r>
              <a:rPr lang="en-US" sz="2800" b="0" dirty="0">
                <a:latin typeface="Times New Roman" charset="0"/>
              </a:rPr>
              <a:t>.</a:t>
            </a:r>
          </a:p>
        </p:txBody>
      </p:sp>
      <p:sp>
        <p:nvSpPr>
          <p:cNvPr id="1569798" name="Rectangle 6"/>
          <p:cNvSpPr>
            <a:spLocks noChangeArrowheads="1"/>
          </p:cNvSpPr>
          <p:nvPr/>
        </p:nvSpPr>
        <p:spPr bwMode="auto">
          <a:xfrm>
            <a:off x="152400" y="4556125"/>
            <a:ext cx="8915400" cy="18002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just"/>
            <a:r>
              <a:rPr lang="en-US" sz="2800" b="0" dirty="0">
                <a:latin typeface="Times New Roman" charset="0"/>
              </a:rPr>
              <a:t>Although searching, retrieval and traversal of an array is an easy job, insertion and deletion is time consuming. The elements need to be shifted down before insertion and shifted up after deletion. </a:t>
            </a:r>
          </a:p>
        </p:txBody>
      </p:sp>
    </p:spTree>
    <p:extLst>
      <p:ext uri="{BB962C8B-B14F-4D97-AF65-F5344CB8AC3E}">
        <p14:creationId xmlns:p14="http://schemas.microsoft.com/office/powerpoint/2010/main" val="607687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890" name="Text Box 2"/>
          <p:cNvSpPr txBox="1">
            <a:spLocks noChangeArrowheads="1"/>
          </p:cNvSpPr>
          <p:nvPr/>
        </p:nvSpPr>
        <p:spPr bwMode="auto">
          <a:xfrm>
            <a:off x="1459628" y="331415"/>
            <a:ext cx="57626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dirty="0">
                <a:solidFill>
                  <a:schemeClr val="hlink"/>
                </a:solidFill>
                <a:latin typeface="Times New Roman" charset="0"/>
              </a:rPr>
              <a:t> </a:t>
            </a:r>
            <a:r>
              <a:rPr lang="en-US" sz="2800" dirty="0">
                <a:solidFill>
                  <a:schemeClr val="hlink"/>
                </a:solidFill>
                <a:latin typeface="Times New Roman" charset="0"/>
              </a:rPr>
              <a:t>                      Application</a:t>
            </a:r>
          </a:p>
        </p:txBody>
      </p:sp>
      <p:sp>
        <p:nvSpPr>
          <p:cNvPr id="1573891" name="Rectangle 3"/>
          <p:cNvSpPr>
            <a:spLocks noChangeArrowheads="1"/>
          </p:cNvSpPr>
          <p:nvPr/>
        </p:nvSpPr>
        <p:spPr bwMode="auto">
          <a:xfrm>
            <a:off x="152400" y="999623"/>
            <a:ext cx="8915400" cy="308133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just"/>
            <a:r>
              <a:rPr lang="en-US" sz="2800" b="0" dirty="0">
                <a:latin typeface="Times New Roman" charset="0"/>
              </a:rPr>
              <a:t>Thinking about the operations discussed in the previous section gives a clue to the application of arrays. If we have a list in which a lot of insertions and deletions are expected after the original list has been created, we should not use an array. An array is more suitable when the number of deletions and insertions is small, but a lot of searching and retrieval activities are expected.</a:t>
            </a:r>
          </a:p>
        </p:txBody>
      </p:sp>
    </p:spTree>
    <p:extLst>
      <p:ext uri="{BB962C8B-B14F-4D97-AF65-F5344CB8AC3E}">
        <p14:creationId xmlns:p14="http://schemas.microsoft.com/office/powerpoint/2010/main" val="9614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17838"/>
            <a:ext cx="8229600" cy="1143000"/>
          </a:xfrm>
        </p:spPr>
        <p:txBody>
          <a:bodyPr>
            <a:normAutofit fontScale="90000"/>
          </a:bodyPr>
          <a:lstStyle/>
          <a:p>
            <a:r>
              <a:rPr lang="en-US" dirty="0"/>
              <a:t>             </a:t>
            </a:r>
            <a:r>
              <a:rPr lang="en-US" sz="8000" dirty="0"/>
              <a:t>THANK YOU</a:t>
            </a:r>
          </a:p>
        </p:txBody>
      </p:sp>
      <p:sp>
        <p:nvSpPr>
          <p:cNvPr id="2" name="Slide Number Placeholder 1"/>
          <p:cNvSpPr>
            <a:spLocks noGrp="1"/>
          </p:cNvSpPr>
          <p:nvPr>
            <p:ph type="sldNum" sz="quarter" idx="10"/>
          </p:nvPr>
        </p:nvSpPr>
        <p:spPr/>
        <p:txBody>
          <a:bodyPr/>
          <a:lstStyle/>
          <a:p>
            <a:r>
              <a:rPr lang="en-US"/>
              <a:t>11.</a:t>
            </a:r>
            <a:fld id="{713C58F0-3851-104F-8631-1F05A93FC536}" type="slidenum">
              <a:rPr lang="en-US" smtClean="0"/>
              <a:pPr/>
              <a:t>45</a:t>
            </a:fld>
            <a:endParaRPr lang="en-US"/>
          </a:p>
        </p:txBody>
      </p:sp>
    </p:spTree>
    <p:extLst>
      <p:ext uri="{BB962C8B-B14F-4D97-AF65-F5344CB8AC3E}">
        <p14:creationId xmlns:p14="http://schemas.microsoft.com/office/powerpoint/2010/main" val="35889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11.</a:t>
            </a:r>
            <a:fld id="{2C5046C9-ECDC-8D44-89D8-732A6521FB91}" type="slidenum">
              <a:rPr lang="en-US"/>
              <a:pPr/>
              <a:t>5</a:t>
            </a:fld>
            <a:endParaRPr lang="en-US"/>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GB">
              <a:effectLst>
                <a:outerShdw blurRad="38100" dist="38100" dir="2700000" algn="tl">
                  <a:srgbClr val="FFFFFF"/>
                </a:outerShdw>
              </a:effectLst>
              <a:latin typeface="Times New Roman" charset="0"/>
            </a:endParaRPr>
          </a:p>
        </p:txBody>
      </p:sp>
      <p:sp>
        <p:nvSpPr>
          <p:cNvPr id="565251" name="Text Box 3"/>
          <p:cNvSpPr txBox="1">
            <a:spLocks noChangeArrowheads="1"/>
          </p:cNvSpPr>
          <p:nvPr/>
        </p:nvSpPr>
        <p:spPr bwMode="auto">
          <a:xfrm>
            <a:off x="228600" y="406400"/>
            <a:ext cx="2142333" cy="584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effectLst>
                  <a:outerShdw blurRad="38100" dist="38100" dir="2700000" algn="tl">
                    <a:srgbClr val="DDDDDD"/>
                  </a:outerShdw>
                </a:effectLst>
                <a:latin typeface="Times" charset="0"/>
              </a:rPr>
              <a:t>   ARRAYS</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endParaRPr lang="en-GB" sz="1800">
              <a:latin typeface="Times New Roman" charset="0"/>
            </a:endParaRPr>
          </a:p>
        </p:txBody>
      </p:sp>
      <p:sp>
        <p:nvSpPr>
          <p:cNvPr id="565253" name="Rectangle 5"/>
          <p:cNvSpPr>
            <a:spLocks noChangeArrowheads="1"/>
          </p:cNvSpPr>
          <p:nvPr/>
        </p:nvSpPr>
        <p:spPr bwMode="auto">
          <a:xfrm>
            <a:off x="152400" y="1506538"/>
            <a:ext cx="8229600" cy="2227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just" eaLnBrk="1" hangingPunct="1"/>
            <a:r>
              <a:rPr lang="en-US" sz="2800" b="0" dirty="0">
                <a:effectLst>
                  <a:outerShdw blurRad="38100" dist="38100" dir="2700000" algn="tl">
                    <a:srgbClr val="DDDDDD"/>
                  </a:outerShdw>
                </a:effectLst>
                <a:latin typeface="Times New Roman" charset="0"/>
              </a:rPr>
              <a:t>Imagine that we have 100 scores. We need to read them, process them and print them. We must also keep these 100 scores in memory for the duration of the program. We can define a hundred variables, each with a different name, as shown in Figure </a:t>
            </a:r>
            <a:r>
              <a:rPr lang="en-US" sz="2800" dirty="0">
                <a:effectLst>
                  <a:outerShdw blurRad="38100" dist="38100" dir="2700000" algn="tl">
                    <a:srgbClr val="DDDDDD"/>
                  </a:outerShdw>
                </a:effectLst>
                <a:latin typeface="Times New Roman" charset="0"/>
              </a:rPr>
              <a:t>below</a:t>
            </a:r>
            <a:endParaRPr lang="en-US" sz="2800" b="0" dirty="0">
              <a:effectLst>
                <a:outerShdw blurRad="38100" dist="38100" dir="2700000" algn="tl">
                  <a:srgbClr val="DDDDDD"/>
                </a:outerShdw>
              </a:effectLst>
              <a:latin typeface="Times New Roman" charset="0"/>
            </a:endParaRPr>
          </a:p>
        </p:txBody>
      </p:sp>
      <p:sp>
        <p:nvSpPr>
          <p:cNvPr id="565279" name="Text Box 31"/>
          <p:cNvSpPr txBox="1">
            <a:spLocks noChangeArrowheads="1"/>
          </p:cNvSpPr>
          <p:nvPr/>
        </p:nvSpPr>
        <p:spPr bwMode="auto">
          <a:xfrm>
            <a:off x="1676400" y="6248400"/>
            <a:ext cx="476790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solidFill>
                  <a:schemeClr val="folHlink"/>
                </a:solidFill>
                <a:latin typeface="Times New Roman" charset="0"/>
              </a:rPr>
              <a:t>Figure 1.1  </a:t>
            </a:r>
            <a:r>
              <a:rPr lang="en-US" sz="2000" dirty="0">
                <a:latin typeface="Times New Roman" charset="0"/>
              </a:rPr>
              <a:t>A hundred individual variables</a:t>
            </a:r>
          </a:p>
        </p:txBody>
      </p:sp>
      <p:pic>
        <p:nvPicPr>
          <p:cNvPr id="5652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0" y="4114800"/>
            <a:ext cx="2889250" cy="163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2414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5" name="Rectangle 3"/>
          <p:cNvSpPr>
            <a:spLocks noChangeArrowheads="1"/>
          </p:cNvSpPr>
          <p:nvPr/>
        </p:nvSpPr>
        <p:spPr bwMode="auto">
          <a:xfrm>
            <a:off x="76200" y="152400"/>
            <a:ext cx="8915400" cy="18002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just"/>
            <a:r>
              <a:rPr lang="en-US" sz="2800" b="0" dirty="0">
                <a:latin typeface="Times New Roman" charset="0"/>
              </a:rPr>
              <a:t>But having 100 different names creates other problems. We need 100 references to read them, 100 references to process them and 100 references to write them. Figure below  shows a diagram that illustrates this problem.</a:t>
            </a:r>
          </a:p>
        </p:txBody>
      </p:sp>
      <p:sp>
        <p:nvSpPr>
          <p:cNvPr id="1395724" name="Text Box 12"/>
          <p:cNvSpPr txBox="1">
            <a:spLocks noChangeArrowheads="1"/>
          </p:cNvSpPr>
          <p:nvPr/>
        </p:nvSpPr>
        <p:spPr bwMode="auto">
          <a:xfrm>
            <a:off x="1981200" y="6248400"/>
            <a:ext cx="47933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solidFill>
                  <a:schemeClr val="folHlink"/>
                </a:solidFill>
                <a:latin typeface="Times New Roman" charset="0"/>
              </a:rPr>
              <a:t>     Fig. 1.2 </a:t>
            </a:r>
            <a:r>
              <a:rPr lang="en-US" sz="2000" dirty="0">
                <a:latin typeface="Times New Roman" charset="0"/>
              </a:rPr>
              <a:t>Processing individual variables</a:t>
            </a:r>
          </a:p>
        </p:txBody>
      </p:sp>
      <p:pic>
        <p:nvPicPr>
          <p:cNvPr id="13957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2667000"/>
            <a:ext cx="7861300" cy="284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5594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218" name="Rectangle 2"/>
          <p:cNvSpPr>
            <a:spLocks noChangeArrowheads="1"/>
          </p:cNvSpPr>
          <p:nvPr/>
        </p:nvSpPr>
        <p:spPr bwMode="auto">
          <a:xfrm>
            <a:off x="76200" y="152400"/>
            <a:ext cx="8915400" cy="3108544"/>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just"/>
            <a:r>
              <a:rPr lang="en-US" sz="2800" b="0" dirty="0">
                <a:latin typeface="Times New Roman" charset="0"/>
              </a:rPr>
              <a:t>An array is a sequenced collection of elements, normally of the same data type, although some programming languages accept arrays in which elements are of different types. </a:t>
            </a:r>
          </a:p>
          <a:p>
            <a:pPr algn="just"/>
            <a:endParaRPr lang="en-US" sz="2800" b="0" dirty="0">
              <a:latin typeface="Times New Roman" charset="0"/>
            </a:endParaRPr>
          </a:p>
          <a:p>
            <a:pPr algn="just"/>
            <a:r>
              <a:rPr lang="en-US" sz="2800" b="0" dirty="0">
                <a:latin typeface="Times New Roman" charset="0"/>
              </a:rPr>
              <a:t>We can refer to the elements in the array as the first element, the second element and so forth, until we get to the last element. </a:t>
            </a:r>
          </a:p>
        </p:txBody>
      </p:sp>
      <p:sp>
        <p:nvSpPr>
          <p:cNvPr id="1545220" name="Text Box 4"/>
          <p:cNvSpPr txBox="1">
            <a:spLocks noChangeArrowheads="1"/>
          </p:cNvSpPr>
          <p:nvPr/>
        </p:nvSpPr>
        <p:spPr bwMode="auto">
          <a:xfrm>
            <a:off x="1981200" y="6248400"/>
            <a:ext cx="365837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solidFill>
                  <a:schemeClr val="folHlink"/>
                </a:solidFill>
                <a:latin typeface="Times New Roman" charset="0"/>
              </a:rPr>
              <a:t>    Fig. 1.3  </a:t>
            </a:r>
            <a:r>
              <a:rPr lang="en-US" sz="2000" dirty="0">
                <a:latin typeface="Times New Roman" charset="0"/>
              </a:rPr>
              <a:t>Arrays with indexes</a:t>
            </a:r>
          </a:p>
        </p:txBody>
      </p:sp>
      <p:pic>
        <p:nvPicPr>
          <p:cNvPr id="1545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75" y="3238500"/>
            <a:ext cx="4670425" cy="2171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3260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5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52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266" name="Rectangle 2"/>
          <p:cNvSpPr>
            <a:spLocks noChangeArrowheads="1"/>
          </p:cNvSpPr>
          <p:nvPr/>
        </p:nvSpPr>
        <p:spPr bwMode="auto">
          <a:xfrm>
            <a:off x="76200" y="119063"/>
            <a:ext cx="8915400" cy="308133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just"/>
            <a:r>
              <a:rPr lang="en-US" sz="2800" b="0" dirty="0">
                <a:latin typeface="Times New Roman" charset="0"/>
              </a:rPr>
              <a:t>We can use loops to read and write the elements in an array. We can also use loops to process elements. Now it does not matter if there are 100, 1000 or 10,000 elements to be processed—loops make it easy to handle them all. We can use an integer variable to control the loop and remain in the loop as long as the value of this variable is less than the total number of elements in the array .</a:t>
            </a:r>
          </a:p>
        </p:txBody>
      </p:sp>
      <p:sp>
        <p:nvSpPr>
          <p:cNvPr id="1547268" name="Rectangle 4"/>
          <p:cNvSpPr>
            <a:spLocks noChangeArrowheads="1"/>
          </p:cNvSpPr>
          <p:nvPr/>
        </p:nvSpPr>
        <p:spPr bwMode="auto">
          <a:xfrm>
            <a:off x="304800" y="4189413"/>
            <a:ext cx="8382000" cy="1449387"/>
          </a:xfrm>
          <a:prstGeom prst="rect">
            <a:avLst/>
          </a:prstGeom>
          <a:solidFill>
            <a:srgbClr val="99FF33"/>
          </a:solidFill>
          <a:ln w="76200">
            <a:solidFill>
              <a:srgbClr val="00CC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sz="2800">
                <a:latin typeface="Times New Roman" charset="0"/>
              </a:rPr>
              <a:t>We have used indexes that start from 1; </a:t>
            </a:r>
            <a:br>
              <a:rPr lang="en-US" sz="2800">
                <a:latin typeface="Times New Roman" charset="0"/>
              </a:rPr>
            </a:br>
            <a:r>
              <a:rPr lang="en-US" sz="2800">
                <a:latin typeface="Times New Roman" charset="0"/>
              </a:rPr>
              <a:t>some modern languages such as C,</a:t>
            </a:r>
          </a:p>
          <a:p>
            <a:pPr algn="ctr"/>
            <a:r>
              <a:rPr lang="en-US" sz="2800">
                <a:latin typeface="Times New Roman" charset="0"/>
              </a:rPr>
              <a:t>C++ and Java start indexes from 0.</a:t>
            </a:r>
          </a:p>
        </p:txBody>
      </p:sp>
      <p:grpSp>
        <p:nvGrpSpPr>
          <p:cNvPr id="1547269" name="Group 5"/>
          <p:cNvGrpSpPr>
            <a:grpSpLocks/>
          </p:cNvGrpSpPr>
          <p:nvPr/>
        </p:nvGrpSpPr>
        <p:grpSpPr bwMode="auto">
          <a:xfrm>
            <a:off x="304800" y="3563938"/>
            <a:ext cx="685800" cy="615950"/>
            <a:chOff x="1200" y="1217"/>
            <a:chExt cx="720" cy="388"/>
          </a:xfrm>
        </p:grpSpPr>
        <p:pic>
          <p:nvPicPr>
            <p:cNvPr id="1547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547271" name="Text Box 7"/>
            <p:cNvSpPr txBox="1">
              <a:spLocks noChangeArrowheads="1"/>
            </p:cNvSpPr>
            <p:nvPr/>
          </p:nvSpPr>
          <p:spPr bwMode="auto">
            <a:xfrm>
              <a:off x="1283" y="1217"/>
              <a:ext cx="400" cy="3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a:solidFill>
                    <a:schemeClr val="hlink"/>
                  </a:solidFill>
                  <a:latin typeface="Franklin Gothic Demi" charset="0"/>
                </a:rPr>
                <a:t> </a:t>
              </a:r>
              <a:r>
                <a:rPr lang="en-US">
                  <a:solidFill>
                    <a:schemeClr val="hlink"/>
                  </a:solidFill>
                  <a:latin typeface="Franklin Gothic Demi" charset="0"/>
                </a:rPr>
                <a:t>i</a:t>
              </a:r>
            </a:p>
          </p:txBody>
        </p:sp>
      </p:grpSp>
    </p:spTree>
    <p:extLst>
      <p:ext uri="{BB962C8B-B14F-4D97-AF65-F5344CB8AC3E}">
        <p14:creationId xmlns:p14="http://schemas.microsoft.com/office/powerpoint/2010/main" val="235144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20" name="Text Box 8"/>
          <p:cNvSpPr txBox="1">
            <a:spLocks noChangeArrowheads="1"/>
          </p:cNvSpPr>
          <p:nvPr/>
        </p:nvSpPr>
        <p:spPr bwMode="auto">
          <a:xfrm>
            <a:off x="1981200" y="6248400"/>
            <a:ext cx="374314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solidFill>
                  <a:schemeClr val="folHlink"/>
                </a:solidFill>
                <a:latin typeface="Times New Roman" charset="0"/>
              </a:rPr>
              <a:t>    Fig. 1.4  </a:t>
            </a:r>
            <a:r>
              <a:rPr lang="en-US" sz="2000" dirty="0">
                <a:latin typeface="Times New Roman" charset="0"/>
              </a:rPr>
              <a:t>Processing an array</a:t>
            </a:r>
          </a:p>
        </p:txBody>
      </p:sp>
      <p:pic>
        <p:nvPicPr>
          <p:cNvPr id="154932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638" y="411307"/>
            <a:ext cx="6380162" cy="562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250336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63094</TotalTime>
  <Words>1463</Words>
  <Application>Microsoft Office PowerPoint</Application>
  <PresentationFormat>On-screen Show (4:3)</PresentationFormat>
  <Paragraphs>145</Paragraphs>
  <Slides>45</Slides>
  <Notes>15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What is An Algorithm ?  </vt:lpstr>
      <vt:lpstr> Properties of an algorithm</vt:lpstr>
      <vt:lpstr> Properties of an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Representation of Linear Array in Memory</vt:lpstr>
      <vt:lpstr>PowerPoint Presentation</vt:lpstr>
      <vt:lpstr>Example</vt:lpstr>
      <vt:lpstr>            Traversing</vt:lpstr>
      <vt:lpstr>PowerPoint Presentation</vt:lpstr>
      <vt:lpstr>PowerPoint Presentation</vt:lpstr>
      <vt:lpstr>PowerPoint Presentation</vt:lpstr>
      <vt:lpstr>Inserting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Two dimensional array</vt:lpstr>
      <vt:lpstr>PowerPoint Presentation</vt:lpstr>
      <vt:lpstr>PowerPoint Presentation</vt:lpstr>
      <vt:lpstr>PowerPoint Presentation</vt:lpstr>
      <vt:lpstr>       column major order formula </vt:lpstr>
      <vt:lpstr>  Raw major order formula </vt:lpstr>
      <vt:lpstr>PowerPoint Presentation</vt:lpstr>
      <vt:lpstr>PowerPoint Presentation</vt:lpstr>
      <vt:lpstr>PowerPoint Presentation</vt:lpstr>
      <vt:lpstr>             THANK YOU</vt:lpstr>
    </vt:vector>
  </TitlesOfParts>
  <Company>BUK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shamsuddeen hassan</dc:creator>
  <cp:lastModifiedBy>Unknown User</cp:lastModifiedBy>
  <cp:revision>44</cp:revision>
  <dcterms:created xsi:type="dcterms:W3CDTF">2014-08-20T06:21:34Z</dcterms:created>
  <dcterms:modified xsi:type="dcterms:W3CDTF">2023-08-10T11:30:36Z</dcterms:modified>
</cp:coreProperties>
</file>