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tiff" ContentType="image/tiff"/>
  <Default Extension="vml" ContentType="application/vnd.openxmlformats-officedocument.vmlDrawing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257" r:id="rId2"/>
    <p:sldId id="327" r:id="rId3"/>
    <p:sldId id="328" r:id="rId4"/>
    <p:sldId id="314" r:id="rId5"/>
    <p:sldId id="315" r:id="rId6"/>
    <p:sldId id="316" r:id="rId7"/>
    <p:sldId id="317" r:id="rId8"/>
    <p:sldId id="259" r:id="rId9"/>
    <p:sldId id="282" r:id="rId10"/>
    <p:sldId id="285" r:id="rId11"/>
    <p:sldId id="263" r:id="rId12"/>
    <p:sldId id="286" r:id="rId13"/>
    <p:sldId id="281" r:id="rId14"/>
    <p:sldId id="292" r:id="rId15"/>
    <p:sldId id="266" r:id="rId16"/>
    <p:sldId id="267" r:id="rId17"/>
    <p:sldId id="283" r:id="rId18"/>
    <p:sldId id="284" r:id="rId19"/>
    <p:sldId id="319" r:id="rId20"/>
    <p:sldId id="268" r:id="rId21"/>
    <p:sldId id="260" r:id="rId22"/>
    <p:sldId id="293" r:id="rId23"/>
    <p:sldId id="322" r:id="rId24"/>
    <p:sldId id="323" r:id="rId25"/>
    <p:sldId id="324" r:id="rId26"/>
    <p:sldId id="297" r:id="rId27"/>
    <p:sldId id="298" r:id="rId28"/>
    <p:sldId id="299" r:id="rId29"/>
    <p:sldId id="300" r:id="rId30"/>
    <p:sldId id="301" r:id="rId31"/>
    <p:sldId id="269" r:id="rId32"/>
    <p:sldId id="294" r:id="rId33"/>
    <p:sldId id="270" r:id="rId34"/>
    <p:sldId id="272" r:id="rId35"/>
    <p:sldId id="273" r:id="rId36"/>
    <p:sldId id="296" r:id="rId37"/>
    <p:sldId id="277" r:id="rId38"/>
    <p:sldId id="278" r:id="rId39"/>
    <p:sldId id="279" r:id="rId40"/>
    <p:sldId id="280" r:id="rId41"/>
    <p:sldId id="287" r:id="rId42"/>
    <p:sldId id="288" r:id="rId43"/>
    <p:sldId id="290" r:id="rId44"/>
    <p:sldId id="291" r:id="rId45"/>
    <p:sldId id="295" r:id="rId46"/>
    <p:sldId id="302" r:id="rId47"/>
    <p:sldId id="303" r:id="rId48"/>
    <p:sldId id="304" r:id="rId49"/>
    <p:sldId id="305" r:id="rId50"/>
    <p:sldId id="306" r:id="rId51"/>
    <p:sldId id="307" r:id="rId52"/>
    <p:sldId id="258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91" autoAdjust="0"/>
    <p:restoredTop sz="94464" autoAdjust="0"/>
  </p:normalViewPr>
  <p:slideViewPr>
    <p:cSldViewPr snapToGrid="0" snapToObjects="1"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5EBDF1-C6AA-6648-9ACA-4EE50A5E1C52}" type="datetimeFigureOut">
              <a:rPr lang="en-US" smtClean="0"/>
              <a:pPr/>
              <a:t>24-Mar-17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FEB3F-886C-FC44-81D0-BCDB0A76D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190148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38FD33-8BA8-2D42-A82B-EE8FA48EE344}" type="datetimeFigureOut">
              <a:rPr lang="en-US" smtClean="0"/>
              <a:pPr/>
              <a:t>24-Mar-17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33E621-BE1A-4A4B-9D19-6FD37D2FED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36509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[a+(b-c)]*[(d-e)/(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f+g-h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3E621-BE1A-4A4B-9D19-6FD37D2FED2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55939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Try</a:t>
            </a:r>
            <a:r>
              <a:rPr lang="en-US" baseline="0" dirty="0" smtClean="0"/>
              <a:t> : </a:t>
            </a:r>
          </a:p>
          <a:p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[a+(b-c)]*[(d-e)/(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f+g-h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3E621-BE1A-4A4B-9D19-6FD37D2FED2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42618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traversal is a systematic way to visit all nodes of T. </a:t>
            </a:r>
            <a:endParaRPr lang="en-US" dirty="0" smtClean="0">
              <a:effectLst/>
            </a:endParaRPr>
          </a:p>
          <a:p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Visit all nodes in a tree 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Do some operation during </a:t>
            </a:r>
            <a:r>
              <a:rPr lang="en-US" dirty="0" err="1" smtClean="0"/>
              <a:t>visist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3E621-BE1A-4A4B-9D19-6FD37D2FED2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85044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  <a:r>
              <a:rPr lang="en-US" baseline="0" dirty="0" smtClean="0"/>
              <a:t> 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Application: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¡ Print a structured document 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3E621-BE1A-4A4B-9D19-6FD37D2FED2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0938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Application: </a:t>
            </a:r>
            <a:endParaRPr lang="en-US" dirty="0" smtClean="0">
              <a:effectLst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¡ Compute space used by files in a directory and its subdirectories 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3E621-BE1A-4A4B-9D19-6FD37D2FED2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60060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 :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Binary Search Trees (BST) </a:t>
            </a:r>
            <a:endParaRPr lang="en-US" dirty="0" smtClean="0">
              <a:effectLst/>
            </a:endParaRPr>
          </a:p>
          <a:p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Motivation: </a:t>
            </a:r>
            <a:endParaRPr lang="en-US" dirty="0" smtClean="0">
              <a:effectLst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want a structure that can search fast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arrays: search fast, updates slow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linked lists: search slow, updates fast </a:t>
            </a:r>
          </a:p>
          <a:p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Intuition: </a:t>
            </a:r>
            <a:endParaRPr lang="en-US" dirty="0" smtClean="0">
              <a:effectLst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tree combines the advantages of arrays and linked lists 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Definition: </a:t>
            </a:r>
            <a:endParaRPr lang="en-US" dirty="0" smtClean="0">
              <a:effectLst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a BST is a binary tree with the following “search” property </a:t>
            </a:r>
            <a:endParaRPr lang="en-US" dirty="0" smtClean="0">
              <a:effectLst/>
            </a:endParaRPr>
          </a:p>
          <a:p>
            <a:endParaRPr lang="en-US" dirty="0" smtClean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3E621-BE1A-4A4B-9D19-6FD37D2FED2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64165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3E621-BE1A-4A4B-9D19-6FD37D2FED2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67396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3D1F0-09DE-6A49-9BDB-D7D6BAC5C605}" type="datetimeFigureOut">
              <a:rPr lang="en-US" smtClean="0"/>
              <a:pPr/>
              <a:t>24-Mar-17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560F7-2630-8F42-9E5C-9F0954422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94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3D1F0-09DE-6A49-9BDB-D7D6BAC5C605}" type="datetimeFigureOut">
              <a:rPr lang="en-US" smtClean="0"/>
              <a:pPr/>
              <a:t>24-Mar-17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560F7-2630-8F42-9E5C-9F0954422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96894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3D1F0-09DE-6A49-9BDB-D7D6BAC5C605}" type="datetimeFigureOut">
              <a:rPr lang="en-US" smtClean="0"/>
              <a:pPr/>
              <a:t>24-Mar-17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560F7-2630-8F42-9E5C-9F0954422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34662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3D1F0-09DE-6A49-9BDB-D7D6BAC5C605}" type="datetimeFigureOut">
              <a:rPr lang="en-US" smtClean="0"/>
              <a:pPr/>
              <a:t>24-Mar-17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560F7-2630-8F42-9E5C-9F0954422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2109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3D1F0-09DE-6A49-9BDB-D7D6BAC5C605}" type="datetimeFigureOut">
              <a:rPr lang="en-US" smtClean="0"/>
              <a:pPr/>
              <a:t>24-Mar-17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560F7-2630-8F42-9E5C-9F0954422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58811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3D1F0-09DE-6A49-9BDB-D7D6BAC5C605}" type="datetimeFigureOut">
              <a:rPr lang="en-US" smtClean="0"/>
              <a:pPr/>
              <a:t>24-Mar-17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560F7-2630-8F42-9E5C-9F0954422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5779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3D1F0-09DE-6A49-9BDB-D7D6BAC5C605}" type="datetimeFigureOut">
              <a:rPr lang="en-US" smtClean="0"/>
              <a:pPr/>
              <a:t>24-Mar-17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560F7-2630-8F42-9E5C-9F0954422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12094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3D1F0-09DE-6A49-9BDB-D7D6BAC5C605}" type="datetimeFigureOut">
              <a:rPr lang="en-US" smtClean="0"/>
              <a:pPr/>
              <a:t>24-Mar-17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560F7-2630-8F42-9E5C-9F0954422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02624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3D1F0-09DE-6A49-9BDB-D7D6BAC5C605}" type="datetimeFigureOut">
              <a:rPr lang="en-US" smtClean="0"/>
              <a:pPr/>
              <a:t>24-Mar-17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560F7-2630-8F42-9E5C-9F0954422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4558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3D1F0-09DE-6A49-9BDB-D7D6BAC5C605}" type="datetimeFigureOut">
              <a:rPr lang="en-US" smtClean="0"/>
              <a:pPr/>
              <a:t>24-Mar-17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560F7-2630-8F42-9E5C-9F0954422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30761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3D1F0-09DE-6A49-9BDB-D7D6BAC5C605}" type="datetimeFigureOut">
              <a:rPr lang="en-US" smtClean="0"/>
              <a:pPr/>
              <a:t>24-Mar-17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560F7-2630-8F42-9E5C-9F09544229A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Tree.tif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45940" y="1039494"/>
            <a:ext cx="7089979" cy="513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35549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CSC 2302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560F7-2630-8F42-9E5C-9F09544229A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274638"/>
            <a:ext cx="1013382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05258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data structure</a:t>
            </a:r>
            <a:endParaRPr lang="en-US" dirty="0"/>
          </a:p>
        </p:txBody>
      </p:sp>
      <p:pic>
        <p:nvPicPr>
          <p:cNvPr id="4" name="Content Placeholder 3" descr="Tree.tif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278" b="327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xmlns="" val="3376476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trees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</a:t>
            </a:r>
            <a:endParaRPr lang="en-US" dirty="0"/>
          </a:p>
          <a:p>
            <a:pPr marL="990600" lvl="1" indent="-533400">
              <a:buFontTx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2038015"/>
            <a:ext cx="8993411" cy="406265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Faster </a:t>
            </a:r>
            <a:r>
              <a:rPr lang="en-US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than linear data </a:t>
            </a:r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structures</a:t>
            </a:r>
          </a:p>
          <a:p>
            <a:pPr algn="ctr"/>
            <a:endParaRPr 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en-US" sz="2400" i="1" dirty="0">
                <a:latin typeface="Times New Roman" charset="0"/>
                <a:cs typeface="Times New Roman" charset="0"/>
              </a:rPr>
              <a:t>Tree</a:t>
            </a:r>
            <a:r>
              <a:rPr lang="en-US" sz="2400" dirty="0">
                <a:latin typeface="Times New Roman" charset="0"/>
                <a:cs typeface="Times New Roman" charset="0"/>
              </a:rPr>
              <a:t> structures are important because they allow us to implement a host of algorithms much </a:t>
            </a:r>
            <a:r>
              <a:rPr lang="en-US" sz="2400" i="1" dirty="0">
                <a:latin typeface="Times New Roman" charset="0"/>
                <a:cs typeface="Times New Roman" charset="0"/>
              </a:rPr>
              <a:t>faster</a:t>
            </a:r>
            <a:r>
              <a:rPr lang="en-US" sz="2400" dirty="0">
                <a:latin typeface="Times New Roman" charset="0"/>
                <a:cs typeface="Times New Roman" charset="0"/>
              </a:rPr>
              <a:t> than when using </a:t>
            </a:r>
            <a:r>
              <a:rPr lang="en-US" sz="2400" i="1" dirty="0">
                <a:latin typeface="Times New Roman" charset="0"/>
                <a:cs typeface="Times New Roman" charset="0"/>
              </a:rPr>
              <a:t>linear</a:t>
            </a:r>
            <a:r>
              <a:rPr lang="en-US" sz="2400" dirty="0">
                <a:latin typeface="Times New Roman" charset="0"/>
                <a:cs typeface="Times New Roman" charset="0"/>
              </a:rPr>
              <a:t> data structures, such as list.</a:t>
            </a:r>
          </a:p>
          <a:p>
            <a:pPr algn="ctr"/>
            <a:endParaRPr lang="en-US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95110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Definition : A tree is a finite set of one or more nodes 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There are </a:t>
            </a:r>
            <a:r>
              <a:rPr lang="en-US" dirty="0" smtClean="0"/>
              <a:t>different </a:t>
            </a:r>
            <a:r>
              <a:rPr lang="en-US" dirty="0"/>
              <a:t>kinds of tree : Binary tree , 2-Tree or extended binary tree and complete binary </a:t>
            </a:r>
            <a:r>
              <a:rPr lang="en-US" dirty="0" smtClean="0"/>
              <a:t>tree.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4817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0532"/>
            <a:ext cx="8229600" cy="4885631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Example of Tree</a:t>
            </a:r>
            <a:endParaRPr lang="en-US" dirty="0"/>
          </a:p>
        </p:txBody>
      </p:sp>
      <p:sp>
        <p:nvSpPr>
          <p:cNvPr id="5" name="Text Box 64"/>
          <p:cNvSpPr txBox="1">
            <a:spLocks noChangeArrowheads="1"/>
          </p:cNvSpPr>
          <p:nvPr/>
        </p:nvSpPr>
        <p:spPr bwMode="auto">
          <a:xfrm>
            <a:off x="2286000" y="1600200"/>
            <a:ext cx="577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root</a:t>
            </a:r>
          </a:p>
        </p:txBody>
      </p:sp>
      <p:sp>
        <p:nvSpPr>
          <p:cNvPr id="6" name="Oval 65"/>
          <p:cNvSpPr>
            <a:spLocks noChangeArrowheads="1"/>
          </p:cNvSpPr>
          <p:nvPr/>
        </p:nvSpPr>
        <p:spPr bwMode="auto">
          <a:xfrm>
            <a:off x="5715000" y="2819400"/>
            <a:ext cx="17526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Activities</a:t>
            </a:r>
          </a:p>
        </p:txBody>
      </p:sp>
      <p:sp>
        <p:nvSpPr>
          <p:cNvPr id="7" name="Oval 66"/>
          <p:cNvSpPr>
            <a:spLocks noChangeArrowheads="1"/>
          </p:cNvSpPr>
          <p:nvPr/>
        </p:nvSpPr>
        <p:spPr bwMode="auto">
          <a:xfrm>
            <a:off x="1143000" y="2819400"/>
            <a:ext cx="17526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Teaching</a:t>
            </a:r>
          </a:p>
        </p:txBody>
      </p:sp>
      <p:sp>
        <p:nvSpPr>
          <p:cNvPr id="8" name="Oval 67"/>
          <p:cNvSpPr>
            <a:spLocks noChangeArrowheads="1"/>
          </p:cNvSpPr>
          <p:nvPr/>
        </p:nvSpPr>
        <p:spPr bwMode="auto">
          <a:xfrm>
            <a:off x="3657600" y="2819400"/>
            <a:ext cx="17526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Research</a:t>
            </a:r>
          </a:p>
        </p:txBody>
      </p:sp>
      <p:sp>
        <p:nvSpPr>
          <p:cNvPr id="9" name="Oval 68"/>
          <p:cNvSpPr>
            <a:spLocks noChangeArrowheads="1"/>
          </p:cNvSpPr>
          <p:nvPr/>
        </p:nvSpPr>
        <p:spPr bwMode="auto">
          <a:xfrm>
            <a:off x="3581400" y="1676400"/>
            <a:ext cx="17526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/>
              <a:t>Sami</a:t>
            </a:r>
            <a:r>
              <a:rPr lang="ja-JP" altLang="en-US" sz="1200" dirty="0">
                <a:latin typeface="Arial"/>
              </a:rPr>
              <a:t>’</a:t>
            </a:r>
            <a:r>
              <a:rPr lang="en-US" sz="1200" dirty="0"/>
              <a:t>s Home Page</a:t>
            </a:r>
          </a:p>
        </p:txBody>
      </p:sp>
      <p:sp>
        <p:nvSpPr>
          <p:cNvPr id="10" name="Oval 70"/>
          <p:cNvSpPr>
            <a:spLocks noChangeArrowheads="1"/>
          </p:cNvSpPr>
          <p:nvPr/>
        </p:nvSpPr>
        <p:spPr bwMode="auto">
          <a:xfrm>
            <a:off x="3200400" y="3733800"/>
            <a:ext cx="12192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Papers</a:t>
            </a:r>
          </a:p>
        </p:txBody>
      </p:sp>
      <p:sp>
        <p:nvSpPr>
          <p:cNvPr id="11" name="Oval 71"/>
          <p:cNvSpPr>
            <a:spLocks noChangeArrowheads="1"/>
          </p:cNvSpPr>
          <p:nvPr/>
        </p:nvSpPr>
        <p:spPr bwMode="auto">
          <a:xfrm>
            <a:off x="4648200" y="3733800"/>
            <a:ext cx="12192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Presentations</a:t>
            </a:r>
          </a:p>
        </p:txBody>
      </p:sp>
      <p:sp>
        <p:nvSpPr>
          <p:cNvPr id="12" name="Oval 72"/>
          <p:cNvSpPr>
            <a:spLocks noChangeArrowheads="1"/>
          </p:cNvSpPr>
          <p:nvPr/>
        </p:nvSpPr>
        <p:spPr bwMode="auto">
          <a:xfrm>
            <a:off x="2057400" y="3733800"/>
            <a:ext cx="9144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CS211</a:t>
            </a:r>
          </a:p>
        </p:txBody>
      </p:sp>
      <p:sp>
        <p:nvSpPr>
          <p:cNvPr id="13" name="Oval 73"/>
          <p:cNvSpPr>
            <a:spLocks noChangeArrowheads="1"/>
          </p:cNvSpPr>
          <p:nvPr/>
        </p:nvSpPr>
        <p:spPr bwMode="auto">
          <a:xfrm>
            <a:off x="838200" y="3733800"/>
            <a:ext cx="9144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CS101</a:t>
            </a:r>
          </a:p>
        </p:txBody>
      </p:sp>
      <p:sp>
        <p:nvSpPr>
          <p:cNvPr id="14" name="Line 74"/>
          <p:cNvSpPr>
            <a:spLocks noChangeShapeType="1"/>
          </p:cNvSpPr>
          <p:nvPr/>
        </p:nvSpPr>
        <p:spPr bwMode="auto">
          <a:xfrm flipH="1">
            <a:off x="2514600" y="22098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75"/>
          <p:cNvSpPr>
            <a:spLocks noChangeShapeType="1"/>
          </p:cNvSpPr>
          <p:nvPr/>
        </p:nvSpPr>
        <p:spPr bwMode="auto">
          <a:xfrm>
            <a:off x="4495800" y="2362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76"/>
          <p:cNvSpPr>
            <a:spLocks noChangeShapeType="1"/>
          </p:cNvSpPr>
          <p:nvPr/>
        </p:nvSpPr>
        <p:spPr bwMode="auto">
          <a:xfrm>
            <a:off x="5181600" y="22098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77"/>
          <p:cNvSpPr>
            <a:spLocks noChangeShapeType="1"/>
          </p:cNvSpPr>
          <p:nvPr/>
        </p:nvSpPr>
        <p:spPr bwMode="auto">
          <a:xfrm flipH="1">
            <a:off x="1447800" y="35052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78"/>
          <p:cNvSpPr>
            <a:spLocks noChangeShapeType="1"/>
          </p:cNvSpPr>
          <p:nvPr/>
        </p:nvSpPr>
        <p:spPr bwMode="auto">
          <a:xfrm>
            <a:off x="2362200" y="35052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79"/>
          <p:cNvSpPr>
            <a:spLocks noChangeShapeType="1"/>
          </p:cNvSpPr>
          <p:nvPr/>
        </p:nvSpPr>
        <p:spPr bwMode="auto">
          <a:xfrm flipH="1">
            <a:off x="4114800" y="35052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80"/>
          <p:cNvSpPr>
            <a:spLocks noChangeShapeType="1"/>
          </p:cNvSpPr>
          <p:nvPr/>
        </p:nvSpPr>
        <p:spPr bwMode="auto">
          <a:xfrm>
            <a:off x="4876800" y="35052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81"/>
          <p:cNvSpPr>
            <a:spLocks noChangeShapeType="1"/>
          </p:cNvSpPr>
          <p:nvPr/>
        </p:nvSpPr>
        <p:spPr bwMode="auto">
          <a:xfrm>
            <a:off x="2895600" y="1828800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669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According to the definition of trees, a node can have any number of children.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A </a:t>
            </a:r>
            <a:r>
              <a:rPr lang="en-US" dirty="0"/>
              <a:t>binary tree is restricted to only having 0, 1, or 2 children</a:t>
            </a:r>
          </a:p>
        </p:txBody>
      </p:sp>
    </p:spTree>
    <p:extLst>
      <p:ext uri="{BB962C8B-B14F-4D97-AF65-F5344CB8AC3E}">
        <p14:creationId xmlns:p14="http://schemas.microsoft.com/office/powerpoint/2010/main" xmlns="" val="228119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en-US" sz="2400" i="1" dirty="0" smtClean="0">
              <a:latin typeface="Times New Roman" charset="0"/>
              <a:cs typeface="Times New Roman" charset="0"/>
            </a:endParaRPr>
          </a:p>
          <a:p>
            <a:pPr>
              <a:lnSpc>
                <a:spcPct val="80000"/>
              </a:lnSpc>
            </a:pPr>
            <a:endParaRPr lang="en-US" sz="2400" i="1" dirty="0">
              <a:latin typeface="Times New Roman" charset="0"/>
              <a:cs typeface="Times New Roman" charset="0"/>
            </a:endParaRPr>
          </a:p>
          <a:p>
            <a:pPr>
              <a:lnSpc>
                <a:spcPct val="80000"/>
              </a:lnSpc>
            </a:pPr>
            <a:r>
              <a:rPr lang="en-US" sz="2800" i="1" dirty="0" smtClean="0">
                <a:latin typeface="Times New Roman" charset="0"/>
                <a:cs typeface="Times New Roman" charset="0"/>
              </a:rPr>
              <a:t>Trees</a:t>
            </a:r>
            <a:r>
              <a:rPr lang="en-US" sz="2800" dirty="0" smtClean="0">
                <a:latin typeface="Times New Roman" charset="0"/>
                <a:cs typeface="Times New Roman" charset="0"/>
              </a:rPr>
              <a:t> </a:t>
            </a:r>
            <a:r>
              <a:rPr lang="en-US" sz="2800" dirty="0">
                <a:latin typeface="Times New Roman" charset="0"/>
                <a:cs typeface="Times New Roman" charset="0"/>
              </a:rPr>
              <a:t>also provide a natural way to organize data in many areas such as: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Times New Roman" charset="0"/>
                <a:cs typeface="Times New Roman" charset="0"/>
              </a:rPr>
              <a:t>File systems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Times New Roman" charset="0"/>
                <a:cs typeface="Times New Roman" charset="0"/>
              </a:rPr>
              <a:t>Graphical User Interfaces (GUI)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Times New Roman" charset="0"/>
                <a:cs typeface="Times New Roman" charset="0"/>
              </a:rPr>
              <a:t>Databases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Times New Roman" charset="0"/>
                <a:cs typeface="Times New Roman" charset="0"/>
              </a:rPr>
              <a:t>Web Sites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Times New Roman" charset="0"/>
                <a:cs typeface="Times New Roman" charset="0"/>
              </a:rPr>
              <a:t>and many other computer systems</a:t>
            </a:r>
            <a:r>
              <a:rPr lang="en-US" sz="2000" dirty="0">
                <a:latin typeface="Times New Roman" charset="0"/>
                <a:cs typeface="Times New Roman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84566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Tree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Internal node : node that contains </a:t>
            </a:r>
            <a:r>
              <a:rPr lang="en-US" dirty="0" smtClean="0"/>
              <a:t>at least </a:t>
            </a:r>
            <a:r>
              <a:rPr lang="en-US" dirty="0"/>
              <a:t>one child</a:t>
            </a:r>
          </a:p>
          <a:p>
            <a:r>
              <a:rPr lang="en-US" dirty="0"/>
              <a:t>External node ( Leaf)  : Sometimes called terminal node and does not contain any child (node)</a:t>
            </a:r>
          </a:p>
          <a:p>
            <a:r>
              <a:rPr lang="en-US" dirty="0"/>
              <a:t>Degree of node is the number of </a:t>
            </a:r>
            <a:r>
              <a:rPr lang="en-US" dirty="0" smtClean="0"/>
              <a:t>children it has   </a:t>
            </a:r>
            <a:endParaRPr lang="en-US" dirty="0"/>
          </a:p>
          <a:p>
            <a:r>
              <a:rPr lang="en-US" dirty="0"/>
              <a:t> Edge : Is the line from node to successor  </a:t>
            </a:r>
            <a:endParaRPr lang="en-US" dirty="0" smtClean="0"/>
          </a:p>
          <a:p>
            <a:r>
              <a:rPr lang="en-US" dirty="0" smtClean="0"/>
              <a:t>sub-tree: A portion of a tree which can be viewed as a tree in itself, is called a sub-tree.                    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2788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Terminology.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Path : Sequence </a:t>
            </a:r>
            <a:r>
              <a:rPr lang="en-US" dirty="0" smtClean="0"/>
              <a:t>of </a:t>
            </a:r>
            <a:r>
              <a:rPr lang="en-US" dirty="0"/>
              <a:t>edges (Connection of two or more edges)</a:t>
            </a:r>
          </a:p>
          <a:p>
            <a:r>
              <a:rPr lang="en-US" dirty="0"/>
              <a:t>Level </a:t>
            </a:r>
            <a:r>
              <a:rPr lang="en-US" dirty="0" smtClean="0"/>
              <a:t>of a node : the distance ( in number of nodes ) of a node form the root. The root always lies at level 0</a:t>
            </a:r>
          </a:p>
          <a:p>
            <a:r>
              <a:rPr lang="en-US" dirty="0" smtClean="0"/>
              <a:t>Siblings/Brothers :Children of the same node are called siblings of each other</a:t>
            </a:r>
            <a:endParaRPr lang="en-US" dirty="0"/>
          </a:p>
          <a:p>
            <a:r>
              <a:rPr lang="en-US" dirty="0"/>
              <a:t>Depth of </a:t>
            </a:r>
            <a:r>
              <a:rPr lang="en-US" dirty="0" smtClean="0"/>
              <a:t>a tree : Depth of a tree is one more then the maximum number of levels of a tree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00473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Parent: Any node, except root has exactly one edge running upward to another node. The node above it is called parent.</a:t>
            </a:r>
          </a:p>
          <a:p>
            <a:pPr>
              <a:lnSpc>
                <a:spcPct val="90000"/>
              </a:lnSpc>
            </a:pPr>
            <a:r>
              <a:rPr lang="en-US" dirty="0"/>
              <a:t>Child: Any node may have one or more lines running downward to other nodes. Nodes below are children.</a:t>
            </a:r>
          </a:p>
          <a:p>
            <a:pPr>
              <a:lnSpc>
                <a:spcPct val="90000"/>
              </a:lnSpc>
            </a:pPr>
            <a:r>
              <a:rPr lang="en-US" dirty="0"/>
              <a:t>Leaf: A node that has no children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94809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Tree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Visiting: A node is visited when program control arrives at the node, usually for processing.</a:t>
            </a:r>
          </a:p>
          <a:p>
            <a:r>
              <a:rPr lang="en-US" dirty="0"/>
              <a:t>Traversing: To traverse a tree means to visit all the nodes in some specified order.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87010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Tree example and definition.tif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790" b="1790"/>
          <a:stretch/>
        </p:blipFill>
        <p:spPr>
          <a:xfrm>
            <a:off x="169863" y="444500"/>
            <a:ext cx="8516937" cy="5948363"/>
          </a:xfrm>
        </p:spPr>
      </p:pic>
    </p:spTree>
    <p:extLst>
      <p:ext uri="{BB962C8B-B14F-4D97-AF65-F5344CB8AC3E}">
        <p14:creationId xmlns:p14="http://schemas.microsoft.com/office/powerpoint/2010/main" xmlns="" val="595930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So </a:t>
            </a:r>
            <a:r>
              <a:rPr lang="en-US" dirty="0"/>
              <a:t>far , we have discussed only linear data structure  e.g. Arrays , Stack and Queue , </a:t>
            </a:r>
            <a:r>
              <a:rPr lang="en-US" dirty="0" smtClean="0"/>
              <a:t>Lists</a:t>
            </a:r>
          </a:p>
          <a:p>
            <a:r>
              <a:rPr lang="en-US" dirty="0" smtClean="0"/>
              <a:t>Each have Pros and Cons</a:t>
            </a:r>
          </a:p>
          <a:p>
            <a:r>
              <a:rPr lang="en-US" dirty="0" smtClean="0"/>
              <a:t>No single data structure that is good for all purposes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162648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Terminologies.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Trees : Binary trees are similar if they have the same structure or shape 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Tree are said to be copy if they are similar and if they have the same contents at corresponding nodes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9145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empty tree has a height of zero.</a:t>
            </a:r>
          </a:p>
          <a:p>
            <a:r>
              <a:rPr lang="en-US" dirty="0" smtClean="0"/>
              <a:t>A single node tree is a tree of height 1.</a:t>
            </a:r>
          </a:p>
          <a:p>
            <a:pPr lvl="1"/>
            <a:r>
              <a:rPr lang="en-US" dirty="0" smtClean="0"/>
              <a:t>This is the only case where a node is both a root and a leaf.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1154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Ordered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47675" indent="-447675">
              <a:tabLst>
                <a:tab pos="542925" algn="l"/>
              </a:tabLst>
            </a:pPr>
            <a:r>
              <a:rPr lang="en-US" dirty="0">
                <a:latin typeface="Times New Roman" charset="0"/>
                <a:cs typeface="Times New Roman" charset="0"/>
              </a:rPr>
              <a:t>A </a:t>
            </a:r>
            <a:r>
              <a:rPr lang="en-US" i="1" dirty="0">
                <a:latin typeface="Times New Roman" charset="0"/>
                <a:cs typeface="Times New Roman" charset="0"/>
              </a:rPr>
              <a:t>tree</a:t>
            </a:r>
            <a:r>
              <a:rPr lang="en-US" dirty="0">
                <a:latin typeface="Times New Roman" charset="0"/>
                <a:cs typeface="Times New Roman" charset="0"/>
              </a:rPr>
              <a:t> is </a:t>
            </a:r>
            <a:r>
              <a:rPr lang="en-US" i="1" dirty="0">
                <a:latin typeface="Times New Roman" charset="0"/>
                <a:cs typeface="Times New Roman" charset="0"/>
              </a:rPr>
              <a:t>ordered</a:t>
            </a:r>
            <a:r>
              <a:rPr lang="en-US" dirty="0">
                <a:latin typeface="Times New Roman" charset="0"/>
                <a:cs typeface="Times New Roman" charset="0"/>
              </a:rPr>
              <a:t> if there is a </a:t>
            </a:r>
            <a:r>
              <a:rPr lang="en-US" i="1" dirty="0">
                <a:latin typeface="Times New Roman" charset="0"/>
                <a:cs typeface="Times New Roman" charset="0"/>
              </a:rPr>
              <a:t>linear</a:t>
            </a:r>
            <a:r>
              <a:rPr lang="en-US" dirty="0">
                <a:latin typeface="Times New Roman" charset="0"/>
                <a:cs typeface="Times New Roman" charset="0"/>
              </a:rPr>
              <a:t> ordering defined for the </a:t>
            </a:r>
            <a:r>
              <a:rPr lang="en-US" i="1" dirty="0">
                <a:latin typeface="Times New Roman" charset="0"/>
                <a:cs typeface="Times New Roman" charset="0"/>
              </a:rPr>
              <a:t>children</a:t>
            </a:r>
            <a:r>
              <a:rPr lang="en-US" dirty="0">
                <a:latin typeface="Times New Roman" charset="0"/>
                <a:cs typeface="Times New Roman" charset="0"/>
              </a:rPr>
              <a:t> of each </a:t>
            </a:r>
            <a:r>
              <a:rPr lang="en-US" i="1" dirty="0">
                <a:latin typeface="Times New Roman" charset="0"/>
                <a:cs typeface="Times New Roman" charset="0"/>
              </a:rPr>
              <a:t>node</a:t>
            </a:r>
            <a:r>
              <a:rPr lang="en-US" dirty="0">
                <a:latin typeface="Times New Roman" charset="0"/>
                <a:cs typeface="Times New Roman" charset="0"/>
              </a:rPr>
              <a:t>;</a:t>
            </a:r>
          </a:p>
          <a:p>
            <a:pPr marL="447675" indent="-447675">
              <a:tabLst>
                <a:tab pos="542925" algn="l"/>
              </a:tabLst>
            </a:pPr>
            <a:r>
              <a:rPr lang="en-US" dirty="0">
                <a:latin typeface="Times New Roman" charset="0"/>
                <a:cs typeface="Times New Roman" charset="0"/>
              </a:rPr>
              <a:t>That</a:t>
            </a:r>
            <a:r>
              <a:rPr lang="ja-JP" altLang="en-US" dirty="0">
                <a:latin typeface="Times New Roman" charset="0"/>
                <a:cs typeface="Times New Roman" charset="0"/>
              </a:rPr>
              <a:t>’</a:t>
            </a:r>
            <a:r>
              <a:rPr lang="en-US" dirty="0">
                <a:latin typeface="Times New Roman" charset="0"/>
                <a:cs typeface="Times New Roman" charset="0"/>
              </a:rPr>
              <a:t>s, we can identify the </a:t>
            </a:r>
            <a:r>
              <a:rPr lang="en-US" i="1" dirty="0">
                <a:latin typeface="Times New Roman" charset="0"/>
                <a:cs typeface="Times New Roman" charset="0"/>
              </a:rPr>
              <a:t>children</a:t>
            </a:r>
            <a:r>
              <a:rPr lang="en-US" dirty="0">
                <a:latin typeface="Times New Roman" charset="0"/>
                <a:cs typeface="Times New Roman" charset="0"/>
              </a:rPr>
              <a:t> of a </a:t>
            </a:r>
            <a:r>
              <a:rPr lang="en-US" i="1" dirty="0">
                <a:latin typeface="Times New Roman" charset="0"/>
                <a:cs typeface="Times New Roman" charset="0"/>
              </a:rPr>
              <a:t>node</a:t>
            </a:r>
            <a:r>
              <a:rPr lang="en-US" dirty="0">
                <a:latin typeface="Times New Roman" charset="0"/>
                <a:cs typeface="Times New Roman" charset="0"/>
              </a:rPr>
              <a:t> as being the </a:t>
            </a:r>
            <a:r>
              <a:rPr lang="en-US" i="1" dirty="0">
                <a:latin typeface="Times New Roman" charset="0"/>
                <a:cs typeface="Times New Roman" charset="0"/>
              </a:rPr>
              <a:t>first</a:t>
            </a:r>
            <a:r>
              <a:rPr lang="en-US" dirty="0">
                <a:latin typeface="Times New Roman" charset="0"/>
                <a:cs typeface="Times New Roman" charset="0"/>
              </a:rPr>
              <a:t>, </a:t>
            </a:r>
            <a:r>
              <a:rPr lang="en-US" i="1" dirty="0">
                <a:latin typeface="Times New Roman" charset="0"/>
                <a:cs typeface="Times New Roman" charset="0"/>
              </a:rPr>
              <a:t>second</a:t>
            </a:r>
            <a:r>
              <a:rPr lang="en-US" dirty="0">
                <a:latin typeface="Times New Roman" charset="0"/>
                <a:cs typeface="Times New Roman" charset="0"/>
              </a:rPr>
              <a:t>, </a:t>
            </a:r>
            <a:r>
              <a:rPr lang="en-US" i="1" dirty="0">
                <a:latin typeface="Times New Roman" charset="0"/>
                <a:cs typeface="Times New Roman" charset="0"/>
              </a:rPr>
              <a:t>third</a:t>
            </a:r>
            <a:r>
              <a:rPr lang="en-US" dirty="0">
                <a:latin typeface="Times New Roman" charset="0"/>
                <a:cs typeface="Times New Roman" charset="0"/>
              </a:rPr>
              <a:t>, and so on.</a:t>
            </a:r>
          </a:p>
          <a:p>
            <a:pPr marL="447675" indent="-447675">
              <a:tabLst>
                <a:tab pos="542925" algn="l"/>
              </a:tabLst>
            </a:pPr>
            <a:r>
              <a:rPr lang="en-US" dirty="0">
                <a:latin typeface="Times New Roman" charset="0"/>
                <a:cs typeface="Times New Roman" charset="0"/>
              </a:rPr>
              <a:t>Such an ordering is usually shown by arranging </a:t>
            </a:r>
            <a:r>
              <a:rPr lang="en-US" i="1" dirty="0">
                <a:latin typeface="Times New Roman" charset="0"/>
                <a:cs typeface="Times New Roman" charset="0"/>
              </a:rPr>
              <a:t>siblings</a:t>
            </a:r>
            <a:r>
              <a:rPr lang="en-US" dirty="0">
                <a:latin typeface="Times New Roman" charset="0"/>
                <a:cs typeface="Times New Roman" charset="0"/>
              </a:rPr>
              <a:t> left to right, according to their ordering.</a:t>
            </a:r>
          </a:p>
          <a:p>
            <a:pPr marL="447675" indent="-447675">
              <a:tabLst>
                <a:tab pos="542925" algn="l"/>
              </a:tabLst>
            </a:pPr>
            <a:r>
              <a:rPr lang="en-US" i="1" dirty="0">
                <a:latin typeface="Times New Roman" charset="0"/>
                <a:cs typeface="Times New Roman" charset="0"/>
              </a:rPr>
              <a:t>Ordered trees</a:t>
            </a:r>
            <a:r>
              <a:rPr lang="en-US" dirty="0">
                <a:latin typeface="Times New Roman" charset="0"/>
                <a:cs typeface="Times New Roman" charset="0"/>
              </a:rPr>
              <a:t> typically indicate the linear order among </a:t>
            </a:r>
            <a:r>
              <a:rPr lang="en-US" i="1" dirty="0">
                <a:latin typeface="Times New Roman" charset="0"/>
                <a:cs typeface="Times New Roman" charset="0"/>
              </a:rPr>
              <a:t>siblings</a:t>
            </a:r>
            <a:r>
              <a:rPr lang="en-US" dirty="0">
                <a:latin typeface="Times New Roman" charset="0"/>
                <a:cs typeface="Times New Roman" charset="0"/>
              </a:rPr>
              <a:t> by listing them in the correct order.</a:t>
            </a:r>
          </a:p>
          <a:p>
            <a:pPr marL="447675" indent="-447675">
              <a:tabLst>
                <a:tab pos="542925" algn="l"/>
              </a:tabLst>
            </a:pPr>
            <a:r>
              <a:rPr lang="en-US" dirty="0">
                <a:latin typeface="Times New Roman" charset="0"/>
                <a:cs typeface="Times New Roman" charset="0"/>
              </a:rPr>
              <a:t>A famous example of  </a:t>
            </a:r>
            <a:r>
              <a:rPr lang="en-US" i="1" dirty="0">
                <a:latin typeface="Times New Roman" charset="0"/>
                <a:cs typeface="Times New Roman" charset="0"/>
              </a:rPr>
              <a:t>ordered</a:t>
            </a:r>
            <a:r>
              <a:rPr lang="en-US" dirty="0">
                <a:latin typeface="Times New Roman" charset="0"/>
                <a:cs typeface="Times New Roman" charset="0"/>
              </a:rPr>
              <a:t> trees is the </a:t>
            </a:r>
            <a:r>
              <a:rPr lang="en-US" i="1" dirty="0">
                <a:latin typeface="Times New Roman" charset="0"/>
                <a:cs typeface="Times New Roman" charset="0"/>
              </a:rPr>
              <a:t>family</a:t>
            </a:r>
            <a:r>
              <a:rPr lang="en-US" dirty="0">
                <a:latin typeface="Times New Roman" charset="0"/>
                <a:cs typeface="Times New Roman" charset="0"/>
              </a:rPr>
              <a:t> tree.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3846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discussed an </a:t>
            </a:r>
            <a:r>
              <a:rPr lang="en-US" b="1" dirty="0"/>
              <a:t>ordered tree </a:t>
            </a:r>
            <a:r>
              <a:rPr lang="en-US" dirty="0"/>
              <a:t>is one in which the children of the each node are ordered </a:t>
            </a:r>
          </a:p>
          <a:p>
            <a:endParaRPr lang="en-US" dirty="0" smtClean="0"/>
          </a:p>
          <a:p>
            <a:r>
              <a:rPr lang="en-US" b="1" dirty="0" smtClean="0"/>
              <a:t>Binary Tree : </a:t>
            </a:r>
            <a:r>
              <a:rPr lang="en-US" dirty="0" smtClean="0"/>
              <a:t>It is an ordered tree with all node having at most two children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09042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binary tree T is defined </a:t>
            </a:r>
            <a:r>
              <a:rPr lang="en-US" dirty="0" smtClean="0"/>
              <a:t>as </a:t>
            </a:r>
            <a:r>
              <a:rPr lang="en-US" dirty="0"/>
              <a:t>a finite set of elements , called nodes , such that 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(a) T is empty  (Called the null tree or empty  		   tree). </a:t>
            </a:r>
          </a:p>
          <a:p>
            <a:pPr marL="0" indent="0">
              <a:buNone/>
            </a:pPr>
            <a:r>
              <a:rPr lang="en-US" dirty="0"/>
              <a:t>  (b) T contains a distinguish node R , called Root  	   and the remaining nodes form an ordered     	   pair of disjoint binary trees T1 and T2 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324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0356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smtClean="0"/>
              <a:t>binary tree </a:t>
            </a:r>
            <a:r>
              <a:rPr lang="en-US" dirty="0"/>
              <a:t>(very common!) </a:t>
            </a:r>
            <a:r>
              <a:rPr lang="en-US" dirty="0" smtClean="0"/>
              <a:t> allows </a:t>
            </a:r>
            <a:r>
              <a:rPr lang="en-US" dirty="0"/>
              <a:t>each node to have at most two children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2667000"/>
            <a:ext cx="9144000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65896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Binary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sz="3000" dirty="0" smtClean="0"/>
              <a:t>A tree is said to be complete if all its level , except possibly the last , have the maximum number of possible nodes , and if all nodes at the last level appear as far left as possible. OR</a:t>
            </a:r>
          </a:p>
          <a:p>
            <a:pPr>
              <a:buFont typeface="Wingdings" charset="2"/>
              <a:buChar char="§"/>
            </a:pPr>
            <a:endParaRPr lang="en-US" sz="3000" dirty="0" smtClean="0"/>
          </a:p>
          <a:p>
            <a:pPr>
              <a:buFont typeface="Wingdings" charset="2"/>
              <a:buChar char="§"/>
            </a:pPr>
            <a:r>
              <a:rPr lang="en-US" sz="3000" dirty="0" smtClean="0"/>
              <a:t>A </a:t>
            </a:r>
            <a:r>
              <a:rPr lang="en-US" sz="3000" dirty="0"/>
              <a:t>complete binary tree is one where all the levels are full with exception to the last level and it is filled from left to right</a:t>
            </a:r>
          </a:p>
          <a:p>
            <a:pPr marL="0" indent="0"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xmlns="" val="60054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      Extended Binary Trees : 2-Trees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binary Tree T is said to be a 2-Tree or an extended binary tree if each node N has either 0 or 2 children.</a:t>
            </a:r>
          </a:p>
          <a:p>
            <a:r>
              <a:rPr lang="en-US" dirty="0" smtClean="0"/>
              <a:t>Node with 0 Children are called external node and are represented by square</a:t>
            </a:r>
          </a:p>
          <a:p>
            <a:r>
              <a:rPr lang="en-US" dirty="0" smtClean="0"/>
              <a:t>Node with 2 children are called internal node and are represented with circle</a:t>
            </a:r>
          </a:p>
          <a:p>
            <a:r>
              <a:rPr lang="en-US" dirty="0" smtClean="0"/>
              <a:t>Any binary tree can be change to extended binary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8694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Binary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full binary tree is a binary tree in which every node in the tree has 2 children except the leaves of the tree . OR</a:t>
            </a:r>
          </a:p>
          <a:p>
            <a:r>
              <a:rPr lang="en-US" dirty="0" smtClean="0"/>
              <a:t>A full binary tree is a binary tree in which every node in the tree has exactly zero or 2 children.</a:t>
            </a:r>
          </a:p>
        </p:txBody>
      </p:sp>
    </p:spTree>
    <p:extLst>
      <p:ext uri="{BB962C8B-B14F-4D97-AF65-F5344CB8AC3E}">
        <p14:creationId xmlns:p14="http://schemas.microsoft.com/office/powerpoint/2010/main" xmlns="" val="208243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Binary Tree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Theorem : Let T be a non-empty full binary tree then ;</a:t>
            </a:r>
          </a:p>
          <a:p>
            <a:pPr>
              <a:buFont typeface="Wingdings" charset="2"/>
              <a:buChar char="u"/>
            </a:pPr>
            <a:r>
              <a:rPr lang="en-US" dirty="0"/>
              <a:t> </a:t>
            </a:r>
            <a:r>
              <a:rPr lang="en-US" dirty="0" smtClean="0"/>
              <a:t>If T has I internal nodes , the number of leaves is L = I +1</a:t>
            </a:r>
          </a:p>
          <a:p>
            <a:pPr>
              <a:buFont typeface="Wingdings" charset="2"/>
              <a:buChar char="u"/>
            </a:pPr>
            <a:r>
              <a:rPr lang="en-US" dirty="0"/>
              <a:t> </a:t>
            </a:r>
            <a:r>
              <a:rPr lang="en-US" dirty="0" smtClean="0"/>
              <a:t>If T has I internal node , the total number of nodes is N = 2I + 1</a:t>
            </a:r>
          </a:p>
          <a:p>
            <a:pPr>
              <a:buFont typeface="Wingdings" charset="2"/>
              <a:buChar char="u"/>
            </a:pPr>
            <a:r>
              <a:rPr lang="en-US" dirty="0" smtClean="0"/>
              <a:t>If T has  a total of N nodes , the number of internal nodes is I = (N-1)/2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0980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    </a:t>
            </a:r>
            <a:r>
              <a:rPr lang="en-US" b="1" dirty="0" smtClean="0"/>
              <a:t>  Advantages and Disadvantage of Some 				      Linear data Structure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3502116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Binary Tree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u"/>
            </a:pPr>
            <a:r>
              <a:rPr lang="en-US" dirty="0" smtClean="0"/>
              <a:t>If T has a total of N nodes , the number of leaves is L = (N+1)/2</a:t>
            </a:r>
          </a:p>
          <a:p>
            <a:pPr>
              <a:buFont typeface="Wingdings" charset="2"/>
              <a:buChar char="u"/>
            </a:pPr>
            <a:r>
              <a:rPr lang="en-US" dirty="0" smtClean="0"/>
              <a:t>If T has L leaves , the total number of nodes is N = 2L-1</a:t>
            </a:r>
          </a:p>
          <a:p>
            <a:pPr>
              <a:buFont typeface="Wingdings" charset="2"/>
              <a:buChar char="u"/>
            </a:pPr>
            <a:r>
              <a:rPr lang="en-US" dirty="0" smtClean="0"/>
              <a:t>If T has L leaves , the number of internal nodes is I = L  - 1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599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of binary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of the </a:t>
            </a:r>
            <a:r>
              <a:rPr lang="en-US" dirty="0" smtClean="0"/>
              <a:t>applications </a:t>
            </a:r>
            <a:r>
              <a:rPr lang="en-US" dirty="0"/>
              <a:t>of binary trees are </a:t>
            </a:r>
          </a:p>
          <a:p>
            <a:pPr marL="0" indent="0">
              <a:buNone/>
            </a:pPr>
            <a:r>
              <a:rPr lang="en-US" dirty="0"/>
              <a:t>   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(1)   </a:t>
            </a:r>
            <a:r>
              <a:rPr lang="en-US" dirty="0"/>
              <a:t>Decision </a:t>
            </a:r>
            <a:r>
              <a:rPr lang="en-US" dirty="0" smtClean="0"/>
              <a:t>Tree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(2)   Arithmetic Expression or Expression Tree</a:t>
            </a:r>
          </a:p>
          <a:p>
            <a:pPr marL="0" indent="0">
              <a:buNone/>
            </a:pPr>
            <a:r>
              <a:rPr lang="en-US" smtClean="0"/>
              <a:t>    </a:t>
            </a:r>
            <a:endParaRPr lang="en-US" sz="1800" dirty="0">
              <a:latin typeface="Tahoma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8758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29" name="Rectangle 1026"/>
          <p:cNvSpPr txBox="1">
            <a:spLocks noChangeArrowheads="1"/>
          </p:cNvSpPr>
          <p:nvPr/>
        </p:nvSpPr>
        <p:spPr>
          <a:xfrm>
            <a:off x="609600" y="304800"/>
            <a:ext cx="77724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latin typeface="Tahoma" charset="0"/>
              </a:rPr>
              <a:t>Decision Tree</a:t>
            </a:r>
            <a:endParaRPr lang="en-US">
              <a:latin typeface="Tahoma" charset="0"/>
            </a:endParaRPr>
          </a:p>
        </p:txBody>
      </p:sp>
      <p:sp>
        <p:nvSpPr>
          <p:cNvPr id="30" name="Rectangle 1027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219200" y="1676400"/>
            <a:ext cx="7343775" cy="166687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2"/>
              </a:buClr>
              <a:buFont typeface="Wingdings" charset="0"/>
              <a:buChar char="v"/>
            </a:pPr>
            <a:r>
              <a:rPr lang="en-US" sz="2400" i="1" smtClean="0">
                <a:latin typeface="Times New Roman" charset="0"/>
                <a:cs typeface="Times New Roman" charset="0"/>
              </a:rPr>
              <a:t>Binary</a:t>
            </a:r>
            <a:r>
              <a:rPr lang="en-US" sz="2400" smtClean="0">
                <a:latin typeface="Times New Roman" charset="0"/>
                <a:cs typeface="Times New Roman" charset="0"/>
              </a:rPr>
              <a:t> tree associated with a </a:t>
            </a:r>
            <a:r>
              <a:rPr lang="en-US" sz="2400" i="1" smtClean="0">
                <a:latin typeface="Times New Roman" charset="0"/>
                <a:cs typeface="Times New Roman" charset="0"/>
              </a:rPr>
              <a:t>decision</a:t>
            </a:r>
            <a:r>
              <a:rPr lang="en-US" sz="2400" smtClean="0">
                <a:latin typeface="Times New Roman" charset="0"/>
                <a:cs typeface="Times New Roman" charset="0"/>
              </a:rPr>
              <a:t> process</a:t>
            </a:r>
          </a:p>
          <a:p>
            <a:pPr lvl="1">
              <a:buClr>
                <a:schemeClr val="tx2"/>
              </a:buClr>
              <a:buFontTx/>
              <a:buChar char="•"/>
            </a:pPr>
            <a:r>
              <a:rPr lang="en-US" sz="2000" b="1" i="1" smtClean="0">
                <a:latin typeface="Times New Roman" charset="0"/>
                <a:cs typeface="Times New Roman" charset="0"/>
              </a:rPr>
              <a:t>internal</a:t>
            </a:r>
            <a:r>
              <a:rPr lang="en-US" sz="2000" b="1" smtClean="0">
                <a:latin typeface="Times New Roman" charset="0"/>
                <a:cs typeface="Times New Roman" charset="0"/>
              </a:rPr>
              <a:t> nodes</a:t>
            </a:r>
            <a:r>
              <a:rPr lang="en-US" sz="2000" smtClean="0">
                <a:latin typeface="Times New Roman" charset="0"/>
                <a:cs typeface="Times New Roman" charset="0"/>
              </a:rPr>
              <a:t>: questions with yes/no answer</a:t>
            </a:r>
          </a:p>
          <a:p>
            <a:pPr lvl="1">
              <a:buClr>
                <a:schemeClr val="tx2"/>
              </a:buClr>
              <a:buFontTx/>
              <a:buChar char="•"/>
            </a:pPr>
            <a:r>
              <a:rPr lang="en-US" sz="2000" b="1" i="1" smtClean="0">
                <a:latin typeface="Times New Roman" charset="0"/>
                <a:cs typeface="Times New Roman" charset="0"/>
              </a:rPr>
              <a:t>external</a:t>
            </a:r>
            <a:r>
              <a:rPr lang="en-US" sz="2000" b="1" smtClean="0">
                <a:latin typeface="Times New Roman" charset="0"/>
                <a:cs typeface="Times New Roman" charset="0"/>
              </a:rPr>
              <a:t> nodes</a:t>
            </a:r>
            <a:r>
              <a:rPr lang="en-US" sz="2000" smtClean="0">
                <a:latin typeface="Times New Roman" charset="0"/>
                <a:cs typeface="Times New Roman" charset="0"/>
              </a:rPr>
              <a:t>: decisions</a:t>
            </a:r>
          </a:p>
          <a:p>
            <a:pPr>
              <a:buClr>
                <a:schemeClr val="tx2"/>
              </a:buClr>
              <a:buFont typeface="Wingdings" charset="0"/>
              <a:buChar char="v"/>
            </a:pPr>
            <a:r>
              <a:rPr lang="en-US" sz="2400" smtClean="0">
                <a:latin typeface="Times New Roman" charset="0"/>
                <a:cs typeface="Times New Roman" charset="0"/>
              </a:rPr>
              <a:t>Example: dining decision</a:t>
            </a:r>
            <a:endParaRPr lang="en-US" sz="2400">
              <a:latin typeface="Times New Roman" charset="0"/>
              <a:cs typeface="Times New Roman" charset="0"/>
            </a:endParaRPr>
          </a:p>
        </p:txBody>
      </p:sp>
      <p:sp>
        <p:nvSpPr>
          <p:cNvPr id="31" name="AutoShape 1029"/>
          <p:cNvSpPr>
            <a:spLocks noChangeArrowheads="1"/>
          </p:cNvSpPr>
          <p:nvPr/>
        </p:nvSpPr>
        <p:spPr bwMode="auto">
          <a:xfrm>
            <a:off x="3273425" y="3557588"/>
            <a:ext cx="2689225" cy="5175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b="0" i="0">
                <a:solidFill>
                  <a:schemeClr val="tx1"/>
                </a:solidFill>
                <a:latin typeface="Tahoma" charset="0"/>
              </a:rPr>
              <a:t>Want a fast meal?</a:t>
            </a:r>
          </a:p>
        </p:txBody>
      </p:sp>
      <p:sp>
        <p:nvSpPr>
          <p:cNvPr id="32" name="AutoShape 1030"/>
          <p:cNvSpPr>
            <a:spLocks noChangeArrowheads="1"/>
          </p:cNvSpPr>
          <p:nvPr/>
        </p:nvSpPr>
        <p:spPr bwMode="auto">
          <a:xfrm>
            <a:off x="1444625" y="4587875"/>
            <a:ext cx="2770188" cy="5175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b="0" i="0">
                <a:solidFill>
                  <a:schemeClr val="tx1"/>
                </a:solidFill>
                <a:latin typeface="Tahoma" charset="0"/>
              </a:rPr>
              <a:t>How about coffee?</a:t>
            </a:r>
          </a:p>
        </p:txBody>
      </p:sp>
      <p:sp>
        <p:nvSpPr>
          <p:cNvPr id="33" name="AutoShape 1031"/>
          <p:cNvSpPr>
            <a:spLocks noChangeArrowheads="1"/>
          </p:cNvSpPr>
          <p:nvPr/>
        </p:nvSpPr>
        <p:spPr bwMode="auto">
          <a:xfrm>
            <a:off x="4876800" y="4587875"/>
            <a:ext cx="3127375" cy="5175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b="0" i="0">
                <a:solidFill>
                  <a:schemeClr val="tx1"/>
                </a:solidFill>
                <a:latin typeface="Tahoma" charset="0"/>
              </a:rPr>
              <a:t>On expense account?</a:t>
            </a:r>
          </a:p>
        </p:txBody>
      </p:sp>
      <p:sp>
        <p:nvSpPr>
          <p:cNvPr id="34" name="Rectangle 1033"/>
          <p:cNvSpPr>
            <a:spLocks noChangeArrowheads="1"/>
          </p:cNvSpPr>
          <p:nvPr/>
        </p:nvSpPr>
        <p:spPr bwMode="auto">
          <a:xfrm>
            <a:off x="1290638" y="5653088"/>
            <a:ext cx="1512887" cy="4762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b="0" i="0">
                <a:solidFill>
                  <a:schemeClr val="tx1"/>
                </a:solidFill>
                <a:latin typeface="Tahoma" charset="0"/>
              </a:rPr>
              <a:t>Starbucks</a:t>
            </a:r>
          </a:p>
        </p:txBody>
      </p:sp>
      <p:sp>
        <p:nvSpPr>
          <p:cNvPr id="35" name="Rectangle 1034"/>
          <p:cNvSpPr>
            <a:spLocks noChangeArrowheads="1"/>
          </p:cNvSpPr>
          <p:nvPr/>
        </p:nvSpPr>
        <p:spPr bwMode="auto">
          <a:xfrm>
            <a:off x="3200400" y="5653088"/>
            <a:ext cx="1125538" cy="4762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b="0" i="0">
                <a:solidFill>
                  <a:schemeClr val="tx1"/>
                </a:solidFill>
                <a:latin typeface="Tahoma" charset="0"/>
              </a:rPr>
              <a:t>Spike</a:t>
            </a:r>
            <a:r>
              <a:rPr lang="ja-JP" altLang="en-US" b="0" i="0">
                <a:solidFill>
                  <a:schemeClr val="tx1"/>
                </a:solidFill>
                <a:latin typeface="Tahoma" charset="0"/>
              </a:rPr>
              <a:t>’</a:t>
            </a:r>
            <a:r>
              <a:rPr lang="en-US" b="0" i="0">
                <a:solidFill>
                  <a:schemeClr val="tx1"/>
                </a:solidFill>
                <a:latin typeface="Tahoma" charset="0"/>
              </a:rPr>
              <a:t>s</a:t>
            </a:r>
          </a:p>
        </p:txBody>
      </p:sp>
      <p:sp>
        <p:nvSpPr>
          <p:cNvPr id="36" name="Rectangle 1035"/>
          <p:cNvSpPr>
            <a:spLocks noChangeArrowheads="1"/>
          </p:cNvSpPr>
          <p:nvPr/>
        </p:nvSpPr>
        <p:spPr bwMode="auto">
          <a:xfrm>
            <a:off x="4724400" y="5653088"/>
            <a:ext cx="1319213" cy="4762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b="0" i="0">
                <a:solidFill>
                  <a:schemeClr val="tx1"/>
                </a:solidFill>
                <a:latin typeface="Tahoma" charset="0"/>
              </a:rPr>
              <a:t>Al Forno</a:t>
            </a:r>
          </a:p>
        </p:txBody>
      </p:sp>
      <p:sp>
        <p:nvSpPr>
          <p:cNvPr id="37" name="Rectangle 1036"/>
          <p:cNvSpPr>
            <a:spLocks noChangeArrowheads="1"/>
          </p:cNvSpPr>
          <p:nvPr/>
        </p:nvSpPr>
        <p:spPr bwMode="auto">
          <a:xfrm>
            <a:off x="6442075" y="5653088"/>
            <a:ext cx="2000250" cy="4762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b="0" i="0">
                <a:solidFill>
                  <a:schemeClr val="tx1"/>
                </a:solidFill>
                <a:latin typeface="Tahoma" charset="0"/>
              </a:rPr>
              <a:t>Café Paragon</a:t>
            </a:r>
          </a:p>
        </p:txBody>
      </p:sp>
      <p:cxnSp>
        <p:nvCxnSpPr>
          <p:cNvPr id="38" name="AutoShape 1037"/>
          <p:cNvCxnSpPr>
            <a:cxnSpLocks noChangeShapeType="1"/>
            <a:stCxn id="31" idx="2"/>
            <a:endCxn id="32" idx="0"/>
          </p:cNvCxnSpPr>
          <p:nvPr/>
        </p:nvCxnSpPr>
        <p:spPr bwMode="auto">
          <a:xfrm flipH="1">
            <a:off x="2830513" y="4084638"/>
            <a:ext cx="1787525" cy="493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" name="AutoShape 1038"/>
          <p:cNvCxnSpPr>
            <a:cxnSpLocks noChangeShapeType="1"/>
            <a:stCxn id="31" idx="2"/>
            <a:endCxn id="33" idx="0"/>
          </p:cNvCxnSpPr>
          <p:nvPr/>
        </p:nvCxnSpPr>
        <p:spPr bwMode="auto">
          <a:xfrm>
            <a:off x="4618038" y="4084638"/>
            <a:ext cx="1822450" cy="493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0" name="AutoShape 1039"/>
          <p:cNvCxnSpPr>
            <a:cxnSpLocks noChangeShapeType="1"/>
            <a:stCxn id="34" idx="0"/>
            <a:endCxn id="32" idx="2"/>
          </p:cNvCxnSpPr>
          <p:nvPr/>
        </p:nvCxnSpPr>
        <p:spPr bwMode="auto">
          <a:xfrm flipV="1">
            <a:off x="2047875" y="5114925"/>
            <a:ext cx="782638" cy="5286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1" name="AutoShape 1040"/>
          <p:cNvCxnSpPr>
            <a:cxnSpLocks noChangeShapeType="1"/>
            <a:stCxn id="35" idx="0"/>
            <a:endCxn id="32" idx="2"/>
          </p:cNvCxnSpPr>
          <p:nvPr/>
        </p:nvCxnSpPr>
        <p:spPr bwMode="auto">
          <a:xfrm flipH="1" flipV="1">
            <a:off x="2830513" y="5114925"/>
            <a:ext cx="933450" cy="5286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2" name="AutoShape 1041"/>
          <p:cNvCxnSpPr>
            <a:cxnSpLocks noChangeShapeType="1"/>
            <a:stCxn id="36" idx="0"/>
            <a:endCxn id="33" idx="2"/>
          </p:cNvCxnSpPr>
          <p:nvPr/>
        </p:nvCxnSpPr>
        <p:spPr bwMode="auto">
          <a:xfrm flipV="1">
            <a:off x="5384800" y="5114925"/>
            <a:ext cx="1055688" cy="5286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3" name="AutoShape 1042"/>
          <p:cNvCxnSpPr>
            <a:cxnSpLocks noChangeShapeType="1"/>
            <a:stCxn id="37" idx="0"/>
            <a:endCxn id="33" idx="2"/>
          </p:cNvCxnSpPr>
          <p:nvPr/>
        </p:nvCxnSpPr>
        <p:spPr bwMode="auto">
          <a:xfrm flipH="1" flipV="1">
            <a:off x="6440488" y="5114925"/>
            <a:ext cx="1001712" cy="5286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4" name="Text Box 1043"/>
          <p:cNvSpPr txBox="1">
            <a:spLocks noChangeArrowheads="1"/>
          </p:cNvSpPr>
          <p:nvPr/>
        </p:nvSpPr>
        <p:spPr bwMode="auto">
          <a:xfrm>
            <a:off x="2859088" y="4098925"/>
            <a:ext cx="576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 i="1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 b="1" i="1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 b="1" i="1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 b="1" i="1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 b="1" i="1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 b="0" i="0">
                <a:latin typeface="Tahoma" charset="0"/>
              </a:rPr>
              <a:t>Yes</a:t>
            </a:r>
          </a:p>
        </p:txBody>
      </p:sp>
      <p:sp>
        <p:nvSpPr>
          <p:cNvPr id="45" name="Text Box 1044"/>
          <p:cNvSpPr txBox="1">
            <a:spLocks noChangeArrowheads="1"/>
          </p:cNvSpPr>
          <p:nvPr/>
        </p:nvSpPr>
        <p:spPr bwMode="auto">
          <a:xfrm>
            <a:off x="5986463" y="4097338"/>
            <a:ext cx="492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 i="1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 b="1" i="1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 b="1" i="1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 b="1" i="1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 b="1" i="1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 b="0" i="0">
                <a:latin typeface="Tahoma" charset="0"/>
              </a:rPr>
              <a:t>No</a:t>
            </a:r>
          </a:p>
        </p:txBody>
      </p:sp>
      <p:sp>
        <p:nvSpPr>
          <p:cNvPr id="46" name="Text Box 1045"/>
          <p:cNvSpPr txBox="1">
            <a:spLocks noChangeArrowheads="1"/>
          </p:cNvSpPr>
          <p:nvPr/>
        </p:nvSpPr>
        <p:spPr bwMode="auto">
          <a:xfrm>
            <a:off x="1752600" y="5181600"/>
            <a:ext cx="576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 i="1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 b="1" i="1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 b="1" i="1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 b="1" i="1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 b="1" i="1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 b="0" i="0">
                <a:latin typeface="Tahoma" charset="0"/>
              </a:rPr>
              <a:t>Yes</a:t>
            </a:r>
          </a:p>
        </p:txBody>
      </p:sp>
      <p:sp>
        <p:nvSpPr>
          <p:cNvPr id="47" name="Text Box 1046"/>
          <p:cNvSpPr txBox="1">
            <a:spLocks noChangeArrowheads="1"/>
          </p:cNvSpPr>
          <p:nvPr/>
        </p:nvSpPr>
        <p:spPr bwMode="auto">
          <a:xfrm>
            <a:off x="3505200" y="5181600"/>
            <a:ext cx="492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 i="1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 b="1" i="1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 b="1" i="1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 b="1" i="1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 b="1" i="1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 b="0" i="0">
                <a:latin typeface="Tahoma" charset="0"/>
              </a:rPr>
              <a:t>No</a:t>
            </a:r>
          </a:p>
        </p:txBody>
      </p:sp>
      <p:sp>
        <p:nvSpPr>
          <p:cNvPr id="48" name="Text Box 1047"/>
          <p:cNvSpPr txBox="1">
            <a:spLocks noChangeArrowheads="1"/>
          </p:cNvSpPr>
          <p:nvPr/>
        </p:nvSpPr>
        <p:spPr bwMode="auto">
          <a:xfrm>
            <a:off x="5105400" y="5181600"/>
            <a:ext cx="576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 i="1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 b="1" i="1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 b="1" i="1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 b="1" i="1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 b="1" i="1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 b="0" i="0">
                <a:latin typeface="Tahoma" charset="0"/>
              </a:rPr>
              <a:t>Yes</a:t>
            </a:r>
          </a:p>
        </p:txBody>
      </p:sp>
      <p:sp>
        <p:nvSpPr>
          <p:cNvPr id="49" name="Text Box 1048"/>
          <p:cNvSpPr txBox="1">
            <a:spLocks noChangeArrowheads="1"/>
          </p:cNvSpPr>
          <p:nvPr/>
        </p:nvSpPr>
        <p:spPr bwMode="auto">
          <a:xfrm>
            <a:off x="7127875" y="5181600"/>
            <a:ext cx="492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 i="1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 b="1" i="1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 b="1" i="1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 b="1" i="1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 b="1" i="1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 b="0" i="0">
                <a:latin typeface="Tahoma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xmlns="" val="162444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Arithematic</a:t>
            </a:r>
            <a:r>
              <a:rPr lang="en-US" dirty="0" smtClean="0"/>
              <a:t>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Trees are used to represent </a:t>
            </a:r>
            <a:r>
              <a:rPr lang="en-US" dirty="0" err="1"/>
              <a:t>arithemetic</a:t>
            </a:r>
            <a:r>
              <a:rPr lang="en-US" dirty="0"/>
              <a:t> expressions</a:t>
            </a:r>
          </a:p>
          <a:p>
            <a:endParaRPr lang="en-US" dirty="0"/>
          </a:p>
          <a:p>
            <a:r>
              <a:rPr lang="en-US" dirty="0"/>
              <a:t>Internal node    : Operators</a:t>
            </a:r>
          </a:p>
          <a:p>
            <a:r>
              <a:rPr lang="en-US" dirty="0"/>
              <a:t>External  Node  : Operands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6218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 algebraic expression E below 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This expression can be represented in binary Tree and every algebraic expression will correspond to a unique tree and vice versa .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50157107"/>
              </p:ext>
            </p:extLst>
          </p:nvPr>
        </p:nvGraphicFramePr>
        <p:xfrm>
          <a:off x="1785938" y="2740025"/>
          <a:ext cx="5449887" cy="1112838"/>
        </p:xfrm>
        <a:graphic>
          <a:graphicData uri="http://schemas.openxmlformats.org/presentationml/2006/ole">
            <p:oleObj spid="_x0000_s1067" name="Equation" r:id="rId4" imgW="1343880" imgH="19188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60018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92133"/>
          </a:xfrm>
        </p:spPr>
        <p:txBody>
          <a:bodyPr/>
          <a:lstStyle/>
          <a:p>
            <a:r>
              <a:rPr lang="en-US" dirty="0" smtClean="0"/>
              <a:t>Below is the Corresponding Tree</a:t>
            </a:r>
          </a:p>
          <a:p>
            <a:endParaRPr 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339721" y="2616481"/>
            <a:ext cx="6688173" cy="3232990"/>
            <a:chOff x="2928" y="2256"/>
            <a:chExt cx="2160" cy="1440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b="0" i="0">
                  <a:solidFill>
                    <a:schemeClr val="tx1"/>
                  </a:solidFill>
                  <a:latin typeface="Symbol" charset="0"/>
                  <a:cs typeface="Tahoma" charset="0"/>
                </a:rPr>
                <a:t>+</a:t>
              </a:r>
              <a:endParaRPr lang="en-US" b="0" i="0">
                <a:solidFill>
                  <a:schemeClr val="tx1"/>
                </a:solidFill>
                <a:cs typeface="Tahoma" charset="0"/>
              </a:endParaRPr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b="0" i="0">
                  <a:solidFill>
                    <a:schemeClr val="tx1"/>
                  </a:solidFill>
                  <a:latin typeface="Symbol" charset="0"/>
                  <a:cs typeface="Tahoma" charset="0"/>
                  <a:sym typeface="Symbol" charset="0"/>
                </a:rPr>
                <a:t></a:t>
              </a:r>
              <a:endParaRPr lang="en-US" b="0" i="0">
                <a:solidFill>
                  <a:schemeClr val="tx1"/>
                </a:solidFill>
                <a:cs typeface="Tahoma" charset="0"/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b="0" i="0">
                  <a:solidFill>
                    <a:schemeClr val="tx1"/>
                  </a:solidFill>
                  <a:latin typeface="Symbol" charset="0"/>
                  <a:cs typeface="Tahoma" charset="0"/>
                  <a:sym typeface="Symbol" charset="0"/>
                </a:rPr>
                <a:t></a:t>
              </a:r>
              <a:endParaRPr lang="en-US" b="0" i="0">
                <a:solidFill>
                  <a:schemeClr val="tx1"/>
                </a:solidFill>
                <a:cs typeface="Tahoma" charset="0"/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b="0" i="0">
                  <a:solidFill>
                    <a:schemeClr val="tx1"/>
                  </a:solidFill>
                  <a:latin typeface="Symbol" charset="0"/>
                  <a:cs typeface="Tahoma" charset="0"/>
                </a:rPr>
                <a:t>-</a:t>
              </a:r>
              <a:endParaRPr lang="en-US" b="0" i="0">
                <a:solidFill>
                  <a:schemeClr val="tx1"/>
                </a:solidFill>
                <a:cs typeface="Tahoma" charset="0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b="0" i="0">
                  <a:solidFill>
                    <a:schemeClr val="tx1"/>
                  </a:solidFill>
                  <a:latin typeface="Tahoma" charset="0"/>
                  <a:cs typeface="Tahoma" charset="0"/>
                </a:rPr>
                <a:t>2</a:t>
              </a:r>
              <a:endParaRPr lang="en-US" b="0" i="0">
                <a:solidFill>
                  <a:schemeClr val="tx1"/>
                </a:solidFill>
                <a:cs typeface="Tahoma" charset="0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b="0" i="0">
                  <a:solidFill>
                    <a:schemeClr val="tx1"/>
                  </a:solidFill>
                  <a:latin typeface="Tahoma" charset="0"/>
                  <a:cs typeface="Tahoma" charset="0"/>
                </a:rPr>
                <a:t>a</a:t>
              </a:r>
              <a:endParaRPr lang="en-US" b="0" i="0">
                <a:solidFill>
                  <a:schemeClr val="tx1"/>
                </a:solidFill>
                <a:cs typeface="Tahoma" charset="0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b="0" i="0">
                  <a:solidFill>
                    <a:schemeClr val="tx1"/>
                  </a:solidFill>
                  <a:latin typeface="Tahoma" charset="0"/>
                  <a:cs typeface="Tahoma" charset="0"/>
                </a:rPr>
                <a:t>1</a:t>
              </a:r>
              <a:endParaRPr lang="en-US" b="0" i="0">
                <a:solidFill>
                  <a:schemeClr val="tx1"/>
                </a:solidFill>
                <a:cs typeface="Tahoma" charset="0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b="0" i="0">
                  <a:solidFill>
                    <a:schemeClr val="tx1"/>
                  </a:solidFill>
                  <a:latin typeface="Tahoma" charset="0"/>
                  <a:cs typeface="Tahoma" charset="0"/>
                </a:rPr>
                <a:t>3</a:t>
              </a:r>
              <a:endParaRPr lang="en-US" b="0" i="0">
                <a:solidFill>
                  <a:schemeClr val="tx1"/>
                </a:solidFill>
                <a:cs typeface="Tahoma" charset="0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b="0" i="0">
                  <a:solidFill>
                    <a:schemeClr val="tx1"/>
                  </a:solidFill>
                  <a:latin typeface="Tahoma" charset="0"/>
                  <a:cs typeface="Tahoma" charset="0"/>
                </a:rPr>
                <a:t>b</a:t>
              </a:r>
              <a:endParaRPr lang="en-US" b="0" i="0">
                <a:solidFill>
                  <a:schemeClr val="tx1"/>
                </a:solidFill>
                <a:cs typeface="Tahoma" charset="0"/>
              </a:endParaRPr>
            </a:p>
          </p:txBody>
        </p:sp>
        <p:cxnSp>
          <p:nvCxnSpPr>
            <p:cNvPr id="14" name="AutoShape 14"/>
            <p:cNvCxnSpPr>
              <a:cxnSpLocks noChangeShapeType="1"/>
              <a:stCxn id="5" idx="3"/>
              <a:endCxn id="7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" name="AutoShape 15"/>
            <p:cNvCxnSpPr>
              <a:cxnSpLocks noChangeShapeType="1"/>
              <a:stCxn id="6" idx="1"/>
              <a:endCxn id="5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" name="AutoShape 16"/>
            <p:cNvCxnSpPr>
              <a:cxnSpLocks noChangeShapeType="1"/>
              <a:stCxn id="13" idx="0"/>
              <a:endCxn id="6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7" name="AutoShape 17"/>
            <p:cNvCxnSpPr>
              <a:cxnSpLocks noChangeShapeType="1"/>
              <a:stCxn id="12" idx="0"/>
              <a:endCxn id="6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8" name="AutoShape 18"/>
            <p:cNvCxnSpPr>
              <a:cxnSpLocks noChangeShapeType="1"/>
              <a:stCxn id="11" idx="0"/>
              <a:endCxn id="8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9" name="AutoShape 19"/>
            <p:cNvCxnSpPr>
              <a:cxnSpLocks noChangeShapeType="1"/>
              <a:stCxn id="10" idx="0"/>
              <a:endCxn id="8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" name="AutoShape 20"/>
            <p:cNvCxnSpPr>
              <a:cxnSpLocks noChangeShapeType="1"/>
              <a:stCxn id="9" idx="0"/>
              <a:endCxn id="7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1" name="AutoShape 21"/>
            <p:cNvCxnSpPr>
              <a:cxnSpLocks noChangeShapeType="1"/>
              <a:stCxn id="8" idx="1"/>
              <a:endCxn id="7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xmlns="" val="228353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</p:spPr>
        <p:txBody>
          <a:bodyPr lIns="92075" tIns="46038" rIns="92075" bIns="46038" anchor="ctr"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latin typeface="Tahoma" charset="0"/>
              </a:rPr>
              <a:t>Expression tree</a:t>
            </a:r>
            <a:endParaRPr lang="en-US">
              <a:latin typeface="Tahoma" charset="0"/>
            </a:endParaRPr>
          </a:p>
        </p:txBody>
      </p:sp>
      <p:sp>
        <p:nvSpPr>
          <p:cNvPr id="5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304800" y="2209800"/>
            <a:ext cx="8077200" cy="1371600"/>
          </a:xfrm>
          <a:prstGeom prst="rect">
            <a:avLst/>
          </a:prstGeom>
          <a:noFill/>
        </p:spPr>
        <p:txBody>
          <a:bodyPr lIns="92075" tIns="46038" rIns="92075" bIns="46038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8650" indent="-447675">
              <a:buFont typeface="Wingdings" charset="0"/>
              <a:buNone/>
            </a:pPr>
            <a:r>
              <a:rPr lang="en-US" dirty="0" smtClean="0">
                <a:latin typeface="Times New Roman" charset="0"/>
                <a:cs typeface="Tahoma" charset="0"/>
              </a:rPr>
              <a:t>   You can generate a formula of expression called postfix, prefix, infix expressions.</a:t>
            </a:r>
          </a:p>
          <a:p>
            <a:pPr marL="628650" indent="-447675">
              <a:buFont typeface="Wingdings" charset="0"/>
              <a:buNone/>
            </a:pPr>
            <a:endParaRPr lang="en-US" dirty="0" smtClean="0">
              <a:latin typeface="Times New Roman" charset="0"/>
              <a:cs typeface="Tahoma" charset="0"/>
            </a:endParaRPr>
          </a:p>
          <a:p>
            <a:pPr marL="628650" indent="-447675">
              <a:buClr>
                <a:schemeClr val="accent2"/>
              </a:buClr>
              <a:buFont typeface="Wingdings" charset="0"/>
              <a:buChar char="§"/>
            </a:pPr>
            <a:r>
              <a:rPr lang="en-US" i="1" dirty="0" err="1" smtClean="0">
                <a:solidFill>
                  <a:schemeClr val="tx2"/>
                </a:solidFill>
                <a:latin typeface="Times New Roman" charset="0"/>
                <a:cs typeface="Tahoma" charset="0"/>
              </a:rPr>
              <a:t>Inorder</a:t>
            </a:r>
            <a:r>
              <a:rPr lang="en-US" dirty="0" smtClean="0">
                <a:latin typeface="Times New Roman" charset="0"/>
                <a:cs typeface="Tahoma" charset="0"/>
              </a:rPr>
              <a:t>: 3 * 7 + 4 ^ 2 		(</a:t>
            </a:r>
            <a:r>
              <a:rPr lang="en-US" i="1" dirty="0" smtClean="0">
                <a:latin typeface="Times New Roman" charset="0"/>
                <a:cs typeface="Tahoma" charset="0"/>
              </a:rPr>
              <a:t>infix</a:t>
            </a:r>
            <a:r>
              <a:rPr lang="en-US" dirty="0" smtClean="0">
                <a:latin typeface="Times New Roman" charset="0"/>
                <a:cs typeface="Tahoma" charset="0"/>
              </a:rPr>
              <a:t> form)</a:t>
            </a:r>
          </a:p>
          <a:p>
            <a:pPr marL="628650" indent="-447675">
              <a:buClr>
                <a:schemeClr val="accent2"/>
              </a:buClr>
              <a:buFont typeface="Wingdings" charset="0"/>
              <a:buChar char="§"/>
            </a:pPr>
            <a:r>
              <a:rPr lang="en-US" i="1" dirty="0" smtClean="0">
                <a:solidFill>
                  <a:schemeClr val="tx2"/>
                </a:solidFill>
                <a:latin typeface="Times New Roman" charset="0"/>
                <a:cs typeface="Tahoma" charset="0"/>
              </a:rPr>
              <a:t>Preorder</a:t>
            </a:r>
            <a:r>
              <a:rPr lang="en-US" dirty="0" smtClean="0">
                <a:latin typeface="Times New Roman" charset="0"/>
                <a:cs typeface="Tahoma" charset="0"/>
              </a:rPr>
              <a:t>: + * 3 7 ^ 4 2		(</a:t>
            </a:r>
            <a:r>
              <a:rPr lang="en-US" i="1" dirty="0" smtClean="0">
                <a:latin typeface="Times New Roman" charset="0"/>
                <a:cs typeface="Tahoma" charset="0"/>
              </a:rPr>
              <a:t>prefix</a:t>
            </a:r>
            <a:r>
              <a:rPr lang="en-US" dirty="0" smtClean="0">
                <a:latin typeface="Times New Roman" charset="0"/>
                <a:cs typeface="Tahoma" charset="0"/>
              </a:rPr>
              <a:t> form)</a:t>
            </a:r>
          </a:p>
          <a:p>
            <a:pPr marL="628650" indent="-447675">
              <a:buClr>
                <a:schemeClr val="accent2"/>
              </a:buClr>
              <a:buFont typeface="Wingdings" charset="0"/>
              <a:buChar char="§"/>
            </a:pPr>
            <a:r>
              <a:rPr lang="en-US" i="1" dirty="0" err="1" smtClean="0">
                <a:solidFill>
                  <a:schemeClr val="tx2"/>
                </a:solidFill>
                <a:latin typeface="Times New Roman" charset="0"/>
                <a:cs typeface="Tahoma" charset="0"/>
              </a:rPr>
              <a:t>Postorder</a:t>
            </a:r>
            <a:r>
              <a:rPr lang="en-US" dirty="0" smtClean="0">
                <a:latin typeface="Times New Roman" charset="0"/>
                <a:cs typeface="Tahoma" charset="0"/>
              </a:rPr>
              <a:t>: 3 7 * 4 2 ^ + 	(</a:t>
            </a:r>
            <a:r>
              <a:rPr lang="en-US" i="1" dirty="0" smtClean="0">
                <a:latin typeface="Times New Roman" charset="0"/>
                <a:cs typeface="Tahoma" charset="0"/>
              </a:rPr>
              <a:t>postfix</a:t>
            </a:r>
            <a:r>
              <a:rPr lang="en-US" dirty="0" smtClean="0">
                <a:latin typeface="Times New Roman" charset="0"/>
                <a:cs typeface="Tahoma" charset="0"/>
              </a:rPr>
              <a:t> form)</a:t>
            </a:r>
          </a:p>
          <a:p>
            <a:pPr marL="628650" indent="-447675">
              <a:buFont typeface="Wingdings" charset="0"/>
              <a:buNone/>
            </a:pPr>
            <a:endParaRPr lang="en-US" dirty="0">
              <a:latin typeface="Times New Roman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3162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ways to traverse a tree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 (1) Pre-order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(2) In-order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(3) Post-order</a:t>
            </a:r>
          </a:p>
        </p:txBody>
      </p:sp>
    </p:spTree>
    <p:extLst>
      <p:ext uri="{BB962C8B-B14F-4D97-AF65-F5344CB8AC3E}">
        <p14:creationId xmlns:p14="http://schemas.microsoft.com/office/powerpoint/2010/main" xmlns="" val="6836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(a)  </a:t>
            </a:r>
            <a:r>
              <a:rPr lang="en-US" dirty="0" err="1" smtClean="0"/>
              <a:t>PreOrder</a:t>
            </a:r>
            <a:r>
              <a:rPr lang="en-US" dirty="0" smtClean="0"/>
              <a:t> : Node-Left-Right (NLF)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1 .  Process the root R</a:t>
            </a:r>
          </a:p>
          <a:p>
            <a:pPr marL="0" indent="0">
              <a:buNone/>
            </a:pPr>
            <a:r>
              <a:rPr lang="en-US" dirty="0" smtClean="0"/>
              <a:t>2 .  Traverse the left </a:t>
            </a:r>
            <a:r>
              <a:rPr lang="en-US" dirty="0" err="1" smtClean="0"/>
              <a:t>subtree</a:t>
            </a:r>
            <a:r>
              <a:rPr lang="en-US" dirty="0" smtClean="0"/>
              <a:t> of R in preorder</a:t>
            </a:r>
          </a:p>
          <a:p>
            <a:pPr marL="0" indent="0">
              <a:buNone/>
            </a:pPr>
            <a:r>
              <a:rPr lang="en-US" dirty="0" smtClean="0"/>
              <a:t>3 .  Traverse the right </a:t>
            </a:r>
            <a:r>
              <a:rPr lang="en-US" dirty="0" err="1" smtClean="0"/>
              <a:t>subtree</a:t>
            </a:r>
            <a:r>
              <a:rPr lang="en-US" dirty="0" smtClean="0"/>
              <a:t> of R in preorder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5761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(a)  </a:t>
            </a:r>
            <a:r>
              <a:rPr lang="en-US" dirty="0" err="1"/>
              <a:t>I</a:t>
            </a:r>
            <a:r>
              <a:rPr lang="en-US" dirty="0" err="1" smtClean="0"/>
              <a:t>nOrder</a:t>
            </a:r>
            <a:r>
              <a:rPr lang="en-US" dirty="0" smtClean="0"/>
              <a:t> </a:t>
            </a:r>
            <a:r>
              <a:rPr lang="en-US" dirty="0"/>
              <a:t>: </a:t>
            </a:r>
            <a:r>
              <a:rPr lang="en-US" dirty="0" smtClean="0"/>
              <a:t>Left-Node-Right(LNR)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 </a:t>
            </a:r>
            <a:r>
              <a:rPr lang="en-US" dirty="0" smtClean="0"/>
              <a:t>. </a:t>
            </a:r>
            <a:r>
              <a:rPr lang="en-US" dirty="0"/>
              <a:t>Traverse the left </a:t>
            </a:r>
            <a:r>
              <a:rPr lang="en-US" dirty="0" err="1"/>
              <a:t>subtree</a:t>
            </a:r>
            <a:r>
              <a:rPr lang="en-US" dirty="0"/>
              <a:t> of R in </a:t>
            </a:r>
            <a:r>
              <a:rPr lang="en-US" dirty="0" err="1" smtClean="0"/>
              <a:t>inorder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 </a:t>
            </a:r>
            <a:r>
              <a:rPr lang="en-US" dirty="0"/>
              <a:t>. </a:t>
            </a:r>
            <a:r>
              <a:rPr lang="en-US" dirty="0" smtClean="0"/>
              <a:t> </a:t>
            </a:r>
            <a:r>
              <a:rPr lang="en-US" dirty="0" err="1" smtClean="0"/>
              <a:t>Procces</a:t>
            </a:r>
            <a:r>
              <a:rPr lang="en-US" dirty="0" smtClean="0"/>
              <a:t> </a:t>
            </a:r>
            <a:r>
              <a:rPr lang="en-US" dirty="0"/>
              <a:t>the root R</a:t>
            </a:r>
          </a:p>
          <a:p>
            <a:pPr marL="0" indent="0">
              <a:buNone/>
            </a:pPr>
            <a:r>
              <a:rPr lang="en-US" dirty="0" smtClean="0"/>
              <a:t>3 . </a:t>
            </a:r>
            <a:r>
              <a:rPr lang="en-US" dirty="0"/>
              <a:t>Traverse the right </a:t>
            </a:r>
            <a:r>
              <a:rPr lang="en-US" dirty="0" err="1"/>
              <a:t>subtree</a:t>
            </a:r>
            <a:r>
              <a:rPr lang="en-US" dirty="0"/>
              <a:t> of R in </a:t>
            </a:r>
            <a:r>
              <a:rPr lang="en-US" dirty="0" err="1" smtClean="0"/>
              <a:t>inorder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3302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Advantage : </a:t>
            </a:r>
          </a:p>
          <a:p>
            <a:pPr marL="0" indent="0">
              <a:buNone/>
            </a:pPr>
            <a:r>
              <a:rPr lang="en-US" dirty="0" smtClean="0"/>
              <a:t>Quick </a:t>
            </a:r>
            <a:r>
              <a:rPr lang="en-US" dirty="0"/>
              <a:t>insertion, very fast access if index </a:t>
            </a:r>
            <a:r>
              <a:rPr lang="en-US" dirty="0" smtClean="0"/>
              <a:t>known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Disadvantage :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dirty="0"/>
              <a:t>Slow search, </a:t>
            </a:r>
            <a:r>
              <a:rPr lang="en-US" dirty="0" smtClean="0"/>
              <a:t> slow </a:t>
            </a:r>
            <a:r>
              <a:rPr lang="en-US" dirty="0"/>
              <a:t>deletion, </a:t>
            </a:r>
            <a:r>
              <a:rPr lang="en-US" dirty="0" smtClean="0"/>
              <a:t> fixed </a:t>
            </a:r>
            <a:r>
              <a:rPr lang="en-US" dirty="0"/>
              <a:t>size. 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3205861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(a)  </a:t>
            </a:r>
            <a:r>
              <a:rPr lang="en-US" dirty="0" smtClean="0"/>
              <a:t>Post-order </a:t>
            </a:r>
            <a:r>
              <a:rPr lang="en-US" dirty="0"/>
              <a:t>: </a:t>
            </a:r>
            <a:r>
              <a:rPr lang="en-US" dirty="0" smtClean="0"/>
              <a:t>Left-Node-Right(LNR</a:t>
            </a:r>
            <a:r>
              <a:rPr lang="en-US" dirty="0"/>
              <a:t>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 . Traverse the left </a:t>
            </a:r>
            <a:r>
              <a:rPr lang="en-US" dirty="0" err="1"/>
              <a:t>subtree</a:t>
            </a:r>
            <a:r>
              <a:rPr lang="en-US" dirty="0"/>
              <a:t> of R in </a:t>
            </a:r>
            <a:r>
              <a:rPr lang="en-US" dirty="0" err="1" smtClean="0"/>
              <a:t>postorder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 </a:t>
            </a:r>
            <a:r>
              <a:rPr lang="en-US" dirty="0" smtClean="0"/>
              <a:t>. </a:t>
            </a:r>
            <a:r>
              <a:rPr lang="en-US" dirty="0"/>
              <a:t>Traverse the right </a:t>
            </a:r>
            <a:r>
              <a:rPr lang="en-US" dirty="0" err="1"/>
              <a:t>subtree</a:t>
            </a:r>
            <a:r>
              <a:rPr lang="en-US" dirty="0"/>
              <a:t> of R in </a:t>
            </a:r>
            <a:r>
              <a:rPr lang="en-US" dirty="0" err="1" smtClean="0"/>
              <a:t>postorder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3 . </a:t>
            </a:r>
            <a:r>
              <a:rPr lang="en-US" dirty="0" err="1" smtClean="0"/>
              <a:t>Procces</a:t>
            </a:r>
            <a:r>
              <a:rPr lang="en-US" dirty="0" smtClean="0"/>
              <a:t> </a:t>
            </a:r>
            <a:r>
              <a:rPr lang="en-US" dirty="0"/>
              <a:t>the root </a:t>
            </a:r>
            <a:r>
              <a:rPr lang="en-US" dirty="0" smtClean="0"/>
              <a:t>R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8241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22" name="Oval 3"/>
          <p:cNvSpPr>
            <a:spLocks noChangeArrowheads="1"/>
          </p:cNvSpPr>
          <p:nvPr/>
        </p:nvSpPr>
        <p:spPr bwMode="auto">
          <a:xfrm>
            <a:off x="4495800" y="5105400"/>
            <a:ext cx="17526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Ralson</a:t>
            </a:r>
          </a:p>
        </p:txBody>
      </p:sp>
      <p:sp>
        <p:nvSpPr>
          <p:cNvPr id="23" name="Oval 4"/>
          <p:cNvSpPr>
            <a:spLocks noChangeArrowheads="1"/>
          </p:cNvSpPr>
          <p:nvPr/>
        </p:nvSpPr>
        <p:spPr bwMode="auto">
          <a:xfrm>
            <a:off x="5715000" y="3200400"/>
            <a:ext cx="17526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Truman</a:t>
            </a:r>
          </a:p>
        </p:txBody>
      </p:sp>
      <p:sp>
        <p:nvSpPr>
          <p:cNvPr id="24" name="Oval 5"/>
          <p:cNvSpPr>
            <a:spLocks noChangeArrowheads="1"/>
          </p:cNvSpPr>
          <p:nvPr/>
        </p:nvSpPr>
        <p:spPr bwMode="auto">
          <a:xfrm>
            <a:off x="4114800" y="2514600"/>
            <a:ext cx="17526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Brown</a:t>
            </a:r>
          </a:p>
        </p:txBody>
      </p:sp>
      <p:sp>
        <p:nvSpPr>
          <p:cNvPr id="25" name="Oval 6"/>
          <p:cNvSpPr>
            <a:spLocks noChangeArrowheads="1"/>
          </p:cNvSpPr>
          <p:nvPr/>
        </p:nvSpPr>
        <p:spPr bwMode="auto">
          <a:xfrm>
            <a:off x="5410200" y="4114800"/>
            <a:ext cx="12192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Taft </a:t>
            </a:r>
          </a:p>
        </p:txBody>
      </p:sp>
      <p:sp>
        <p:nvSpPr>
          <p:cNvPr id="26" name="Oval 7"/>
          <p:cNvSpPr>
            <a:spLocks noChangeArrowheads="1"/>
          </p:cNvSpPr>
          <p:nvPr/>
        </p:nvSpPr>
        <p:spPr bwMode="auto">
          <a:xfrm>
            <a:off x="6781800" y="4114800"/>
            <a:ext cx="12192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Zuniga</a:t>
            </a:r>
          </a:p>
        </p:txBody>
      </p:sp>
      <p:sp>
        <p:nvSpPr>
          <p:cNvPr id="27" name="Oval 8"/>
          <p:cNvSpPr>
            <a:spLocks noChangeArrowheads="1"/>
          </p:cNvSpPr>
          <p:nvPr/>
        </p:nvSpPr>
        <p:spPr bwMode="auto">
          <a:xfrm>
            <a:off x="5410200" y="6019800"/>
            <a:ext cx="9144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Rollins</a:t>
            </a:r>
          </a:p>
        </p:txBody>
      </p:sp>
      <p:sp>
        <p:nvSpPr>
          <p:cNvPr id="28" name="Oval 9"/>
          <p:cNvSpPr>
            <a:spLocks noChangeArrowheads="1"/>
          </p:cNvSpPr>
          <p:nvPr/>
        </p:nvSpPr>
        <p:spPr bwMode="auto">
          <a:xfrm>
            <a:off x="4191000" y="6019800"/>
            <a:ext cx="9144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Davidson</a:t>
            </a:r>
          </a:p>
        </p:txBody>
      </p:sp>
      <p:sp>
        <p:nvSpPr>
          <p:cNvPr id="29" name="Line 10"/>
          <p:cNvSpPr>
            <a:spLocks noChangeShapeType="1"/>
          </p:cNvSpPr>
          <p:nvPr/>
        </p:nvSpPr>
        <p:spPr bwMode="auto">
          <a:xfrm flipH="1">
            <a:off x="5486400" y="4800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11"/>
          <p:cNvSpPr>
            <a:spLocks noChangeShapeType="1"/>
          </p:cNvSpPr>
          <p:nvPr/>
        </p:nvSpPr>
        <p:spPr bwMode="auto">
          <a:xfrm>
            <a:off x="5943600" y="29718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 flipH="1">
            <a:off x="4800600" y="57912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13"/>
          <p:cNvSpPr>
            <a:spLocks noChangeShapeType="1"/>
          </p:cNvSpPr>
          <p:nvPr/>
        </p:nvSpPr>
        <p:spPr bwMode="auto">
          <a:xfrm>
            <a:off x="5715000" y="57912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14"/>
          <p:cNvSpPr>
            <a:spLocks noChangeShapeType="1"/>
          </p:cNvSpPr>
          <p:nvPr/>
        </p:nvSpPr>
        <p:spPr bwMode="auto">
          <a:xfrm flipH="1">
            <a:off x="6172200" y="38862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>
            <a:off x="7010400" y="38862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16"/>
          <p:cNvSpPr>
            <a:spLocks noChangeShapeType="1"/>
          </p:cNvSpPr>
          <p:nvPr/>
        </p:nvSpPr>
        <p:spPr bwMode="auto">
          <a:xfrm>
            <a:off x="3429000" y="2605088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 Box 17"/>
          <p:cNvSpPr txBox="1">
            <a:spLocks noChangeArrowheads="1"/>
          </p:cNvSpPr>
          <p:nvPr/>
        </p:nvSpPr>
        <p:spPr bwMode="auto">
          <a:xfrm>
            <a:off x="2698750" y="2376488"/>
            <a:ext cx="577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root</a:t>
            </a:r>
          </a:p>
        </p:txBody>
      </p:sp>
      <p:sp>
        <p:nvSpPr>
          <p:cNvPr id="37" name="Rectangle 18"/>
          <p:cNvSpPr txBox="1">
            <a:spLocks noChangeArrowheads="1"/>
          </p:cNvSpPr>
          <p:nvPr/>
        </p:nvSpPr>
        <p:spPr>
          <a:xfrm>
            <a:off x="457200" y="11430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Pre – </a:t>
            </a:r>
            <a:r>
              <a:rPr lang="en-US" sz="1400" b="1" dirty="0" smtClean="0"/>
              <a:t>Brown, Truman, Taft, </a:t>
            </a:r>
            <a:r>
              <a:rPr lang="en-US" sz="1400" b="1" dirty="0" err="1" smtClean="0"/>
              <a:t>Ralson</a:t>
            </a:r>
            <a:r>
              <a:rPr lang="en-US" sz="1400" b="1" dirty="0" smtClean="0"/>
              <a:t>, Davidson, Rollins, Zuniga</a:t>
            </a:r>
          </a:p>
          <a:p>
            <a:r>
              <a:rPr lang="en-US" b="1" dirty="0" smtClean="0"/>
              <a:t>Post – </a:t>
            </a:r>
            <a:r>
              <a:rPr lang="en-US" sz="1400" b="1" dirty="0" smtClean="0"/>
              <a:t>Davidson, Rollins, </a:t>
            </a:r>
            <a:r>
              <a:rPr lang="en-US" sz="1400" b="1" dirty="0" err="1" smtClean="0"/>
              <a:t>Ralson</a:t>
            </a:r>
            <a:r>
              <a:rPr lang="en-US" sz="1400" b="1" dirty="0" smtClean="0"/>
              <a:t>, Taft, Zuniga, Truman, Brown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xmlns="" val="252581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Pre-order  : ..?</a:t>
            </a:r>
          </a:p>
          <a:p>
            <a:r>
              <a:rPr lang="en-US" dirty="0" smtClean="0"/>
              <a:t>Post-order :  ?</a:t>
            </a:r>
            <a:endParaRPr lang="en-US" dirty="0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1295400" y="4648200"/>
            <a:ext cx="17526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Davidson</a:t>
            </a: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5715000" y="4572000"/>
            <a:ext cx="17526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Truman</a:t>
            </a: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3733800" y="3505200"/>
            <a:ext cx="17526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Rollins</a:t>
            </a: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5410200" y="5486400"/>
            <a:ext cx="12192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Taft </a:t>
            </a: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6781800" y="5486400"/>
            <a:ext cx="12192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Zuniga</a:t>
            </a:r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2209800" y="5562600"/>
            <a:ext cx="9144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Ralson</a:t>
            </a:r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990600" y="5562600"/>
            <a:ext cx="9144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Brown</a:t>
            </a: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flipH="1">
            <a:off x="2667000" y="40386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5334000" y="40386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 flipH="1">
            <a:off x="1600200" y="53340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2514600" y="53340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H="1">
            <a:off x="6172200" y="52578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7010400" y="52578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3048000" y="3657600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2317750" y="3429000"/>
            <a:ext cx="577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root</a:t>
            </a:r>
          </a:p>
        </p:txBody>
      </p:sp>
    </p:spTree>
    <p:extLst>
      <p:ext uri="{BB962C8B-B14F-4D97-AF65-F5344CB8AC3E}">
        <p14:creationId xmlns:p14="http://schemas.microsoft.com/office/powerpoint/2010/main" xmlns="" val="295771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In-order Traversal</a:t>
            </a:r>
            <a:endParaRPr lang="en-US"/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Traverse left subtree, visit node, traverse right subtree</a:t>
            </a:r>
          </a:p>
          <a:p>
            <a:pPr lvl="1"/>
            <a:r>
              <a:rPr lang="en-US" smtClean="0"/>
              <a:t>Brown, Davidson, Ralson, Rollins, Taft, Truman, Zuniga</a:t>
            </a:r>
            <a:endParaRPr lang="en-US"/>
          </a:p>
        </p:txBody>
      </p:sp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1295400" y="5029200"/>
            <a:ext cx="17526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Davidson</a:t>
            </a:r>
          </a:p>
        </p:txBody>
      </p:sp>
      <p:sp>
        <p:nvSpPr>
          <p:cNvPr id="5" name="Oval 7"/>
          <p:cNvSpPr>
            <a:spLocks noChangeArrowheads="1"/>
          </p:cNvSpPr>
          <p:nvPr/>
        </p:nvSpPr>
        <p:spPr bwMode="auto">
          <a:xfrm>
            <a:off x="5715000" y="4953000"/>
            <a:ext cx="17526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Truman</a:t>
            </a: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3733800" y="3886200"/>
            <a:ext cx="17526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Rollins</a:t>
            </a:r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5410200" y="5867400"/>
            <a:ext cx="12192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Taft </a:t>
            </a:r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6781800" y="5867400"/>
            <a:ext cx="12192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Zuniga</a:t>
            </a:r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2209800" y="5943600"/>
            <a:ext cx="9144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Ralson</a:t>
            </a:r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990600" y="5943600"/>
            <a:ext cx="9144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Brown</a:t>
            </a: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flipH="1">
            <a:off x="2667000" y="44196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5334000" y="44196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 flipH="1">
            <a:off x="1600200" y="57150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>
            <a:off x="2514600" y="57150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 flipH="1">
            <a:off x="6172200" y="56388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8"/>
          <p:cNvSpPr>
            <a:spLocks noChangeShapeType="1"/>
          </p:cNvSpPr>
          <p:nvPr/>
        </p:nvSpPr>
        <p:spPr bwMode="auto">
          <a:xfrm>
            <a:off x="7010400" y="56388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9"/>
          <p:cNvSpPr>
            <a:spLocks noChangeShapeType="1"/>
          </p:cNvSpPr>
          <p:nvPr/>
        </p:nvSpPr>
        <p:spPr bwMode="auto">
          <a:xfrm>
            <a:off x="3048000" y="4038600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2317750" y="3810000"/>
            <a:ext cx="577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root</a:t>
            </a:r>
          </a:p>
        </p:txBody>
      </p:sp>
    </p:spTree>
    <p:extLst>
      <p:ext uri="{BB962C8B-B14F-4D97-AF65-F5344CB8AC3E}">
        <p14:creationId xmlns:p14="http://schemas.microsoft.com/office/powerpoint/2010/main" xmlns="" val="133086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Another Example</a:t>
            </a:r>
            <a:endParaRPr lang="en-US"/>
          </a:p>
        </p:txBody>
      </p:sp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4495800" y="5105400"/>
            <a:ext cx="17526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Ralson</a:t>
            </a: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5715000" y="3200400"/>
            <a:ext cx="17526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Truman</a:t>
            </a: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4114800" y="2514600"/>
            <a:ext cx="17526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Brown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5410200" y="4114800"/>
            <a:ext cx="12192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Taft 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6781800" y="4114800"/>
            <a:ext cx="12192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Zuniga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5410200" y="6019800"/>
            <a:ext cx="9144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Rollins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4191000" y="6019800"/>
            <a:ext cx="9144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Davidson</a:t>
            </a: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5486400" y="4800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5943600" y="29718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4800600" y="57912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5715000" y="57912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6172200" y="38862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7010400" y="38862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3429000" y="2605088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2698750" y="2376488"/>
            <a:ext cx="577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root</a:t>
            </a:r>
          </a:p>
        </p:txBody>
      </p:sp>
      <p:sp>
        <p:nvSpPr>
          <p:cNvPr id="18" name="Rectangle 19"/>
          <p:cNvSpPr txBox="1">
            <a:spLocks noChangeArrowheads="1"/>
          </p:cNvSpPr>
          <p:nvPr/>
        </p:nvSpPr>
        <p:spPr>
          <a:xfrm>
            <a:off x="457200" y="11430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In-order – </a:t>
            </a:r>
            <a:r>
              <a:rPr lang="en-US" sz="2400" smtClean="0"/>
              <a:t>Brown, Davidson, Ralson, Rollins, Taft, Truman, Zuniga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xmlns="" val="227377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Clr>
                <a:schemeClr val="tx2"/>
              </a:buClr>
              <a:buFont typeface="Wingdings" charset="0"/>
              <a:buAutoNum type="arabicPeriod"/>
            </a:pPr>
            <a:endParaRPr lang="en-US" b="1" dirty="0" smtClean="0">
              <a:latin typeface="Tahoma" charset="0"/>
            </a:endParaRPr>
          </a:p>
          <a:p>
            <a:pPr marL="609600" indent="-609600">
              <a:buClr>
                <a:schemeClr val="tx2"/>
              </a:buClr>
              <a:buFont typeface="Wingdings" charset="0"/>
              <a:buAutoNum type="arabicPeriod"/>
            </a:pPr>
            <a:endParaRPr lang="en-US" b="1" dirty="0">
              <a:latin typeface="Tahoma" charset="0"/>
            </a:endParaRPr>
          </a:p>
          <a:p>
            <a:pPr marL="609600" indent="-609600">
              <a:buClr>
                <a:schemeClr val="tx2"/>
              </a:buClr>
              <a:buFont typeface="Wingdings" charset="0"/>
              <a:buAutoNum type="arabicPeriod"/>
            </a:pPr>
            <a:r>
              <a:rPr lang="en-US" b="1" dirty="0" smtClean="0">
                <a:latin typeface="Tahoma" charset="0"/>
              </a:rPr>
              <a:t>Linked </a:t>
            </a:r>
            <a:r>
              <a:rPr lang="en-US" b="1" dirty="0">
                <a:latin typeface="Tahoma" charset="0"/>
              </a:rPr>
              <a:t>Structure</a:t>
            </a:r>
          </a:p>
          <a:p>
            <a:pPr marL="609600" indent="-609600">
              <a:buClr>
                <a:schemeClr val="tx2"/>
              </a:buClr>
              <a:buFont typeface="Wingdings" charset="0"/>
              <a:buAutoNum type="arabicPeriod"/>
            </a:pPr>
            <a:r>
              <a:rPr lang="en-US" b="1" dirty="0">
                <a:latin typeface="Tahoma" charset="0"/>
              </a:rPr>
              <a:t>Array List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0020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three (3) parallel arrays INFO ,LEFT and RIGHT</a:t>
            </a:r>
          </a:p>
          <a:p>
            <a:r>
              <a:rPr lang="en-US" dirty="0" smtClean="0"/>
              <a:t>Uses two pointers ROOT and AVAIL</a:t>
            </a:r>
          </a:p>
          <a:p>
            <a:r>
              <a:rPr lang="en-US" dirty="0" smtClean="0"/>
              <a:t>The ROOT contains the location of the ROOT of tree</a:t>
            </a:r>
          </a:p>
          <a:p>
            <a:r>
              <a:rPr lang="en-US" dirty="0" smtClean="0"/>
              <a:t>AVAIL contains address of any invalid address and denoted by NULL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3728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1 : a tree with node A , B ,C ,D , E ,F ,G ,H , J, K</a:t>
            </a:r>
          </a:p>
          <a:p>
            <a:r>
              <a:rPr lang="en-US" dirty="0" smtClean="0"/>
              <a:t>Example 2 : Given the tree table , draw the corresponding binary tree.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551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the tree is complete or nearly complete , then sequential representation is an efficient way of maintaining T in memory.</a:t>
            </a:r>
          </a:p>
          <a:p>
            <a:r>
              <a:rPr lang="en-US" dirty="0" smtClean="0"/>
              <a:t>It uses Linear Array TREE as follows: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Root is sorted in TREE [1]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If a node occupies TREE [K] , then its left child is stored in TREE[2*K] and its right child is stored in TREE [2 * K +1]</a:t>
            </a:r>
          </a:p>
          <a:p>
            <a:pPr marL="400050" lvl="1" indent="0">
              <a:buNone/>
            </a:pPr>
            <a:r>
              <a:rPr lang="en-US" dirty="0" smtClean="0"/>
              <a:t>Null is used to indicate empty </a:t>
            </a:r>
            <a:r>
              <a:rPr lang="en-US" dirty="0" err="1" smtClean="0"/>
              <a:t>subtree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8820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representation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: A tree with nodes as follows 45 , 22 , 77 , 11 , 30 , 90, 15 ,25, 85 . </a:t>
            </a:r>
            <a:endParaRPr lang="en-US" dirty="0"/>
          </a:p>
          <a:p>
            <a:r>
              <a:rPr lang="en-US" dirty="0" smtClean="0"/>
              <a:t>Represent the above tree in a memory using sequential representation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9205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Advantage: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Provides </a:t>
            </a:r>
            <a:r>
              <a:rPr lang="en-US" dirty="0"/>
              <a:t>last-in, first-out access.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Disadvantage: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Slow </a:t>
            </a:r>
            <a:r>
              <a:rPr lang="en-US" dirty="0"/>
              <a:t>access to other items.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8186773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example shows that we require 14 locations in the array TREE , even though , the tree has only 9 nodes</a:t>
            </a:r>
          </a:p>
          <a:p>
            <a:r>
              <a:rPr lang="en-US" dirty="0" smtClean="0"/>
              <a:t>If we included the null entries for the successor of the terminal nodes , then we would actually require TREE [29] for the right successor of the TREE [14]</a:t>
            </a:r>
          </a:p>
          <a:p>
            <a:r>
              <a:rPr lang="en-US" dirty="0" smtClean="0"/>
              <a:t>Generally , sequential representation of a tree with depth d requires array with 2</a:t>
            </a:r>
            <a:r>
              <a:rPr lang="en-US" baseline="30000" dirty="0" smtClean="0"/>
              <a:t>d+1</a:t>
            </a:r>
          </a:p>
          <a:p>
            <a:pPr marL="0" indent="0">
              <a:buNone/>
            </a:pP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xmlns="" val="373445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inefficient to use sequential representation , unless if T is complete or nearly complete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0933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44197" y="2967335"/>
            <a:ext cx="3655606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THANK YOU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7133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Advantage 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Provides </a:t>
            </a:r>
            <a:r>
              <a:rPr lang="en-US" dirty="0"/>
              <a:t>first-in, first-out access. </a:t>
            </a:r>
            <a:endParaRPr lang="en-US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Disadvantage :</a:t>
            </a:r>
            <a:endParaRPr lang="en-US" b="1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Slow </a:t>
            </a:r>
            <a:r>
              <a:rPr lang="en-US" dirty="0"/>
              <a:t>access to other items. 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372745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Linked-List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Advantage 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Quick insertion, </a:t>
            </a:r>
            <a:r>
              <a:rPr lang="en-US" dirty="0" smtClean="0"/>
              <a:t>    quick </a:t>
            </a:r>
            <a:r>
              <a:rPr lang="en-US" dirty="0"/>
              <a:t>deletion. </a:t>
            </a: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Disadvantage :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   Slow </a:t>
            </a:r>
            <a:r>
              <a:rPr lang="en-US" dirty="0"/>
              <a:t>search.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 smtClean="0"/>
              <a:t>  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23766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Introduction to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Now </a:t>
            </a:r>
            <a:r>
              <a:rPr lang="en-US" dirty="0"/>
              <a:t>, we will discuss Non-Liner data </a:t>
            </a:r>
            <a:r>
              <a:rPr lang="en-US" dirty="0" smtClean="0"/>
              <a:t>structure</a:t>
            </a:r>
          </a:p>
          <a:p>
            <a:r>
              <a:rPr lang="en-US" dirty="0" smtClean="0"/>
              <a:t>Tree is a non-linear data structure</a:t>
            </a:r>
          </a:p>
          <a:p>
            <a:r>
              <a:rPr lang="en-US" dirty="0" smtClean="0"/>
              <a:t>Use mainly to represent hierarchical relationship between elements e.g. records , family tree and table of contents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14596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Trees.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Fundamental data storage structures used in programming.</a:t>
            </a:r>
          </a:p>
          <a:p>
            <a:r>
              <a:rPr lang="en-US" dirty="0"/>
              <a:t>Combines advantages of an ordered array and a linked list.</a:t>
            </a:r>
          </a:p>
          <a:p>
            <a:r>
              <a:rPr lang="en-US" dirty="0"/>
              <a:t>Searching as fast as in ordered array. </a:t>
            </a:r>
          </a:p>
          <a:p>
            <a:r>
              <a:rPr lang="en-US" dirty="0"/>
              <a:t>Insertion and deletion as fast as in linked list.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42260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13467</TotalTime>
  <Words>2017</Words>
  <Application>Microsoft Office PowerPoint</Application>
  <PresentationFormat>On-screen Show (4:3)</PresentationFormat>
  <Paragraphs>346</Paragraphs>
  <Slides>52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4" baseType="lpstr">
      <vt:lpstr>Office Theme</vt:lpstr>
      <vt:lpstr>Equation</vt:lpstr>
      <vt:lpstr>Tree data structure</vt:lpstr>
      <vt:lpstr>Introduction</vt:lpstr>
      <vt:lpstr>Slide 3</vt:lpstr>
      <vt:lpstr>Array</vt:lpstr>
      <vt:lpstr>Stack</vt:lpstr>
      <vt:lpstr>Queue </vt:lpstr>
      <vt:lpstr>Linked-List</vt:lpstr>
      <vt:lpstr> Introduction to Trees</vt:lpstr>
      <vt:lpstr>Introduction to Trees.</vt:lpstr>
      <vt:lpstr>Why trees ?</vt:lpstr>
      <vt:lpstr>Definition.</vt:lpstr>
      <vt:lpstr>  </vt:lpstr>
      <vt:lpstr>Cont.</vt:lpstr>
      <vt:lpstr>Applications of Tree</vt:lpstr>
      <vt:lpstr> Tree Terminology</vt:lpstr>
      <vt:lpstr>Tree Terminology.</vt:lpstr>
      <vt:lpstr>Tree Terminology</vt:lpstr>
      <vt:lpstr>Tree Terminology</vt:lpstr>
      <vt:lpstr>Slide 19</vt:lpstr>
      <vt:lpstr>Tree Terminologies.</vt:lpstr>
      <vt:lpstr>Special Tree</vt:lpstr>
      <vt:lpstr>Ordered Tree</vt:lpstr>
      <vt:lpstr>Binary Tree</vt:lpstr>
      <vt:lpstr>Binary Tree</vt:lpstr>
      <vt:lpstr>Binary tree.</vt:lpstr>
      <vt:lpstr>Complete Binary Tree</vt:lpstr>
      <vt:lpstr>       Extended Binary Trees : 2-Trees</vt:lpstr>
      <vt:lpstr>Full Binary Tree</vt:lpstr>
      <vt:lpstr>Full Binary Tree theorem</vt:lpstr>
      <vt:lpstr>Full Binary Tree theorem</vt:lpstr>
      <vt:lpstr>Application of binary trees</vt:lpstr>
      <vt:lpstr>Slide 32</vt:lpstr>
      <vt:lpstr>Arithematic Expression</vt:lpstr>
      <vt:lpstr>Example</vt:lpstr>
      <vt:lpstr>Cont.</vt:lpstr>
      <vt:lpstr>Slide 36</vt:lpstr>
      <vt:lpstr>Tree traversal</vt:lpstr>
      <vt:lpstr>Conti</vt:lpstr>
      <vt:lpstr>Cont.</vt:lpstr>
      <vt:lpstr>Cont.</vt:lpstr>
      <vt:lpstr>Slide 41</vt:lpstr>
      <vt:lpstr>Slide 42</vt:lpstr>
      <vt:lpstr>Slide 43</vt:lpstr>
      <vt:lpstr>Slide 44</vt:lpstr>
      <vt:lpstr>Binary Tree Representation</vt:lpstr>
      <vt:lpstr>Linked representation</vt:lpstr>
      <vt:lpstr>Cont.</vt:lpstr>
      <vt:lpstr>Sequential representation</vt:lpstr>
      <vt:lpstr>Sequential representation </vt:lpstr>
      <vt:lpstr>Cont.</vt:lpstr>
      <vt:lpstr>Cont.</vt:lpstr>
      <vt:lpstr>Slide 52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shamsuddeen Hassan Muhammad</dc:creator>
  <cp:lastModifiedBy>NASIRU</cp:lastModifiedBy>
  <cp:revision>64</cp:revision>
  <cp:lastPrinted>2014-11-14T21:21:09Z</cp:lastPrinted>
  <dcterms:created xsi:type="dcterms:W3CDTF">2014-03-06T10:39:28Z</dcterms:created>
  <dcterms:modified xsi:type="dcterms:W3CDTF">2017-03-24T18:01:38Z</dcterms:modified>
</cp:coreProperties>
</file>