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59" r:id="rId2"/>
    <p:sldMasterId id="2147483771" r:id="rId3"/>
    <p:sldMasterId id="2147483783" r:id="rId4"/>
  </p:sldMasterIdLst>
  <p:sldIdLst>
    <p:sldId id="256" r:id="rId5"/>
    <p:sldId id="260" r:id="rId6"/>
    <p:sldId id="277" r:id="rId7"/>
    <p:sldId id="261" r:id="rId8"/>
    <p:sldId id="278" r:id="rId9"/>
    <p:sldId id="27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F90EF-A112-4A3D-ADEE-3F0420A51378}"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84458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F90EF-A112-4A3D-ADEE-3F0420A51378}"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345756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F90EF-A112-4A3D-ADEE-3F0420A51378}"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4188886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8991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411359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7914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55436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13862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20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57825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720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351150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49605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F90EF-A112-4A3D-ADEE-3F0420A51378}"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373899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72988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541754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556739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4489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737500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02091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6470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4243611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20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545554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720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66128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DF90EF-A112-4A3D-ADEE-3F0420A51378}"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471470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51583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63218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148904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4980467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983215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52240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326132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795552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865518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20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67120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F90EF-A112-4A3D-ADEE-3F0420A51378}"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1092249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720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094856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3086642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867279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2300675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27347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F90EF-A112-4A3D-ADEE-3F0420A51378}"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261213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F90EF-A112-4A3D-ADEE-3F0420A51378}"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216603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F90EF-A112-4A3D-ADEE-3F0420A51378}"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348546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DF90EF-A112-4A3D-ADEE-3F0420A51378}"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11287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DF90EF-A112-4A3D-ADEE-3F0420A51378}"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6748A-DE79-4AA3-A615-15B0216F4086}" type="slidenum">
              <a:rPr lang="en-US" smtClean="0"/>
              <a:t>‹#›</a:t>
            </a:fld>
            <a:endParaRPr lang="en-US"/>
          </a:p>
        </p:txBody>
      </p:sp>
    </p:spTree>
    <p:extLst>
      <p:ext uri="{BB962C8B-B14F-4D97-AF65-F5344CB8AC3E}">
        <p14:creationId xmlns:p14="http://schemas.microsoft.com/office/powerpoint/2010/main" val="103882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F90EF-A112-4A3D-ADEE-3F0420A51378}" type="datetimeFigureOut">
              <a:rPr lang="en-US" smtClean="0"/>
              <a:t>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6748A-DE79-4AA3-A615-15B0216F4086}" type="slidenum">
              <a:rPr lang="en-US" smtClean="0"/>
              <a:t>‹#›</a:t>
            </a:fld>
            <a:endParaRPr lang="en-US"/>
          </a:p>
        </p:txBody>
      </p:sp>
    </p:spTree>
    <p:extLst>
      <p:ext uri="{BB962C8B-B14F-4D97-AF65-F5344CB8AC3E}">
        <p14:creationId xmlns:p14="http://schemas.microsoft.com/office/powerpoint/2010/main" val="336068801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86242000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05994987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A891101-CD0F-F340-8C29-B809C0CFBA32}" type="datetimeFigureOut">
              <a:rPr lang="en-US" smtClean="0">
                <a:solidFill>
                  <a:prstClr val="black">
                    <a:tint val="75000"/>
                  </a:prstClr>
                </a:solidFill>
              </a:rPr>
              <a:pPr defTabSz="457200"/>
              <a:t>2/27/2018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A9A2BEDB-7B4A-FF47-AA5E-356B0AD42EF4}"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410438299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CSC2251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552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US" dirty="0"/>
          </a:p>
        </p:txBody>
      </p:sp>
      <p:sp>
        <p:nvSpPr>
          <p:cNvPr id="3" name="Content Placeholder 2"/>
          <p:cNvSpPr>
            <a:spLocks noGrp="1"/>
          </p:cNvSpPr>
          <p:nvPr>
            <p:ph idx="1"/>
          </p:nvPr>
        </p:nvSpPr>
        <p:spPr/>
        <p:txBody>
          <a:bodyPr/>
          <a:lstStyle/>
          <a:p>
            <a:r>
              <a:rPr lang="en-GB" dirty="0" smtClean="0"/>
              <a:t>The modified algorithm for PUSH operation</a:t>
            </a:r>
          </a:p>
          <a:p>
            <a:pPr marL="514350" indent="-514350">
              <a:buAutoNum type="arabicPeriod"/>
            </a:pPr>
            <a:r>
              <a:rPr lang="en-GB" dirty="0" smtClean="0"/>
              <a:t>If top= MAX – 1:</a:t>
            </a:r>
          </a:p>
          <a:p>
            <a:pPr marL="0" indent="0">
              <a:buNone/>
            </a:pPr>
            <a:r>
              <a:rPr lang="en-GB" dirty="0"/>
              <a:t>	</a:t>
            </a:r>
            <a:r>
              <a:rPr lang="en-GB" dirty="0" smtClean="0"/>
              <a:t>a. Display “Stack Full”</a:t>
            </a:r>
          </a:p>
          <a:p>
            <a:pPr marL="0" indent="0">
              <a:buNone/>
            </a:pPr>
            <a:r>
              <a:rPr lang="en-GB" dirty="0"/>
              <a:t>	</a:t>
            </a:r>
            <a:r>
              <a:rPr lang="en-GB" dirty="0" smtClean="0"/>
              <a:t>b. Exit</a:t>
            </a:r>
          </a:p>
          <a:p>
            <a:pPr marL="0" indent="0">
              <a:buNone/>
            </a:pPr>
            <a:r>
              <a:rPr lang="en-GB" dirty="0" smtClean="0"/>
              <a:t>2. Increment top by 1</a:t>
            </a:r>
          </a:p>
          <a:p>
            <a:pPr marL="0" indent="0">
              <a:buNone/>
            </a:pPr>
            <a:r>
              <a:rPr lang="en-GB" dirty="0" smtClean="0"/>
              <a:t>3. Store the value to be pushed at index top in the array</a:t>
            </a:r>
            <a:endParaRPr lang="en-US" dirty="0"/>
          </a:p>
        </p:txBody>
      </p:sp>
    </p:spTree>
    <p:extLst>
      <p:ext uri="{BB962C8B-B14F-4D97-AF65-F5344CB8AC3E}">
        <p14:creationId xmlns:p14="http://schemas.microsoft.com/office/powerpoint/2010/main" val="412596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POP operation</a:t>
            </a:r>
            <a:endParaRPr lang="en-US" dirty="0"/>
          </a:p>
        </p:txBody>
      </p:sp>
      <p:sp>
        <p:nvSpPr>
          <p:cNvPr id="3" name="Content Placeholder 2"/>
          <p:cNvSpPr>
            <a:spLocks noGrp="1"/>
          </p:cNvSpPr>
          <p:nvPr>
            <p:ph idx="1"/>
          </p:nvPr>
        </p:nvSpPr>
        <p:spPr/>
        <p:txBody>
          <a:bodyPr/>
          <a:lstStyle/>
          <a:p>
            <a:r>
              <a:rPr lang="en-GB" dirty="0" smtClean="0"/>
              <a:t>The POP operation removes the item at the topmost position in the stack</a:t>
            </a:r>
          </a:p>
          <a:p>
            <a:pPr marL="0" indent="0">
              <a:buNone/>
            </a:pPr>
            <a:r>
              <a:rPr lang="en-GB" dirty="0" smtClean="0"/>
              <a:t>POP algorithm</a:t>
            </a:r>
          </a:p>
          <a:p>
            <a:pPr marL="514350" indent="-514350">
              <a:buAutoNum type="arabicPeriod"/>
            </a:pPr>
            <a:r>
              <a:rPr lang="en-GB" dirty="0" smtClean="0"/>
              <a:t>Retrieve the value stored at index top</a:t>
            </a:r>
          </a:p>
          <a:p>
            <a:pPr marL="514350" indent="-514350">
              <a:buAutoNum type="arabicPeriod"/>
            </a:pPr>
            <a:r>
              <a:rPr lang="en-GB" dirty="0" smtClean="0"/>
              <a:t>Decrement top by 1. top now contains the index of the new topmost element</a:t>
            </a:r>
          </a:p>
          <a:p>
            <a:r>
              <a:rPr lang="en-GB" dirty="0" smtClean="0"/>
              <a:t>Before popping an element from a stack, you need to check whether the stack contains any elements</a:t>
            </a:r>
          </a:p>
          <a:p>
            <a:r>
              <a:rPr lang="en-GB" dirty="0" smtClean="0"/>
              <a:t>Attempt to pop from an empty stack will result in an underflow</a:t>
            </a:r>
            <a:endParaRPr lang="en-US" dirty="0"/>
          </a:p>
        </p:txBody>
      </p:sp>
    </p:spTree>
    <p:extLst>
      <p:ext uri="{BB962C8B-B14F-4D97-AF65-F5344CB8AC3E}">
        <p14:creationId xmlns:p14="http://schemas.microsoft.com/office/powerpoint/2010/main" val="1389411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US" dirty="0"/>
          </a:p>
        </p:txBody>
      </p:sp>
      <p:sp>
        <p:nvSpPr>
          <p:cNvPr id="3" name="Content Placeholder 2"/>
          <p:cNvSpPr>
            <a:spLocks noGrp="1"/>
          </p:cNvSpPr>
          <p:nvPr>
            <p:ph idx="1"/>
          </p:nvPr>
        </p:nvSpPr>
        <p:spPr/>
        <p:txBody>
          <a:bodyPr/>
          <a:lstStyle/>
          <a:p>
            <a:r>
              <a:rPr lang="en-GB" dirty="0" smtClean="0"/>
              <a:t>The condition for stack empty is:</a:t>
            </a:r>
          </a:p>
          <a:p>
            <a:pPr marL="457200" lvl="1" indent="0">
              <a:buNone/>
            </a:pPr>
            <a:r>
              <a:rPr lang="en-GB" dirty="0" smtClean="0"/>
              <a:t>Top= -1</a:t>
            </a:r>
            <a:endParaRPr lang="en-GB" dirty="0"/>
          </a:p>
          <a:p>
            <a:r>
              <a:rPr lang="en-GB" dirty="0" smtClean="0"/>
              <a:t>If the stack empty condition is true, pop operation should not be performed</a:t>
            </a:r>
          </a:p>
          <a:p>
            <a:endParaRPr lang="en-GB" dirty="0"/>
          </a:p>
        </p:txBody>
      </p:sp>
    </p:spTree>
    <p:extLst>
      <p:ext uri="{BB962C8B-B14F-4D97-AF65-F5344CB8AC3E}">
        <p14:creationId xmlns:p14="http://schemas.microsoft.com/office/powerpoint/2010/main" val="1943639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US" dirty="0"/>
          </a:p>
        </p:txBody>
      </p:sp>
      <p:sp>
        <p:nvSpPr>
          <p:cNvPr id="3" name="Content Placeholder 2"/>
          <p:cNvSpPr>
            <a:spLocks noGrp="1"/>
          </p:cNvSpPr>
          <p:nvPr>
            <p:ph idx="1"/>
          </p:nvPr>
        </p:nvSpPr>
        <p:spPr/>
        <p:txBody>
          <a:bodyPr/>
          <a:lstStyle/>
          <a:p>
            <a:r>
              <a:rPr lang="en-GB" dirty="0" smtClean="0"/>
              <a:t>The modified algorithm for POP operation</a:t>
            </a:r>
          </a:p>
          <a:p>
            <a:pPr marL="514350" indent="-514350">
              <a:buAutoNum type="arabicPeriod"/>
            </a:pPr>
            <a:r>
              <a:rPr lang="en-GB" dirty="0" smtClean="0"/>
              <a:t>If top= -1:</a:t>
            </a:r>
          </a:p>
          <a:p>
            <a:pPr marL="0" indent="0">
              <a:buNone/>
            </a:pPr>
            <a:r>
              <a:rPr lang="en-GB" dirty="0"/>
              <a:t>	</a:t>
            </a:r>
            <a:r>
              <a:rPr lang="en-GB" dirty="0" smtClean="0"/>
              <a:t>a. Display “Stack Empty”</a:t>
            </a:r>
          </a:p>
          <a:p>
            <a:pPr marL="0" indent="0">
              <a:buNone/>
            </a:pPr>
            <a:r>
              <a:rPr lang="en-GB" dirty="0"/>
              <a:t>	</a:t>
            </a:r>
            <a:r>
              <a:rPr lang="en-GB" dirty="0" smtClean="0"/>
              <a:t>b. Exit</a:t>
            </a:r>
          </a:p>
          <a:p>
            <a:pPr marL="0" indent="0">
              <a:buNone/>
            </a:pPr>
            <a:r>
              <a:rPr lang="en-GB" dirty="0" smtClean="0"/>
              <a:t>2. Retrieve the value stored at index top</a:t>
            </a:r>
          </a:p>
          <a:p>
            <a:pPr marL="0" indent="0">
              <a:buNone/>
            </a:pPr>
            <a:r>
              <a:rPr lang="en-GB" dirty="0" smtClean="0"/>
              <a:t>3. Decrement top by 1</a:t>
            </a:r>
            <a:endParaRPr lang="en-US" dirty="0"/>
          </a:p>
        </p:txBody>
      </p:sp>
    </p:spTree>
    <p:extLst>
      <p:ext uri="{BB962C8B-B14F-4D97-AF65-F5344CB8AC3E}">
        <p14:creationId xmlns:p14="http://schemas.microsoft.com/office/powerpoint/2010/main" val="3177800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stack using linked list</a:t>
            </a:r>
            <a:endParaRPr lang="en-US" dirty="0"/>
          </a:p>
        </p:txBody>
      </p:sp>
      <p:sp>
        <p:nvSpPr>
          <p:cNvPr id="3" name="Content Placeholder 2"/>
          <p:cNvSpPr>
            <a:spLocks noGrp="1"/>
          </p:cNvSpPr>
          <p:nvPr>
            <p:ph idx="1"/>
          </p:nvPr>
        </p:nvSpPr>
        <p:spPr/>
        <p:txBody>
          <a:bodyPr/>
          <a:lstStyle/>
          <a:p>
            <a:r>
              <a:rPr lang="en-GB" dirty="0" smtClean="0"/>
              <a:t>Used to overcome the limitation of the array implementation of stack</a:t>
            </a:r>
          </a:p>
          <a:p>
            <a:r>
              <a:rPr lang="en-GB" dirty="0" smtClean="0"/>
              <a:t>The maximum number of elements need not to be known in advance</a:t>
            </a:r>
          </a:p>
          <a:p>
            <a:r>
              <a:rPr lang="en-GB" dirty="0" smtClean="0"/>
              <a:t>To represent a stack as a linked list, two classes are declared, the </a:t>
            </a:r>
          </a:p>
          <a:p>
            <a:pPr marL="0" indent="0">
              <a:buNone/>
            </a:pPr>
            <a:r>
              <a:rPr lang="en-GB" dirty="0"/>
              <a:t>	</a:t>
            </a:r>
            <a:r>
              <a:rPr lang="en-GB" dirty="0" smtClean="0"/>
              <a:t>class node</a:t>
            </a:r>
          </a:p>
          <a:p>
            <a:pPr marL="0" indent="0">
              <a:buNone/>
            </a:pPr>
            <a:r>
              <a:rPr lang="en-GB" dirty="0"/>
              <a:t>a</a:t>
            </a:r>
            <a:r>
              <a:rPr lang="en-GB" dirty="0" smtClean="0"/>
              <a:t>nd</a:t>
            </a:r>
          </a:p>
          <a:p>
            <a:pPr marL="0" indent="0">
              <a:buNone/>
            </a:pPr>
            <a:r>
              <a:rPr lang="en-GB" dirty="0"/>
              <a:t>	</a:t>
            </a:r>
            <a:r>
              <a:rPr lang="en-GB" dirty="0" smtClean="0"/>
              <a:t>class stack</a:t>
            </a:r>
          </a:p>
          <a:p>
            <a:r>
              <a:rPr lang="en-GB" dirty="0" smtClean="0"/>
              <a:t>Also, </a:t>
            </a:r>
            <a:r>
              <a:rPr lang="en-GB" smtClean="0"/>
              <a:t>a variable/pointer </a:t>
            </a:r>
            <a:r>
              <a:rPr lang="en-GB" dirty="0" smtClean="0"/>
              <a:t>to hold the address of the topmost element in the stack</a:t>
            </a:r>
            <a:endParaRPr lang="en-US" dirty="0"/>
          </a:p>
        </p:txBody>
      </p:sp>
    </p:spTree>
    <p:extLst>
      <p:ext uri="{BB962C8B-B14F-4D97-AF65-F5344CB8AC3E}">
        <p14:creationId xmlns:p14="http://schemas.microsoft.com/office/powerpoint/2010/main" val="4097049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PUSH operation</a:t>
            </a:r>
            <a:endParaRPr lang="en-US" dirty="0"/>
          </a:p>
        </p:txBody>
      </p:sp>
      <p:sp>
        <p:nvSpPr>
          <p:cNvPr id="3" name="Content Placeholder 2"/>
          <p:cNvSpPr>
            <a:spLocks noGrp="1"/>
          </p:cNvSpPr>
          <p:nvPr>
            <p:ph idx="1"/>
          </p:nvPr>
        </p:nvSpPr>
        <p:spPr/>
        <p:txBody>
          <a:bodyPr/>
          <a:lstStyle/>
          <a:p>
            <a:r>
              <a:rPr lang="en-GB" dirty="0" smtClean="0"/>
              <a:t>The PUSH algorithm:</a:t>
            </a:r>
          </a:p>
          <a:p>
            <a:pPr marL="514350" indent="-514350">
              <a:buAutoNum type="arabicPeriod"/>
            </a:pPr>
            <a:r>
              <a:rPr lang="en-GB" dirty="0" smtClean="0"/>
              <a:t>Allocate memory for the new node</a:t>
            </a:r>
          </a:p>
          <a:p>
            <a:pPr marL="514350" indent="-514350">
              <a:buAutoNum type="arabicPeriod"/>
            </a:pPr>
            <a:r>
              <a:rPr lang="en-GB" dirty="0" smtClean="0"/>
              <a:t>Assign value to the data field of the new node</a:t>
            </a:r>
          </a:p>
          <a:p>
            <a:pPr marL="514350" indent="-514350">
              <a:buAutoNum type="arabicPeriod"/>
            </a:pPr>
            <a:r>
              <a:rPr lang="en-GB" dirty="0" smtClean="0"/>
              <a:t>Make the next field of the new node point to top</a:t>
            </a:r>
          </a:p>
          <a:p>
            <a:pPr marL="514350" indent="-514350">
              <a:buAutoNum type="arabicPeriod"/>
            </a:pPr>
            <a:r>
              <a:rPr lang="en-GB" dirty="0" smtClean="0"/>
              <a:t>Make top point to the new node</a:t>
            </a:r>
          </a:p>
        </p:txBody>
      </p:sp>
    </p:spTree>
    <p:extLst>
      <p:ext uri="{BB962C8B-B14F-4D97-AF65-F5344CB8AC3E}">
        <p14:creationId xmlns:p14="http://schemas.microsoft.com/office/powerpoint/2010/main" val="3789153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POP operation</a:t>
            </a:r>
            <a:endParaRPr lang="en-US" dirty="0"/>
          </a:p>
        </p:txBody>
      </p:sp>
      <p:sp>
        <p:nvSpPr>
          <p:cNvPr id="3" name="Content Placeholder 2"/>
          <p:cNvSpPr>
            <a:spLocks noGrp="1"/>
          </p:cNvSpPr>
          <p:nvPr>
            <p:ph idx="1"/>
          </p:nvPr>
        </p:nvSpPr>
        <p:spPr>
          <a:xfrm>
            <a:off x="838200" y="1825624"/>
            <a:ext cx="10515600" cy="5149941"/>
          </a:xfrm>
        </p:spPr>
        <p:txBody>
          <a:bodyPr>
            <a:normAutofit lnSpcReduction="10000"/>
          </a:bodyPr>
          <a:lstStyle/>
          <a:p>
            <a:r>
              <a:rPr lang="en-GB" dirty="0" smtClean="0"/>
              <a:t>The POP algorithm</a:t>
            </a:r>
          </a:p>
          <a:p>
            <a:pPr marL="514350" indent="-514350">
              <a:buAutoNum type="arabicPeriod"/>
            </a:pPr>
            <a:r>
              <a:rPr lang="en-GB" dirty="0" smtClean="0"/>
              <a:t>Make a variable </a:t>
            </a:r>
            <a:r>
              <a:rPr lang="en-GB" dirty="0" err="1" smtClean="0"/>
              <a:t>tmp</a:t>
            </a:r>
            <a:r>
              <a:rPr lang="en-GB" dirty="0" smtClean="0"/>
              <a:t> point to the topmost node</a:t>
            </a:r>
          </a:p>
          <a:p>
            <a:pPr marL="514350" indent="-514350">
              <a:buAutoNum type="arabicPeriod"/>
            </a:pPr>
            <a:r>
              <a:rPr lang="en-GB" dirty="0" smtClean="0"/>
              <a:t>Retrieve the value contained in the topmost node</a:t>
            </a:r>
          </a:p>
          <a:p>
            <a:pPr marL="514350" indent="-514350">
              <a:buAutoNum type="arabicPeriod"/>
            </a:pPr>
            <a:r>
              <a:rPr lang="en-GB" dirty="0" smtClean="0"/>
              <a:t>Make top point to the next node in sequence</a:t>
            </a:r>
          </a:p>
          <a:p>
            <a:pPr marL="514350" indent="-514350">
              <a:buAutoNum type="arabicPeriod"/>
            </a:pPr>
            <a:r>
              <a:rPr lang="en-GB" dirty="0" smtClean="0"/>
              <a:t>Release memory allocated to the node marked by </a:t>
            </a:r>
            <a:r>
              <a:rPr lang="en-GB" dirty="0" err="1" smtClean="0"/>
              <a:t>tmp</a:t>
            </a:r>
            <a:endParaRPr lang="en-GB" dirty="0" smtClean="0"/>
          </a:p>
          <a:p>
            <a:pPr marL="0" indent="0">
              <a:buNone/>
            </a:pPr>
            <a:endParaRPr lang="en-GB" dirty="0"/>
          </a:p>
          <a:p>
            <a:r>
              <a:rPr lang="en-GB" dirty="0" smtClean="0"/>
              <a:t>When deleting a node, you need to check whether the stack contains any elements. The condition for stack empty is:</a:t>
            </a:r>
          </a:p>
          <a:p>
            <a:pPr marL="0" indent="0">
              <a:buNone/>
            </a:pPr>
            <a:r>
              <a:rPr lang="en-GB" dirty="0"/>
              <a:t>	</a:t>
            </a:r>
            <a:r>
              <a:rPr lang="en-GB" dirty="0" smtClean="0"/>
              <a:t>top= NULL</a:t>
            </a:r>
          </a:p>
          <a:p>
            <a:r>
              <a:rPr lang="en-GB" dirty="0" smtClean="0"/>
              <a:t>If the stack empty condition is true, the POP operation should not be performed</a:t>
            </a:r>
            <a:endParaRPr lang="en-US" dirty="0"/>
          </a:p>
        </p:txBody>
      </p:sp>
    </p:spTree>
    <p:extLst>
      <p:ext uri="{BB962C8B-B14F-4D97-AF65-F5344CB8AC3E}">
        <p14:creationId xmlns:p14="http://schemas.microsoft.com/office/powerpoint/2010/main" val="415071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Modified POP algorithm</a:t>
            </a:r>
            <a:endParaRPr lang="en-US" dirty="0"/>
          </a:p>
        </p:txBody>
      </p:sp>
      <p:sp>
        <p:nvSpPr>
          <p:cNvPr id="3" name="Content Placeholder 2"/>
          <p:cNvSpPr>
            <a:spLocks noGrp="1"/>
          </p:cNvSpPr>
          <p:nvPr>
            <p:ph idx="1"/>
          </p:nvPr>
        </p:nvSpPr>
        <p:spPr/>
        <p:txBody>
          <a:bodyPr/>
          <a:lstStyle/>
          <a:p>
            <a:pPr marL="0" indent="0">
              <a:buNone/>
            </a:pPr>
            <a:r>
              <a:rPr lang="en-GB" dirty="0" smtClean="0"/>
              <a:t>1. if top= NULL</a:t>
            </a:r>
          </a:p>
          <a:p>
            <a:pPr marL="0" indent="0">
              <a:buNone/>
            </a:pPr>
            <a:r>
              <a:rPr lang="en-GB" dirty="0"/>
              <a:t>	</a:t>
            </a:r>
            <a:r>
              <a:rPr lang="en-GB" dirty="0" smtClean="0"/>
              <a:t>a. Display “Stack Underflow”</a:t>
            </a:r>
          </a:p>
          <a:p>
            <a:pPr marL="0" indent="0">
              <a:buNone/>
            </a:pPr>
            <a:r>
              <a:rPr lang="en-GB" dirty="0"/>
              <a:t>	</a:t>
            </a:r>
            <a:r>
              <a:rPr lang="en-GB" dirty="0" smtClean="0"/>
              <a:t>b. Exit</a:t>
            </a:r>
          </a:p>
          <a:p>
            <a:pPr marL="0" indent="0">
              <a:buNone/>
            </a:pPr>
            <a:r>
              <a:rPr lang="en-GB" dirty="0" smtClean="0"/>
              <a:t>2. Make a variable </a:t>
            </a:r>
            <a:r>
              <a:rPr lang="en-GB" dirty="0" err="1" smtClean="0"/>
              <a:t>tmp</a:t>
            </a:r>
            <a:r>
              <a:rPr lang="en-GB" dirty="0" smtClean="0"/>
              <a:t> point to the topmost node</a:t>
            </a:r>
          </a:p>
          <a:p>
            <a:pPr marL="0" indent="0">
              <a:buNone/>
            </a:pPr>
            <a:r>
              <a:rPr lang="en-GB" dirty="0" smtClean="0"/>
              <a:t>3. Retrieve the value contained in the topmost node</a:t>
            </a:r>
          </a:p>
          <a:p>
            <a:pPr marL="0" indent="0">
              <a:buNone/>
            </a:pPr>
            <a:r>
              <a:rPr lang="en-GB" dirty="0" smtClean="0"/>
              <a:t>4. Make top point to the next node in sequence</a:t>
            </a:r>
          </a:p>
          <a:p>
            <a:pPr marL="0" indent="0">
              <a:buNone/>
            </a:pPr>
            <a:r>
              <a:rPr lang="en-GB" dirty="0" smtClean="0"/>
              <a:t>5. Release memory allocated to the node marked by </a:t>
            </a:r>
            <a:r>
              <a:rPr lang="en-GB" dirty="0" err="1" smtClean="0"/>
              <a:t>tmp</a:t>
            </a:r>
            <a:endParaRPr lang="en-GB" dirty="0" smtClean="0"/>
          </a:p>
          <a:p>
            <a:pPr marL="0" indent="0">
              <a:buNone/>
            </a:pPr>
            <a:endParaRPr lang="en-US" dirty="0"/>
          </a:p>
        </p:txBody>
      </p:sp>
    </p:spTree>
    <p:extLst>
      <p:ext uri="{BB962C8B-B14F-4D97-AF65-F5344CB8AC3E}">
        <p14:creationId xmlns:p14="http://schemas.microsoft.com/office/powerpoint/2010/main" val="2269818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stack</a:t>
            </a:r>
            <a:endParaRPr lang="en-US" dirty="0"/>
          </a:p>
        </p:txBody>
      </p:sp>
      <p:sp>
        <p:nvSpPr>
          <p:cNvPr id="3" name="Content Placeholder 2"/>
          <p:cNvSpPr>
            <a:spLocks noGrp="1"/>
          </p:cNvSpPr>
          <p:nvPr>
            <p:ph idx="1"/>
          </p:nvPr>
        </p:nvSpPr>
        <p:spPr/>
        <p:txBody>
          <a:bodyPr/>
          <a:lstStyle/>
          <a:p>
            <a:r>
              <a:rPr lang="en-GB" dirty="0" smtClean="0"/>
              <a:t>Maintaining </a:t>
            </a:r>
            <a:r>
              <a:rPr lang="en-GB" dirty="0" smtClean="0"/>
              <a:t>the UNDO List for an application</a:t>
            </a:r>
          </a:p>
          <a:p>
            <a:pPr lvl="1"/>
            <a:r>
              <a:rPr lang="en-GB" dirty="0" smtClean="0"/>
              <a:t>Starts from the Last editing</a:t>
            </a:r>
          </a:p>
          <a:p>
            <a:r>
              <a:rPr lang="en-GB" dirty="0" smtClean="0"/>
              <a:t>Conversion of Number Bases</a:t>
            </a:r>
          </a:p>
          <a:p>
            <a:pPr lvl="1"/>
            <a:r>
              <a:rPr lang="en-GB" dirty="0" smtClean="0"/>
              <a:t>Example: Convert 24 to base 2</a:t>
            </a:r>
          </a:p>
        </p:txBody>
      </p:sp>
    </p:spTree>
    <p:extLst>
      <p:ext uri="{BB962C8B-B14F-4D97-AF65-F5344CB8AC3E}">
        <p14:creationId xmlns:p14="http://schemas.microsoft.com/office/powerpoint/2010/main" val="2771536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54" y="0"/>
            <a:ext cx="9404723" cy="695459"/>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103312" y="959477"/>
            <a:ext cx="8946541" cy="5885644"/>
          </a:xfrm>
        </p:spPr>
        <p:txBody>
          <a:bodyPr>
            <a:normAutofit lnSpcReduction="10000"/>
          </a:bodyPr>
          <a:lstStyle/>
          <a:p>
            <a:r>
              <a:rPr lang="en-US" dirty="0" smtClean="0"/>
              <a:t>Checking the nesting of parentheses in an expression</a:t>
            </a:r>
          </a:p>
          <a:p>
            <a:pPr lvl="1"/>
            <a:r>
              <a:rPr lang="en-US" dirty="0" smtClean="0"/>
              <a:t>Start by scanning the expression from left to right</a:t>
            </a:r>
          </a:p>
          <a:p>
            <a:pPr lvl="1"/>
            <a:r>
              <a:rPr lang="en-US" dirty="0" smtClean="0"/>
              <a:t>PUSH every left parenthesis encountered onto the stack</a:t>
            </a:r>
          </a:p>
          <a:p>
            <a:pPr lvl="1"/>
            <a:r>
              <a:rPr lang="en-US" dirty="0" smtClean="0"/>
              <a:t>Whenever a right parenthesis is encountered, an entry is popped from the stack</a:t>
            </a:r>
          </a:p>
          <a:p>
            <a:pPr lvl="1"/>
            <a:r>
              <a:rPr lang="en-US" dirty="0" smtClean="0"/>
              <a:t>If the left parenthesis does not match the right parenthesis, the expression is invalid</a:t>
            </a:r>
          </a:p>
          <a:p>
            <a:pPr lvl="1"/>
            <a:r>
              <a:rPr lang="en-US" dirty="0" smtClean="0"/>
              <a:t>If the left parenthesis matches the scanned right parenthesis, continue</a:t>
            </a:r>
          </a:p>
          <a:p>
            <a:pPr lvl="1"/>
            <a:r>
              <a:rPr lang="en-US" dirty="0" smtClean="0"/>
              <a:t>Discard anything other than the left and right parentheses</a:t>
            </a:r>
          </a:p>
          <a:p>
            <a:pPr lvl="1"/>
            <a:r>
              <a:rPr lang="en-US" dirty="0" smtClean="0"/>
              <a:t>If during the pop operation, the stack is found to be empty, then the number of right parentheses is more than the number of left parentheses</a:t>
            </a:r>
          </a:p>
          <a:p>
            <a:pPr lvl="1"/>
            <a:r>
              <a:rPr lang="en-US" dirty="0" smtClean="0"/>
              <a:t>If at the end of the expression, the stack does not get empty, then the number of left parentheses is more than the number of right parentheses</a:t>
            </a:r>
          </a:p>
        </p:txBody>
      </p:sp>
    </p:spTree>
    <p:extLst>
      <p:ext uri="{BB962C8B-B14F-4D97-AF65-F5344CB8AC3E}">
        <p14:creationId xmlns:p14="http://schemas.microsoft.com/office/powerpoint/2010/main" val="181583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Stacks</a:t>
            </a:r>
            <a:endParaRPr lang="en-US" dirty="0"/>
          </a:p>
        </p:txBody>
      </p:sp>
      <p:sp>
        <p:nvSpPr>
          <p:cNvPr id="3" name="Content Placeholder 2"/>
          <p:cNvSpPr>
            <a:spLocks noGrp="1"/>
          </p:cNvSpPr>
          <p:nvPr>
            <p:ph idx="1"/>
          </p:nvPr>
        </p:nvSpPr>
        <p:spPr>
          <a:xfrm>
            <a:off x="838200" y="1825625"/>
            <a:ext cx="10515600" cy="4744992"/>
          </a:xfrm>
        </p:spPr>
        <p:txBody>
          <a:bodyPr>
            <a:normAutofit/>
          </a:bodyPr>
          <a:lstStyle/>
          <a:p>
            <a:r>
              <a:rPr lang="en-GB" dirty="0" smtClean="0"/>
              <a:t>A stack is a collection of data items that can be accessed at only one end</a:t>
            </a:r>
          </a:p>
          <a:p>
            <a:r>
              <a:rPr lang="en-GB" dirty="0" smtClean="0"/>
              <a:t>Items are inserted and deleted at the top of the stack</a:t>
            </a:r>
          </a:p>
          <a:p>
            <a:r>
              <a:rPr lang="en-GB" dirty="0" smtClean="0"/>
              <a:t>The last item that is inserted in a stack is the first one to be deleted</a:t>
            </a:r>
          </a:p>
          <a:p>
            <a:r>
              <a:rPr lang="en-GB" dirty="0" smtClean="0"/>
              <a:t>A stack is a called a Last-In-First-Out data structure</a:t>
            </a:r>
          </a:p>
          <a:p>
            <a:r>
              <a:rPr lang="en-GB" dirty="0" smtClean="0"/>
              <a:t>Example</a:t>
            </a:r>
          </a:p>
          <a:p>
            <a:pPr lvl="1"/>
            <a:r>
              <a:rPr lang="en-GB" dirty="0" smtClean="0"/>
              <a:t>Pile of plates</a:t>
            </a:r>
          </a:p>
          <a:p>
            <a:pPr lvl="1"/>
            <a:r>
              <a:rPr lang="en-GB" dirty="0" smtClean="0"/>
              <a:t>Pile of books</a:t>
            </a:r>
          </a:p>
          <a:p>
            <a:pPr lvl="1"/>
            <a:r>
              <a:rPr lang="en-GB" dirty="0" smtClean="0"/>
              <a:t>Bangles in a hand</a:t>
            </a:r>
          </a:p>
          <a:p>
            <a:pPr lvl="1"/>
            <a:r>
              <a:rPr lang="en-GB" dirty="0" err="1" smtClean="0"/>
              <a:t>etc</a:t>
            </a:r>
            <a:endParaRPr lang="en-US" dirty="0"/>
          </a:p>
        </p:txBody>
      </p:sp>
    </p:spTree>
    <p:extLst>
      <p:ext uri="{BB962C8B-B14F-4D97-AF65-F5344CB8AC3E}">
        <p14:creationId xmlns:p14="http://schemas.microsoft.com/office/powerpoint/2010/main" val="256214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expressions</a:t>
            </a:r>
            <a:endParaRPr lang="en-US" dirty="0"/>
          </a:p>
        </p:txBody>
      </p:sp>
      <p:sp>
        <p:nvSpPr>
          <p:cNvPr id="3" name="Content Placeholder 2"/>
          <p:cNvSpPr>
            <a:spLocks noGrp="1"/>
          </p:cNvSpPr>
          <p:nvPr>
            <p:ph idx="1"/>
          </p:nvPr>
        </p:nvSpPr>
        <p:spPr/>
        <p:txBody>
          <a:bodyPr/>
          <a:lstStyle/>
          <a:p>
            <a:r>
              <a:rPr lang="en-US" dirty="0" smtClean="0"/>
              <a:t>Infix notation: The operator is placed between the operands</a:t>
            </a:r>
          </a:p>
          <a:p>
            <a:pPr lvl="1"/>
            <a:r>
              <a:rPr lang="en-US" dirty="0" smtClean="0"/>
              <a:t>Example:- 1+3, 4*5,	(A+B)</a:t>
            </a:r>
            <a:r>
              <a:rPr lang="en-US" dirty="0"/>
              <a:t>*</a:t>
            </a:r>
            <a:r>
              <a:rPr lang="en-US" dirty="0" smtClean="0"/>
              <a:t>C</a:t>
            </a:r>
          </a:p>
          <a:p>
            <a:pPr lvl="1"/>
            <a:r>
              <a:rPr lang="en-US" dirty="0" smtClean="0"/>
              <a:t>Evaluated using the BODMAS Rule </a:t>
            </a:r>
          </a:p>
          <a:p>
            <a:r>
              <a:rPr lang="en-US" dirty="0" smtClean="0"/>
              <a:t>Postfix: the operator is placed after the operands</a:t>
            </a:r>
          </a:p>
          <a:p>
            <a:pPr lvl="1"/>
            <a:r>
              <a:rPr lang="en-US" dirty="0" smtClean="0"/>
              <a:t>Example:- A+B*C == ABC*+ and (A+B)*C == AB+C*</a:t>
            </a:r>
          </a:p>
          <a:p>
            <a:pPr marL="1371600" lvl="3" indent="0">
              <a:buNone/>
            </a:pPr>
            <a:r>
              <a:rPr lang="en-US" dirty="0"/>
              <a:t>	</a:t>
            </a:r>
            <a:r>
              <a:rPr lang="en-US" dirty="0" smtClean="0"/>
              <a:t>	</a:t>
            </a:r>
            <a:endParaRPr lang="en-US" dirty="0"/>
          </a:p>
        </p:txBody>
      </p:sp>
    </p:spTree>
    <p:extLst>
      <p:ext uri="{BB962C8B-B14F-4D97-AF65-F5344CB8AC3E}">
        <p14:creationId xmlns:p14="http://schemas.microsoft.com/office/powerpoint/2010/main" val="3220245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evaluation of an infix expression is done in two steps:</a:t>
            </a:r>
          </a:p>
          <a:p>
            <a:pPr marL="800100" lvl="1" indent="-342900">
              <a:buFont typeface="+mj-lt"/>
              <a:buAutoNum type="arabicPeriod"/>
            </a:pPr>
            <a:r>
              <a:rPr lang="en-US" dirty="0" smtClean="0"/>
              <a:t>Conversion of the infix expression into a postfix expression</a:t>
            </a:r>
          </a:p>
          <a:p>
            <a:pPr marL="800100" lvl="1" indent="-342900">
              <a:buFont typeface="+mj-lt"/>
              <a:buAutoNum type="arabicPeriod"/>
            </a:pPr>
            <a:r>
              <a:rPr lang="en-US" dirty="0" smtClean="0"/>
              <a:t>Evaluation of the postfix expression</a:t>
            </a:r>
            <a:endParaRPr lang="en-US" dirty="0"/>
          </a:p>
        </p:txBody>
      </p:sp>
    </p:spTree>
    <p:extLst>
      <p:ext uri="{BB962C8B-B14F-4D97-AF65-F5344CB8AC3E}">
        <p14:creationId xmlns:p14="http://schemas.microsoft.com/office/powerpoint/2010/main" val="2785877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Evaluating expressions</a:t>
            </a:r>
            <a:endParaRPr lang="en-US" dirty="0"/>
          </a:p>
        </p:txBody>
      </p:sp>
      <p:sp>
        <p:nvSpPr>
          <p:cNvPr id="5" name="Content Placeholder 4"/>
          <p:cNvSpPr>
            <a:spLocks noGrp="1"/>
          </p:cNvSpPr>
          <p:nvPr>
            <p:ph idx="1"/>
          </p:nvPr>
        </p:nvSpPr>
        <p:spPr/>
        <p:txBody>
          <a:bodyPr/>
          <a:lstStyle/>
          <a:p>
            <a:r>
              <a:rPr lang="en-US" dirty="0" smtClean="0"/>
              <a:t>When infix notation is used, expressions are evaluated by using the general mathematics rules for operator precedence like:</a:t>
            </a:r>
          </a:p>
          <a:p>
            <a:pPr lvl="1"/>
            <a:r>
              <a:rPr lang="en-US" dirty="0" smtClean="0"/>
              <a:t>Parenthesis(highest precedence)</a:t>
            </a:r>
          </a:p>
          <a:p>
            <a:pPr lvl="1"/>
            <a:r>
              <a:rPr lang="en-US" dirty="0" smtClean="0"/>
              <a:t>Exponentiation (Second highest precedence)</a:t>
            </a:r>
          </a:p>
          <a:p>
            <a:pPr lvl="1"/>
            <a:r>
              <a:rPr lang="en-US" dirty="0" smtClean="0"/>
              <a:t>Multiplication and division (third highest precedence)</a:t>
            </a:r>
          </a:p>
          <a:p>
            <a:pPr lvl="1"/>
            <a:r>
              <a:rPr lang="en-US" dirty="0" smtClean="0"/>
              <a:t>Addition and Subtraction (Lowest precedence)</a:t>
            </a:r>
          </a:p>
          <a:p>
            <a:pPr marL="0" indent="0">
              <a:buNone/>
            </a:pPr>
            <a:endParaRPr lang="en-US" dirty="0" smtClean="0"/>
          </a:p>
        </p:txBody>
      </p:sp>
    </p:spTree>
    <p:extLst>
      <p:ext uri="{BB962C8B-B14F-4D97-AF65-F5344CB8AC3E}">
        <p14:creationId xmlns:p14="http://schemas.microsoft.com/office/powerpoint/2010/main" val="366450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
            <a:ext cx="10515600" cy="618186"/>
          </a:xfrm>
        </p:spPr>
        <p:txBody>
          <a:bodyPr>
            <a:normAutofit/>
          </a:bodyPr>
          <a:lstStyle/>
          <a:p>
            <a:r>
              <a:rPr lang="en-US" sz="3600" dirty="0" smtClean="0"/>
              <a:t>Converting an Infix Expression to a Postfix Expression</a:t>
            </a:r>
            <a:endParaRPr lang="en-US" sz="3600" dirty="0"/>
          </a:p>
        </p:txBody>
      </p:sp>
      <p:sp>
        <p:nvSpPr>
          <p:cNvPr id="3" name="Content Placeholder 2"/>
          <p:cNvSpPr>
            <a:spLocks noGrp="1"/>
          </p:cNvSpPr>
          <p:nvPr>
            <p:ph idx="1"/>
          </p:nvPr>
        </p:nvSpPr>
        <p:spPr>
          <a:xfrm>
            <a:off x="838200" y="618186"/>
            <a:ext cx="10515600" cy="6239813"/>
          </a:xfrm>
        </p:spPr>
        <p:txBody>
          <a:bodyPr>
            <a:normAutofit fontScale="92500" lnSpcReduction="20000"/>
          </a:bodyPr>
          <a:lstStyle/>
          <a:p>
            <a:pPr marL="514350" indent="-514350">
              <a:buFont typeface="+mj-lt"/>
              <a:buAutoNum type="arabicPeriod"/>
            </a:pPr>
            <a:r>
              <a:rPr lang="en-US" dirty="0" smtClean="0"/>
              <a:t>Initialize the stack to be empty</a:t>
            </a:r>
          </a:p>
          <a:p>
            <a:pPr marL="514350" indent="-514350">
              <a:buFont typeface="+mj-lt"/>
              <a:buAutoNum type="arabicPeriod"/>
            </a:pPr>
            <a:r>
              <a:rPr lang="en-US" dirty="0" smtClean="0"/>
              <a:t>Initialize the postfix string to be empty</a:t>
            </a:r>
          </a:p>
          <a:p>
            <a:pPr marL="514350" indent="-514350">
              <a:buFont typeface="+mj-lt"/>
              <a:buAutoNum type="arabicPeriod"/>
            </a:pPr>
            <a:r>
              <a:rPr lang="en-US" dirty="0" smtClean="0"/>
              <a:t>Scan the entries in the infix expression from left to right until the end of the infix expression is encountered:</a:t>
            </a:r>
          </a:p>
          <a:p>
            <a:pPr marL="0" indent="0">
              <a:buNone/>
            </a:pPr>
            <a:r>
              <a:rPr lang="en-US" dirty="0" smtClean="0"/>
              <a:t>    a. if the entry is:</a:t>
            </a:r>
          </a:p>
          <a:p>
            <a:pPr marL="0" indent="0">
              <a:buNone/>
            </a:pPr>
            <a:r>
              <a:rPr lang="en-US" dirty="0"/>
              <a:t>	</a:t>
            </a:r>
            <a:r>
              <a:rPr lang="en-US" dirty="0" err="1" smtClean="0"/>
              <a:t>i</a:t>
            </a:r>
            <a:r>
              <a:rPr lang="en-US" dirty="0" smtClean="0"/>
              <a:t>. </a:t>
            </a:r>
            <a:r>
              <a:rPr lang="en-US" b="1" dirty="0" smtClean="0"/>
              <a:t>An operand: </a:t>
            </a:r>
            <a:r>
              <a:rPr lang="en-US" dirty="0" smtClean="0"/>
              <a:t>Append the operand to the postfix string </a:t>
            </a:r>
          </a:p>
          <a:p>
            <a:pPr marL="0" indent="0">
              <a:buNone/>
            </a:pPr>
            <a:r>
              <a:rPr lang="en-US" dirty="0" smtClean="0"/>
              <a:t>	ii. </a:t>
            </a:r>
            <a:r>
              <a:rPr lang="en-US" b="1" dirty="0" smtClean="0"/>
              <a:t>An operator: </a:t>
            </a:r>
            <a:r>
              <a:rPr lang="en-US" dirty="0" smtClean="0"/>
              <a:t>Compare the precedence of the operator with the 	operator on the top of the stack. If the precedence of the operator on 	the top of the stack is greater than or equal to the precedence of the 	scanned operator, pop the operator from the stack and append it to 	the postfix string. Repeat this step until the operator at the top of the 	stack has a precedence less than the scanned operator or the stack 	becomes empty. Finally, push the scanned operator onto the stack.</a:t>
            </a:r>
          </a:p>
          <a:p>
            <a:pPr marL="0" indent="0">
              <a:buNone/>
            </a:pPr>
            <a:r>
              <a:rPr lang="en-US" dirty="0"/>
              <a:t>	</a:t>
            </a:r>
            <a:r>
              <a:rPr lang="en-US" dirty="0" smtClean="0"/>
              <a:t>iii. </a:t>
            </a:r>
            <a:r>
              <a:rPr lang="en-US" b="1" dirty="0" smtClean="0"/>
              <a:t>A left parenthesis: </a:t>
            </a:r>
            <a:r>
              <a:rPr lang="en-US" dirty="0" smtClean="0"/>
              <a:t>Push the left parenthesis onto the stack</a:t>
            </a:r>
          </a:p>
          <a:p>
            <a:pPr marL="0" indent="0">
              <a:buNone/>
            </a:pPr>
            <a:r>
              <a:rPr lang="en-US" dirty="0"/>
              <a:t>	</a:t>
            </a:r>
            <a:r>
              <a:rPr lang="en-US" dirty="0" smtClean="0"/>
              <a:t>iv. </a:t>
            </a:r>
            <a:r>
              <a:rPr lang="en-US" b="1" dirty="0" smtClean="0"/>
              <a:t>A right parenthesis: </a:t>
            </a:r>
            <a:r>
              <a:rPr lang="en-US" dirty="0" smtClean="0"/>
              <a:t>Pop stack elements one by one and append 	them to the postfix string until a left parenthesis is popped</a:t>
            </a:r>
          </a:p>
          <a:p>
            <a:pPr marL="0" indent="0">
              <a:buNone/>
            </a:pPr>
            <a:r>
              <a:rPr lang="en-US" dirty="0" smtClean="0"/>
              <a:t>4.   Pop all entries from the stack and append them to the postfix expression</a:t>
            </a:r>
          </a:p>
          <a:p>
            <a:pPr marL="0" indent="0">
              <a:buNone/>
            </a:pPr>
            <a:r>
              <a:rPr lang="en-US" dirty="0" smtClean="0"/>
              <a:t>  </a:t>
            </a:r>
            <a:endParaRPr lang="en-US" dirty="0"/>
          </a:p>
        </p:txBody>
      </p:sp>
    </p:spTree>
    <p:extLst>
      <p:ext uri="{BB962C8B-B14F-4D97-AF65-F5344CB8AC3E}">
        <p14:creationId xmlns:p14="http://schemas.microsoft.com/office/powerpoint/2010/main" val="205218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postfix expression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Initialize the stack</a:t>
            </a:r>
          </a:p>
          <a:p>
            <a:pPr marL="514350" indent="-514350">
              <a:buFont typeface="+mj-lt"/>
              <a:buAutoNum type="arabicPeriod"/>
            </a:pPr>
            <a:r>
              <a:rPr lang="en-US" dirty="0" smtClean="0"/>
              <a:t>Scan entries from left to right:</a:t>
            </a:r>
          </a:p>
          <a:p>
            <a:pPr marL="971550" lvl="1" indent="-514350">
              <a:buFont typeface="+mj-lt"/>
              <a:buAutoNum type="alphaLcParenR"/>
            </a:pPr>
            <a:r>
              <a:rPr lang="en-US" dirty="0" smtClean="0"/>
              <a:t>If an operand is encountered, PUSH it into the stack</a:t>
            </a:r>
          </a:p>
          <a:p>
            <a:pPr marL="971550" lvl="1" indent="-514350">
              <a:buFont typeface="+mj-lt"/>
              <a:buAutoNum type="alphaLcParenR"/>
            </a:pPr>
            <a:r>
              <a:rPr lang="en-US" dirty="0" smtClean="0"/>
              <a:t>If an operator is encountered:</a:t>
            </a:r>
          </a:p>
          <a:p>
            <a:pPr marL="1428750" lvl="2" indent="-514350">
              <a:buFont typeface="+mj-lt"/>
              <a:buAutoNum type="romanUcPeriod"/>
            </a:pPr>
            <a:r>
              <a:rPr lang="en-US" dirty="0" smtClean="0"/>
              <a:t>POP the two values</a:t>
            </a:r>
          </a:p>
          <a:p>
            <a:pPr marL="1428750" lvl="2" indent="-514350">
              <a:buFont typeface="+mj-lt"/>
              <a:buAutoNum type="romanUcPeriod"/>
            </a:pPr>
            <a:r>
              <a:rPr lang="en-US" dirty="0" smtClean="0"/>
              <a:t>Operate the two values by using the operator.</a:t>
            </a:r>
          </a:p>
          <a:p>
            <a:pPr marL="1428750" lvl="2" indent="-514350">
              <a:buFont typeface="+mj-lt"/>
              <a:buAutoNum type="romanUcPeriod"/>
            </a:pPr>
            <a:r>
              <a:rPr lang="en-US" dirty="0" smtClean="0"/>
              <a:t>PUSH the result to the stack</a:t>
            </a:r>
          </a:p>
          <a:p>
            <a:pPr marL="514350" indent="-514350">
              <a:buFont typeface="+mj-lt"/>
              <a:buAutoNum type="arabicPeriod"/>
            </a:pPr>
            <a:r>
              <a:rPr lang="en-US" dirty="0" smtClean="0"/>
              <a:t>Get result from the top of the stack  		</a:t>
            </a:r>
            <a:endParaRPr lang="en-US" dirty="0"/>
          </a:p>
        </p:txBody>
      </p:sp>
    </p:spTree>
    <p:extLst>
      <p:ext uri="{BB962C8B-B14F-4D97-AF65-F5344CB8AC3E}">
        <p14:creationId xmlns:p14="http://schemas.microsoft.com/office/powerpoint/2010/main" val="346306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xample of stack comp , books.tiff"/>
          <p:cNvPicPr>
            <a:picLocks noGrp="1" noChangeAspect="1"/>
          </p:cNvPicPr>
          <p:nvPr>
            <p:ph idx="1"/>
          </p:nvPr>
        </p:nvPicPr>
        <p:blipFill>
          <a:blip r:embed="rId2">
            <a:extLst>
              <a:ext uri="{28A0092B-C50C-407E-A947-70E740481C1C}">
                <a14:useLocalDpi xmlns:a14="http://schemas.microsoft.com/office/drawing/2010/main" val="0"/>
              </a:ext>
            </a:extLst>
          </a:blip>
          <a:srcRect t="-29150" b="-29150"/>
          <a:stretch>
            <a:fillRect/>
          </a:stretch>
        </p:blipFill>
        <p:spPr>
          <a:xfrm>
            <a:off x="1718431" y="1536086"/>
            <a:ext cx="8229600" cy="4525963"/>
          </a:xfrm>
        </p:spPr>
      </p:pic>
    </p:spTree>
    <p:extLst>
      <p:ext uri="{BB962C8B-B14F-4D97-AF65-F5344CB8AC3E}">
        <p14:creationId xmlns:p14="http://schemas.microsoft.com/office/powerpoint/2010/main" val="344383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on stack</a:t>
            </a:r>
            <a:endParaRPr lang="en-US" dirty="0"/>
          </a:p>
        </p:txBody>
      </p:sp>
      <p:sp>
        <p:nvSpPr>
          <p:cNvPr id="3" name="Content Placeholder 2"/>
          <p:cNvSpPr>
            <a:spLocks noGrp="1"/>
          </p:cNvSpPr>
          <p:nvPr>
            <p:ph idx="1"/>
          </p:nvPr>
        </p:nvSpPr>
        <p:spPr/>
        <p:txBody>
          <a:bodyPr/>
          <a:lstStyle/>
          <a:p>
            <a:r>
              <a:rPr lang="en-GB" dirty="0" smtClean="0"/>
              <a:t>There are two </a:t>
            </a:r>
            <a:r>
              <a:rPr lang="en-GB" smtClean="0"/>
              <a:t>basic operations </a:t>
            </a:r>
            <a:r>
              <a:rPr lang="en-GB" dirty="0" smtClean="0"/>
              <a:t>that can be performed on a stack.</a:t>
            </a:r>
          </a:p>
          <a:p>
            <a:pPr lvl="1"/>
            <a:r>
              <a:rPr lang="en-GB" dirty="0" smtClean="0"/>
              <a:t>PUSH: inserting an item into a stack</a:t>
            </a:r>
          </a:p>
          <a:p>
            <a:pPr lvl="1"/>
            <a:r>
              <a:rPr lang="en-GB" dirty="0" smtClean="0"/>
              <a:t>POP: deleting an item from a stack</a:t>
            </a:r>
          </a:p>
          <a:p>
            <a:endParaRPr lang="en-US" dirty="0"/>
          </a:p>
        </p:txBody>
      </p:sp>
    </p:spTree>
    <p:extLst>
      <p:ext uri="{BB962C8B-B14F-4D97-AF65-F5344CB8AC3E}">
        <p14:creationId xmlns:p14="http://schemas.microsoft.com/office/powerpoint/2010/main" val="939690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Push operation</a:t>
            </a:r>
            <a:endParaRPr lang="en-US" b="1" dirty="0"/>
          </a:p>
        </p:txBody>
      </p:sp>
      <p:pic>
        <p:nvPicPr>
          <p:cNvPr id="4" name="Content Placeholder 3" descr="push example with numbers.tiff"/>
          <p:cNvPicPr>
            <a:picLocks noGrp="1" noChangeAspect="1"/>
          </p:cNvPicPr>
          <p:nvPr>
            <p:ph idx="1"/>
          </p:nvPr>
        </p:nvPicPr>
        <p:blipFill>
          <a:blip r:embed="rId2">
            <a:extLst>
              <a:ext uri="{28A0092B-C50C-407E-A947-70E740481C1C}">
                <a14:useLocalDpi xmlns:a14="http://schemas.microsoft.com/office/drawing/2010/main" val="0"/>
              </a:ext>
            </a:extLst>
          </a:blip>
          <a:srcRect t="-9186" b="-9186"/>
          <a:stretch>
            <a:fillRect/>
          </a:stretch>
        </p:blipFill>
        <p:spPr>
          <a:xfrm>
            <a:off x="1981200" y="2277485"/>
            <a:ext cx="8229600" cy="3848679"/>
          </a:xfrm>
        </p:spPr>
      </p:pic>
      <p:sp>
        <p:nvSpPr>
          <p:cNvPr id="5" name="TextBox 4"/>
          <p:cNvSpPr txBox="1"/>
          <p:nvPr/>
        </p:nvSpPr>
        <p:spPr>
          <a:xfrm>
            <a:off x="1524000" y="1751911"/>
            <a:ext cx="8525398" cy="369332"/>
          </a:xfrm>
          <a:prstGeom prst="rect">
            <a:avLst/>
          </a:prstGeom>
          <a:noFill/>
        </p:spPr>
        <p:txBody>
          <a:bodyPr wrap="square" rtlCol="0">
            <a:spAutoFit/>
          </a:bodyPr>
          <a:lstStyle/>
          <a:p>
            <a:pPr defTabSz="457200"/>
            <a:r>
              <a:rPr lang="en-US" dirty="0">
                <a:solidFill>
                  <a:prstClr val="black"/>
                </a:solidFill>
                <a:latin typeface="Times New Roman" charset="0"/>
              </a:rPr>
              <a:t>The </a:t>
            </a:r>
            <a:r>
              <a:rPr lang="en-US" i="1" dirty="0">
                <a:solidFill>
                  <a:prstClr val="black"/>
                </a:solidFill>
                <a:latin typeface="Times New Roman" charset="0"/>
              </a:rPr>
              <a:t>push</a:t>
            </a:r>
            <a:r>
              <a:rPr lang="en-US" dirty="0">
                <a:solidFill>
                  <a:prstClr val="black"/>
                </a:solidFill>
                <a:latin typeface="Times New Roman" charset="0"/>
              </a:rPr>
              <a:t> operation inserts an item at the top of the stack. The following shows the format</a:t>
            </a:r>
            <a:endParaRPr lang="en-US" dirty="0">
              <a:solidFill>
                <a:prstClr val="black"/>
              </a:solidFill>
              <a:latin typeface="Calibri"/>
            </a:endParaRPr>
          </a:p>
        </p:txBody>
      </p:sp>
    </p:spTree>
    <p:extLst>
      <p:ext uri="{BB962C8B-B14F-4D97-AF65-F5344CB8AC3E}">
        <p14:creationId xmlns:p14="http://schemas.microsoft.com/office/powerpoint/2010/main" val="2686050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 operation</a:t>
            </a:r>
            <a:endParaRPr lang="en-US" b="1" dirty="0"/>
          </a:p>
        </p:txBody>
      </p:sp>
      <p:pic>
        <p:nvPicPr>
          <p:cNvPr id="4" name="Content Placeholder 3" descr="pop operation with numbers.tiff"/>
          <p:cNvPicPr>
            <a:picLocks noGrp="1" noChangeAspect="1"/>
          </p:cNvPicPr>
          <p:nvPr>
            <p:ph idx="1"/>
          </p:nvPr>
        </p:nvPicPr>
        <p:blipFill>
          <a:blip r:embed="rId2">
            <a:extLst>
              <a:ext uri="{28A0092B-C50C-407E-A947-70E740481C1C}">
                <a14:useLocalDpi xmlns:a14="http://schemas.microsoft.com/office/drawing/2010/main" val="0"/>
              </a:ext>
            </a:extLst>
          </a:blip>
          <a:srcRect t="-10404" b="-10404"/>
          <a:stretch>
            <a:fillRect/>
          </a:stretch>
        </p:blipFill>
        <p:spPr/>
      </p:pic>
    </p:spTree>
    <p:extLst>
      <p:ext uri="{BB962C8B-B14F-4D97-AF65-F5344CB8AC3E}">
        <p14:creationId xmlns:p14="http://schemas.microsoft.com/office/powerpoint/2010/main" val="181610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stack</a:t>
            </a:r>
            <a:endParaRPr lang="en-US" dirty="0"/>
          </a:p>
        </p:txBody>
      </p:sp>
      <p:sp>
        <p:nvSpPr>
          <p:cNvPr id="3" name="Content Placeholder 2"/>
          <p:cNvSpPr>
            <a:spLocks noGrp="1"/>
          </p:cNvSpPr>
          <p:nvPr>
            <p:ph idx="1"/>
          </p:nvPr>
        </p:nvSpPr>
        <p:spPr>
          <a:xfrm>
            <a:off x="838200" y="1825624"/>
            <a:ext cx="10515600" cy="5032375"/>
          </a:xfrm>
        </p:spPr>
        <p:txBody>
          <a:bodyPr/>
          <a:lstStyle/>
          <a:p>
            <a:r>
              <a:rPr lang="en-GB" dirty="0" smtClean="0"/>
              <a:t>Stack can be implemented using:</a:t>
            </a:r>
          </a:p>
          <a:p>
            <a:pPr lvl="1"/>
            <a:r>
              <a:rPr lang="en-GB" dirty="0" smtClean="0"/>
              <a:t>Array- when the maximum number of elements in the array is known in advance. </a:t>
            </a:r>
          </a:p>
          <a:p>
            <a:pPr lvl="1"/>
            <a:r>
              <a:rPr lang="en-GB" dirty="0" smtClean="0"/>
              <a:t>Stack </a:t>
            </a:r>
            <a:r>
              <a:rPr lang="en-GB" smtClean="0"/>
              <a:t>implemented using </a:t>
            </a:r>
            <a:r>
              <a:rPr lang="en-GB" dirty="0" smtClean="0"/>
              <a:t>array is said to be static, and the size cannot change at runtime</a:t>
            </a:r>
          </a:p>
          <a:p>
            <a:pPr lvl="1"/>
            <a:r>
              <a:rPr lang="en-GB" dirty="0" smtClean="0"/>
              <a:t>To represent a stack using array, declare an array to hold the items in the stack</a:t>
            </a:r>
          </a:p>
          <a:p>
            <a:pPr marL="457200" lvl="1" indent="0">
              <a:buNone/>
            </a:pPr>
            <a:r>
              <a:rPr lang="en-GB" dirty="0" smtClean="0"/>
              <a:t>Example:</a:t>
            </a:r>
          </a:p>
          <a:p>
            <a:pPr marL="457200" lvl="1" indent="0">
              <a:buNone/>
            </a:pPr>
            <a:r>
              <a:rPr lang="en-GB" dirty="0"/>
              <a:t>	</a:t>
            </a:r>
            <a:r>
              <a:rPr lang="en-GB" dirty="0" smtClean="0"/>
              <a:t>	</a:t>
            </a:r>
            <a:r>
              <a:rPr lang="en-GB" dirty="0" err="1" smtClean="0"/>
              <a:t>int</a:t>
            </a:r>
            <a:r>
              <a:rPr lang="en-GB" dirty="0" smtClean="0"/>
              <a:t> stack[10];</a:t>
            </a:r>
          </a:p>
          <a:p>
            <a:pPr lvl="1"/>
            <a:r>
              <a:rPr lang="en-GB" dirty="0" smtClean="0"/>
              <a:t>After declaring an array, declare a variable to hold the index of the topmost element in the array</a:t>
            </a:r>
          </a:p>
          <a:p>
            <a:pPr marL="457200" lvl="1" indent="0">
              <a:buNone/>
            </a:pPr>
            <a:r>
              <a:rPr lang="en-GB" dirty="0"/>
              <a:t>	</a:t>
            </a:r>
            <a:r>
              <a:rPr lang="en-GB" dirty="0" smtClean="0"/>
              <a:t>	</a:t>
            </a:r>
            <a:r>
              <a:rPr lang="en-GB" dirty="0" err="1" smtClean="0"/>
              <a:t>int</a:t>
            </a:r>
            <a:r>
              <a:rPr lang="en-GB" dirty="0" smtClean="0"/>
              <a:t> top;</a:t>
            </a:r>
          </a:p>
          <a:p>
            <a:pPr marL="457200" lvl="1" indent="0">
              <a:buNone/>
            </a:pPr>
            <a:r>
              <a:rPr lang="en-GB" dirty="0" smtClean="0"/>
              <a:t>For an empty array, top will be set to -1.</a:t>
            </a:r>
            <a:endParaRPr lang="en-GB" dirty="0"/>
          </a:p>
        </p:txBody>
      </p:sp>
    </p:spTree>
    <p:extLst>
      <p:ext uri="{BB962C8B-B14F-4D97-AF65-F5344CB8AC3E}">
        <p14:creationId xmlns:p14="http://schemas.microsoft.com/office/powerpoint/2010/main" val="40267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PUSH operation </a:t>
            </a:r>
            <a:endParaRPr lang="en-US" dirty="0"/>
          </a:p>
        </p:txBody>
      </p:sp>
      <p:sp>
        <p:nvSpPr>
          <p:cNvPr id="3" name="Content Placeholder 2"/>
          <p:cNvSpPr>
            <a:spLocks noGrp="1"/>
          </p:cNvSpPr>
          <p:nvPr>
            <p:ph idx="1"/>
          </p:nvPr>
        </p:nvSpPr>
        <p:spPr/>
        <p:txBody>
          <a:bodyPr/>
          <a:lstStyle/>
          <a:p>
            <a:r>
              <a:rPr lang="en-GB" dirty="0" smtClean="0"/>
              <a:t>PUSH operation stores a given element on the top most element in the stack</a:t>
            </a:r>
          </a:p>
          <a:p>
            <a:r>
              <a:rPr lang="en-GB" dirty="0" smtClean="0"/>
              <a:t>The index of the topmost element is stored in the variable </a:t>
            </a:r>
            <a:r>
              <a:rPr lang="en-GB" i="1" dirty="0" smtClean="0"/>
              <a:t>top.</a:t>
            </a:r>
          </a:p>
          <a:p>
            <a:pPr marL="0" indent="0">
              <a:buNone/>
            </a:pPr>
            <a:r>
              <a:rPr lang="en-GB" dirty="0" smtClean="0"/>
              <a:t>The PUSH algorithm</a:t>
            </a:r>
          </a:p>
          <a:p>
            <a:pPr marL="514350" indent="-514350">
              <a:buAutoNum type="arabicPeriod"/>
            </a:pPr>
            <a:r>
              <a:rPr lang="en-GB" dirty="0" smtClean="0"/>
              <a:t>Increment top by 1</a:t>
            </a:r>
          </a:p>
          <a:p>
            <a:pPr marL="514350" indent="-514350">
              <a:buAutoNum type="arabicPeriod"/>
            </a:pPr>
            <a:r>
              <a:rPr lang="en-GB" dirty="0" smtClean="0"/>
              <a:t>Stored the value to be pushed at index top in the array. Top now contain the index of the topmost element</a:t>
            </a:r>
          </a:p>
          <a:p>
            <a:pPr marL="0" indent="0">
              <a:buNone/>
            </a:pPr>
            <a:r>
              <a:rPr lang="en-GB" dirty="0"/>
              <a:t>	</a:t>
            </a:r>
            <a:r>
              <a:rPr lang="en-GB" dirty="0" smtClean="0"/>
              <a:t>Example:</a:t>
            </a:r>
            <a:endParaRPr lang="en-US" dirty="0"/>
          </a:p>
        </p:txBody>
      </p:sp>
    </p:spTree>
    <p:extLst>
      <p:ext uri="{BB962C8B-B14F-4D97-AF65-F5344CB8AC3E}">
        <p14:creationId xmlns:p14="http://schemas.microsoft.com/office/powerpoint/2010/main" val="259094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US" dirty="0"/>
          </a:p>
        </p:txBody>
      </p:sp>
      <p:sp>
        <p:nvSpPr>
          <p:cNvPr id="3" name="Content Placeholder 2"/>
          <p:cNvSpPr>
            <a:spLocks noGrp="1"/>
          </p:cNvSpPr>
          <p:nvPr>
            <p:ph idx="1"/>
          </p:nvPr>
        </p:nvSpPr>
        <p:spPr/>
        <p:txBody>
          <a:bodyPr/>
          <a:lstStyle/>
          <a:p>
            <a:r>
              <a:rPr lang="en-GB" dirty="0" smtClean="0"/>
              <a:t>When a stack contains the maximum number of elements, it is said to be full. When you attempt to push an element in a full stack, there is an overflow</a:t>
            </a:r>
          </a:p>
          <a:p>
            <a:r>
              <a:rPr lang="en-GB" dirty="0" smtClean="0"/>
              <a:t>Therefore, before pushing an element into a stack, you need to check whether the stack is full or not</a:t>
            </a:r>
          </a:p>
          <a:p>
            <a:r>
              <a:rPr lang="en-GB" dirty="0" smtClean="0"/>
              <a:t>If the size of the array is MAX, the condition for stack full is:</a:t>
            </a:r>
          </a:p>
          <a:p>
            <a:pPr marL="0" indent="0">
              <a:buNone/>
            </a:pPr>
            <a:r>
              <a:rPr lang="en-GB" dirty="0"/>
              <a:t>	</a:t>
            </a:r>
            <a:r>
              <a:rPr lang="en-GB" dirty="0" smtClean="0"/>
              <a:t>top= MAX – 1</a:t>
            </a:r>
          </a:p>
          <a:p>
            <a:r>
              <a:rPr lang="en-GB" dirty="0" smtClean="0"/>
              <a:t>If the stack full condition is true, PUSH operation should not be performed</a:t>
            </a:r>
            <a:endParaRPr lang="en-US" dirty="0"/>
          </a:p>
        </p:txBody>
      </p:sp>
    </p:spTree>
    <p:extLst>
      <p:ext uri="{BB962C8B-B14F-4D97-AF65-F5344CB8AC3E}">
        <p14:creationId xmlns:p14="http://schemas.microsoft.com/office/powerpoint/2010/main" val="196005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18887</TotalTime>
  <Words>957</Words>
  <Application>Microsoft Office PowerPoint</Application>
  <PresentationFormat>Widescreen</PresentationFormat>
  <Paragraphs>150</Paragraphs>
  <Slides>24</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Arial</vt:lpstr>
      <vt:lpstr>Calibri</vt:lpstr>
      <vt:lpstr>Calibri Light</vt:lpstr>
      <vt:lpstr>Times New Roman</vt:lpstr>
      <vt:lpstr>Office Theme</vt:lpstr>
      <vt:lpstr>1_Office Theme</vt:lpstr>
      <vt:lpstr>2_Office Theme</vt:lpstr>
      <vt:lpstr>3_Office Theme</vt:lpstr>
      <vt:lpstr>CSC2251</vt:lpstr>
      <vt:lpstr>Stacks</vt:lpstr>
      <vt:lpstr>PowerPoint Presentation</vt:lpstr>
      <vt:lpstr>Operations on stack</vt:lpstr>
      <vt:lpstr>Push operation</vt:lpstr>
      <vt:lpstr>Pop operation</vt:lpstr>
      <vt:lpstr>Implementing a stack</vt:lpstr>
      <vt:lpstr>Implementing the PUSH operation </vt:lpstr>
      <vt:lpstr>Cont…</vt:lpstr>
      <vt:lpstr>Cont…</vt:lpstr>
      <vt:lpstr>Implementing the POP operation</vt:lpstr>
      <vt:lpstr>Cont…</vt:lpstr>
      <vt:lpstr>Cont…</vt:lpstr>
      <vt:lpstr>Implementing a stack using linked list</vt:lpstr>
      <vt:lpstr>Implementing the PUSH operation</vt:lpstr>
      <vt:lpstr>Implementing the POP operation</vt:lpstr>
      <vt:lpstr>Modified POP algorithm</vt:lpstr>
      <vt:lpstr>Applications of stack</vt:lpstr>
      <vt:lpstr>Cont…</vt:lpstr>
      <vt:lpstr>Evaluating expressions</vt:lpstr>
      <vt:lpstr>Cont…</vt:lpstr>
      <vt:lpstr>Evaluating expressions</vt:lpstr>
      <vt:lpstr>Converting an Infix Expression to a Postfix Expression</vt:lpstr>
      <vt:lpstr>Evaluating postfix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CSC2251</dc:title>
  <dc:creator>Abu Abdallah</dc:creator>
  <cp:lastModifiedBy>LENOVO USER</cp:lastModifiedBy>
  <cp:revision>33</cp:revision>
  <dcterms:created xsi:type="dcterms:W3CDTF">2016-04-21T09:28:06Z</dcterms:created>
  <dcterms:modified xsi:type="dcterms:W3CDTF">2018-02-28T00:39:46Z</dcterms:modified>
</cp:coreProperties>
</file>