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62" r:id="rId3"/>
    <p:sldId id="263" r:id="rId4"/>
    <p:sldId id="260" r:id="rId5"/>
    <p:sldId id="265" r:id="rId6"/>
    <p:sldId id="259" r:id="rId7"/>
    <p:sldId id="287" r:id="rId8"/>
    <p:sldId id="290" r:id="rId9"/>
    <p:sldId id="291" r:id="rId10"/>
    <p:sldId id="289" r:id="rId11"/>
    <p:sldId id="288" r:id="rId12"/>
    <p:sldId id="271" r:id="rId13"/>
    <p:sldId id="270" r:id="rId14"/>
    <p:sldId id="272" r:id="rId15"/>
    <p:sldId id="273" r:id="rId16"/>
    <p:sldId id="274" r:id="rId17"/>
    <p:sldId id="275" r:id="rId18"/>
    <p:sldId id="277" r:id="rId19"/>
    <p:sldId id="292" r:id="rId20"/>
    <p:sldId id="278" r:id="rId21"/>
    <p:sldId id="282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56C41-55F5-4EF3-BB79-049B9E949A1D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A10D-ABEF-44E8-98D0-BA14A562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Engineering discipline-Using appropriate theories and methods </a:t>
            </a:r>
          </a:p>
          <a:p>
            <a:pPr algn="just"/>
            <a:r>
              <a:rPr lang="en-US" dirty="0"/>
              <a:t>All aspects of software production- project management and the development of tools, methods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0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926F-C29A-439D-9C25-DB53E5412491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840-EB5F-4490-8A98-F44EE8AEAD2F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EB0-3A72-4EE3-8076-8863D0BBBE85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A4C-B835-4E87-AC98-17CA772EA24F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5B0E-4EDA-4BA2-B828-9F47C0F213A5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858-9925-4513-A81D-29E3FD027E3F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8304-326A-4B76-BBBE-3492B6DC2555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6231-15FB-4804-BEF4-C16F81AE8CB4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84-A03F-4A1F-9197-FB3BB24BACDF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4531-DE36-4F0E-9B34-5495AB1A518D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2208-7FE5-4E49-8A3E-601ADB4CB3E0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C2CDAA-DF3A-4B92-98D2-E43D838A4A77}" type="datetime1">
              <a:rPr lang="en-US" smtClean="0">
                <a:latin typeface="Arial"/>
              </a:rPr>
              <a:t>8/5/2023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9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9575" y="220786"/>
            <a:ext cx="801149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0163"/>
            <a:ext cx="7848600" cy="199866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pple Chancery"/>
                <a:cs typeface="Apple Chancery"/>
              </a:rPr>
              <a:t>SWE2301</a:t>
            </a:r>
            <a:r>
              <a:rPr lang="en-US" sz="4000" dirty="0">
                <a:solidFill>
                  <a:schemeClr val="accent1"/>
                </a:solidFill>
                <a:latin typeface="Apple Chancery"/>
                <a:cs typeface="Apple Chancery"/>
              </a:rPr>
              <a:t>: </a:t>
            </a:r>
            <a:r>
              <a:rPr lang="en-US" sz="4000" dirty="0"/>
              <a:t>Introduction to software </a:t>
            </a:r>
            <a:r>
              <a:rPr lang="en-US" sz="4000" dirty="0">
                <a:solidFill>
                  <a:schemeClr val="accent1"/>
                </a:solidFill>
              </a:rPr>
              <a:t>engineering</a:t>
            </a:r>
            <a:endParaRPr lang="en-US" sz="1600" dirty="0">
              <a:solidFill>
                <a:schemeClr val="accent1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730487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Lecture 01: Introduction</a:t>
            </a:r>
          </a:p>
          <a:p>
            <a:pPr algn="ctr"/>
            <a:r>
              <a:rPr lang="en-US" sz="2800" dirty="0"/>
              <a:t>Venue: CIT Theater</a:t>
            </a:r>
          </a:p>
          <a:p>
            <a:pPr algn="ctr"/>
            <a:r>
              <a:rPr lang="en-US" sz="2800" dirty="0"/>
              <a:t>Time: 10-1pm</a:t>
            </a:r>
          </a:p>
          <a:p>
            <a:pPr algn="ctr"/>
            <a:r>
              <a:rPr lang="en-US" sz="2800" dirty="0"/>
              <a:t>Presented by M. I. Mukhtar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229600" cy="528637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With increased software complexity due to professional development and lack of systematic methods; </a:t>
            </a:r>
            <a:r>
              <a:rPr lang="en-US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software crisis </a:t>
            </a:r>
            <a:r>
              <a:rPr lang="en-US" sz="2800" dirty="0">
                <a:latin typeface="Bookman Old Style" panose="02050604050505020204" pitchFamily="18" charset="0"/>
              </a:rPr>
              <a:t>which lead to software projects failures manifest.</a:t>
            </a:r>
          </a:p>
          <a:p>
            <a:pPr marL="0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crisis include: 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Bookman Old Style" panose="02050604050505020204" pitchFamily="18" charset="0"/>
              </a:rPr>
              <a:t>Projects running over-budget and over-time, 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Bookman Old Style" panose="02050604050505020204" pitchFamily="18" charset="0"/>
              </a:rPr>
              <a:t>Software was very inefficient, 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Bookman Old Style" panose="02050604050505020204" pitchFamily="18" charset="0"/>
              </a:rPr>
              <a:t>Software was of low quality,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Bookman Old Style" panose="02050604050505020204" pitchFamily="18" charset="0"/>
              </a:rPr>
              <a:t>Software often did not meet requirements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Bookman Old Style" panose="02050604050505020204" pitchFamily="18" charset="0"/>
              </a:rPr>
              <a:t> Projects were unmanageable and code difficult to maintain, Software was never delivered.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/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2"/>
            <a:ext cx="8229600" cy="823913"/>
          </a:xfrm>
        </p:spPr>
        <p:txBody>
          <a:bodyPr/>
          <a:lstStyle/>
          <a:p>
            <a:pPr algn="ctr"/>
            <a:r>
              <a:rPr lang="en-US" dirty="0"/>
              <a:t>Software Crisis</a:t>
            </a:r>
          </a:p>
        </p:txBody>
      </p:sp>
    </p:spTree>
    <p:extLst>
      <p:ext uri="{BB962C8B-B14F-4D97-AF65-F5344CB8AC3E}">
        <p14:creationId xmlns:p14="http://schemas.microsoft.com/office/powerpoint/2010/main" val="6055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378890" cy="5414089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In 1968, a big software engineering conference was organized to solve software failures (crisis)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birth of software engineering as a distinct discipline.</a:t>
            </a:r>
          </a:p>
          <a:p>
            <a:pPr lvl="1"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Software engineering is intended to support professional software development, rather than individual programming. </a:t>
            </a:r>
          </a:p>
          <a:p>
            <a:pPr lvl="1" algn="just"/>
            <a:r>
              <a:rPr lang="en-GB" sz="23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It includes techniques that support program specification, design, and evolution, none of which are normally relevant for personal software development</a:t>
            </a:r>
            <a:endParaRPr lang="en-US" sz="23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2"/>
            <a:ext cx="8229600" cy="823913"/>
          </a:xfrm>
        </p:spPr>
        <p:txBody>
          <a:bodyPr/>
          <a:lstStyle/>
          <a:p>
            <a:pPr algn="ctr"/>
            <a:r>
              <a:rPr lang="en-US" dirty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946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00150"/>
            <a:ext cx="8601075" cy="527685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Engineering (SE) is a discipline whose aim is the production of quality software , software that is delivered on time, within budget, and that satisfies its requirements.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SE is an </a:t>
            </a:r>
            <a:r>
              <a:rPr lang="en-US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engineering discipline </a:t>
            </a:r>
            <a:r>
              <a:rPr lang="en-US" sz="2800" dirty="0">
                <a:latin typeface="Bookman Old Style" panose="02050604050505020204" pitchFamily="18" charset="0"/>
              </a:rPr>
              <a:t>that is concerned with 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all aspects of software production </a:t>
            </a:r>
            <a:r>
              <a:rPr lang="en-US" sz="2800" dirty="0">
                <a:latin typeface="Bookman Old Style" panose="02050604050505020204" pitchFamily="18" charset="0"/>
              </a:rPr>
              <a:t>from the early stages of system specification through to maintaining the system after it has gone into use.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59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00150"/>
            <a:ext cx="8601075" cy="5276850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SE is concerned with theories, methods and tools for professional software development.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SE is not a static discipline, there are unresolved debates and controversies.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36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319402"/>
            <a:ext cx="8601075" cy="5157597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Some important concepts in SE include:</a:t>
            </a:r>
          </a:p>
          <a:p>
            <a:pPr lvl="1" algn="just"/>
            <a:r>
              <a:rPr lang="en-GB" sz="2800" dirty="0">
                <a:latin typeface="Bookman Old Style" panose="02050604050505020204" pitchFamily="18" charset="0"/>
              </a:rPr>
              <a:t>Software Product</a:t>
            </a:r>
          </a:p>
          <a:p>
            <a:pPr lvl="1" algn="just"/>
            <a:r>
              <a:rPr lang="en-GB" sz="2800" dirty="0">
                <a:latin typeface="Bookman Old Style" panose="02050604050505020204" pitchFamily="18" charset="0"/>
              </a:rPr>
              <a:t>Software Diversities</a:t>
            </a:r>
          </a:p>
          <a:p>
            <a:pPr lvl="1" algn="just"/>
            <a:r>
              <a:rPr lang="en-GB" sz="2800" dirty="0">
                <a:latin typeface="Bookman Old Style" panose="02050604050505020204" pitchFamily="18" charset="0"/>
              </a:rPr>
              <a:t>Software Issues</a:t>
            </a:r>
          </a:p>
          <a:p>
            <a:pPr lvl="1" algn="just"/>
            <a:r>
              <a:rPr lang="en-GB" sz="2800" dirty="0">
                <a:latin typeface="Bookman Old Style" panose="02050604050505020204" pitchFamily="18" charset="0"/>
              </a:rPr>
              <a:t>Software Ethics</a:t>
            </a:r>
          </a:p>
          <a:p>
            <a:pPr lvl="1" algn="just"/>
            <a:r>
              <a:rPr lang="en-GB" sz="2800" dirty="0">
                <a:latin typeface="Bookman Old Style" panose="02050604050505020204" pitchFamily="18" charset="0"/>
              </a:rPr>
              <a:t>Software Principles</a:t>
            </a:r>
          </a:p>
          <a:p>
            <a:pPr marL="274320" lvl="1" indent="0" algn="just">
              <a:buNone/>
            </a:pPr>
            <a:endParaRPr lang="en-GB" sz="2800" dirty="0">
              <a:latin typeface="Bookman Old Style" panose="02050604050505020204" pitchFamily="18" charset="0"/>
            </a:endParaRPr>
          </a:p>
          <a:p>
            <a:pPr lvl="1" algn="just"/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8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00149"/>
            <a:ext cx="8601075" cy="55292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Generic products: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stand-alone systems that are marketed and sold to any customer,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specification owned by the software developer,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decisions on software change are made by the developer. </a:t>
            </a:r>
          </a:p>
          <a:p>
            <a:pPr marL="0" indent="0" algn="just">
              <a:buNone/>
            </a:pPr>
            <a:endParaRPr lang="en-US" sz="22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Customized products: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commissioned for a specific customer to meet their own needs,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specification owned by the customer for the software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decisions of software changes are made by customers.</a:t>
            </a:r>
          </a:p>
          <a:p>
            <a:pPr algn="just"/>
            <a:endParaRPr lang="en-GB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81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Diversities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00149"/>
            <a:ext cx="8601075" cy="55292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Different types of software system:</a:t>
            </a:r>
          </a:p>
          <a:p>
            <a:pPr lvl="2" algn="just"/>
            <a:r>
              <a:rPr lang="en-GB" sz="2400" dirty="0">
                <a:latin typeface="Bookman Old Style" panose="02050604050505020204" pitchFamily="18" charset="0"/>
              </a:rPr>
              <a:t>Stand-alone applications, Interactive transaction-based applications</a:t>
            </a:r>
            <a:r>
              <a:rPr lang="en-GB" sz="2400" i="1" dirty="0">
                <a:latin typeface="Bookman Old Style" panose="02050604050505020204" pitchFamily="18" charset="0"/>
              </a:rPr>
              <a:t>,</a:t>
            </a:r>
            <a:r>
              <a:rPr lang="en-GB" sz="2400" dirty="0">
                <a:latin typeface="Bookman Old Style" panose="02050604050505020204" pitchFamily="18" charset="0"/>
              </a:rPr>
              <a:t> Entertainment systems, Embedded control systems, Batch processing systems, Data collection systems, Systems of systems.</a:t>
            </a:r>
          </a:p>
          <a:p>
            <a:pPr marL="548640" lvl="2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No universal set of software techniques that is applicable to all of these.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Methods and tools used depend on application type, requirements and development team.</a:t>
            </a:r>
          </a:p>
          <a:p>
            <a:pPr algn="just"/>
            <a:endParaRPr lang="en-GB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9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00149"/>
            <a:ext cx="8601075" cy="5529263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Three (3) general issues: </a:t>
            </a:r>
          </a:p>
          <a:p>
            <a:pPr lvl="1" algn="just"/>
            <a:r>
              <a:rPr lang="en-GB" sz="2600" dirty="0">
                <a:latin typeface="Bookman Old Style" panose="02050604050505020204" pitchFamily="18" charset="0"/>
              </a:rPr>
              <a:t>Heterogeneity: The need to operate systems as distributed systems across networks that include different types of computer and mobile devices and to integrate new with old systems</a:t>
            </a:r>
          </a:p>
          <a:p>
            <a:pPr lvl="1" algn="just"/>
            <a:endParaRPr lang="en-GB" sz="2600" dirty="0">
              <a:latin typeface="Bookman Old Style" panose="02050604050505020204" pitchFamily="18" charset="0"/>
            </a:endParaRPr>
          </a:p>
          <a:p>
            <a:pPr lvl="1" algn="just"/>
            <a:r>
              <a:rPr lang="en-GB" sz="2600" dirty="0">
                <a:latin typeface="Bookman Old Style" panose="02050604050505020204" pitchFamily="18" charset="0"/>
              </a:rPr>
              <a:t>Business and Social Change: The need to adapt systems to respond rapidly to changes. </a:t>
            </a:r>
          </a:p>
          <a:p>
            <a:pPr lvl="1" algn="just"/>
            <a:endParaRPr lang="en-GB" sz="2600" dirty="0">
              <a:latin typeface="Bookman Old Style" panose="02050604050505020204" pitchFamily="18" charset="0"/>
            </a:endParaRPr>
          </a:p>
          <a:p>
            <a:pPr lvl="1" algn="just"/>
            <a:r>
              <a:rPr lang="en-GB" sz="2600" dirty="0">
                <a:latin typeface="Bookman Old Style" panose="02050604050505020204" pitchFamily="18" charset="0"/>
              </a:rPr>
              <a:t>Security and Trust: The need to prevent unauthorized access to software especially those that can be accessed over the network.</a:t>
            </a: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GB" sz="3200" dirty="0"/>
          </a:p>
          <a:p>
            <a:pPr marL="0" indent="0" algn="just">
              <a:buNone/>
            </a:pP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2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052"/>
            <a:ext cx="8192966" cy="91439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dirty="0"/>
              <a:t>Software Engineering Ethics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85888"/>
            <a:ext cx="8229600" cy="4740275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Software engineering is carried out within a social and legal framework that restricts the freedom of people working in the area.</a:t>
            </a:r>
          </a:p>
          <a:p>
            <a:pPr algn="just"/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Software engineer must uphold </a:t>
            </a:r>
            <a:r>
              <a:rPr lang="en-GB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Confidentiality, Competence, Intellectual property right </a:t>
            </a:r>
            <a:r>
              <a:rPr lang="en-GB" sz="2800" dirty="0">
                <a:latin typeface="Bookman Old Style" panose="02050604050505020204" pitchFamily="18" charset="0"/>
              </a:rPr>
              <a:t>and avoid </a:t>
            </a:r>
            <a:r>
              <a:rPr lang="en-GB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Computer misuse.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SWE2301: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052"/>
            <a:ext cx="8192966" cy="91439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dirty="0"/>
              <a:t>Software Engineering Ethics..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85888"/>
            <a:ext cx="8229600" cy="505806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Confidentiality 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Engineers should normally respect the confidentiality of their employers or clients irrespective of whether or not a formal confidentiality agreement has been signed.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Competence 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Engineers should not misrepresent their level of competence. They should not knowingly accept work which is outwit their competence.</a:t>
            </a:r>
          </a:p>
          <a:p>
            <a:pPr algn="just"/>
            <a:r>
              <a:rPr lang="en-GB" sz="2400" dirty="0"/>
              <a:t>Intellectual property rights </a:t>
            </a:r>
          </a:p>
          <a:p>
            <a:pPr lvl="1" algn="just"/>
            <a:r>
              <a:rPr lang="en-GB" sz="2000" dirty="0"/>
              <a:t>Engineers should be aware of local laws governing the use of intellectual property such as patents, copyright, etc. They should ensure that the intellectual property of clients is protected.</a:t>
            </a:r>
          </a:p>
          <a:p>
            <a:pPr algn="just"/>
            <a:r>
              <a:rPr lang="en-GB" sz="2400" dirty="0"/>
              <a:t>Computer misuse </a:t>
            </a:r>
          </a:p>
          <a:p>
            <a:pPr lvl="1" algn="just"/>
            <a:r>
              <a:rPr lang="en-GB" sz="2000" dirty="0"/>
              <a:t>Software engineers should not use their technical skills to misuse other people’s computers.</a:t>
            </a:r>
          </a:p>
          <a:p>
            <a:pPr algn="just"/>
            <a:endParaRPr lang="en-GB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SWE2301: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BCBA-8F05-4966-BC4D-BE6DEBED84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To understand software development methodologies and processes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To understand software requirements gathering and analysis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To gain knowledge of software design principles and patterns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To acquire skills in testing and debugging software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To learn about software ethics and professional responsibilities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3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4" y="1169922"/>
            <a:ext cx="8743950" cy="5545203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Separation of Concerns: </a:t>
            </a:r>
            <a:r>
              <a:rPr lang="en-US" sz="2700" dirty="0">
                <a:latin typeface="Bookman Old Style" panose="02050604050505020204" pitchFamily="18" charset="0"/>
              </a:rPr>
              <a:t>“Divide and Conquer”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Modularity: </a:t>
            </a:r>
            <a:r>
              <a:rPr lang="en-US" sz="2700" dirty="0">
                <a:latin typeface="Bookman Old Style" panose="02050604050505020204" pitchFamily="18" charset="0"/>
              </a:rPr>
              <a:t>Separating software into components based on functions and responsibility.</a:t>
            </a:r>
            <a:endParaRPr lang="en-US" sz="27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Abstraction</a:t>
            </a:r>
            <a:r>
              <a:rPr lang="en-US" sz="2700" b="1" dirty="0">
                <a:latin typeface="Bookman Old Style" panose="02050604050505020204" pitchFamily="18" charset="0"/>
              </a:rPr>
              <a:t>:</a:t>
            </a:r>
            <a:r>
              <a:rPr lang="en-US" sz="2700" dirty="0">
                <a:latin typeface="Bookman Old Style" panose="02050604050505020204" pitchFamily="18" charset="0"/>
              </a:rPr>
              <a:t> Separating “What” from “How”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Anticipation of Change: </a:t>
            </a:r>
            <a:r>
              <a:rPr lang="en-US" sz="2700" dirty="0">
                <a:latin typeface="Bookman Old Style" panose="02050604050505020204" pitchFamily="18" charset="0"/>
              </a:rPr>
              <a:t>Main requirements must be worked out early but changes can be made later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Generality: </a:t>
            </a:r>
            <a:r>
              <a:rPr lang="en-US" sz="2700" dirty="0">
                <a:latin typeface="Bookman Old Style" panose="02050604050505020204" pitchFamily="18" charset="0"/>
              </a:rPr>
              <a:t>Software should be designed to be as general as possible.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Incremental Development</a:t>
            </a:r>
            <a:r>
              <a:rPr lang="en-US" sz="27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:</a:t>
            </a:r>
            <a:r>
              <a:rPr lang="en-US" sz="27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700" dirty="0">
                <a:latin typeface="Bookman Old Style" panose="02050604050505020204" pitchFamily="18" charset="0"/>
              </a:rPr>
              <a:t>Developing in small increments eases the task.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95" y="402969"/>
            <a:ext cx="8229600" cy="7669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Engineering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809"/>
            <a:ext cx="8229600" cy="7239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138046"/>
            <a:ext cx="8572499" cy="5338954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Software engineering is an engineering discipline that is concerned with all aspects of software production.</a:t>
            </a:r>
          </a:p>
          <a:p>
            <a:pPr marL="0" indent="0" algn="just">
              <a:buNone/>
            </a:pPr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There are many different types of system and each requires appropriate software engineering tools and techniques for their development.</a:t>
            </a:r>
          </a:p>
          <a:p>
            <a:pPr algn="just"/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Concepts such as principles, ethics, issues are important in understanding SE.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9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Question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16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Monday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10-1pm</a:t>
            </a:r>
          </a:p>
          <a:p>
            <a:pPr marL="548640" lvl="2" indent="0">
              <a:lnSpc>
                <a:spcPct val="15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7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Essential 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488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Main Text : “Software Engineering by </a:t>
            </a:r>
            <a:r>
              <a:rPr lang="en-US" sz="2800" dirty="0" err="1">
                <a:latin typeface="Bookman Old Style" panose="02050604050505020204" pitchFamily="18" charset="0"/>
              </a:rPr>
              <a:t>Sommerville</a:t>
            </a:r>
            <a:r>
              <a:rPr lang="en-US" sz="2800" dirty="0">
                <a:latin typeface="Bookman Old Style" panose="02050604050505020204" pitchFamily="18" charset="0"/>
              </a:rPr>
              <a:t>”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Other Text: “Software Engineering by K.K. Aggarwal and Yogesh Singh”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2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234"/>
            <a:ext cx="8229600" cy="752475"/>
          </a:xfrm>
        </p:spPr>
        <p:txBody>
          <a:bodyPr/>
          <a:lstStyle/>
          <a:p>
            <a:pPr algn="ctr"/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708"/>
            <a:ext cx="8229600" cy="529609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engineering concepts and principles 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Introduction to software life cycle. 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Requirements, design &amp; Software architecture.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Object Oriented Modelling using UML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testing.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Framework and APIs</a:t>
            </a: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User Interface Design Considerations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Bookman Old Style" panose="02050604050505020204" pitchFamily="18" charset="0"/>
              </a:rPr>
              <a:t>**Outline can be modified.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CA – 30%</a:t>
            </a:r>
          </a:p>
          <a:p>
            <a:pPr marL="274320" lvl="1" indent="0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>
                <a:latin typeface="Bookman Old Style" panose="02050604050505020204" pitchFamily="18" charset="0"/>
              </a:rPr>
              <a:t>Exams – 70%</a:t>
            </a:r>
          </a:p>
          <a:p>
            <a:pPr marL="274320" lvl="1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7 questions to answer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2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229600" cy="5286375"/>
          </a:xfrm>
        </p:spPr>
        <p:txBody>
          <a:bodyPr>
            <a:noAutofit/>
          </a:bodyPr>
          <a:lstStyle/>
          <a:p>
            <a:pPr algn="just"/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 cannot run the modern world without software.</a:t>
            </a:r>
          </a:p>
          <a:p>
            <a:pPr algn="just"/>
            <a:endParaRPr lang="en-GB" sz="2800" dirty="0">
              <a:solidFill>
                <a:srgbClr val="231F2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More and more systems are software controlled</a:t>
            </a:r>
          </a:p>
          <a:p>
            <a:pPr marL="0" indent="0" algn="just">
              <a:buNone/>
            </a:pPr>
            <a:endParaRPr lang="en-GB" sz="2800" dirty="0">
              <a:solidFill>
                <a:srgbClr val="231F2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economies of ALL developed nations are </a:t>
            </a:r>
            <a:b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dependent on software.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2"/>
            <a:ext cx="8229600" cy="823913"/>
          </a:xfrm>
        </p:spPr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71625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229600" cy="528637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used to be quite simple.</a:t>
            </a:r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 </a:t>
            </a:r>
          </a:p>
          <a:p>
            <a:pPr algn="just"/>
            <a:endParaRPr lang="en-GB" sz="2800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Lots of people write programs to simplify their jobs, for their own interest and enjoyment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</a:t>
            </a:r>
            <a:r>
              <a:rPr lang="en-US" sz="3200" dirty="0">
                <a:latin typeface="Bookman Old Style" panose="02050604050505020204" pitchFamily="18" charset="0"/>
              </a:rPr>
              <a:t> </a:t>
            </a:r>
            <a:r>
              <a:rPr lang="en-US" sz="2800" dirty="0">
                <a:latin typeface="Bookman Old Style" panose="02050604050505020204" pitchFamily="18" charset="0"/>
              </a:rPr>
              <a:t>is developed for use by the developer, no need of rules or documentation.</a:t>
            </a:r>
          </a:p>
          <a:p>
            <a:pPr lvl="1" algn="just"/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/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2"/>
            <a:ext cx="8229600" cy="823913"/>
          </a:xfrm>
        </p:spPr>
        <p:txBody>
          <a:bodyPr/>
          <a:lstStyle/>
          <a:p>
            <a:pPr algn="ctr"/>
            <a:r>
              <a:rPr lang="en-US" dirty="0"/>
              <a:t>Personal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7325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257299"/>
            <a:ext cx="8360229" cy="5286375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Software got more complicated as</a:t>
            </a:r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 majority of software development </a:t>
            </a:r>
            <a:r>
              <a:rPr lang="en-GB" sz="2800" dirty="0">
                <a:solidFill>
                  <a:srgbClr val="231F20"/>
                </a:solidFill>
                <a:latin typeface="Bookman Old Style" panose="02050604050505020204" pitchFamily="18" charset="0"/>
              </a:rPr>
              <a:t>became </a:t>
            </a:r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a professional activity.</a:t>
            </a:r>
            <a:endParaRPr lang="en-US" sz="2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GB" sz="2800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Professional</a:t>
            </a:r>
            <a:r>
              <a:rPr lang="en-GB" sz="2800" dirty="0">
                <a:solidFill>
                  <a:srgbClr val="231F20"/>
                </a:solidFill>
                <a:latin typeface="Bookman Old Style" panose="02050604050505020204" pitchFamily="18" charset="0"/>
              </a:rPr>
              <a:t> </a:t>
            </a:r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software is intended for use by someone apart from its developer.</a:t>
            </a:r>
          </a:p>
          <a:p>
            <a:pPr marL="0" indent="0" algn="just">
              <a:buNone/>
            </a:pPr>
            <a:endParaRPr lang="en-GB" sz="2800" b="0" i="0" u="none" strike="noStrike" baseline="0" dirty="0">
              <a:solidFill>
                <a:srgbClr val="231F2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solidFill>
                  <a:srgbClr val="231F20"/>
                </a:solidFill>
                <a:latin typeface="Bookman Old Style" panose="02050604050505020204" pitchFamily="18" charset="0"/>
              </a:rPr>
              <a:t>It</a:t>
            </a:r>
            <a:r>
              <a:rPr lang="en-GB" sz="2800" b="0" i="0" u="none" strike="noStrike" baseline="0" dirty="0">
                <a:solidFill>
                  <a:srgbClr val="231F20"/>
                </a:solidFill>
                <a:latin typeface="Bookman Old Style" panose="02050604050505020204" pitchFamily="18" charset="0"/>
              </a:rPr>
              <a:t> is usually developed by teams rather than individuals and it is maintained and changed throughout its life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2"/>
            <a:ext cx="8229600" cy="823913"/>
          </a:xfrm>
        </p:spPr>
        <p:txBody>
          <a:bodyPr/>
          <a:lstStyle/>
          <a:p>
            <a:pPr algn="ctr"/>
            <a:r>
              <a:rPr lang="en-US" dirty="0"/>
              <a:t>Professional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0294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1146</Words>
  <Application>Microsoft Office PowerPoint</Application>
  <PresentationFormat>On-screen Show (4:3)</PresentationFormat>
  <Paragraphs>190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Apple Chancery</vt:lpstr>
      <vt:lpstr>Arial</vt:lpstr>
      <vt:lpstr>Bookman Old Style</vt:lpstr>
      <vt:lpstr>Calibri</vt:lpstr>
      <vt:lpstr>Clarity</vt:lpstr>
      <vt:lpstr>SWE2301: Introduction to software engineering</vt:lpstr>
      <vt:lpstr>Course Objectives</vt:lpstr>
      <vt:lpstr>Course Lecture</vt:lpstr>
      <vt:lpstr>Essential Texts</vt:lpstr>
      <vt:lpstr>Course Outline</vt:lpstr>
      <vt:lpstr>Course Assessment</vt:lpstr>
      <vt:lpstr>Software</vt:lpstr>
      <vt:lpstr>Personal Software Development</vt:lpstr>
      <vt:lpstr>Professional Software Development</vt:lpstr>
      <vt:lpstr>Software Crisis</vt:lpstr>
      <vt:lpstr>Software Engineering</vt:lpstr>
      <vt:lpstr>Software Engineering</vt:lpstr>
      <vt:lpstr>Software Engineering..</vt:lpstr>
      <vt:lpstr>Software Engineering Concepts</vt:lpstr>
      <vt:lpstr>Software Products</vt:lpstr>
      <vt:lpstr>Software Diversities</vt:lpstr>
      <vt:lpstr>Software Issues</vt:lpstr>
      <vt:lpstr>Software Engineering Ethics</vt:lpstr>
      <vt:lpstr>Software Engineering Ethics..</vt:lpstr>
      <vt:lpstr>Software Engineering Principles</vt:lpstr>
      <vt:lpstr>Summary</vt:lpstr>
      <vt:lpstr>PowerPoint Presentation</vt:lpstr>
    </vt:vector>
  </TitlesOfParts>
  <Company>BUK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 I Mukhtar</dc:creator>
  <cp:lastModifiedBy>maryam mukhtar</cp:lastModifiedBy>
  <cp:revision>82</cp:revision>
  <dcterms:created xsi:type="dcterms:W3CDTF">2015-09-14T11:06:08Z</dcterms:created>
  <dcterms:modified xsi:type="dcterms:W3CDTF">2023-08-05T14:14:41Z</dcterms:modified>
</cp:coreProperties>
</file>