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7" r:id="rId2"/>
    <p:sldId id="265" r:id="rId3"/>
    <p:sldId id="277" r:id="rId4"/>
    <p:sldId id="282" r:id="rId5"/>
    <p:sldId id="279" r:id="rId6"/>
    <p:sldId id="283" r:id="rId7"/>
    <p:sldId id="284" r:id="rId8"/>
    <p:sldId id="299" r:id="rId9"/>
    <p:sldId id="300" r:id="rId10"/>
    <p:sldId id="287" r:id="rId11"/>
    <p:sldId id="301" r:id="rId12"/>
    <p:sldId id="302" r:id="rId13"/>
    <p:sldId id="291" r:id="rId14"/>
    <p:sldId id="273" r:id="rId15"/>
    <p:sldId id="303" r:id="rId16"/>
    <p:sldId id="336" r:id="rId17"/>
    <p:sldId id="306" r:id="rId18"/>
    <p:sldId id="337" r:id="rId19"/>
    <p:sldId id="292" r:id="rId20"/>
    <p:sldId id="278" r:id="rId21"/>
    <p:sldId id="297" r:id="rId22"/>
    <p:sldId id="295" r:id="rId23"/>
    <p:sldId id="296" r:id="rId24"/>
    <p:sldId id="281" r:id="rId25"/>
    <p:sldId id="268"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B9600B-2137-430E-AB44-7434A35274B2}"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US"/>
        </a:p>
      </dgm:t>
    </dgm:pt>
    <dgm:pt modelId="{A42E1EB0-1F33-4697-98D3-8632B04E81B0}">
      <dgm:prSet custT="1"/>
      <dgm:spPr/>
      <dgm:t>
        <a:bodyPr/>
        <a:lstStyle/>
        <a:p>
          <a:pPr rtl="0"/>
          <a:r>
            <a:rPr lang="en-GB" sz="2000" dirty="0">
              <a:latin typeface="Bookman Old Style" panose="02050604050505020204" pitchFamily="18" charset="0"/>
            </a:rPr>
            <a:t>Interviews</a:t>
          </a:r>
          <a:endParaRPr lang="en-US" sz="2000" dirty="0">
            <a:latin typeface="Bookman Old Style" panose="02050604050505020204" pitchFamily="18" charset="0"/>
          </a:endParaRPr>
        </a:p>
      </dgm:t>
    </dgm:pt>
    <dgm:pt modelId="{70729B4B-27AC-40C6-8775-9F76897CDBB8}" type="parTrans" cxnId="{038DFAEA-7DA7-4E57-B1D6-C31B8F7393C8}">
      <dgm:prSet/>
      <dgm:spPr/>
      <dgm:t>
        <a:bodyPr/>
        <a:lstStyle/>
        <a:p>
          <a:endParaRPr lang="en-US" sz="2000">
            <a:latin typeface="Bookman Old Style" panose="02050604050505020204" pitchFamily="18" charset="0"/>
          </a:endParaRPr>
        </a:p>
      </dgm:t>
    </dgm:pt>
    <dgm:pt modelId="{C8F13544-7A6F-443C-9646-6FCEEF28856C}" type="sibTrans" cxnId="{038DFAEA-7DA7-4E57-B1D6-C31B8F7393C8}">
      <dgm:prSet/>
      <dgm:spPr/>
      <dgm:t>
        <a:bodyPr/>
        <a:lstStyle/>
        <a:p>
          <a:endParaRPr lang="en-US" sz="2000">
            <a:latin typeface="Bookman Old Style" panose="02050604050505020204" pitchFamily="18" charset="0"/>
          </a:endParaRPr>
        </a:p>
      </dgm:t>
    </dgm:pt>
    <dgm:pt modelId="{FA89E14D-7E82-46DD-922D-5C58F9F55FF8}">
      <dgm:prSet custT="1"/>
      <dgm:spPr/>
      <dgm:t>
        <a:bodyPr/>
        <a:lstStyle/>
        <a:p>
          <a:pPr rtl="0"/>
          <a:r>
            <a:rPr lang="en-GB" sz="2000" dirty="0">
              <a:latin typeface="Bookman Old Style" panose="02050604050505020204" pitchFamily="18" charset="0"/>
            </a:rPr>
            <a:t>Brainstorming sessions</a:t>
          </a:r>
          <a:endParaRPr lang="en-US" sz="2000" dirty="0">
            <a:latin typeface="Bookman Old Style" panose="02050604050505020204" pitchFamily="18" charset="0"/>
          </a:endParaRPr>
        </a:p>
      </dgm:t>
    </dgm:pt>
    <dgm:pt modelId="{B7825F89-C48F-4EAC-A604-4035740129A3}" type="parTrans" cxnId="{F7E26350-7B10-4A10-8E56-1057810FA75C}">
      <dgm:prSet/>
      <dgm:spPr/>
      <dgm:t>
        <a:bodyPr/>
        <a:lstStyle/>
        <a:p>
          <a:endParaRPr lang="en-US" sz="2000">
            <a:latin typeface="Bookman Old Style" panose="02050604050505020204" pitchFamily="18" charset="0"/>
          </a:endParaRPr>
        </a:p>
      </dgm:t>
    </dgm:pt>
    <dgm:pt modelId="{AEE5B06D-AD2C-40C4-A452-EDDA903BDEAD}" type="sibTrans" cxnId="{F7E26350-7B10-4A10-8E56-1057810FA75C}">
      <dgm:prSet/>
      <dgm:spPr/>
      <dgm:t>
        <a:bodyPr/>
        <a:lstStyle/>
        <a:p>
          <a:endParaRPr lang="en-US" sz="2000">
            <a:latin typeface="Bookman Old Style" panose="02050604050505020204" pitchFamily="18" charset="0"/>
          </a:endParaRPr>
        </a:p>
      </dgm:t>
    </dgm:pt>
    <dgm:pt modelId="{4B51F6E0-4416-4310-A7BE-2C682A90F998}">
      <dgm:prSet custT="1"/>
      <dgm:spPr/>
      <dgm:t>
        <a:bodyPr/>
        <a:lstStyle/>
        <a:p>
          <a:pPr rtl="0"/>
          <a:r>
            <a:rPr lang="en-GB" sz="2000">
              <a:latin typeface="Bookman Old Style" panose="02050604050505020204" pitchFamily="18" charset="0"/>
            </a:rPr>
            <a:t>Use case Approach</a:t>
          </a:r>
          <a:endParaRPr lang="en-US" sz="2000">
            <a:latin typeface="Bookman Old Style" panose="02050604050505020204" pitchFamily="18" charset="0"/>
          </a:endParaRPr>
        </a:p>
      </dgm:t>
    </dgm:pt>
    <dgm:pt modelId="{BBEFA291-5DEA-4BE7-9163-EDB88EE13608}" type="parTrans" cxnId="{61F21285-B804-4F46-8682-06EDD8087497}">
      <dgm:prSet/>
      <dgm:spPr/>
      <dgm:t>
        <a:bodyPr/>
        <a:lstStyle/>
        <a:p>
          <a:endParaRPr lang="en-US" sz="2000">
            <a:latin typeface="Bookman Old Style" panose="02050604050505020204" pitchFamily="18" charset="0"/>
          </a:endParaRPr>
        </a:p>
      </dgm:t>
    </dgm:pt>
    <dgm:pt modelId="{09EF034A-7409-4C7D-BB71-68F1658BD0E4}" type="sibTrans" cxnId="{61F21285-B804-4F46-8682-06EDD8087497}">
      <dgm:prSet/>
      <dgm:spPr/>
      <dgm:t>
        <a:bodyPr/>
        <a:lstStyle/>
        <a:p>
          <a:endParaRPr lang="en-US" sz="2000">
            <a:latin typeface="Bookman Old Style" panose="02050604050505020204" pitchFamily="18" charset="0"/>
          </a:endParaRPr>
        </a:p>
      </dgm:t>
    </dgm:pt>
    <dgm:pt modelId="{9C0359FD-320A-40E6-B960-834CEB2CCF4E}">
      <dgm:prSet custT="1"/>
      <dgm:spPr/>
      <dgm:t>
        <a:bodyPr/>
        <a:lstStyle/>
        <a:p>
          <a:pPr rtl="0"/>
          <a:r>
            <a:rPr lang="en-GB" sz="2000" dirty="0">
              <a:latin typeface="Bookman Old Style" panose="02050604050505020204" pitchFamily="18" charset="0"/>
            </a:rPr>
            <a:t>Ethnography</a:t>
          </a:r>
          <a:endParaRPr lang="en-US" sz="2000" dirty="0">
            <a:latin typeface="Bookman Old Style" panose="02050604050505020204" pitchFamily="18" charset="0"/>
          </a:endParaRPr>
        </a:p>
      </dgm:t>
    </dgm:pt>
    <dgm:pt modelId="{34ACD795-285E-4BD9-8977-278114A7A34F}" type="parTrans" cxnId="{6B1D94EF-396C-45DC-83F3-BFC17BB0BF37}">
      <dgm:prSet/>
      <dgm:spPr/>
      <dgm:t>
        <a:bodyPr/>
        <a:lstStyle/>
        <a:p>
          <a:endParaRPr lang="en-US" sz="2000">
            <a:latin typeface="Bookman Old Style" panose="02050604050505020204" pitchFamily="18" charset="0"/>
          </a:endParaRPr>
        </a:p>
      </dgm:t>
    </dgm:pt>
    <dgm:pt modelId="{A2D4CF9D-CC77-4E79-8188-C3A7343616F1}" type="sibTrans" cxnId="{6B1D94EF-396C-45DC-83F3-BFC17BB0BF37}">
      <dgm:prSet/>
      <dgm:spPr/>
      <dgm:t>
        <a:bodyPr/>
        <a:lstStyle/>
        <a:p>
          <a:endParaRPr lang="en-US" sz="2000">
            <a:latin typeface="Bookman Old Style" panose="02050604050505020204" pitchFamily="18" charset="0"/>
          </a:endParaRPr>
        </a:p>
      </dgm:t>
    </dgm:pt>
    <dgm:pt modelId="{4F3967D5-5B2E-4556-ACD2-2A39E68B78CE}">
      <dgm:prSet custT="1"/>
      <dgm:spPr/>
      <dgm:t>
        <a:bodyPr/>
        <a:lstStyle/>
        <a:p>
          <a:r>
            <a:rPr lang="en-US" sz="2000" dirty="0">
              <a:latin typeface="Bookman Old Style" panose="02050604050505020204" pitchFamily="18" charset="0"/>
            </a:rPr>
            <a:t>Questionnaire</a:t>
          </a:r>
        </a:p>
      </dgm:t>
    </dgm:pt>
    <dgm:pt modelId="{5F1C4FAA-82E5-4295-8F98-DE0920E41DAC}" type="parTrans" cxnId="{06608315-E73E-44A6-BBF5-CE45A0A75771}">
      <dgm:prSet/>
      <dgm:spPr/>
      <dgm:t>
        <a:bodyPr/>
        <a:lstStyle/>
        <a:p>
          <a:endParaRPr lang="en-US">
            <a:latin typeface="Bookman Old Style" panose="02050604050505020204" pitchFamily="18" charset="0"/>
          </a:endParaRPr>
        </a:p>
      </dgm:t>
    </dgm:pt>
    <dgm:pt modelId="{AFDD631E-0E13-4A35-8EC5-87A4C3CBA65F}" type="sibTrans" cxnId="{06608315-E73E-44A6-BBF5-CE45A0A75771}">
      <dgm:prSet/>
      <dgm:spPr/>
      <dgm:t>
        <a:bodyPr/>
        <a:lstStyle/>
        <a:p>
          <a:endParaRPr lang="en-US">
            <a:latin typeface="Bookman Old Style" panose="02050604050505020204" pitchFamily="18" charset="0"/>
          </a:endParaRPr>
        </a:p>
      </dgm:t>
    </dgm:pt>
    <dgm:pt modelId="{A498A41D-DC9D-44AB-AA11-92CA562E76C0}" type="pres">
      <dgm:prSet presAssocID="{CAB9600B-2137-430E-AB44-7434A35274B2}" presName="compositeShape" presStyleCnt="0">
        <dgm:presLayoutVars>
          <dgm:chMax val="7"/>
          <dgm:dir/>
          <dgm:resizeHandles val="exact"/>
        </dgm:presLayoutVars>
      </dgm:prSet>
      <dgm:spPr/>
    </dgm:pt>
    <dgm:pt modelId="{6C66F075-7681-420B-A766-25C3A4655B2A}" type="pres">
      <dgm:prSet presAssocID="{A42E1EB0-1F33-4697-98D3-8632B04E81B0}" presName="circ1" presStyleLbl="vennNode1" presStyleIdx="0" presStyleCnt="5"/>
      <dgm:spPr/>
    </dgm:pt>
    <dgm:pt modelId="{765755B5-46A3-42C6-8C93-8CCA29EBBD44}" type="pres">
      <dgm:prSet presAssocID="{A42E1EB0-1F33-4697-98D3-8632B04E81B0}" presName="circ1Tx" presStyleLbl="revTx" presStyleIdx="0" presStyleCnt="0">
        <dgm:presLayoutVars>
          <dgm:chMax val="0"/>
          <dgm:chPref val="0"/>
          <dgm:bulletEnabled val="1"/>
        </dgm:presLayoutVars>
      </dgm:prSet>
      <dgm:spPr/>
    </dgm:pt>
    <dgm:pt modelId="{094364D8-A595-4571-8357-15C20CF08648}" type="pres">
      <dgm:prSet presAssocID="{4F3967D5-5B2E-4556-ACD2-2A39E68B78CE}" presName="circ2" presStyleLbl="vennNode1" presStyleIdx="1" presStyleCnt="5"/>
      <dgm:spPr/>
    </dgm:pt>
    <dgm:pt modelId="{A0B73BE6-ED16-4330-B35E-305DF59FC89C}" type="pres">
      <dgm:prSet presAssocID="{4F3967D5-5B2E-4556-ACD2-2A39E68B78CE}" presName="circ2Tx" presStyleLbl="revTx" presStyleIdx="0" presStyleCnt="0" custScaleX="149338">
        <dgm:presLayoutVars>
          <dgm:chMax val="0"/>
          <dgm:chPref val="0"/>
          <dgm:bulletEnabled val="1"/>
        </dgm:presLayoutVars>
      </dgm:prSet>
      <dgm:spPr/>
    </dgm:pt>
    <dgm:pt modelId="{3FCF448A-BFB9-46A6-84B2-33235AC44D8E}" type="pres">
      <dgm:prSet presAssocID="{FA89E14D-7E82-46DD-922D-5C58F9F55FF8}" presName="circ3" presStyleLbl="vennNode1" presStyleIdx="2" presStyleCnt="5"/>
      <dgm:spPr/>
    </dgm:pt>
    <dgm:pt modelId="{19862FDD-FE8F-4BA2-AAB8-731DDAA8FF8F}" type="pres">
      <dgm:prSet presAssocID="{FA89E14D-7E82-46DD-922D-5C58F9F55FF8}" presName="circ3Tx" presStyleLbl="revTx" presStyleIdx="0" presStyleCnt="0" custScaleX="184491">
        <dgm:presLayoutVars>
          <dgm:chMax val="0"/>
          <dgm:chPref val="0"/>
          <dgm:bulletEnabled val="1"/>
        </dgm:presLayoutVars>
      </dgm:prSet>
      <dgm:spPr/>
    </dgm:pt>
    <dgm:pt modelId="{F5B4F244-681D-4987-921D-BA4AC41D5A5D}" type="pres">
      <dgm:prSet presAssocID="{4B51F6E0-4416-4310-A7BE-2C682A90F998}" presName="circ4" presStyleLbl="vennNode1" presStyleIdx="3" presStyleCnt="5"/>
      <dgm:spPr/>
    </dgm:pt>
    <dgm:pt modelId="{204A2259-FA3B-4557-B462-CF3FF05D2E70}" type="pres">
      <dgm:prSet presAssocID="{4B51F6E0-4416-4310-A7BE-2C682A90F998}" presName="circ4Tx" presStyleLbl="revTx" presStyleIdx="0" presStyleCnt="0">
        <dgm:presLayoutVars>
          <dgm:chMax val="0"/>
          <dgm:chPref val="0"/>
          <dgm:bulletEnabled val="1"/>
        </dgm:presLayoutVars>
      </dgm:prSet>
      <dgm:spPr/>
    </dgm:pt>
    <dgm:pt modelId="{FA4274DC-28C4-423E-8BE7-7F5C866CF499}" type="pres">
      <dgm:prSet presAssocID="{9C0359FD-320A-40E6-B960-834CEB2CCF4E}" presName="circ5" presStyleLbl="vennNode1" presStyleIdx="4" presStyleCnt="5"/>
      <dgm:spPr/>
    </dgm:pt>
    <dgm:pt modelId="{134B7166-2834-4BFB-8A9E-8A16846C75D3}" type="pres">
      <dgm:prSet presAssocID="{9C0359FD-320A-40E6-B960-834CEB2CCF4E}" presName="circ5Tx" presStyleLbl="revTx" presStyleIdx="0" presStyleCnt="0" custScaleX="142076">
        <dgm:presLayoutVars>
          <dgm:chMax val="0"/>
          <dgm:chPref val="0"/>
          <dgm:bulletEnabled val="1"/>
        </dgm:presLayoutVars>
      </dgm:prSet>
      <dgm:spPr/>
    </dgm:pt>
  </dgm:ptLst>
  <dgm:cxnLst>
    <dgm:cxn modelId="{06608315-E73E-44A6-BBF5-CE45A0A75771}" srcId="{CAB9600B-2137-430E-AB44-7434A35274B2}" destId="{4F3967D5-5B2E-4556-ACD2-2A39E68B78CE}" srcOrd="1" destOrd="0" parTransId="{5F1C4FAA-82E5-4295-8F98-DE0920E41DAC}" sibTransId="{AFDD631E-0E13-4A35-8EC5-87A4C3CBA65F}"/>
    <dgm:cxn modelId="{B00C3327-6FFF-49DC-94E4-8277D5CB0C2A}" type="presOf" srcId="{A42E1EB0-1F33-4697-98D3-8632B04E81B0}" destId="{765755B5-46A3-42C6-8C93-8CCA29EBBD44}" srcOrd="0" destOrd="0" presId="urn:microsoft.com/office/officeart/2005/8/layout/venn1"/>
    <dgm:cxn modelId="{F7E26350-7B10-4A10-8E56-1057810FA75C}" srcId="{CAB9600B-2137-430E-AB44-7434A35274B2}" destId="{FA89E14D-7E82-46DD-922D-5C58F9F55FF8}" srcOrd="2" destOrd="0" parTransId="{B7825F89-C48F-4EAC-A604-4035740129A3}" sibTransId="{AEE5B06D-AD2C-40C4-A452-EDDA903BDEAD}"/>
    <dgm:cxn modelId="{2D6D0980-3AB9-42CD-8569-347354DA9ABD}" type="presOf" srcId="{9C0359FD-320A-40E6-B960-834CEB2CCF4E}" destId="{134B7166-2834-4BFB-8A9E-8A16846C75D3}" srcOrd="0" destOrd="0" presId="urn:microsoft.com/office/officeart/2005/8/layout/venn1"/>
    <dgm:cxn modelId="{61F21285-B804-4F46-8682-06EDD8087497}" srcId="{CAB9600B-2137-430E-AB44-7434A35274B2}" destId="{4B51F6E0-4416-4310-A7BE-2C682A90F998}" srcOrd="3" destOrd="0" parTransId="{BBEFA291-5DEA-4BE7-9163-EDB88EE13608}" sibTransId="{09EF034A-7409-4C7D-BB71-68F1658BD0E4}"/>
    <dgm:cxn modelId="{F5B6B59F-C201-4A17-A228-7A844E9B065F}" type="presOf" srcId="{4F3967D5-5B2E-4556-ACD2-2A39E68B78CE}" destId="{A0B73BE6-ED16-4330-B35E-305DF59FC89C}" srcOrd="0" destOrd="0" presId="urn:microsoft.com/office/officeart/2005/8/layout/venn1"/>
    <dgm:cxn modelId="{6295E3C4-0C61-4F61-8C84-F62831EC7A35}" type="presOf" srcId="{CAB9600B-2137-430E-AB44-7434A35274B2}" destId="{A498A41D-DC9D-44AB-AA11-92CA562E76C0}" srcOrd="0" destOrd="0" presId="urn:microsoft.com/office/officeart/2005/8/layout/venn1"/>
    <dgm:cxn modelId="{8C5749C7-12BF-44D5-A1C0-E49AD7833B75}" type="presOf" srcId="{FA89E14D-7E82-46DD-922D-5C58F9F55FF8}" destId="{19862FDD-FE8F-4BA2-AAB8-731DDAA8FF8F}" srcOrd="0" destOrd="0" presId="urn:microsoft.com/office/officeart/2005/8/layout/venn1"/>
    <dgm:cxn modelId="{B3AB99D3-4FE1-4268-829B-9E86A858F7BB}" type="presOf" srcId="{4B51F6E0-4416-4310-A7BE-2C682A90F998}" destId="{204A2259-FA3B-4557-B462-CF3FF05D2E70}" srcOrd="0" destOrd="0" presId="urn:microsoft.com/office/officeart/2005/8/layout/venn1"/>
    <dgm:cxn modelId="{038DFAEA-7DA7-4E57-B1D6-C31B8F7393C8}" srcId="{CAB9600B-2137-430E-AB44-7434A35274B2}" destId="{A42E1EB0-1F33-4697-98D3-8632B04E81B0}" srcOrd="0" destOrd="0" parTransId="{70729B4B-27AC-40C6-8775-9F76897CDBB8}" sibTransId="{C8F13544-7A6F-443C-9646-6FCEEF28856C}"/>
    <dgm:cxn modelId="{6B1D94EF-396C-45DC-83F3-BFC17BB0BF37}" srcId="{CAB9600B-2137-430E-AB44-7434A35274B2}" destId="{9C0359FD-320A-40E6-B960-834CEB2CCF4E}" srcOrd="4" destOrd="0" parTransId="{34ACD795-285E-4BD9-8977-278114A7A34F}" sibTransId="{A2D4CF9D-CC77-4E79-8188-C3A7343616F1}"/>
    <dgm:cxn modelId="{C3306BCA-28B1-4065-81F0-D3F473016305}" type="presParOf" srcId="{A498A41D-DC9D-44AB-AA11-92CA562E76C0}" destId="{6C66F075-7681-420B-A766-25C3A4655B2A}" srcOrd="0" destOrd="0" presId="urn:microsoft.com/office/officeart/2005/8/layout/venn1"/>
    <dgm:cxn modelId="{D69FFC82-0D7B-496C-9FB2-88E62A5AADAC}" type="presParOf" srcId="{A498A41D-DC9D-44AB-AA11-92CA562E76C0}" destId="{765755B5-46A3-42C6-8C93-8CCA29EBBD44}" srcOrd="1" destOrd="0" presId="urn:microsoft.com/office/officeart/2005/8/layout/venn1"/>
    <dgm:cxn modelId="{620251C8-1418-4104-8F2F-C8437A4F4B6F}" type="presParOf" srcId="{A498A41D-DC9D-44AB-AA11-92CA562E76C0}" destId="{094364D8-A595-4571-8357-15C20CF08648}" srcOrd="2" destOrd="0" presId="urn:microsoft.com/office/officeart/2005/8/layout/venn1"/>
    <dgm:cxn modelId="{5A069E65-9A70-4A84-ADA5-E529775BD5CC}" type="presParOf" srcId="{A498A41D-DC9D-44AB-AA11-92CA562E76C0}" destId="{A0B73BE6-ED16-4330-B35E-305DF59FC89C}" srcOrd="3" destOrd="0" presId="urn:microsoft.com/office/officeart/2005/8/layout/venn1"/>
    <dgm:cxn modelId="{C5462D22-B8B3-4222-B8A2-FBD4CC7CCB2E}" type="presParOf" srcId="{A498A41D-DC9D-44AB-AA11-92CA562E76C0}" destId="{3FCF448A-BFB9-46A6-84B2-33235AC44D8E}" srcOrd="4" destOrd="0" presId="urn:microsoft.com/office/officeart/2005/8/layout/venn1"/>
    <dgm:cxn modelId="{041DA9CA-7ECA-422C-AB20-C70A50EBF04B}" type="presParOf" srcId="{A498A41D-DC9D-44AB-AA11-92CA562E76C0}" destId="{19862FDD-FE8F-4BA2-AAB8-731DDAA8FF8F}" srcOrd="5" destOrd="0" presId="urn:microsoft.com/office/officeart/2005/8/layout/venn1"/>
    <dgm:cxn modelId="{ADF2BE3C-1A83-4F99-8EAB-6C1A06DF6006}" type="presParOf" srcId="{A498A41D-DC9D-44AB-AA11-92CA562E76C0}" destId="{F5B4F244-681D-4987-921D-BA4AC41D5A5D}" srcOrd="6" destOrd="0" presId="urn:microsoft.com/office/officeart/2005/8/layout/venn1"/>
    <dgm:cxn modelId="{33D4AA89-DB75-4375-9641-15768E9AE585}" type="presParOf" srcId="{A498A41D-DC9D-44AB-AA11-92CA562E76C0}" destId="{204A2259-FA3B-4557-B462-CF3FF05D2E70}" srcOrd="7" destOrd="0" presId="urn:microsoft.com/office/officeart/2005/8/layout/venn1"/>
    <dgm:cxn modelId="{270AFC7E-CBD6-4511-9E84-9733C119C1B6}" type="presParOf" srcId="{A498A41D-DC9D-44AB-AA11-92CA562E76C0}" destId="{FA4274DC-28C4-423E-8BE7-7F5C866CF499}" srcOrd="8" destOrd="0" presId="urn:microsoft.com/office/officeart/2005/8/layout/venn1"/>
    <dgm:cxn modelId="{CE1E5B2F-39CD-4A7E-A5B8-006E54E1A990}" type="presParOf" srcId="{A498A41D-DC9D-44AB-AA11-92CA562E76C0}" destId="{134B7166-2834-4BFB-8A9E-8A16846C75D3}" srcOrd="9"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6F075-7681-420B-A766-25C3A4655B2A}">
      <dsp:nvSpPr>
        <dsp:cNvPr id="0" name=""/>
        <dsp:cNvSpPr/>
      </dsp:nvSpPr>
      <dsp:spPr>
        <a:xfrm>
          <a:off x="3486361" y="965017"/>
          <a:ext cx="1185109" cy="1185109"/>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765755B5-46A3-42C6-8C93-8CCA29EBBD44}">
      <dsp:nvSpPr>
        <dsp:cNvPr id="0" name=""/>
        <dsp:cNvSpPr/>
      </dsp:nvSpPr>
      <dsp:spPr>
        <a:xfrm>
          <a:off x="3391552" y="0"/>
          <a:ext cx="1374726" cy="79571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a:lnSpc>
              <a:spcPct val="90000"/>
            </a:lnSpc>
            <a:spcBef>
              <a:spcPct val="0"/>
            </a:spcBef>
            <a:spcAft>
              <a:spcPct val="35000"/>
            </a:spcAft>
            <a:buNone/>
          </a:pPr>
          <a:r>
            <a:rPr lang="en-GB" sz="2000" kern="1200" dirty="0">
              <a:latin typeface="Bookman Old Style" panose="02050604050505020204" pitchFamily="18" charset="0"/>
            </a:rPr>
            <a:t>Interviews</a:t>
          </a:r>
          <a:endParaRPr lang="en-US" sz="2000" kern="1200" dirty="0">
            <a:latin typeface="Bookman Old Style" panose="02050604050505020204" pitchFamily="18" charset="0"/>
          </a:endParaRPr>
        </a:p>
      </dsp:txBody>
      <dsp:txXfrm>
        <a:off x="3391552" y="0"/>
        <a:ext cx="1374726" cy="795716"/>
      </dsp:txXfrm>
    </dsp:sp>
    <dsp:sp modelId="{094364D8-A595-4571-8357-15C20CF08648}">
      <dsp:nvSpPr>
        <dsp:cNvPr id="0" name=""/>
        <dsp:cNvSpPr/>
      </dsp:nvSpPr>
      <dsp:spPr>
        <a:xfrm>
          <a:off x="3937177" y="1292446"/>
          <a:ext cx="1185109" cy="1185109"/>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0B73BE6-ED16-4330-B35E-305DF59FC89C}">
      <dsp:nvSpPr>
        <dsp:cNvPr id="0" name=""/>
        <dsp:cNvSpPr/>
      </dsp:nvSpPr>
      <dsp:spPr>
        <a:xfrm>
          <a:off x="4912572" y="1049668"/>
          <a:ext cx="1840610" cy="86343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ookman Old Style" panose="02050604050505020204" pitchFamily="18" charset="0"/>
            </a:rPr>
            <a:t>Questionnaire</a:t>
          </a:r>
        </a:p>
      </dsp:txBody>
      <dsp:txXfrm>
        <a:off x="4912572" y="1049668"/>
        <a:ext cx="1840610" cy="863436"/>
      </dsp:txXfrm>
    </dsp:sp>
    <dsp:sp modelId="{3FCF448A-BFB9-46A6-84B2-33235AC44D8E}">
      <dsp:nvSpPr>
        <dsp:cNvPr id="0" name=""/>
        <dsp:cNvSpPr/>
      </dsp:nvSpPr>
      <dsp:spPr>
        <a:xfrm>
          <a:off x="3765099" y="1822697"/>
          <a:ext cx="1185109" cy="1185109"/>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9862FDD-FE8F-4BA2-AAB8-731DDAA8FF8F}">
      <dsp:nvSpPr>
        <dsp:cNvPr id="0" name=""/>
        <dsp:cNvSpPr/>
      </dsp:nvSpPr>
      <dsp:spPr>
        <a:xfrm>
          <a:off x="4506321" y="2522589"/>
          <a:ext cx="2273876" cy="86343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a:lnSpc>
              <a:spcPct val="90000"/>
            </a:lnSpc>
            <a:spcBef>
              <a:spcPct val="0"/>
            </a:spcBef>
            <a:spcAft>
              <a:spcPct val="35000"/>
            </a:spcAft>
            <a:buNone/>
          </a:pPr>
          <a:r>
            <a:rPr lang="en-GB" sz="2000" kern="1200" dirty="0">
              <a:latin typeface="Bookman Old Style" panose="02050604050505020204" pitchFamily="18" charset="0"/>
            </a:rPr>
            <a:t>Brainstorming sessions</a:t>
          </a:r>
          <a:endParaRPr lang="en-US" sz="2000" kern="1200" dirty="0">
            <a:latin typeface="Bookman Old Style" panose="02050604050505020204" pitchFamily="18" charset="0"/>
          </a:endParaRPr>
        </a:p>
      </dsp:txBody>
      <dsp:txXfrm>
        <a:off x="4506321" y="2522589"/>
        <a:ext cx="2273876" cy="863436"/>
      </dsp:txXfrm>
    </dsp:sp>
    <dsp:sp modelId="{F5B4F244-681D-4987-921D-BA4AC41D5A5D}">
      <dsp:nvSpPr>
        <dsp:cNvPr id="0" name=""/>
        <dsp:cNvSpPr/>
      </dsp:nvSpPr>
      <dsp:spPr>
        <a:xfrm>
          <a:off x="3207623" y="1822697"/>
          <a:ext cx="1185109" cy="1185109"/>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04A2259-FA3B-4557-B462-CF3FF05D2E70}">
      <dsp:nvSpPr>
        <dsp:cNvPr id="0" name=""/>
        <dsp:cNvSpPr/>
      </dsp:nvSpPr>
      <dsp:spPr>
        <a:xfrm>
          <a:off x="1898315" y="2522589"/>
          <a:ext cx="1232513" cy="86343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a:lnSpc>
              <a:spcPct val="90000"/>
            </a:lnSpc>
            <a:spcBef>
              <a:spcPct val="0"/>
            </a:spcBef>
            <a:spcAft>
              <a:spcPct val="35000"/>
            </a:spcAft>
            <a:buNone/>
          </a:pPr>
          <a:r>
            <a:rPr lang="en-GB" sz="2000" kern="1200">
              <a:latin typeface="Bookman Old Style" panose="02050604050505020204" pitchFamily="18" charset="0"/>
            </a:rPr>
            <a:t>Use case Approach</a:t>
          </a:r>
          <a:endParaRPr lang="en-US" sz="2000" kern="1200">
            <a:latin typeface="Bookman Old Style" panose="02050604050505020204" pitchFamily="18" charset="0"/>
          </a:endParaRPr>
        </a:p>
      </dsp:txBody>
      <dsp:txXfrm>
        <a:off x="1898315" y="2522589"/>
        <a:ext cx="1232513" cy="863436"/>
      </dsp:txXfrm>
    </dsp:sp>
    <dsp:sp modelId="{FA4274DC-28C4-423E-8BE7-7F5C866CF499}">
      <dsp:nvSpPr>
        <dsp:cNvPr id="0" name=""/>
        <dsp:cNvSpPr/>
      </dsp:nvSpPr>
      <dsp:spPr>
        <a:xfrm>
          <a:off x="3035546" y="1292446"/>
          <a:ext cx="1185109" cy="1185109"/>
        </a:xfrm>
        <a:prstGeom prst="ellipse">
          <a:avLst/>
        </a:prstGeom>
        <a:solidFill>
          <a:schemeClr val="accent1">
            <a:alpha val="50000"/>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134B7166-2834-4BFB-8A9E-8A16846C75D3}">
      <dsp:nvSpPr>
        <dsp:cNvPr id="0" name=""/>
        <dsp:cNvSpPr/>
      </dsp:nvSpPr>
      <dsp:spPr>
        <a:xfrm>
          <a:off x="1449401" y="1049668"/>
          <a:ext cx="1751105" cy="86343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a:lnSpc>
              <a:spcPct val="90000"/>
            </a:lnSpc>
            <a:spcBef>
              <a:spcPct val="0"/>
            </a:spcBef>
            <a:spcAft>
              <a:spcPct val="35000"/>
            </a:spcAft>
            <a:buNone/>
          </a:pPr>
          <a:r>
            <a:rPr lang="en-GB" sz="2000" kern="1200" dirty="0">
              <a:latin typeface="Bookman Old Style" panose="02050604050505020204" pitchFamily="18" charset="0"/>
            </a:rPr>
            <a:t>Ethnography</a:t>
          </a:r>
          <a:endParaRPr lang="en-US" sz="2000" kern="1200" dirty="0">
            <a:latin typeface="Bookman Old Style" panose="02050604050505020204" pitchFamily="18" charset="0"/>
          </a:endParaRPr>
        </a:p>
      </dsp:txBody>
      <dsp:txXfrm>
        <a:off x="1449401" y="1049668"/>
        <a:ext cx="1751105" cy="86343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56C41-55F5-4EF3-BB79-049B9E949A1D}" type="datetimeFigureOut">
              <a:rPr lang="en-US" smtClean="0"/>
              <a:t>8/12/2023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4A10D-ABEF-44E8-98D0-BA14A5626AD9}" type="slidenum">
              <a:rPr lang="en-US" smtClean="0"/>
              <a:t>‹#›</a:t>
            </a:fld>
            <a:endParaRPr lang="en-US"/>
          </a:p>
        </p:txBody>
      </p:sp>
    </p:spTree>
    <p:extLst>
      <p:ext uri="{BB962C8B-B14F-4D97-AF65-F5344CB8AC3E}">
        <p14:creationId xmlns:p14="http://schemas.microsoft.com/office/powerpoint/2010/main" val="3070782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14A10D-ABEF-44E8-98D0-BA14A5626AD9}" type="slidenum">
              <a:rPr lang="en-US" smtClean="0"/>
              <a:t>1</a:t>
            </a:fld>
            <a:endParaRPr lang="en-US"/>
          </a:p>
        </p:txBody>
      </p:sp>
    </p:spTree>
    <p:extLst>
      <p:ext uri="{BB962C8B-B14F-4D97-AF65-F5344CB8AC3E}">
        <p14:creationId xmlns:p14="http://schemas.microsoft.com/office/powerpoint/2010/main" val="3180316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Fixing a requirements error after delivery may cost up to 100 times the cost of fixing an implementation error.</a:t>
            </a:r>
          </a:p>
          <a:p>
            <a:endParaRPr lang="en-US" dirty="0"/>
          </a:p>
        </p:txBody>
      </p:sp>
      <p:sp>
        <p:nvSpPr>
          <p:cNvPr id="4" name="Slide Number Placeholder 3"/>
          <p:cNvSpPr>
            <a:spLocks noGrp="1"/>
          </p:cNvSpPr>
          <p:nvPr>
            <p:ph type="sldNum" sz="quarter" idx="10"/>
          </p:nvPr>
        </p:nvSpPr>
        <p:spPr/>
        <p:txBody>
          <a:bodyPr/>
          <a:lstStyle/>
          <a:p>
            <a:fld id="{2E14A10D-ABEF-44E8-98D0-BA14A5626AD9}" type="slidenum">
              <a:rPr lang="en-US" smtClean="0"/>
              <a:t>20</a:t>
            </a:fld>
            <a:endParaRPr lang="en-US"/>
          </a:p>
        </p:txBody>
      </p:sp>
    </p:spTree>
    <p:extLst>
      <p:ext uri="{BB962C8B-B14F-4D97-AF65-F5344CB8AC3E}">
        <p14:creationId xmlns:p14="http://schemas.microsoft.com/office/powerpoint/2010/main" val="1038031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a test is difficult or impossible to design, this usually</a:t>
            </a:r>
          </a:p>
          <a:p>
            <a:r>
              <a:rPr lang="en-US" sz="1200" b="0" i="0" u="none" strike="noStrike" kern="1200" baseline="0" dirty="0">
                <a:solidFill>
                  <a:schemeClr val="tx1"/>
                </a:solidFill>
                <a:latin typeface="+mn-lt"/>
                <a:ea typeface="+mn-ea"/>
                <a:cs typeface="+mn-cs"/>
              </a:rPr>
              <a:t>means that the requirements will be difficult to implement and should be reconsidered. you</a:t>
            </a:r>
          </a:p>
          <a:p>
            <a:r>
              <a:rPr lang="en-US" sz="1200" b="0" i="0" u="none" strike="noStrike" kern="1200" baseline="0" dirty="0">
                <a:solidFill>
                  <a:schemeClr val="tx1"/>
                </a:solidFill>
                <a:latin typeface="+mn-lt"/>
                <a:ea typeface="+mn-ea"/>
                <a:cs typeface="+mn-cs"/>
              </a:rPr>
              <a:t>rarely find all requirements problems during the requirements validation process. It</a:t>
            </a:r>
          </a:p>
          <a:p>
            <a:r>
              <a:rPr lang="en-US" sz="1200" b="0" i="0" u="none" strike="noStrike" kern="1200" baseline="0" dirty="0">
                <a:solidFill>
                  <a:schemeClr val="tx1"/>
                </a:solidFill>
                <a:latin typeface="+mn-lt"/>
                <a:ea typeface="+mn-ea"/>
                <a:cs typeface="+mn-cs"/>
              </a:rPr>
              <a:t>is inevitable that there will be further requirements changes to correct omissions and</a:t>
            </a:r>
          </a:p>
          <a:p>
            <a:r>
              <a:rPr lang="en-US" sz="1200" b="0" i="0" u="none" strike="noStrike" kern="1200" baseline="0" dirty="0">
                <a:solidFill>
                  <a:schemeClr val="tx1"/>
                </a:solidFill>
                <a:latin typeface="+mn-lt"/>
                <a:ea typeface="+mn-ea"/>
                <a:cs typeface="+mn-cs"/>
              </a:rPr>
              <a:t>misunderstandings after the requirements document has been agreed upon.</a:t>
            </a:r>
            <a:endParaRPr lang="en-US" dirty="0"/>
          </a:p>
        </p:txBody>
      </p:sp>
      <p:sp>
        <p:nvSpPr>
          <p:cNvPr id="4" name="Slide Number Placeholder 3"/>
          <p:cNvSpPr>
            <a:spLocks noGrp="1"/>
          </p:cNvSpPr>
          <p:nvPr>
            <p:ph type="sldNum" sz="quarter" idx="10"/>
          </p:nvPr>
        </p:nvSpPr>
        <p:spPr/>
        <p:txBody>
          <a:bodyPr/>
          <a:lstStyle/>
          <a:p>
            <a:fld id="{2E14A10D-ABEF-44E8-98D0-BA14A5626AD9}" type="slidenum">
              <a:rPr lang="en-US" smtClean="0"/>
              <a:t>21</a:t>
            </a:fld>
            <a:endParaRPr lang="en-US"/>
          </a:p>
        </p:txBody>
      </p:sp>
    </p:spTree>
    <p:extLst>
      <p:ext uri="{BB962C8B-B14F-4D97-AF65-F5344CB8AC3E}">
        <p14:creationId xmlns:p14="http://schemas.microsoft.com/office/powerpoint/2010/main" val="1433639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E14A10D-ABEF-44E8-98D0-BA14A5626AD9}" type="slidenum">
              <a:rPr lang="en-US" smtClean="0"/>
              <a:t>24</a:t>
            </a:fld>
            <a:endParaRPr lang="en-US"/>
          </a:p>
        </p:txBody>
      </p:sp>
    </p:spTree>
    <p:extLst>
      <p:ext uri="{BB962C8B-B14F-4D97-AF65-F5344CB8AC3E}">
        <p14:creationId xmlns:p14="http://schemas.microsoft.com/office/powerpoint/2010/main" val="2604088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DD0D6F-B449-4825-A14C-6F453605E855}" type="datetime1">
              <a:rPr lang="en-US" smtClean="0">
                <a:latin typeface="Arial"/>
              </a:rPr>
              <a:t>8/12/2023</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SWE2301: Introduction to software Engineering</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410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BF73A3-3BD1-4BA7-9701-50F60CE78B9D}" type="datetime1">
              <a:rPr lang="en-US" smtClean="0">
                <a:latin typeface="Arial"/>
              </a:rPr>
              <a:t>8/12/2023</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SWE2301: Introduction to software Engineering</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321098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7F25E9-1909-4A0E-BF70-3C839B78ED1A}" type="datetime1">
              <a:rPr lang="en-US" smtClean="0">
                <a:latin typeface="Arial"/>
              </a:rPr>
              <a:t>8/12/2023</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SWE2301: Introduction to software Engineering</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313897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5F76DE-88C5-4930-9912-3E3CF60BE75E}" type="datetime1">
              <a:rPr lang="en-US" smtClean="0">
                <a:latin typeface="Arial"/>
              </a:rPr>
              <a:t>8/12/2023</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SWE2301: Introduction to software Engineering</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34501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DF171D-2EF0-44E5-93DD-30E227B59404}" type="datetime1">
              <a:rPr lang="en-US" smtClean="0">
                <a:latin typeface="Arial"/>
              </a:rPr>
              <a:t>8/12/2023</a:t>
            </a:fld>
            <a:endParaRPr lang="en-US">
              <a:latin typeface="Arial"/>
            </a:endParaRPr>
          </a:p>
        </p:txBody>
      </p:sp>
      <p:sp>
        <p:nvSpPr>
          <p:cNvPr id="5" name="Footer Placeholder 4"/>
          <p:cNvSpPr>
            <a:spLocks noGrp="1"/>
          </p:cNvSpPr>
          <p:nvPr>
            <p:ph type="ftr" sz="quarter" idx="11"/>
          </p:nvPr>
        </p:nvSpPr>
        <p:spPr/>
        <p:txBody>
          <a:bodyPr/>
          <a:lstStyle/>
          <a:p>
            <a:r>
              <a:rPr lang="en-US">
                <a:latin typeface="Arial"/>
              </a:rPr>
              <a:t>SWE2301: Introduction to software Engineering</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4838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8346AB-6139-4BA6-92D2-F80315907F8E}" type="datetime1">
              <a:rPr lang="en-US" smtClean="0">
                <a:latin typeface="Arial"/>
              </a:rPr>
              <a:t>8/12/2023</a:t>
            </a:fld>
            <a:endParaRPr lang="en-US">
              <a:latin typeface="Arial"/>
            </a:endParaRPr>
          </a:p>
        </p:txBody>
      </p:sp>
      <p:sp>
        <p:nvSpPr>
          <p:cNvPr id="6" name="Footer Placeholder 5"/>
          <p:cNvSpPr>
            <a:spLocks noGrp="1"/>
          </p:cNvSpPr>
          <p:nvPr>
            <p:ph type="ftr" sz="quarter" idx="11"/>
          </p:nvPr>
        </p:nvSpPr>
        <p:spPr/>
        <p:txBody>
          <a:bodyPr/>
          <a:lstStyle/>
          <a:p>
            <a:r>
              <a:rPr lang="en-US">
                <a:latin typeface="Arial"/>
              </a:rPr>
              <a:t>SWE2301: Introduction to software Engineering</a:t>
            </a:r>
          </a:p>
        </p:txBody>
      </p:sp>
      <p:sp>
        <p:nvSpPr>
          <p:cNvPr id="7" name="Slide Number Placeholder 6"/>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3471762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9255A8-C40D-4E7D-A814-FE5EDB1FF18D}" type="datetime1">
              <a:rPr lang="en-US" smtClean="0">
                <a:latin typeface="Arial"/>
              </a:rPr>
              <a:t>8/12/2023</a:t>
            </a:fld>
            <a:endParaRPr lang="en-US">
              <a:latin typeface="Arial"/>
            </a:endParaRPr>
          </a:p>
        </p:txBody>
      </p:sp>
      <p:sp>
        <p:nvSpPr>
          <p:cNvPr id="8" name="Footer Placeholder 7"/>
          <p:cNvSpPr>
            <a:spLocks noGrp="1"/>
          </p:cNvSpPr>
          <p:nvPr>
            <p:ph type="ftr" sz="quarter" idx="11"/>
          </p:nvPr>
        </p:nvSpPr>
        <p:spPr/>
        <p:txBody>
          <a:bodyPr/>
          <a:lstStyle/>
          <a:p>
            <a:r>
              <a:rPr lang="en-US">
                <a:latin typeface="Arial"/>
              </a:rPr>
              <a:t>SWE2301: Introduction to software Engineering</a:t>
            </a:r>
          </a:p>
        </p:txBody>
      </p:sp>
      <p:sp>
        <p:nvSpPr>
          <p:cNvPr id="9" name="Slide Number Placeholder 8"/>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958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62B1B1-3223-42A2-ABC7-527929F41C2C}" type="datetime1">
              <a:rPr lang="en-US" smtClean="0">
                <a:latin typeface="Arial"/>
              </a:rPr>
              <a:t>8/12/2023</a:t>
            </a:fld>
            <a:endParaRPr lang="en-US">
              <a:latin typeface="Arial"/>
            </a:endParaRPr>
          </a:p>
        </p:txBody>
      </p:sp>
      <p:sp>
        <p:nvSpPr>
          <p:cNvPr id="4" name="Footer Placeholder 3"/>
          <p:cNvSpPr>
            <a:spLocks noGrp="1"/>
          </p:cNvSpPr>
          <p:nvPr>
            <p:ph type="ftr" sz="quarter" idx="11"/>
          </p:nvPr>
        </p:nvSpPr>
        <p:spPr/>
        <p:txBody>
          <a:bodyPr/>
          <a:lstStyle/>
          <a:p>
            <a:r>
              <a:rPr lang="en-US">
                <a:latin typeface="Arial"/>
              </a:rPr>
              <a:t>SWE2301: Introduction to software Engineering</a:t>
            </a:r>
          </a:p>
        </p:txBody>
      </p:sp>
      <p:sp>
        <p:nvSpPr>
          <p:cNvPr id="5" name="Slide Number Placeholder 4"/>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2607904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A6AA7-6EA2-4219-AAAB-EFBB9F3F1C63}" type="datetime1">
              <a:rPr lang="en-US" smtClean="0">
                <a:latin typeface="Arial"/>
              </a:rPr>
              <a:t>8/12/2023</a:t>
            </a:fld>
            <a:endParaRPr lang="en-US">
              <a:latin typeface="Arial"/>
            </a:endParaRPr>
          </a:p>
        </p:txBody>
      </p:sp>
      <p:sp>
        <p:nvSpPr>
          <p:cNvPr id="3" name="Footer Placeholder 2"/>
          <p:cNvSpPr>
            <a:spLocks noGrp="1"/>
          </p:cNvSpPr>
          <p:nvPr>
            <p:ph type="ftr" sz="quarter" idx="11"/>
          </p:nvPr>
        </p:nvSpPr>
        <p:spPr/>
        <p:txBody>
          <a:bodyPr/>
          <a:lstStyle/>
          <a:p>
            <a:r>
              <a:rPr lang="en-US">
                <a:latin typeface="Arial"/>
              </a:rPr>
              <a:t>SWE2301: Introduction to software Engineering</a:t>
            </a:r>
          </a:p>
        </p:txBody>
      </p:sp>
      <p:sp>
        <p:nvSpPr>
          <p:cNvPr id="4" name="Slide Number Placeholder 3"/>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3169817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7E18D-8753-4EAF-B7CD-3F45D5CB1A16}" type="datetime1">
              <a:rPr lang="en-US" smtClean="0">
                <a:latin typeface="Arial"/>
              </a:rPr>
              <a:t>8/12/2023</a:t>
            </a:fld>
            <a:endParaRPr lang="en-US">
              <a:latin typeface="Arial"/>
            </a:endParaRPr>
          </a:p>
        </p:txBody>
      </p:sp>
      <p:sp>
        <p:nvSpPr>
          <p:cNvPr id="6" name="Footer Placeholder 5"/>
          <p:cNvSpPr>
            <a:spLocks noGrp="1"/>
          </p:cNvSpPr>
          <p:nvPr>
            <p:ph type="ftr" sz="quarter" idx="11"/>
          </p:nvPr>
        </p:nvSpPr>
        <p:spPr/>
        <p:txBody>
          <a:bodyPr/>
          <a:lstStyle/>
          <a:p>
            <a:r>
              <a:rPr lang="en-US">
                <a:latin typeface="Arial"/>
              </a:rPr>
              <a:t>SWE2301: Introduction to software Engineering</a:t>
            </a:r>
          </a:p>
        </p:txBody>
      </p:sp>
      <p:sp>
        <p:nvSpPr>
          <p:cNvPr id="7" name="Slide Number Placeholder 6"/>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579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3A82E8-3ABC-4E65-8307-BDED6833BBC4}" type="datetime1">
              <a:rPr lang="en-US" smtClean="0">
                <a:latin typeface="Arial"/>
              </a:rPr>
              <a:t>8/12/2023</a:t>
            </a:fld>
            <a:endParaRPr lang="en-US">
              <a:latin typeface="Arial"/>
            </a:endParaRPr>
          </a:p>
        </p:txBody>
      </p:sp>
      <p:sp>
        <p:nvSpPr>
          <p:cNvPr id="6" name="Footer Placeholder 5"/>
          <p:cNvSpPr>
            <a:spLocks noGrp="1"/>
          </p:cNvSpPr>
          <p:nvPr>
            <p:ph type="ftr" sz="quarter" idx="11"/>
          </p:nvPr>
        </p:nvSpPr>
        <p:spPr/>
        <p:txBody>
          <a:bodyPr/>
          <a:lstStyle/>
          <a:p>
            <a:r>
              <a:rPr lang="en-US">
                <a:latin typeface="Arial"/>
              </a:rPr>
              <a:t>SWE2301: Introduction to software Engineering</a:t>
            </a:r>
          </a:p>
        </p:txBody>
      </p:sp>
      <p:sp>
        <p:nvSpPr>
          <p:cNvPr id="7" name="Slide Number Placeholder 6"/>
          <p:cNvSpPr>
            <a:spLocks noGrp="1"/>
          </p:cNvSpPr>
          <p:nvPr>
            <p:ph type="sldNum" sz="quarter" idx="12"/>
          </p:nvPr>
        </p:nvSpPr>
        <p:spPr/>
        <p:txBody>
          <a:bodyPr/>
          <a:lstStyle/>
          <a:p>
            <a:fld id="{A3D98C4E-54FF-DE42-8B50-68F280D9DF8C}" type="slidenum">
              <a:rPr lang="en-US" smtClean="0">
                <a:latin typeface="Arial"/>
              </a:rPr>
              <a:pPr/>
              <a:t>‹#›</a:t>
            </a:fld>
            <a:endParaRPr lang="en-US">
              <a:latin typeface="Arial"/>
            </a:endParaRPr>
          </a:p>
        </p:txBody>
      </p:sp>
    </p:spTree>
    <p:extLst>
      <p:ext uri="{BB962C8B-B14F-4D97-AF65-F5344CB8AC3E}">
        <p14:creationId xmlns:p14="http://schemas.microsoft.com/office/powerpoint/2010/main" val="4282227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2F92034-8B54-410D-83F2-1CF3BB4BC06D}" type="datetime1">
              <a:rPr lang="en-US" smtClean="0">
                <a:latin typeface="Arial"/>
              </a:rPr>
              <a:t>8/12/2023</a:t>
            </a:fld>
            <a:endParaRPr lang="en-US">
              <a:latin typeface="Arial"/>
            </a:endParaRP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latin typeface="Arial"/>
              </a:rPr>
              <a:t>SWE2301: Introduction to software Engineering</a:t>
            </a: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A3D98C4E-54FF-DE42-8B50-68F280D9DF8C}" type="slidenum">
              <a:rPr lang="en-US" smtClean="0">
                <a:latin typeface="Arial"/>
              </a:rPr>
              <a:pPr/>
              <a:t>‹#›</a:t>
            </a:fld>
            <a:endParaRPr lang="en-US">
              <a:latin typeface="Arial"/>
            </a:endParaRPr>
          </a:p>
        </p:txBody>
      </p:sp>
      <p:pic>
        <p:nvPicPr>
          <p:cNvPr id="9" name="Logo" descr="Logo">
            <a:extLst>
              <a:ext uri="{FF2B5EF4-FFF2-40B4-BE49-F238E27FC236}">
                <a16:creationId xmlns:a16="http://schemas.microsoft.com/office/drawing/2014/main" id="{79A4868F-9AB2-432E-8D29-6E0977E362A2}"/>
              </a:ext>
            </a:extLst>
          </p:cNvPr>
          <p:cNvPicPr>
            <a:picLocks noChangeAspect="1"/>
          </p:cNvPicPr>
          <p:nvPr userDrawn="1"/>
        </p:nvPicPr>
        <p:blipFill>
          <a:blip r:embed="rId13"/>
          <a:stretch>
            <a:fillRect/>
          </a:stretch>
        </p:blipFill>
        <p:spPr>
          <a:xfrm>
            <a:off x="-19575" y="220786"/>
            <a:ext cx="801149" cy="908720"/>
          </a:xfrm>
          <a:prstGeom prst="rect">
            <a:avLst/>
          </a:prstGeom>
        </p:spPr>
      </p:pic>
    </p:spTree>
    <p:extLst>
      <p:ext uri="{BB962C8B-B14F-4D97-AF65-F5344CB8AC3E}">
        <p14:creationId xmlns:p14="http://schemas.microsoft.com/office/powerpoint/2010/main" val="2761891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00163"/>
            <a:ext cx="7848600" cy="1998662"/>
          </a:xfrm>
        </p:spPr>
        <p:txBody>
          <a:bodyPr/>
          <a:lstStyle/>
          <a:p>
            <a:pPr algn="ctr"/>
            <a:r>
              <a:rPr lang="en-US" sz="4400" b="1" dirty="0">
                <a:solidFill>
                  <a:schemeClr val="accent1"/>
                </a:solidFill>
                <a:latin typeface="Apple Chancery"/>
                <a:cs typeface="Apple Chancery"/>
              </a:rPr>
              <a:t>SWE2301:</a:t>
            </a:r>
            <a:r>
              <a:rPr lang="en-US" sz="4000" dirty="0"/>
              <a:t>Introduction to software </a:t>
            </a:r>
            <a:r>
              <a:rPr lang="en-US" sz="4000" dirty="0">
                <a:solidFill>
                  <a:schemeClr val="accent1"/>
                </a:solidFill>
              </a:rPr>
              <a:t>engineering</a:t>
            </a:r>
            <a:endParaRPr lang="en-US" sz="1600" dirty="0">
              <a:solidFill>
                <a:schemeClr val="accent1"/>
              </a:solidFill>
              <a:latin typeface="Apple Chancery"/>
              <a:cs typeface="Apple Chancery"/>
            </a:endParaRPr>
          </a:p>
        </p:txBody>
      </p:sp>
      <p:sp>
        <p:nvSpPr>
          <p:cNvPr id="3" name="Subtitle 2"/>
          <p:cNvSpPr>
            <a:spLocks noGrp="1"/>
          </p:cNvSpPr>
          <p:nvPr>
            <p:ph type="subTitle" idx="1"/>
          </p:nvPr>
        </p:nvSpPr>
        <p:spPr>
          <a:xfrm>
            <a:off x="1409700" y="3730487"/>
            <a:ext cx="6400800" cy="1752600"/>
          </a:xfrm>
        </p:spPr>
        <p:txBody>
          <a:bodyPr>
            <a:normAutofit fontScale="92500" lnSpcReduction="20000"/>
          </a:bodyPr>
          <a:lstStyle/>
          <a:p>
            <a:pPr algn="ctr"/>
            <a:r>
              <a:rPr lang="en-US" sz="2800" dirty="0"/>
              <a:t>Lecture 03: Software Requirements </a:t>
            </a:r>
          </a:p>
          <a:p>
            <a:pPr algn="ctr"/>
            <a:r>
              <a:rPr lang="en-US" sz="2800" dirty="0"/>
              <a:t>Venue: CIT Theater</a:t>
            </a:r>
          </a:p>
          <a:p>
            <a:pPr algn="ctr"/>
            <a:r>
              <a:rPr lang="en-US" sz="2800" dirty="0"/>
              <a:t>Time: 10-1pm</a:t>
            </a:r>
          </a:p>
          <a:p>
            <a:pPr algn="ctr"/>
            <a:r>
              <a:rPr lang="en-US" sz="2800" dirty="0"/>
              <a:t>Presented by M. I. Mukhtar</a:t>
            </a:r>
          </a:p>
        </p:txBody>
      </p:sp>
      <p:sp>
        <p:nvSpPr>
          <p:cNvPr id="5" name="Footer Placeholder 4"/>
          <p:cNvSpPr>
            <a:spLocks noGrp="1"/>
          </p:cNvSpPr>
          <p:nvPr>
            <p:ph type="ftr" sz="quarter" idx="11"/>
          </p:nvPr>
        </p:nvSpPr>
        <p:spPr/>
        <p:txBody>
          <a:bodyPr/>
          <a:lstStyle/>
          <a:p>
            <a:r>
              <a:rPr lang="en-US">
                <a:latin typeface="Arial"/>
              </a:rPr>
              <a:t>SWE2301: Introduction to software Engineering</a:t>
            </a:r>
          </a:p>
        </p:txBody>
      </p:sp>
      <p:sp>
        <p:nvSpPr>
          <p:cNvPr id="6" name="Slide Number Placeholder 5"/>
          <p:cNvSpPr>
            <a:spLocks noGrp="1"/>
          </p:cNvSpPr>
          <p:nvPr>
            <p:ph type="sldNum" sz="quarter" idx="12"/>
          </p:nvPr>
        </p:nvSpPr>
        <p:spPr/>
        <p:txBody>
          <a:bodyPr/>
          <a:lstStyle/>
          <a:p>
            <a:fld id="{A3D98C4E-54FF-DE42-8B50-68F280D9DF8C}" type="slidenum">
              <a:rPr lang="en-US" smtClean="0">
                <a:latin typeface="Arial"/>
              </a:rPr>
              <a:pPr/>
              <a:t>1</a:t>
            </a:fld>
            <a:endParaRPr lang="en-US">
              <a:latin typeface="Arial"/>
            </a:endParaRPr>
          </a:p>
        </p:txBody>
      </p:sp>
      <p:sp>
        <p:nvSpPr>
          <p:cNvPr id="4" name="Date Placeholder 3"/>
          <p:cNvSpPr>
            <a:spLocks noGrp="1"/>
          </p:cNvSpPr>
          <p:nvPr>
            <p:ph type="dt" sz="half" idx="10"/>
          </p:nvPr>
        </p:nvSpPr>
        <p:spPr/>
        <p:txBody>
          <a:bodyPr/>
          <a:lstStyle/>
          <a:p>
            <a:fld id="{AD2501D5-342F-4507-96C8-48DE00197E25}" type="datetime1">
              <a:rPr lang="en-US" smtClean="0">
                <a:latin typeface="Arial"/>
              </a:rPr>
              <a:t>8/12/2023</a:t>
            </a:fld>
            <a:endParaRPr lang="en-US">
              <a:latin typeface="Arial"/>
            </a:endParaRPr>
          </a:p>
        </p:txBody>
      </p:sp>
    </p:spTree>
    <p:extLst>
      <p:ext uri="{BB962C8B-B14F-4D97-AF65-F5344CB8AC3E}">
        <p14:creationId xmlns:p14="http://schemas.microsoft.com/office/powerpoint/2010/main" val="29798140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428243"/>
            <a:ext cx="8229600" cy="990600"/>
          </a:xfrm>
        </p:spPr>
        <p:txBody>
          <a:bodyPr>
            <a:noAutofit/>
          </a:bodyPr>
          <a:lstStyle/>
          <a:p>
            <a:pPr algn="ctr"/>
            <a:r>
              <a:rPr lang="en-GB" dirty="0"/>
              <a:t>Requirements Engineering Processes</a:t>
            </a:r>
          </a:p>
        </p:txBody>
      </p:sp>
      <p:sp>
        <p:nvSpPr>
          <p:cNvPr id="44035" name="Rectangle 3"/>
          <p:cNvSpPr>
            <a:spLocks noGrp="1" noChangeArrowheads="1"/>
          </p:cNvSpPr>
          <p:nvPr>
            <p:ph type="body" idx="1"/>
          </p:nvPr>
        </p:nvSpPr>
        <p:spPr>
          <a:xfrm>
            <a:off x="457199" y="1643063"/>
            <a:ext cx="8372475" cy="5033962"/>
          </a:xfrm>
        </p:spPr>
        <p:txBody>
          <a:bodyPr>
            <a:normAutofit/>
          </a:bodyPr>
          <a:lstStyle/>
          <a:p>
            <a:pPr algn="just">
              <a:lnSpc>
                <a:spcPct val="90000"/>
              </a:lnSpc>
            </a:pPr>
            <a:r>
              <a:rPr lang="en-GB" dirty="0">
                <a:latin typeface="Bookman Old Style" panose="02050604050505020204" pitchFamily="18" charset="0"/>
              </a:rPr>
              <a:t>The processes used for RE vary widely depending on the </a:t>
            </a:r>
            <a:r>
              <a:rPr lang="en-GB" b="1" dirty="0">
                <a:latin typeface="Bookman Old Style" panose="02050604050505020204" pitchFamily="18" charset="0"/>
              </a:rPr>
              <a:t>application domain</a:t>
            </a:r>
            <a:r>
              <a:rPr lang="en-GB" dirty="0">
                <a:latin typeface="Bookman Old Style" panose="02050604050505020204" pitchFamily="18" charset="0"/>
              </a:rPr>
              <a:t>, the </a:t>
            </a:r>
            <a:r>
              <a:rPr lang="en-GB" b="1" dirty="0">
                <a:latin typeface="Bookman Old Style" panose="02050604050505020204" pitchFamily="18" charset="0"/>
              </a:rPr>
              <a:t>people involved</a:t>
            </a:r>
            <a:r>
              <a:rPr lang="en-GB" dirty="0">
                <a:latin typeface="Bookman Old Style" panose="02050604050505020204" pitchFamily="18" charset="0"/>
              </a:rPr>
              <a:t> and the </a:t>
            </a:r>
            <a:r>
              <a:rPr lang="en-GB" b="1" dirty="0">
                <a:latin typeface="Bookman Old Style" panose="02050604050505020204" pitchFamily="18" charset="0"/>
              </a:rPr>
              <a:t>organisation</a:t>
            </a:r>
            <a:r>
              <a:rPr lang="en-GB" dirty="0">
                <a:latin typeface="Bookman Old Style" panose="02050604050505020204" pitchFamily="18" charset="0"/>
              </a:rPr>
              <a:t> developing the requirements.</a:t>
            </a:r>
          </a:p>
          <a:p>
            <a:pPr marL="0" indent="0" algn="just">
              <a:lnSpc>
                <a:spcPct val="90000"/>
              </a:lnSpc>
              <a:buNone/>
            </a:pPr>
            <a:endParaRPr lang="en-GB" dirty="0">
              <a:latin typeface="Bookman Old Style" panose="02050604050505020204" pitchFamily="18" charset="0"/>
            </a:endParaRPr>
          </a:p>
          <a:p>
            <a:pPr algn="just">
              <a:lnSpc>
                <a:spcPct val="90000"/>
              </a:lnSpc>
            </a:pPr>
            <a:r>
              <a:rPr lang="en-GB" dirty="0">
                <a:latin typeface="Bookman Old Style" panose="02050604050505020204" pitchFamily="18" charset="0"/>
              </a:rPr>
              <a:t>However, there are a number of generic activities common to all processes</a:t>
            </a:r>
          </a:p>
          <a:p>
            <a:pPr lvl="1" algn="just">
              <a:lnSpc>
                <a:spcPct val="90000"/>
              </a:lnSpc>
            </a:pPr>
            <a:r>
              <a:rPr lang="en-GB" dirty="0">
                <a:latin typeface="Bookman Old Style" panose="02050604050505020204" pitchFamily="18" charset="0"/>
              </a:rPr>
              <a:t>Requirements elicitation and analysis</a:t>
            </a:r>
          </a:p>
          <a:p>
            <a:pPr lvl="1" algn="just">
              <a:lnSpc>
                <a:spcPct val="90000"/>
              </a:lnSpc>
            </a:pPr>
            <a:r>
              <a:rPr lang="en-GB" dirty="0">
                <a:latin typeface="Bookman Old Style" panose="02050604050505020204" pitchFamily="18" charset="0"/>
              </a:rPr>
              <a:t>Requirements validation;</a:t>
            </a:r>
          </a:p>
          <a:p>
            <a:pPr lvl="1" algn="just">
              <a:lnSpc>
                <a:spcPct val="90000"/>
              </a:lnSpc>
            </a:pPr>
            <a:r>
              <a:rPr lang="en-GB" dirty="0">
                <a:latin typeface="Bookman Old Style" panose="02050604050505020204" pitchFamily="18" charset="0"/>
              </a:rPr>
              <a:t>Requirements management.</a:t>
            </a:r>
          </a:p>
          <a:p>
            <a:pPr lvl="1" algn="just">
              <a:lnSpc>
                <a:spcPct val="90000"/>
              </a:lnSpc>
            </a:pPr>
            <a:endParaRPr lang="en-GB" dirty="0">
              <a:latin typeface="Bookman Old Style" panose="02050604050505020204" pitchFamily="18" charset="0"/>
            </a:endParaRPr>
          </a:p>
          <a:p>
            <a:pPr algn="just">
              <a:lnSpc>
                <a:spcPct val="90000"/>
              </a:lnSpc>
            </a:pPr>
            <a:r>
              <a:rPr lang="en-GB" dirty="0">
                <a:latin typeface="Bookman Old Style" panose="02050604050505020204" pitchFamily="18" charset="0"/>
              </a:rPr>
              <a:t>In practice, RE is an iterative activity in which these processes are interleaved.</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a:t>SWE2301: Introduction to software Engineering</a:t>
            </a:r>
          </a:p>
        </p:txBody>
      </p:sp>
      <p:sp>
        <p:nvSpPr>
          <p:cNvPr id="2" name="Date Placeholder 1"/>
          <p:cNvSpPr>
            <a:spLocks noGrp="1"/>
          </p:cNvSpPr>
          <p:nvPr>
            <p:ph type="dt" sz="half" idx="10"/>
          </p:nvPr>
        </p:nvSpPr>
        <p:spPr/>
        <p:txBody>
          <a:bodyPr/>
          <a:lstStyle/>
          <a:p>
            <a:fld id="{F613362E-1452-4E1F-AD80-9F720BC0C27A}" type="datetime1">
              <a:rPr lang="en-US" smtClean="0">
                <a:latin typeface="Arial"/>
              </a:rPr>
              <a:t>8/12/2023</a:t>
            </a:fld>
            <a:endParaRPr lang="en-US">
              <a:latin typeface="Arial"/>
            </a:endParaRPr>
          </a:p>
        </p:txBody>
      </p:sp>
    </p:spTree>
    <p:extLst>
      <p:ext uri="{BB962C8B-B14F-4D97-AF65-F5344CB8AC3E}">
        <p14:creationId xmlns:p14="http://schemas.microsoft.com/office/powerpoint/2010/main" val="100309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2" end="2"/>
                                            </p:txEl>
                                          </p:spTgt>
                                        </p:tgtEl>
                                        <p:attrNameLst>
                                          <p:attrName>style.visibility</p:attrName>
                                        </p:attrNameLst>
                                      </p:cBhvr>
                                      <p:to>
                                        <p:strVal val="visible"/>
                                      </p:to>
                                    </p:set>
                                    <p:anim calcmode="lin" valueType="num">
                                      <p:cBhvr additive="base">
                                        <p:cTn id="7"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035">
                                            <p:txEl>
                                              <p:pRg st="3" end="3"/>
                                            </p:txEl>
                                          </p:spTgt>
                                        </p:tgtEl>
                                        <p:attrNameLst>
                                          <p:attrName>style.visibility</p:attrName>
                                        </p:attrNameLst>
                                      </p:cBhvr>
                                      <p:to>
                                        <p:strVal val="visible"/>
                                      </p:to>
                                    </p:set>
                                    <p:anim calcmode="lin" valueType="num">
                                      <p:cBhvr additive="base">
                                        <p:cTn id="11" dur="5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anim calcmode="lin" valueType="num">
                                      <p:cBhvr additive="base">
                                        <p:cTn id="15" dur="5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403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4035">
                                            <p:txEl>
                                              <p:pRg st="5" end="5"/>
                                            </p:txEl>
                                          </p:spTgt>
                                        </p:tgtEl>
                                        <p:attrNameLst>
                                          <p:attrName>style.visibility</p:attrName>
                                        </p:attrNameLst>
                                      </p:cBhvr>
                                      <p:to>
                                        <p:strVal val="visible"/>
                                      </p:to>
                                    </p:set>
                                    <p:anim calcmode="lin" valueType="num">
                                      <p:cBhvr additive="base">
                                        <p:cTn id="19" dur="5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4035">
                                            <p:txEl>
                                              <p:pRg st="7" end="7"/>
                                            </p:txEl>
                                          </p:spTgt>
                                        </p:tgtEl>
                                        <p:attrNameLst>
                                          <p:attrName>style.visibility</p:attrName>
                                        </p:attrNameLst>
                                      </p:cBhvr>
                                      <p:to>
                                        <p:strVal val="visible"/>
                                      </p:to>
                                    </p:set>
                                    <p:anim calcmode="lin" valueType="num">
                                      <p:cBhvr additive="base">
                                        <p:cTn id="25" dur="500" fill="hold"/>
                                        <p:tgtEl>
                                          <p:spTgt spid="4403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03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7472"/>
            <a:ext cx="8229600" cy="752475"/>
          </a:xfrm>
        </p:spPr>
        <p:txBody>
          <a:bodyPr>
            <a:normAutofit/>
          </a:bodyPr>
          <a:lstStyle/>
          <a:p>
            <a:pPr algn="ctr"/>
            <a:r>
              <a:rPr lang="en-US" dirty="0"/>
              <a:t>Requirements elicitation and analysis</a:t>
            </a:r>
          </a:p>
        </p:txBody>
      </p:sp>
      <p:sp>
        <p:nvSpPr>
          <p:cNvPr id="3" name="Content Placeholder 2"/>
          <p:cNvSpPr>
            <a:spLocks noGrp="1"/>
          </p:cNvSpPr>
          <p:nvPr>
            <p:ph idx="1"/>
          </p:nvPr>
        </p:nvSpPr>
        <p:spPr>
          <a:xfrm>
            <a:off x="457200" y="1099947"/>
            <a:ext cx="8229600" cy="5377053"/>
          </a:xfrm>
        </p:spPr>
        <p:txBody>
          <a:bodyPr>
            <a:normAutofit/>
          </a:bodyPr>
          <a:lstStyle/>
          <a:p>
            <a:pPr algn="just"/>
            <a:r>
              <a:rPr lang="en-GB" sz="2400" dirty="0">
                <a:latin typeface="Bookman Old Style" panose="02050604050505020204" pitchFamily="18" charset="0"/>
              </a:rPr>
              <a:t>Sometimes called requirements elicitation or requirements discovery.</a:t>
            </a:r>
          </a:p>
          <a:p>
            <a:pPr marL="0" indent="0" algn="just">
              <a:buNone/>
            </a:pPr>
            <a:endParaRPr lang="en-GB" sz="2400" dirty="0">
              <a:latin typeface="Bookman Old Style" panose="02050604050505020204" pitchFamily="18" charset="0"/>
            </a:endParaRPr>
          </a:p>
          <a:p>
            <a:pPr algn="just"/>
            <a:r>
              <a:rPr lang="en-GB" sz="2400" dirty="0">
                <a:latin typeface="Bookman Old Style" panose="02050604050505020204" pitchFamily="18" charset="0"/>
              </a:rPr>
              <a:t>Involves technical staff working with customers to find out about the application domain, the services that the system should provide and the system’s operational constraints.</a:t>
            </a:r>
          </a:p>
          <a:p>
            <a:pPr marL="0" indent="0" algn="just">
              <a:buNone/>
            </a:pPr>
            <a:endParaRPr lang="en-GB" sz="2400" dirty="0">
              <a:latin typeface="Bookman Old Style" panose="02050604050505020204" pitchFamily="18" charset="0"/>
            </a:endParaRPr>
          </a:p>
          <a:p>
            <a:pPr algn="just"/>
            <a:r>
              <a:rPr lang="en-GB" sz="2400" dirty="0">
                <a:latin typeface="Bookman Old Style" panose="02050604050505020204" pitchFamily="18" charset="0"/>
              </a:rPr>
              <a:t>May involve end-users, managers, engineers involved in maintenance, domain experts, trade unions, etc. These are called </a:t>
            </a:r>
            <a:r>
              <a:rPr lang="en-GB" sz="2400" i="1" dirty="0">
                <a:latin typeface="Bookman Old Style" panose="02050604050505020204" pitchFamily="18" charset="0"/>
              </a:rPr>
              <a:t>stakeholders.</a:t>
            </a:r>
          </a:p>
          <a:p>
            <a:pPr algn="just"/>
            <a:endParaRPr lang="en-US" dirty="0">
              <a:latin typeface="Bookman Old Style" panose="02050604050505020204" pitchFamily="18" charset="0"/>
            </a:endParaRPr>
          </a:p>
        </p:txBody>
      </p:sp>
      <p:sp>
        <p:nvSpPr>
          <p:cNvPr id="4" name="Footer Placeholder 3"/>
          <p:cNvSpPr>
            <a:spLocks noGrp="1"/>
          </p:cNvSpPr>
          <p:nvPr>
            <p:ph type="ftr" sz="quarter" idx="11"/>
          </p:nvPr>
        </p:nvSpPr>
        <p:spPr/>
        <p:txBody>
          <a:bodyPr/>
          <a:lstStyle/>
          <a:p>
            <a:pPr>
              <a:defRPr/>
            </a:pPr>
            <a:r>
              <a:rPr lang="en-US"/>
              <a:t>SWE2301: Introduction to software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8" name="Date Placeholder 7"/>
          <p:cNvSpPr>
            <a:spLocks noGrp="1"/>
          </p:cNvSpPr>
          <p:nvPr>
            <p:ph type="dt" sz="half" idx="10"/>
          </p:nvPr>
        </p:nvSpPr>
        <p:spPr/>
        <p:txBody>
          <a:bodyPr/>
          <a:lstStyle/>
          <a:p>
            <a:fld id="{A075F4BA-7ED4-4BF7-9580-D3B848BE28FC}" type="datetime1">
              <a:rPr lang="en-US" smtClean="0">
                <a:latin typeface="Arial"/>
              </a:rPr>
              <a:t>8/12/2023</a:t>
            </a:fld>
            <a:endParaRPr lang="en-US">
              <a:latin typeface="Arial"/>
            </a:endParaRPr>
          </a:p>
        </p:txBody>
      </p:sp>
    </p:spTree>
    <p:extLst>
      <p:ext uri="{BB962C8B-B14F-4D97-AF65-F5344CB8AC3E}">
        <p14:creationId xmlns:p14="http://schemas.microsoft.com/office/powerpoint/2010/main" val="1117292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7472"/>
            <a:ext cx="8229600" cy="752475"/>
          </a:xfrm>
        </p:spPr>
        <p:txBody>
          <a:bodyPr>
            <a:normAutofit/>
          </a:bodyPr>
          <a:lstStyle/>
          <a:p>
            <a:pPr algn="ctr"/>
            <a:r>
              <a:rPr lang="en-US" dirty="0"/>
              <a:t>Requirements elicitation and analysis</a:t>
            </a:r>
          </a:p>
        </p:txBody>
      </p:sp>
      <p:sp>
        <p:nvSpPr>
          <p:cNvPr id="3" name="Content Placeholder 2"/>
          <p:cNvSpPr>
            <a:spLocks noGrp="1"/>
          </p:cNvSpPr>
          <p:nvPr>
            <p:ph idx="1"/>
          </p:nvPr>
        </p:nvSpPr>
        <p:spPr>
          <a:xfrm>
            <a:off x="383458" y="1099947"/>
            <a:ext cx="8303342" cy="5377053"/>
          </a:xfrm>
        </p:spPr>
        <p:txBody>
          <a:bodyPr>
            <a:normAutofit/>
          </a:bodyPr>
          <a:lstStyle/>
          <a:p>
            <a:pPr algn="just"/>
            <a:r>
              <a:rPr lang="en-US" dirty="0">
                <a:latin typeface="Bookman Old Style" panose="02050604050505020204" pitchFamily="18" charset="0"/>
              </a:rPr>
              <a:t>Software engineers work with stakeholders to find out about the system to develop</a:t>
            </a:r>
          </a:p>
          <a:p>
            <a:pPr algn="just"/>
            <a:endParaRPr lang="en-US" dirty="0">
              <a:latin typeface="Bookman Old Style" panose="02050604050505020204" pitchFamily="18" charset="0"/>
            </a:endParaRPr>
          </a:p>
          <a:p>
            <a:pPr algn="just"/>
            <a:r>
              <a:rPr lang="en-US" dirty="0">
                <a:latin typeface="Bookman Old Style" panose="02050604050505020204" pitchFamily="18" charset="0"/>
              </a:rPr>
              <a:t>Stages include:</a:t>
            </a:r>
          </a:p>
        </p:txBody>
      </p:sp>
      <p:sp>
        <p:nvSpPr>
          <p:cNvPr id="4" name="Footer Placeholder 3"/>
          <p:cNvSpPr>
            <a:spLocks noGrp="1"/>
          </p:cNvSpPr>
          <p:nvPr>
            <p:ph type="ftr" sz="quarter" idx="11"/>
          </p:nvPr>
        </p:nvSpPr>
        <p:spPr/>
        <p:txBody>
          <a:bodyPr/>
          <a:lstStyle/>
          <a:p>
            <a:pPr>
              <a:defRPr/>
            </a:pPr>
            <a:r>
              <a:rPr lang="en-US"/>
              <a:t>SWE2301: Introduction to software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pic>
        <p:nvPicPr>
          <p:cNvPr id="7" name="Picture 6"/>
          <p:cNvPicPr>
            <a:picLocks noChangeAspect="1"/>
          </p:cNvPicPr>
          <p:nvPr/>
        </p:nvPicPr>
        <p:blipFill rotWithShape="1">
          <a:blip r:embed="rId2"/>
          <a:srcRect l="32735" t="43913" r="38372" b="18724"/>
          <a:stretch/>
        </p:blipFill>
        <p:spPr>
          <a:xfrm>
            <a:off x="2843981" y="2321913"/>
            <a:ext cx="4699819" cy="3801125"/>
          </a:xfrm>
          <a:prstGeom prst="rect">
            <a:avLst/>
          </a:prstGeom>
        </p:spPr>
      </p:pic>
      <p:sp>
        <p:nvSpPr>
          <p:cNvPr id="8" name="Date Placeholder 7"/>
          <p:cNvSpPr>
            <a:spLocks noGrp="1"/>
          </p:cNvSpPr>
          <p:nvPr>
            <p:ph type="dt" sz="half" idx="10"/>
          </p:nvPr>
        </p:nvSpPr>
        <p:spPr/>
        <p:txBody>
          <a:bodyPr/>
          <a:lstStyle/>
          <a:p>
            <a:fld id="{A075F4BA-7ED4-4BF7-9580-D3B848BE28FC}" type="datetime1">
              <a:rPr lang="en-US" smtClean="0">
                <a:latin typeface="Arial"/>
              </a:rPr>
              <a:t>8/12/2023</a:t>
            </a:fld>
            <a:endParaRPr lang="en-US">
              <a:latin typeface="Arial"/>
            </a:endParaRPr>
          </a:p>
        </p:txBody>
      </p:sp>
    </p:spTree>
    <p:extLst>
      <p:ext uri="{BB962C8B-B14F-4D97-AF65-F5344CB8AC3E}">
        <p14:creationId xmlns:p14="http://schemas.microsoft.com/office/powerpoint/2010/main" val="3738973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352330"/>
            <a:ext cx="8229600" cy="738187"/>
          </a:xfrm>
          <a:noFill/>
          <a:ln/>
        </p:spPr>
        <p:txBody>
          <a:bodyPr lIns="90487" tIns="44450" rIns="90487" bIns="44450">
            <a:normAutofit/>
          </a:bodyPr>
          <a:lstStyle/>
          <a:p>
            <a:pPr algn="ctr"/>
            <a:r>
              <a:rPr lang="en-GB" dirty="0"/>
              <a:t>Process activities</a:t>
            </a:r>
          </a:p>
        </p:txBody>
      </p:sp>
      <p:sp>
        <p:nvSpPr>
          <p:cNvPr id="10243" name="Rectangle 3"/>
          <p:cNvSpPr>
            <a:spLocks noGrp="1" noChangeArrowheads="1"/>
          </p:cNvSpPr>
          <p:nvPr>
            <p:ph type="body" idx="1"/>
          </p:nvPr>
        </p:nvSpPr>
        <p:spPr>
          <a:xfrm>
            <a:off x="257175" y="1090517"/>
            <a:ext cx="8658225" cy="5614987"/>
          </a:xfrm>
          <a:noFill/>
          <a:ln/>
        </p:spPr>
        <p:txBody>
          <a:bodyPr lIns="90487" tIns="44450" rIns="90487" bIns="44450">
            <a:noAutofit/>
          </a:bodyPr>
          <a:lstStyle/>
          <a:p>
            <a:pPr algn="just">
              <a:lnSpc>
                <a:spcPct val="90000"/>
              </a:lnSpc>
            </a:pPr>
            <a:r>
              <a:rPr lang="en-GB" dirty="0">
                <a:latin typeface="Bookman Old Style" panose="02050604050505020204" pitchFamily="18" charset="0"/>
              </a:rPr>
              <a:t>Requirements discovery</a:t>
            </a:r>
          </a:p>
          <a:p>
            <a:pPr lvl="1" algn="just">
              <a:lnSpc>
                <a:spcPct val="90000"/>
              </a:lnSpc>
            </a:pPr>
            <a:r>
              <a:rPr lang="en-GB" sz="2200" dirty="0">
                <a:latin typeface="Bookman Old Style" panose="02050604050505020204" pitchFamily="18" charset="0"/>
              </a:rPr>
              <a:t>Interacting with stakeholders to discover their requirements. </a:t>
            </a:r>
          </a:p>
          <a:p>
            <a:pPr marL="274320" lvl="1" indent="0" algn="just">
              <a:lnSpc>
                <a:spcPct val="90000"/>
              </a:lnSpc>
              <a:buNone/>
            </a:pPr>
            <a:endParaRPr lang="en-GB" sz="2200" dirty="0">
              <a:latin typeface="Bookman Old Style" panose="02050604050505020204" pitchFamily="18" charset="0"/>
            </a:endParaRPr>
          </a:p>
          <a:p>
            <a:pPr algn="just">
              <a:lnSpc>
                <a:spcPct val="90000"/>
              </a:lnSpc>
            </a:pPr>
            <a:r>
              <a:rPr lang="en-GB" dirty="0">
                <a:latin typeface="Bookman Old Style" panose="02050604050505020204" pitchFamily="18" charset="0"/>
              </a:rPr>
              <a:t>Requirements classification and organisation</a:t>
            </a:r>
          </a:p>
          <a:p>
            <a:pPr lvl="1" algn="just">
              <a:lnSpc>
                <a:spcPct val="90000"/>
              </a:lnSpc>
            </a:pPr>
            <a:r>
              <a:rPr lang="en-GB" sz="2200" dirty="0">
                <a:latin typeface="Bookman Old Style" panose="02050604050505020204" pitchFamily="18" charset="0"/>
              </a:rPr>
              <a:t>Groups related requirements and organises them into coherent clusters.</a:t>
            </a:r>
          </a:p>
          <a:p>
            <a:pPr marL="274320" lvl="1" indent="0" algn="just">
              <a:lnSpc>
                <a:spcPct val="90000"/>
              </a:lnSpc>
              <a:buNone/>
            </a:pPr>
            <a:endParaRPr lang="en-GB" sz="2200" dirty="0">
              <a:latin typeface="Bookman Old Style" panose="02050604050505020204" pitchFamily="18" charset="0"/>
            </a:endParaRPr>
          </a:p>
          <a:p>
            <a:pPr algn="just">
              <a:lnSpc>
                <a:spcPct val="90000"/>
              </a:lnSpc>
            </a:pPr>
            <a:r>
              <a:rPr lang="en-GB" dirty="0">
                <a:latin typeface="Bookman Old Style" panose="02050604050505020204" pitchFamily="18" charset="0"/>
              </a:rPr>
              <a:t>Prioritisation and negotiation</a:t>
            </a:r>
          </a:p>
          <a:p>
            <a:pPr lvl="1" algn="just">
              <a:lnSpc>
                <a:spcPct val="90000"/>
              </a:lnSpc>
            </a:pPr>
            <a:r>
              <a:rPr lang="en-GB" sz="2200" dirty="0">
                <a:latin typeface="Bookman Old Style" panose="02050604050505020204" pitchFamily="18" charset="0"/>
              </a:rPr>
              <a:t>Prioritising requirements and resolving requirements conflicts.</a:t>
            </a:r>
          </a:p>
          <a:p>
            <a:pPr marL="274320" lvl="1" indent="0" algn="just">
              <a:lnSpc>
                <a:spcPct val="90000"/>
              </a:lnSpc>
              <a:buNone/>
            </a:pPr>
            <a:endParaRPr lang="en-GB" sz="2200" dirty="0">
              <a:latin typeface="Bookman Old Style" panose="02050604050505020204" pitchFamily="18" charset="0"/>
            </a:endParaRPr>
          </a:p>
          <a:p>
            <a:pPr algn="just">
              <a:lnSpc>
                <a:spcPct val="90000"/>
              </a:lnSpc>
            </a:pPr>
            <a:r>
              <a:rPr lang="en-GB" dirty="0">
                <a:latin typeface="Bookman Old Style" panose="02050604050505020204" pitchFamily="18" charset="0"/>
              </a:rPr>
              <a:t>Requirements specification</a:t>
            </a:r>
          </a:p>
          <a:p>
            <a:pPr lvl="1" algn="just">
              <a:lnSpc>
                <a:spcPct val="90000"/>
              </a:lnSpc>
            </a:pPr>
            <a:r>
              <a:rPr lang="en-GB" sz="2200" dirty="0">
                <a:latin typeface="Bookman Old Style" panose="02050604050505020204" pitchFamily="18" charset="0"/>
              </a:rPr>
              <a:t>Requirements are documented and input into the next round of the spiral. </a:t>
            </a:r>
            <a:endParaRPr lang="en-GB" sz="2200" dirty="0">
              <a:solidFill>
                <a:srgbClr val="FF0000"/>
              </a:solidFill>
              <a:latin typeface="Bookman Old Style" panose="02050604050505020204" pitchFamily="18" charset="0"/>
            </a:endParaRPr>
          </a:p>
        </p:txBody>
      </p:sp>
      <p:sp>
        <p:nvSpPr>
          <p:cNvPr id="2" name="Footer Placeholder 1"/>
          <p:cNvSpPr>
            <a:spLocks noGrp="1"/>
          </p:cNvSpPr>
          <p:nvPr>
            <p:ph type="ftr" sz="quarter" idx="11"/>
          </p:nvPr>
        </p:nvSpPr>
        <p:spPr/>
        <p:txBody>
          <a:bodyPr/>
          <a:lstStyle/>
          <a:p>
            <a:r>
              <a:rPr lang="en-US">
                <a:latin typeface="Arial"/>
              </a:rPr>
              <a:t>SWE2301: Introduction to software Engineering</a:t>
            </a:r>
          </a:p>
        </p:txBody>
      </p:sp>
      <p:sp>
        <p:nvSpPr>
          <p:cNvPr id="3" name="Slide Number Placeholder 2"/>
          <p:cNvSpPr>
            <a:spLocks noGrp="1"/>
          </p:cNvSpPr>
          <p:nvPr>
            <p:ph type="sldNum" sz="quarter" idx="12"/>
          </p:nvPr>
        </p:nvSpPr>
        <p:spPr/>
        <p:txBody>
          <a:bodyPr/>
          <a:lstStyle/>
          <a:p>
            <a:fld id="{A3D98C4E-54FF-DE42-8B50-68F280D9DF8C}" type="slidenum">
              <a:rPr lang="en-US" smtClean="0">
                <a:latin typeface="Arial"/>
              </a:rPr>
              <a:pPr/>
              <a:t>13</a:t>
            </a:fld>
            <a:endParaRPr lang="en-US">
              <a:latin typeface="Arial"/>
            </a:endParaRPr>
          </a:p>
        </p:txBody>
      </p:sp>
      <p:sp>
        <p:nvSpPr>
          <p:cNvPr id="4" name="Date Placeholder 3"/>
          <p:cNvSpPr>
            <a:spLocks noGrp="1"/>
          </p:cNvSpPr>
          <p:nvPr>
            <p:ph type="dt" sz="half" idx="10"/>
          </p:nvPr>
        </p:nvSpPr>
        <p:spPr/>
        <p:txBody>
          <a:bodyPr/>
          <a:lstStyle/>
          <a:p>
            <a:fld id="{ACFD38AF-9757-484B-B537-C1E6B9EE4597}" type="datetime1">
              <a:rPr lang="en-US" smtClean="0">
                <a:latin typeface="Arial"/>
              </a:rPr>
              <a:t>8/12/2023</a:t>
            </a:fld>
            <a:endParaRPr lang="en-US">
              <a:latin typeface="Arial"/>
            </a:endParaRPr>
          </a:p>
        </p:txBody>
      </p:sp>
    </p:spTree>
    <p:extLst>
      <p:ext uri="{BB962C8B-B14F-4D97-AF65-F5344CB8AC3E}">
        <p14:creationId xmlns:p14="http://schemas.microsoft.com/office/powerpoint/2010/main" val="251437555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73658" y="414338"/>
            <a:ext cx="8229600" cy="866664"/>
          </a:xfrm>
          <a:noFill/>
          <a:ln/>
        </p:spPr>
        <p:txBody>
          <a:bodyPr lIns="90487" tIns="44450" rIns="90487" bIns="44450">
            <a:noAutofit/>
          </a:bodyPr>
          <a:lstStyle/>
          <a:p>
            <a:pPr algn="ctr"/>
            <a:r>
              <a:rPr lang="en-GB" dirty="0"/>
              <a:t>Requirements Discovery</a:t>
            </a:r>
          </a:p>
        </p:txBody>
      </p:sp>
      <p:sp>
        <p:nvSpPr>
          <p:cNvPr id="7171" name="Rectangle 3"/>
          <p:cNvSpPr>
            <a:spLocks noGrp="1" noChangeArrowheads="1"/>
          </p:cNvSpPr>
          <p:nvPr>
            <p:ph type="body" idx="1"/>
          </p:nvPr>
        </p:nvSpPr>
        <p:spPr>
          <a:xfrm>
            <a:off x="314325" y="1281002"/>
            <a:ext cx="8615363" cy="5305536"/>
          </a:xfrm>
          <a:noFill/>
          <a:ln/>
        </p:spPr>
        <p:txBody>
          <a:bodyPr lIns="90487" tIns="44450" rIns="90487" bIns="44450">
            <a:noAutofit/>
          </a:bodyPr>
          <a:lstStyle/>
          <a:p>
            <a:pPr algn="just"/>
            <a:r>
              <a:rPr lang="en-US" dirty="0">
                <a:latin typeface="Bookman Old Style" panose="02050604050505020204" pitchFamily="18" charset="0"/>
              </a:rPr>
              <a:t>The process of gathering information about the required and existing systems and distilling the user and system requirements from this information.</a:t>
            </a:r>
          </a:p>
          <a:p>
            <a:pPr marL="0" indent="0" algn="just">
              <a:buNone/>
            </a:pPr>
            <a:endParaRPr lang="en-US" dirty="0">
              <a:latin typeface="Bookman Old Style" panose="02050604050505020204" pitchFamily="18" charset="0"/>
            </a:endParaRPr>
          </a:p>
          <a:p>
            <a:pPr algn="just"/>
            <a:r>
              <a:rPr lang="en-US" dirty="0">
                <a:latin typeface="Bookman Old Style" panose="02050604050505020204" pitchFamily="18" charset="0"/>
              </a:rPr>
              <a:t>Interaction is with system stakeholders from managers to external regulators.</a:t>
            </a:r>
          </a:p>
          <a:p>
            <a:pPr algn="just"/>
            <a:endParaRPr lang="en-US" dirty="0">
              <a:latin typeface="Bookman Old Style" panose="02050604050505020204" pitchFamily="18" charset="0"/>
            </a:endParaRPr>
          </a:p>
          <a:p>
            <a:pPr algn="just"/>
            <a:r>
              <a:rPr lang="en-US" dirty="0">
                <a:latin typeface="Bookman Old Style" panose="02050604050505020204" pitchFamily="18" charset="0"/>
              </a:rPr>
              <a:t>Systems normally have a range of stakeholders.</a:t>
            </a:r>
          </a:p>
          <a:p>
            <a:pPr algn="just"/>
            <a:endParaRPr lang="en-GB" dirty="0">
              <a:latin typeface="Bookman Old Style" panose="02050604050505020204" pitchFamily="18" charset="0"/>
            </a:endParaRPr>
          </a:p>
          <a:p>
            <a:pPr algn="just"/>
            <a:r>
              <a:rPr lang="en-GB" dirty="0">
                <a:latin typeface="Bookman Old Style" panose="02050604050505020204" pitchFamily="18" charset="0"/>
              </a:rPr>
              <a:t>Example a hospital Management system may have stakeholders as: </a:t>
            </a:r>
            <a:r>
              <a:rPr lang="en-US" dirty="0">
                <a:latin typeface="Bookman Old Style" panose="02050604050505020204" pitchFamily="18" charset="0"/>
              </a:rPr>
              <a:t>Patients, Doctors, Nurses, Medical receptionists and</a:t>
            </a:r>
            <a:r>
              <a:rPr lang="en-GB" dirty="0">
                <a:latin typeface="Bookman Old Style" panose="02050604050505020204" pitchFamily="18" charset="0"/>
              </a:rPr>
              <a:t> </a:t>
            </a:r>
            <a:r>
              <a:rPr lang="en-US" dirty="0">
                <a:latin typeface="Bookman Old Style" panose="02050604050505020204" pitchFamily="18" charset="0"/>
              </a:rPr>
              <a:t>IT staff</a:t>
            </a:r>
            <a:endParaRPr lang="en-GB" dirty="0">
              <a:latin typeface="Bookman Old Style" panose="02050604050505020204" pitchFamily="18" charset="0"/>
            </a:endParaRPr>
          </a:p>
          <a:p>
            <a:pPr algn="just"/>
            <a:endParaRPr lang="en-GB" dirty="0">
              <a:latin typeface="Bookman Old Style" panose="02050604050505020204" pitchFamily="18" charset="0"/>
            </a:endParaRPr>
          </a:p>
          <a:p>
            <a:pPr algn="just"/>
            <a:endParaRPr lang="en-US" dirty="0">
              <a:latin typeface="Bookman Old Style" panose="02050604050505020204" pitchFamily="18" charset="0"/>
            </a:endParaRPr>
          </a:p>
          <a:p>
            <a:pPr algn="just"/>
            <a:endParaRPr lang="en-US" dirty="0">
              <a:latin typeface="Bookman Old Style" panose="02050604050505020204" pitchFamily="18" charset="0"/>
            </a:endParaRPr>
          </a:p>
          <a:p>
            <a:pPr algn="just"/>
            <a:endParaRPr lang="en-GB" dirty="0">
              <a:latin typeface="Bookman Old Style" panose="02050604050505020204" pitchFamily="18" charset="0"/>
            </a:endParaRPr>
          </a:p>
          <a:p>
            <a:pPr algn="just"/>
            <a:endParaRPr lang="en-GB" dirty="0">
              <a:latin typeface="Bookman Old Style" panose="02050604050505020204" pitchFamily="18" charset="0"/>
            </a:endParaRPr>
          </a:p>
          <a:p>
            <a:pPr marL="0" indent="0" algn="just">
              <a:buNone/>
            </a:pPr>
            <a:endParaRPr lang="en-GB" dirty="0">
              <a:latin typeface="Bookman Old Style" panose="02050604050505020204" pitchFamily="18" charset="0"/>
            </a:endParaRPr>
          </a:p>
        </p:txBody>
      </p:sp>
      <p:sp>
        <p:nvSpPr>
          <p:cNvPr id="3" name="Footer Placeholder 2"/>
          <p:cNvSpPr>
            <a:spLocks noGrp="1"/>
          </p:cNvSpPr>
          <p:nvPr>
            <p:ph type="ftr" sz="quarter" idx="11"/>
          </p:nvPr>
        </p:nvSpPr>
        <p:spPr/>
        <p:txBody>
          <a:bodyPr/>
          <a:lstStyle/>
          <a:p>
            <a:r>
              <a:rPr lang="en-US">
                <a:latin typeface="Arial"/>
              </a:rPr>
              <a:t>SWE2301: Introduction to software Engineering</a:t>
            </a:r>
          </a:p>
        </p:txBody>
      </p:sp>
      <p:sp>
        <p:nvSpPr>
          <p:cNvPr id="4" name="Slide Number Placeholder 3"/>
          <p:cNvSpPr>
            <a:spLocks noGrp="1"/>
          </p:cNvSpPr>
          <p:nvPr>
            <p:ph type="sldNum" sz="quarter" idx="12"/>
          </p:nvPr>
        </p:nvSpPr>
        <p:spPr/>
        <p:txBody>
          <a:bodyPr/>
          <a:lstStyle/>
          <a:p>
            <a:fld id="{A3D98C4E-54FF-DE42-8B50-68F280D9DF8C}" type="slidenum">
              <a:rPr lang="en-US" smtClean="0">
                <a:latin typeface="Arial"/>
              </a:rPr>
              <a:pPr/>
              <a:t>14</a:t>
            </a:fld>
            <a:endParaRPr lang="en-US">
              <a:latin typeface="Arial"/>
            </a:endParaRPr>
          </a:p>
        </p:txBody>
      </p:sp>
      <p:sp>
        <p:nvSpPr>
          <p:cNvPr id="5" name="Date Placeholder 4"/>
          <p:cNvSpPr>
            <a:spLocks noGrp="1"/>
          </p:cNvSpPr>
          <p:nvPr>
            <p:ph type="dt" sz="half" idx="10"/>
          </p:nvPr>
        </p:nvSpPr>
        <p:spPr/>
        <p:txBody>
          <a:bodyPr/>
          <a:lstStyle/>
          <a:p>
            <a:fld id="{E3F40965-FD62-4936-B81D-B01C30ED0404}" type="datetime1">
              <a:rPr lang="en-US" smtClean="0">
                <a:latin typeface="Arial"/>
              </a:rPr>
              <a:t>8/12/2023</a:t>
            </a:fld>
            <a:endParaRPr lang="en-US">
              <a:latin typeface="Arial"/>
            </a:endParaRPr>
          </a:p>
        </p:txBody>
      </p:sp>
    </p:spTree>
    <p:extLst>
      <p:ext uri="{BB962C8B-B14F-4D97-AF65-F5344CB8AC3E}">
        <p14:creationId xmlns:p14="http://schemas.microsoft.com/office/powerpoint/2010/main" val="413451010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73658" y="414338"/>
            <a:ext cx="8229600" cy="866664"/>
          </a:xfrm>
          <a:noFill/>
          <a:ln/>
        </p:spPr>
        <p:txBody>
          <a:bodyPr lIns="90487" tIns="44450" rIns="90487" bIns="44450">
            <a:noAutofit/>
          </a:bodyPr>
          <a:lstStyle/>
          <a:p>
            <a:pPr algn="ctr"/>
            <a:r>
              <a:rPr lang="en-GB" dirty="0"/>
              <a:t>Requirements Discovery</a:t>
            </a:r>
          </a:p>
        </p:txBody>
      </p:sp>
      <p:sp>
        <p:nvSpPr>
          <p:cNvPr id="7171" name="Rectangle 3"/>
          <p:cNvSpPr>
            <a:spLocks noGrp="1" noChangeArrowheads="1"/>
          </p:cNvSpPr>
          <p:nvPr>
            <p:ph type="body" idx="1"/>
          </p:nvPr>
        </p:nvSpPr>
        <p:spPr>
          <a:xfrm>
            <a:off x="314325" y="1281002"/>
            <a:ext cx="8615363" cy="5305536"/>
          </a:xfrm>
          <a:noFill/>
          <a:ln/>
        </p:spPr>
        <p:txBody>
          <a:bodyPr lIns="90487" tIns="44450" rIns="90487" bIns="44450">
            <a:noAutofit/>
          </a:bodyPr>
          <a:lstStyle/>
          <a:p>
            <a:pPr algn="just"/>
            <a:r>
              <a:rPr lang="en-GB" dirty="0">
                <a:latin typeface="Bookman Old Style" panose="02050604050505020204" pitchFamily="18" charset="0"/>
              </a:rPr>
              <a:t>There are a number of requirement elicitation methods:</a:t>
            </a:r>
          </a:p>
          <a:p>
            <a:pPr algn="just"/>
            <a:endParaRPr lang="en-GB" dirty="0">
              <a:latin typeface="Bookman Old Style" panose="02050604050505020204" pitchFamily="18" charset="0"/>
            </a:endParaRPr>
          </a:p>
          <a:p>
            <a:pPr algn="just"/>
            <a:endParaRPr lang="en-GB" dirty="0">
              <a:latin typeface="Bookman Old Style" panose="02050604050505020204" pitchFamily="18" charset="0"/>
            </a:endParaRPr>
          </a:p>
          <a:p>
            <a:pPr algn="just"/>
            <a:endParaRPr lang="en-GB" dirty="0">
              <a:latin typeface="Bookman Old Style" panose="02050604050505020204" pitchFamily="18" charset="0"/>
            </a:endParaRPr>
          </a:p>
          <a:p>
            <a:pPr algn="just"/>
            <a:endParaRPr lang="en-US" dirty="0">
              <a:latin typeface="Bookman Old Style" panose="02050604050505020204" pitchFamily="18" charset="0"/>
            </a:endParaRPr>
          </a:p>
          <a:p>
            <a:pPr algn="just"/>
            <a:endParaRPr lang="en-US" dirty="0">
              <a:latin typeface="Bookman Old Style" panose="02050604050505020204" pitchFamily="18" charset="0"/>
            </a:endParaRPr>
          </a:p>
          <a:p>
            <a:pPr algn="just"/>
            <a:endParaRPr lang="en-GB" dirty="0">
              <a:latin typeface="Bookman Old Style" panose="02050604050505020204" pitchFamily="18" charset="0"/>
            </a:endParaRPr>
          </a:p>
          <a:p>
            <a:pPr algn="just"/>
            <a:endParaRPr lang="en-GB" dirty="0">
              <a:latin typeface="Bookman Old Style" panose="02050604050505020204" pitchFamily="18" charset="0"/>
            </a:endParaRPr>
          </a:p>
          <a:p>
            <a:pPr marL="0" indent="0" algn="just">
              <a:buNone/>
            </a:pPr>
            <a:endParaRPr lang="en-GB" dirty="0">
              <a:latin typeface="Bookman Old Style" panose="02050604050505020204" pitchFamily="18" charset="0"/>
            </a:endParaRPr>
          </a:p>
        </p:txBody>
      </p:sp>
      <p:sp>
        <p:nvSpPr>
          <p:cNvPr id="3" name="Footer Placeholder 2"/>
          <p:cNvSpPr>
            <a:spLocks noGrp="1"/>
          </p:cNvSpPr>
          <p:nvPr>
            <p:ph type="ftr" sz="quarter" idx="11"/>
          </p:nvPr>
        </p:nvSpPr>
        <p:spPr/>
        <p:txBody>
          <a:bodyPr/>
          <a:lstStyle/>
          <a:p>
            <a:r>
              <a:rPr lang="en-US">
                <a:latin typeface="Arial"/>
              </a:rPr>
              <a:t>SWE2301: Introduction to software Engineering</a:t>
            </a:r>
          </a:p>
        </p:txBody>
      </p:sp>
      <p:sp>
        <p:nvSpPr>
          <p:cNvPr id="4" name="Slide Number Placeholder 3"/>
          <p:cNvSpPr>
            <a:spLocks noGrp="1"/>
          </p:cNvSpPr>
          <p:nvPr>
            <p:ph type="sldNum" sz="quarter" idx="12"/>
          </p:nvPr>
        </p:nvSpPr>
        <p:spPr/>
        <p:txBody>
          <a:bodyPr/>
          <a:lstStyle/>
          <a:p>
            <a:fld id="{A3D98C4E-54FF-DE42-8B50-68F280D9DF8C}" type="slidenum">
              <a:rPr lang="en-US" smtClean="0">
                <a:latin typeface="Arial"/>
              </a:rPr>
              <a:pPr/>
              <a:t>15</a:t>
            </a:fld>
            <a:endParaRPr lang="en-US">
              <a:latin typeface="Arial"/>
            </a:endParaRPr>
          </a:p>
        </p:txBody>
      </p:sp>
      <p:graphicFrame>
        <p:nvGraphicFramePr>
          <p:cNvPr id="7" name="Diagram 6"/>
          <p:cNvGraphicFramePr/>
          <p:nvPr>
            <p:extLst>
              <p:ext uri="{D42A27DB-BD31-4B8C-83A1-F6EECF244321}">
                <p14:modId xmlns:p14="http://schemas.microsoft.com/office/powerpoint/2010/main" val="2409057827"/>
              </p:ext>
            </p:extLst>
          </p:nvPr>
        </p:nvGraphicFramePr>
        <p:xfrm>
          <a:off x="445754" y="2313808"/>
          <a:ext cx="8229600" cy="3386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p:cNvSpPr>
            <a:spLocks noGrp="1"/>
          </p:cNvSpPr>
          <p:nvPr>
            <p:ph type="dt" sz="half" idx="10"/>
          </p:nvPr>
        </p:nvSpPr>
        <p:spPr/>
        <p:txBody>
          <a:bodyPr/>
          <a:lstStyle/>
          <a:p>
            <a:fld id="{E3F40965-FD62-4936-B81D-B01C30ED0404}" type="datetime1">
              <a:rPr lang="en-US" smtClean="0">
                <a:latin typeface="Arial"/>
              </a:rPr>
              <a:t>8/12/2023</a:t>
            </a:fld>
            <a:endParaRPr lang="en-US">
              <a:latin typeface="Arial"/>
            </a:endParaRPr>
          </a:p>
        </p:txBody>
      </p:sp>
    </p:spTree>
    <p:extLst>
      <p:ext uri="{BB962C8B-B14F-4D97-AF65-F5344CB8AC3E}">
        <p14:creationId xmlns:p14="http://schemas.microsoft.com/office/powerpoint/2010/main" val="3726210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865"/>
            <a:ext cx="8229600" cy="685800"/>
          </a:xfrm>
        </p:spPr>
        <p:txBody>
          <a:bodyPr>
            <a:noAutofit/>
          </a:bodyPr>
          <a:lstStyle/>
          <a:p>
            <a:pPr algn="ctr"/>
            <a:r>
              <a:rPr lang="en-US" dirty="0"/>
              <a:t>Interviewing</a:t>
            </a:r>
          </a:p>
        </p:txBody>
      </p:sp>
      <p:sp>
        <p:nvSpPr>
          <p:cNvPr id="3" name="Content Placeholder 2"/>
          <p:cNvSpPr>
            <a:spLocks noGrp="1"/>
          </p:cNvSpPr>
          <p:nvPr>
            <p:ph idx="1"/>
          </p:nvPr>
        </p:nvSpPr>
        <p:spPr>
          <a:xfrm>
            <a:off x="535858" y="1160207"/>
            <a:ext cx="8229600" cy="4876800"/>
          </a:xfrm>
        </p:spPr>
        <p:txBody>
          <a:bodyPr>
            <a:normAutofit/>
          </a:bodyPr>
          <a:lstStyle/>
          <a:p>
            <a:r>
              <a:rPr lang="en-US" dirty="0">
                <a:latin typeface="Bookman Old Style" panose="02050604050505020204" pitchFamily="18" charset="0"/>
              </a:rPr>
              <a:t>Formal or informal interviews with stakeholders are part of most RE processes.</a:t>
            </a:r>
          </a:p>
          <a:p>
            <a:endParaRPr lang="en-US" dirty="0">
              <a:latin typeface="Bookman Old Style" panose="02050604050505020204" pitchFamily="18" charset="0"/>
            </a:endParaRPr>
          </a:p>
          <a:p>
            <a:endParaRPr lang="en-US" dirty="0">
              <a:latin typeface="Bookman Old Style" panose="02050604050505020204" pitchFamily="18" charset="0"/>
            </a:endParaRPr>
          </a:p>
          <a:p>
            <a:r>
              <a:rPr lang="en-US" dirty="0">
                <a:latin typeface="Bookman Old Style" panose="02050604050505020204" pitchFamily="18" charset="0"/>
              </a:rPr>
              <a:t>Types of interview</a:t>
            </a:r>
          </a:p>
          <a:p>
            <a:pPr lvl="1"/>
            <a:r>
              <a:rPr lang="en-US" sz="2400" dirty="0">
                <a:latin typeface="Bookman Old Style" panose="02050604050505020204" pitchFamily="18" charset="0"/>
              </a:rPr>
              <a:t>Closed interviews based on pre-determined list of questions.</a:t>
            </a:r>
          </a:p>
          <a:p>
            <a:pPr marL="274320" lvl="1" indent="0">
              <a:buNone/>
            </a:pPr>
            <a:endParaRPr lang="en-US" sz="2400" dirty="0">
              <a:latin typeface="Bookman Old Style" panose="02050604050505020204" pitchFamily="18" charset="0"/>
            </a:endParaRPr>
          </a:p>
          <a:p>
            <a:pPr lvl="1"/>
            <a:r>
              <a:rPr lang="en-US" sz="2400" dirty="0">
                <a:latin typeface="Bookman Old Style" panose="02050604050505020204" pitchFamily="18" charset="0"/>
              </a:rPr>
              <a:t>Open interviews where various issues are explored with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454742"/>
            <a:ext cx="8229600" cy="666135"/>
          </a:xfrm>
        </p:spPr>
        <p:txBody>
          <a:bodyPr>
            <a:noAutofit/>
          </a:bodyPr>
          <a:lstStyle/>
          <a:p>
            <a:pPr algn="ctr"/>
            <a:r>
              <a:rPr lang="en-GB" dirty="0"/>
              <a:t>Use cases</a:t>
            </a:r>
          </a:p>
        </p:txBody>
      </p:sp>
      <p:sp>
        <p:nvSpPr>
          <p:cNvPr id="48131" name="Rectangle 3"/>
          <p:cNvSpPr>
            <a:spLocks noGrp="1" noChangeArrowheads="1"/>
          </p:cNvSpPr>
          <p:nvPr>
            <p:ph type="body" idx="1"/>
          </p:nvPr>
        </p:nvSpPr>
        <p:spPr>
          <a:xfrm>
            <a:off x="457200" y="1228147"/>
            <a:ext cx="8229600" cy="5248853"/>
          </a:xfrm>
        </p:spPr>
        <p:txBody>
          <a:bodyPr/>
          <a:lstStyle/>
          <a:p>
            <a:pPr algn="just"/>
            <a:r>
              <a:rPr lang="en-GB" dirty="0">
                <a:latin typeface="Bookman Old Style" panose="02050604050505020204" pitchFamily="18" charset="0"/>
              </a:rPr>
              <a:t>Use-cases are a scenario based technique in the UML which identify the actors in an interaction and which describe the interaction itself.</a:t>
            </a:r>
          </a:p>
          <a:p>
            <a:pPr algn="just"/>
            <a:endParaRPr lang="en-GB"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pic>
        <p:nvPicPr>
          <p:cNvPr id="2" name="Picture 1" descr="4.15 UseCases.eps">
            <a:extLst>
              <a:ext uri="{FF2B5EF4-FFF2-40B4-BE49-F238E27FC236}">
                <a16:creationId xmlns:a16="http://schemas.microsoft.com/office/drawing/2014/main" id="{03233ACD-F991-E3CE-9F4E-03E64FC43699}"/>
              </a:ext>
            </a:extLst>
          </p:cNvPr>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447799" y="2856271"/>
            <a:ext cx="6555509" cy="354698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419861"/>
            <a:ext cx="8229600" cy="754626"/>
          </a:xfrm>
          <a:noFill/>
          <a:ln/>
        </p:spPr>
        <p:txBody>
          <a:bodyPr lIns="90487" tIns="44450" rIns="90487" bIns="44450"/>
          <a:lstStyle/>
          <a:p>
            <a:pPr algn="ctr"/>
            <a:r>
              <a:rPr lang="en-GB" dirty="0"/>
              <a:t>Ethnography</a:t>
            </a:r>
          </a:p>
        </p:txBody>
      </p:sp>
      <p:sp>
        <p:nvSpPr>
          <p:cNvPr id="36867" name="Rectangle 3"/>
          <p:cNvSpPr>
            <a:spLocks noGrp="1" noChangeArrowheads="1"/>
          </p:cNvSpPr>
          <p:nvPr>
            <p:ph type="body" idx="1"/>
          </p:nvPr>
        </p:nvSpPr>
        <p:spPr>
          <a:xfrm>
            <a:off x="457200" y="1239897"/>
            <a:ext cx="8229600" cy="5237103"/>
          </a:xfrm>
          <a:noFill/>
          <a:ln/>
        </p:spPr>
        <p:txBody>
          <a:bodyPr lIns="90487" tIns="44450" rIns="90487" bIns="44450"/>
          <a:lstStyle/>
          <a:p>
            <a:pPr algn="just"/>
            <a:r>
              <a:rPr lang="en-GB" sz="2400" dirty="0">
                <a:latin typeface="Bookman Old Style" panose="02050604050505020204" pitchFamily="18" charset="0"/>
              </a:rPr>
              <a:t>A social scientist spends a considerable time observing and analysing how people actually work.</a:t>
            </a:r>
          </a:p>
          <a:p>
            <a:pPr algn="just"/>
            <a:endParaRPr lang="en-GB" sz="2400" dirty="0">
              <a:latin typeface="Bookman Old Style" panose="02050604050505020204" pitchFamily="18" charset="0"/>
            </a:endParaRPr>
          </a:p>
          <a:p>
            <a:pPr algn="just"/>
            <a:r>
              <a:rPr lang="en-GB" sz="2400" dirty="0">
                <a:latin typeface="Bookman Old Style" panose="02050604050505020204" pitchFamily="18" charset="0"/>
              </a:rPr>
              <a:t>People do not have to explain or articulate their work.</a:t>
            </a:r>
          </a:p>
          <a:p>
            <a:pPr algn="just"/>
            <a:endParaRPr lang="en-GB" sz="2400" dirty="0">
              <a:latin typeface="Bookman Old Style" panose="02050604050505020204" pitchFamily="18" charset="0"/>
            </a:endParaRPr>
          </a:p>
          <a:p>
            <a:pPr algn="just"/>
            <a:r>
              <a:rPr lang="en-GB" sz="2400" dirty="0">
                <a:latin typeface="Bookman Old Style" panose="02050604050505020204" pitchFamily="18" charset="0"/>
              </a:rPr>
              <a:t>Social and organisational factors of importance may be observed.</a:t>
            </a:r>
          </a:p>
          <a:p>
            <a:pPr marL="0" indent="0" algn="just">
              <a:buNone/>
            </a:pPr>
            <a:endParaRPr lang="en-GB" sz="2400" dirty="0">
              <a:latin typeface="Bookman Old Style" panose="02050604050505020204" pitchFamily="18" charset="0"/>
            </a:endParaRPr>
          </a:p>
          <a:p>
            <a:pPr algn="just"/>
            <a:r>
              <a:rPr lang="en-GB" sz="2400" dirty="0">
                <a:latin typeface="Bookman Old Style" panose="02050604050505020204" pitchFamily="18" charset="0"/>
              </a:rPr>
              <a:t>Ethnographic studies have shown that work is usually richer and more complex than suggested by simple system models.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347472"/>
            <a:ext cx="8458200" cy="1204913"/>
          </a:xfrm>
          <a:noFill/>
          <a:ln/>
        </p:spPr>
        <p:txBody>
          <a:bodyPr lIns="90487" tIns="44450" rIns="90487" bIns="44450">
            <a:noAutofit/>
          </a:bodyPr>
          <a:lstStyle/>
          <a:p>
            <a:pPr algn="ctr"/>
            <a:r>
              <a:rPr lang="en-GB" dirty="0"/>
              <a:t>Problems of requirements elicitation and analysis</a:t>
            </a:r>
          </a:p>
        </p:txBody>
      </p:sp>
      <p:sp>
        <p:nvSpPr>
          <p:cNvPr id="8195" name="Rectangle 3"/>
          <p:cNvSpPr>
            <a:spLocks noGrp="1" noChangeArrowheads="1"/>
          </p:cNvSpPr>
          <p:nvPr>
            <p:ph type="body" idx="1"/>
          </p:nvPr>
        </p:nvSpPr>
        <p:spPr>
          <a:xfrm>
            <a:off x="457200" y="1728788"/>
            <a:ext cx="8229600" cy="4748212"/>
          </a:xfrm>
          <a:noFill/>
          <a:ln/>
        </p:spPr>
        <p:txBody>
          <a:bodyPr lIns="90487" tIns="44450" rIns="90487" bIns="44450"/>
          <a:lstStyle/>
          <a:p>
            <a:pPr algn="just"/>
            <a:r>
              <a:rPr lang="en-GB" sz="2400" dirty="0">
                <a:latin typeface="Bookman Old Style" panose="02050604050505020204" pitchFamily="18" charset="0"/>
              </a:rPr>
              <a:t>Stakeholders do not know what they really want.</a:t>
            </a:r>
          </a:p>
          <a:p>
            <a:pPr algn="just"/>
            <a:r>
              <a:rPr lang="en-GB" sz="2400" dirty="0">
                <a:latin typeface="Bookman Old Style" panose="02050604050505020204" pitchFamily="18" charset="0"/>
              </a:rPr>
              <a:t>Stakeholders express requirements in their own terms.</a:t>
            </a:r>
          </a:p>
          <a:p>
            <a:pPr algn="just"/>
            <a:r>
              <a:rPr lang="en-GB" sz="2400" dirty="0">
                <a:latin typeface="Bookman Old Style" panose="02050604050505020204" pitchFamily="18" charset="0"/>
              </a:rPr>
              <a:t>Different stakeholders may have conflicting requirements.</a:t>
            </a:r>
          </a:p>
          <a:p>
            <a:pPr algn="just"/>
            <a:r>
              <a:rPr lang="en-GB" sz="2400" dirty="0">
                <a:latin typeface="Bookman Old Style" panose="02050604050505020204" pitchFamily="18" charset="0"/>
              </a:rPr>
              <a:t>Organisational and political factors may influence the system requirements.</a:t>
            </a:r>
          </a:p>
          <a:p>
            <a:pPr algn="just"/>
            <a:r>
              <a:rPr lang="en-GB" sz="2400" dirty="0">
                <a:latin typeface="Bookman Old Style" panose="02050604050505020204" pitchFamily="18" charset="0"/>
              </a:rPr>
              <a:t>The requirements change during the analysis process. New stakeholders may emerge and the business environment may change.</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a:t>SWE2301: Introduction to software Engineering</a:t>
            </a:r>
          </a:p>
        </p:txBody>
      </p:sp>
      <p:sp>
        <p:nvSpPr>
          <p:cNvPr id="2" name="Date Placeholder 1"/>
          <p:cNvSpPr>
            <a:spLocks noGrp="1"/>
          </p:cNvSpPr>
          <p:nvPr>
            <p:ph type="dt" sz="half" idx="10"/>
          </p:nvPr>
        </p:nvSpPr>
        <p:spPr/>
        <p:txBody>
          <a:bodyPr/>
          <a:lstStyle/>
          <a:p>
            <a:fld id="{26D2A660-D9BA-4A84-AB0D-6EDC57095377}" type="datetime1">
              <a:rPr lang="en-US" smtClean="0">
                <a:latin typeface="Arial"/>
              </a:rPr>
              <a:t>8/12/2023</a:t>
            </a:fld>
            <a:endParaRPr lang="en-US">
              <a:latin typeface="Arial"/>
            </a:endParaRPr>
          </a:p>
        </p:txBody>
      </p:sp>
    </p:spTree>
    <p:extLst>
      <p:ext uri="{BB962C8B-B14F-4D97-AF65-F5344CB8AC3E}">
        <p14:creationId xmlns:p14="http://schemas.microsoft.com/office/powerpoint/2010/main" val="1236282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anim calcmode="lin" valueType="num">
                                      <p:cBhvr additive="base">
                                        <p:cTn id="7"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5">
                                            <p:txEl>
                                              <p:pRg st="4" end="4"/>
                                            </p:txEl>
                                          </p:spTgt>
                                        </p:tgtEl>
                                        <p:attrNameLst>
                                          <p:attrName>style.visibility</p:attrName>
                                        </p:attrNameLst>
                                      </p:cBhvr>
                                      <p:to>
                                        <p:strVal val="visible"/>
                                      </p:to>
                                    </p:set>
                                    <p:anim calcmode="lin" valueType="num">
                                      <p:cBhvr additive="base">
                                        <p:cTn id="11"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Lecture Outline</a:t>
            </a:r>
          </a:p>
        </p:txBody>
      </p:sp>
      <p:sp>
        <p:nvSpPr>
          <p:cNvPr id="3" name="Content Placeholder 2"/>
          <p:cNvSpPr>
            <a:spLocks noGrp="1"/>
          </p:cNvSpPr>
          <p:nvPr>
            <p:ph idx="1"/>
          </p:nvPr>
        </p:nvSpPr>
        <p:spPr>
          <a:xfrm>
            <a:off x="457200" y="1524000"/>
            <a:ext cx="8229600" cy="4876800"/>
          </a:xfrm>
        </p:spPr>
        <p:txBody>
          <a:bodyPr>
            <a:noAutofit/>
          </a:bodyPr>
          <a:lstStyle/>
          <a:p>
            <a:pPr algn="just"/>
            <a:r>
              <a:rPr lang="en-US" dirty="0">
                <a:latin typeface="Bookman Old Style" panose="02050604050505020204" pitchFamily="18" charset="0"/>
              </a:rPr>
              <a:t>Requirement Engineering</a:t>
            </a:r>
          </a:p>
          <a:p>
            <a:pPr lvl="1" algn="just"/>
            <a:r>
              <a:rPr lang="en-US" sz="2400" dirty="0">
                <a:latin typeface="Bookman Old Style" panose="02050604050505020204" pitchFamily="18" charset="0"/>
              </a:rPr>
              <a:t>Requirement Elicitation and analysis</a:t>
            </a:r>
          </a:p>
          <a:p>
            <a:pPr lvl="1" algn="just"/>
            <a:r>
              <a:rPr lang="en-US" sz="2400" dirty="0">
                <a:latin typeface="Bookman Old Style" panose="02050604050505020204" pitchFamily="18" charset="0"/>
              </a:rPr>
              <a:t>Requirement Validation</a:t>
            </a:r>
          </a:p>
          <a:p>
            <a:pPr lvl="1" algn="just"/>
            <a:r>
              <a:rPr lang="en-US" sz="2400" dirty="0">
                <a:latin typeface="Bookman Old Style" panose="02050604050505020204" pitchFamily="18" charset="0"/>
              </a:rPr>
              <a:t>Requirement Management.</a:t>
            </a:r>
          </a:p>
          <a:p>
            <a:pPr algn="just"/>
            <a:endParaRPr lang="en-US" dirty="0">
              <a:latin typeface="Bookman Old Style" panose="02050604050505020204" pitchFamily="18" charset="0"/>
            </a:endParaRPr>
          </a:p>
        </p:txBody>
      </p:sp>
      <p:sp>
        <p:nvSpPr>
          <p:cNvPr id="4" name="Footer Placeholder 3"/>
          <p:cNvSpPr>
            <a:spLocks noGrp="1"/>
          </p:cNvSpPr>
          <p:nvPr>
            <p:ph type="ftr" sz="quarter" idx="11"/>
          </p:nvPr>
        </p:nvSpPr>
        <p:spPr/>
        <p:txBody>
          <a:bodyPr/>
          <a:lstStyle/>
          <a:p>
            <a:r>
              <a:rPr lang="en-US">
                <a:latin typeface="Arial"/>
              </a:rPr>
              <a:t>SWE2301: Introduction to software Engineering</a:t>
            </a:r>
          </a:p>
        </p:txBody>
      </p:sp>
      <p:sp>
        <p:nvSpPr>
          <p:cNvPr id="5" name="Slide Number Placeholder 4"/>
          <p:cNvSpPr>
            <a:spLocks noGrp="1"/>
          </p:cNvSpPr>
          <p:nvPr>
            <p:ph type="sldNum" sz="quarter" idx="12"/>
          </p:nvPr>
        </p:nvSpPr>
        <p:spPr/>
        <p:txBody>
          <a:bodyPr/>
          <a:lstStyle/>
          <a:p>
            <a:fld id="{A3D98C4E-54FF-DE42-8B50-68F280D9DF8C}" type="slidenum">
              <a:rPr lang="en-US" smtClean="0">
                <a:latin typeface="Arial"/>
              </a:rPr>
              <a:pPr/>
              <a:t>2</a:t>
            </a:fld>
            <a:endParaRPr lang="en-US">
              <a:latin typeface="Arial"/>
            </a:endParaRPr>
          </a:p>
        </p:txBody>
      </p:sp>
      <p:sp>
        <p:nvSpPr>
          <p:cNvPr id="6" name="Date Placeholder 5"/>
          <p:cNvSpPr>
            <a:spLocks noGrp="1"/>
          </p:cNvSpPr>
          <p:nvPr>
            <p:ph type="dt" sz="half" idx="10"/>
          </p:nvPr>
        </p:nvSpPr>
        <p:spPr/>
        <p:txBody>
          <a:bodyPr/>
          <a:lstStyle/>
          <a:p>
            <a:fld id="{356A0B70-79BB-4E55-A120-9C100DE3AC07}" type="datetime1">
              <a:rPr lang="en-US" smtClean="0">
                <a:latin typeface="Arial"/>
              </a:rPr>
              <a:t>8/12/2023</a:t>
            </a:fld>
            <a:endParaRPr lang="en-US">
              <a:latin typeface="Arial"/>
            </a:endParaRPr>
          </a:p>
        </p:txBody>
      </p:sp>
    </p:spTree>
    <p:extLst>
      <p:ext uri="{BB962C8B-B14F-4D97-AF65-F5344CB8AC3E}">
        <p14:creationId xmlns:p14="http://schemas.microsoft.com/office/powerpoint/2010/main" val="276754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495300"/>
            <a:ext cx="8229600" cy="652463"/>
          </a:xfrm>
          <a:noFill/>
          <a:ln/>
        </p:spPr>
        <p:txBody>
          <a:bodyPr lIns="90487" tIns="44450" rIns="90487" bIns="44450">
            <a:noAutofit/>
          </a:bodyPr>
          <a:lstStyle/>
          <a:p>
            <a:pPr algn="ctr"/>
            <a:r>
              <a:rPr lang="en-GB" dirty="0"/>
              <a:t>Requirements validation</a:t>
            </a:r>
          </a:p>
        </p:txBody>
      </p:sp>
      <p:sp>
        <p:nvSpPr>
          <p:cNvPr id="57347" name="Rectangle 3"/>
          <p:cNvSpPr>
            <a:spLocks noGrp="1" noChangeArrowheads="1"/>
          </p:cNvSpPr>
          <p:nvPr>
            <p:ph type="body" idx="1"/>
          </p:nvPr>
        </p:nvSpPr>
        <p:spPr>
          <a:xfrm>
            <a:off x="257175" y="1295591"/>
            <a:ext cx="8658225" cy="4876800"/>
          </a:xfrm>
          <a:noFill/>
          <a:ln/>
        </p:spPr>
        <p:txBody>
          <a:bodyPr lIns="90487" tIns="44450" rIns="90487" bIns="44450">
            <a:normAutofit/>
          </a:bodyPr>
          <a:lstStyle/>
          <a:p>
            <a:pPr algn="just"/>
            <a:r>
              <a:rPr lang="en-GB" sz="2400" dirty="0">
                <a:latin typeface="Bookman Old Style" panose="02050604050505020204" pitchFamily="18" charset="0"/>
              </a:rPr>
              <a:t>Concerned with demonstrating that the requirements define the system that the customer really wants.</a:t>
            </a:r>
          </a:p>
          <a:p>
            <a:pPr marL="109728" indent="0" algn="just">
              <a:buNone/>
            </a:pPr>
            <a:endParaRPr lang="en-GB" sz="2400" dirty="0">
              <a:latin typeface="Bookman Old Style" panose="02050604050505020204" pitchFamily="18" charset="0"/>
            </a:endParaRPr>
          </a:p>
          <a:p>
            <a:pPr algn="just"/>
            <a:r>
              <a:rPr lang="en-GB" sz="2400" dirty="0">
                <a:latin typeface="Bookman Old Style" panose="02050604050505020204" pitchFamily="18" charset="0"/>
              </a:rPr>
              <a:t>Requirements error costs are high so validation is very important.</a:t>
            </a:r>
          </a:p>
          <a:p>
            <a:pPr marL="0" indent="0" algn="just">
              <a:buNone/>
            </a:pPr>
            <a:endParaRPr lang="en-GB" sz="2400" dirty="0">
              <a:latin typeface="Bookman Old Style" panose="02050604050505020204" pitchFamily="18" charset="0"/>
            </a:endParaRPr>
          </a:p>
          <a:p>
            <a:pPr algn="just"/>
            <a:r>
              <a:rPr lang="en-US" dirty="0">
                <a:latin typeface="Bookman Old Style" panose="02050604050505020204" pitchFamily="18" charset="0"/>
              </a:rPr>
              <a:t>Requirements validation is the process of checking the requirements for validity, consistency, completeness, realism, and verifiability.</a:t>
            </a:r>
            <a:endParaRPr lang="en-GB" sz="2400" dirty="0">
              <a:latin typeface="Bookman Old Style" panose="02050604050505020204" pitchFamily="18" charset="0"/>
            </a:endParaRPr>
          </a:p>
          <a:p>
            <a:pPr algn="just"/>
            <a:endParaRPr lang="en-GB" dirty="0">
              <a:latin typeface="Bookman Old Style" panose="02050604050505020204" pitchFamily="18" charset="0"/>
            </a:endParaRPr>
          </a:p>
          <a:p>
            <a:pPr marL="274320" lvl="1" indent="0">
              <a:lnSpc>
                <a:spcPct val="90000"/>
              </a:lnSpc>
              <a:buNone/>
            </a:pPr>
            <a:endParaRPr lang="en-GB" sz="2400" dirty="0"/>
          </a:p>
          <a:p>
            <a:pPr marL="0" indent="0" algn="just">
              <a:buNone/>
            </a:pPr>
            <a:endParaRPr lang="en-GB" sz="2400"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3" name="Footer Placeholder 2"/>
          <p:cNvSpPr>
            <a:spLocks noGrp="1"/>
          </p:cNvSpPr>
          <p:nvPr>
            <p:ph type="ftr" sz="quarter" idx="11"/>
          </p:nvPr>
        </p:nvSpPr>
        <p:spPr/>
        <p:txBody>
          <a:bodyPr/>
          <a:lstStyle/>
          <a:p>
            <a:r>
              <a:rPr lang="en-US">
                <a:latin typeface="Arial"/>
              </a:rPr>
              <a:t>SWE2301: Introduction to software Engineering</a:t>
            </a:r>
          </a:p>
        </p:txBody>
      </p:sp>
      <p:sp>
        <p:nvSpPr>
          <p:cNvPr id="5" name="Date Placeholder 4"/>
          <p:cNvSpPr>
            <a:spLocks noGrp="1"/>
          </p:cNvSpPr>
          <p:nvPr>
            <p:ph type="dt" sz="half" idx="10"/>
          </p:nvPr>
        </p:nvSpPr>
        <p:spPr/>
        <p:txBody>
          <a:bodyPr/>
          <a:lstStyle/>
          <a:p>
            <a:fld id="{E48AF698-3FC5-4527-AE50-AEE1F37E159F}" type="datetime1">
              <a:rPr lang="en-US" smtClean="0">
                <a:latin typeface="Arial"/>
              </a:rPr>
              <a:t>8/12/2023</a:t>
            </a:fld>
            <a:endParaRPr lang="en-US">
              <a:latin typeface="Arial"/>
            </a:endParaRPr>
          </a:p>
        </p:txBody>
      </p:sp>
    </p:spTree>
    <p:extLst>
      <p:ext uri="{BB962C8B-B14F-4D97-AF65-F5344CB8AC3E}">
        <p14:creationId xmlns:p14="http://schemas.microsoft.com/office/powerpoint/2010/main" val="150320375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414336"/>
            <a:ext cx="8305800" cy="871537"/>
          </a:xfrm>
        </p:spPr>
        <p:txBody>
          <a:bodyPr>
            <a:normAutofit/>
          </a:bodyPr>
          <a:lstStyle/>
          <a:p>
            <a:pPr algn="ctr"/>
            <a:r>
              <a:rPr lang="en-GB" dirty="0"/>
              <a:t>Requirements validation techniques</a:t>
            </a:r>
          </a:p>
        </p:txBody>
      </p:sp>
      <p:sp>
        <p:nvSpPr>
          <p:cNvPr id="77827" name="Rectangle 3"/>
          <p:cNvSpPr>
            <a:spLocks noGrp="1" noChangeArrowheads="1"/>
          </p:cNvSpPr>
          <p:nvPr>
            <p:ph type="body" idx="1"/>
          </p:nvPr>
        </p:nvSpPr>
        <p:spPr>
          <a:xfrm>
            <a:off x="495300" y="1367024"/>
            <a:ext cx="8229600" cy="4876800"/>
          </a:xfrm>
        </p:spPr>
        <p:txBody>
          <a:bodyPr>
            <a:normAutofit/>
          </a:bodyPr>
          <a:lstStyle/>
          <a:p>
            <a:pPr>
              <a:lnSpc>
                <a:spcPct val="90000"/>
              </a:lnSpc>
            </a:pPr>
            <a:r>
              <a:rPr lang="en-GB" dirty="0">
                <a:latin typeface="Bookman Old Style" panose="02050604050505020204" pitchFamily="18" charset="0"/>
              </a:rPr>
              <a:t>Requirements reviews</a:t>
            </a:r>
          </a:p>
          <a:p>
            <a:pPr lvl="1">
              <a:lnSpc>
                <a:spcPct val="90000"/>
              </a:lnSpc>
            </a:pPr>
            <a:r>
              <a:rPr lang="en-GB" sz="2400" dirty="0">
                <a:latin typeface="Bookman Old Style" panose="02050604050505020204" pitchFamily="18" charset="0"/>
              </a:rPr>
              <a:t>Systematic manual analysis of the requirements.</a:t>
            </a:r>
          </a:p>
          <a:p>
            <a:pPr marL="393192" lvl="1" indent="0">
              <a:lnSpc>
                <a:spcPct val="90000"/>
              </a:lnSpc>
              <a:buNone/>
            </a:pPr>
            <a:endParaRPr lang="en-GB" sz="2400" dirty="0">
              <a:latin typeface="Bookman Old Style" panose="02050604050505020204" pitchFamily="18" charset="0"/>
            </a:endParaRPr>
          </a:p>
          <a:p>
            <a:pPr>
              <a:lnSpc>
                <a:spcPct val="90000"/>
              </a:lnSpc>
            </a:pPr>
            <a:r>
              <a:rPr lang="en-GB" dirty="0">
                <a:latin typeface="Bookman Old Style" panose="02050604050505020204" pitchFamily="18" charset="0"/>
              </a:rPr>
              <a:t>Prototyping</a:t>
            </a:r>
          </a:p>
          <a:p>
            <a:pPr lvl="1">
              <a:lnSpc>
                <a:spcPct val="90000"/>
              </a:lnSpc>
            </a:pPr>
            <a:r>
              <a:rPr lang="en-GB" sz="2400" dirty="0">
                <a:latin typeface="Bookman Old Style" panose="02050604050505020204" pitchFamily="18" charset="0"/>
              </a:rPr>
              <a:t>Using an executable model of the system to check requirements. </a:t>
            </a:r>
          </a:p>
          <a:p>
            <a:pPr marL="393192" lvl="1" indent="0">
              <a:lnSpc>
                <a:spcPct val="90000"/>
              </a:lnSpc>
              <a:buNone/>
            </a:pPr>
            <a:endParaRPr lang="en-GB" sz="2400" dirty="0">
              <a:latin typeface="Bookman Old Style" panose="02050604050505020204" pitchFamily="18" charset="0"/>
            </a:endParaRPr>
          </a:p>
          <a:p>
            <a:pPr>
              <a:lnSpc>
                <a:spcPct val="90000"/>
              </a:lnSpc>
            </a:pPr>
            <a:r>
              <a:rPr lang="en-GB" dirty="0">
                <a:latin typeface="Bookman Old Style" panose="02050604050505020204" pitchFamily="18" charset="0"/>
              </a:rPr>
              <a:t>Test-case generation</a:t>
            </a:r>
          </a:p>
          <a:p>
            <a:pPr lvl="1" algn="just">
              <a:lnSpc>
                <a:spcPct val="90000"/>
              </a:lnSpc>
            </a:pPr>
            <a:r>
              <a:rPr lang="en-GB" sz="2400" dirty="0">
                <a:latin typeface="Bookman Old Style" panose="02050604050505020204" pitchFamily="18" charset="0"/>
              </a:rPr>
              <a:t>Developing tests for requirements to check testability.</a:t>
            </a:r>
          </a:p>
          <a:p>
            <a:pPr algn="just">
              <a:lnSpc>
                <a:spcPct val="90000"/>
              </a:lnSpc>
              <a:buFont typeface="Zapf Dingbats" charset="2"/>
              <a:buNone/>
            </a:pPr>
            <a:endParaRPr lang="en-GB"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3" name="Footer Placeholder 2"/>
          <p:cNvSpPr>
            <a:spLocks noGrp="1"/>
          </p:cNvSpPr>
          <p:nvPr>
            <p:ph type="ftr" sz="quarter" idx="11"/>
          </p:nvPr>
        </p:nvSpPr>
        <p:spPr/>
        <p:txBody>
          <a:bodyPr/>
          <a:lstStyle/>
          <a:p>
            <a:r>
              <a:rPr lang="en-US">
                <a:latin typeface="Arial"/>
              </a:rPr>
              <a:t>SWE2301: Introduction to software Engineering</a:t>
            </a:r>
          </a:p>
        </p:txBody>
      </p:sp>
      <p:sp>
        <p:nvSpPr>
          <p:cNvPr id="5" name="Date Placeholder 4"/>
          <p:cNvSpPr>
            <a:spLocks noGrp="1"/>
          </p:cNvSpPr>
          <p:nvPr>
            <p:ph type="dt" sz="half" idx="10"/>
          </p:nvPr>
        </p:nvSpPr>
        <p:spPr/>
        <p:txBody>
          <a:bodyPr/>
          <a:lstStyle/>
          <a:p>
            <a:fld id="{4B15B102-2C5C-436E-8684-087B0767AA50}" type="datetime1">
              <a:rPr lang="en-US" smtClean="0">
                <a:latin typeface="Arial"/>
              </a:rPr>
              <a:t>8/12/2023</a:t>
            </a:fld>
            <a:endParaRPr lang="en-US">
              <a:latin typeface="Arial"/>
            </a:endParaRPr>
          </a:p>
        </p:txBody>
      </p:sp>
    </p:spTree>
    <p:extLst>
      <p:ext uri="{BB962C8B-B14F-4D97-AF65-F5344CB8AC3E}">
        <p14:creationId xmlns:p14="http://schemas.microsoft.com/office/powerpoint/2010/main" val="417036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6" end="6"/>
                                            </p:txEl>
                                          </p:spTgt>
                                        </p:tgtEl>
                                        <p:attrNameLst>
                                          <p:attrName>style.visibility</p:attrName>
                                        </p:attrNameLst>
                                      </p:cBhvr>
                                      <p:to>
                                        <p:strVal val="visible"/>
                                      </p:to>
                                    </p:set>
                                    <p:anim calcmode="lin" valueType="num">
                                      <p:cBhvr additive="base">
                                        <p:cTn id="7" dur="500" fill="hold"/>
                                        <p:tgtEl>
                                          <p:spTgt spid="7782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7827">
                                            <p:txEl>
                                              <p:pRg st="7" end="7"/>
                                            </p:txEl>
                                          </p:spTgt>
                                        </p:tgtEl>
                                        <p:attrNameLst>
                                          <p:attrName>style.visibility</p:attrName>
                                        </p:attrNameLst>
                                      </p:cBhvr>
                                      <p:to>
                                        <p:strVal val="visible"/>
                                      </p:to>
                                    </p:set>
                                    <p:anim calcmode="lin" valueType="num">
                                      <p:cBhvr additive="base">
                                        <p:cTn id="11" dur="500" fill="hold"/>
                                        <p:tgtEl>
                                          <p:spTgt spid="77827">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782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85800" y="352234"/>
            <a:ext cx="8229600" cy="809625"/>
          </a:xfrm>
        </p:spPr>
        <p:txBody>
          <a:bodyPr/>
          <a:lstStyle/>
          <a:p>
            <a:pPr algn="ctr"/>
            <a:r>
              <a:rPr lang="en-GB" dirty="0"/>
              <a:t>Requirements Management</a:t>
            </a:r>
          </a:p>
        </p:txBody>
      </p:sp>
      <p:sp>
        <p:nvSpPr>
          <p:cNvPr id="55299" name="Rectangle 3"/>
          <p:cNvSpPr>
            <a:spLocks noGrp="1" noChangeArrowheads="1"/>
          </p:cNvSpPr>
          <p:nvPr>
            <p:ph type="body" idx="1"/>
          </p:nvPr>
        </p:nvSpPr>
        <p:spPr>
          <a:xfrm>
            <a:off x="457200" y="1190434"/>
            <a:ext cx="8229600" cy="5224654"/>
          </a:xfrm>
        </p:spPr>
        <p:txBody>
          <a:bodyPr>
            <a:normAutofit/>
          </a:bodyPr>
          <a:lstStyle/>
          <a:p>
            <a:pPr algn="just"/>
            <a:r>
              <a:rPr lang="en-GB" sz="2400" dirty="0">
                <a:latin typeface="Bookman Old Style" panose="02050604050505020204" pitchFamily="18" charset="0"/>
              </a:rPr>
              <a:t>Requirements management is the process of managing changing requirements during the requirements engineering process and system development.</a:t>
            </a:r>
          </a:p>
          <a:p>
            <a:pPr marL="0" indent="0" algn="just">
              <a:buNone/>
            </a:pPr>
            <a:endParaRPr lang="en-GB" sz="2400" dirty="0">
              <a:latin typeface="Bookman Old Style" panose="02050604050505020204" pitchFamily="18" charset="0"/>
            </a:endParaRPr>
          </a:p>
          <a:p>
            <a:pPr algn="just"/>
            <a:r>
              <a:rPr lang="en-GB" dirty="0">
                <a:latin typeface="Bookman Old Style" panose="02050604050505020204" pitchFamily="18" charset="0"/>
              </a:rPr>
              <a:t>New requirements emerge as a system is being developed and after it has gone into use.</a:t>
            </a:r>
          </a:p>
          <a:p>
            <a:pPr algn="just"/>
            <a:endParaRPr lang="en-GB" dirty="0">
              <a:latin typeface="Bookman Old Style" panose="02050604050505020204" pitchFamily="18" charset="0"/>
            </a:endParaRPr>
          </a:p>
          <a:p>
            <a:pPr algn="just"/>
            <a:r>
              <a:rPr lang="en-US" dirty="0">
                <a:latin typeface="Bookman Old Style" panose="02050604050505020204" pitchFamily="18" charset="0"/>
              </a:rPr>
              <a:t>You need to keep track of individual requirements and maintain links between dependent requirements so that you can assess the impact of requirements changes. </a:t>
            </a:r>
          </a:p>
          <a:p>
            <a:pPr algn="just"/>
            <a:endParaRPr lang="en-US"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a:t>SWE2301: Introduction to software Engineering</a:t>
            </a:r>
          </a:p>
        </p:txBody>
      </p:sp>
      <p:sp>
        <p:nvSpPr>
          <p:cNvPr id="2" name="Date Placeholder 1"/>
          <p:cNvSpPr>
            <a:spLocks noGrp="1"/>
          </p:cNvSpPr>
          <p:nvPr>
            <p:ph type="dt" sz="half" idx="10"/>
          </p:nvPr>
        </p:nvSpPr>
        <p:spPr/>
        <p:txBody>
          <a:bodyPr/>
          <a:lstStyle/>
          <a:p>
            <a:fld id="{FBF4D57E-D223-4635-8C1E-2E5919E38025}" type="datetime1">
              <a:rPr lang="en-US" smtClean="0">
                <a:latin typeface="Arial"/>
              </a:rPr>
              <a:t>8/12/2023</a:t>
            </a:fld>
            <a:endParaRPr lang="en-US">
              <a:latin typeface="Arial"/>
            </a:endParaRPr>
          </a:p>
        </p:txBody>
      </p:sp>
    </p:spTree>
    <p:extLst>
      <p:ext uri="{BB962C8B-B14F-4D97-AF65-F5344CB8AC3E}">
        <p14:creationId xmlns:p14="http://schemas.microsoft.com/office/powerpoint/2010/main" val="177543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4" end="4"/>
                                            </p:txEl>
                                          </p:spTgt>
                                        </p:tgtEl>
                                        <p:attrNameLst>
                                          <p:attrName>style.visibility</p:attrName>
                                        </p:attrNameLst>
                                      </p:cBhvr>
                                      <p:to>
                                        <p:strVal val="visible"/>
                                      </p:to>
                                    </p:set>
                                    <p:anim calcmode="lin" valueType="num">
                                      <p:cBhvr additive="base">
                                        <p:cTn id="7" dur="500" fill="hold"/>
                                        <p:tgtEl>
                                          <p:spTgt spid="55299">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75" y="347472"/>
            <a:ext cx="8229600" cy="781241"/>
          </a:xfrm>
        </p:spPr>
        <p:txBody>
          <a:bodyPr/>
          <a:lstStyle/>
          <a:p>
            <a:r>
              <a:rPr lang="en-US" dirty="0"/>
              <a:t>Requirements change management</a:t>
            </a:r>
          </a:p>
        </p:txBody>
      </p:sp>
      <p:sp>
        <p:nvSpPr>
          <p:cNvPr id="3" name="Content Placeholder 2"/>
          <p:cNvSpPr>
            <a:spLocks noGrp="1"/>
          </p:cNvSpPr>
          <p:nvPr>
            <p:ph idx="1"/>
          </p:nvPr>
        </p:nvSpPr>
        <p:spPr>
          <a:xfrm>
            <a:off x="457200" y="1128713"/>
            <a:ext cx="8229600" cy="5348287"/>
          </a:xfrm>
        </p:spPr>
        <p:txBody>
          <a:bodyPr>
            <a:normAutofit fontScale="92500" lnSpcReduction="20000"/>
          </a:bodyPr>
          <a:lstStyle/>
          <a:p>
            <a:pPr algn="just"/>
            <a:r>
              <a:rPr lang="en-US" dirty="0">
                <a:latin typeface="Bookman Old Style" panose="02050604050505020204" pitchFamily="18" charset="0"/>
              </a:rPr>
              <a:t>Deciding if a requirements change should be accepted</a:t>
            </a:r>
          </a:p>
          <a:p>
            <a:pPr lvl="1" algn="just"/>
            <a:r>
              <a:rPr lang="en-US" sz="2400" i="1" dirty="0">
                <a:solidFill>
                  <a:srgbClr val="FF0000"/>
                </a:solidFill>
                <a:latin typeface="Bookman Old Style" panose="02050604050505020204" pitchFamily="18" charset="0"/>
              </a:rPr>
              <a:t>Problem analysis and change specification</a:t>
            </a:r>
            <a:r>
              <a:rPr lang="en-US" sz="2400" dirty="0">
                <a:solidFill>
                  <a:srgbClr val="FF0000"/>
                </a:solidFill>
                <a:latin typeface="Bookman Old Style" panose="02050604050505020204" pitchFamily="18" charset="0"/>
              </a:rPr>
              <a:t> </a:t>
            </a:r>
          </a:p>
          <a:p>
            <a:pPr lvl="2" algn="just"/>
            <a:r>
              <a:rPr lang="en-US" sz="2400" dirty="0">
                <a:latin typeface="Bookman Old Style" panose="02050604050505020204" pitchFamily="18" charset="0"/>
              </a:rPr>
              <a:t>During this stage, the problem or the change proposal is analyzed to check that it is valid. This analysis is fed back to the change requestor who may respond with a more specific requirements change proposal, or decide to withdraw the request.</a:t>
            </a:r>
            <a:endParaRPr lang="en-GB" sz="2400" dirty="0">
              <a:latin typeface="Bookman Old Style" panose="02050604050505020204" pitchFamily="18" charset="0"/>
            </a:endParaRPr>
          </a:p>
          <a:p>
            <a:pPr lvl="1" algn="just"/>
            <a:r>
              <a:rPr lang="en-US" sz="2400" i="1" dirty="0">
                <a:solidFill>
                  <a:srgbClr val="FF0000"/>
                </a:solidFill>
                <a:latin typeface="Bookman Old Style" panose="02050604050505020204" pitchFamily="18" charset="0"/>
              </a:rPr>
              <a:t>Change analysis and costing</a:t>
            </a:r>
            <a:r>
              <a:rPr lang="en-US" sz="2400" dirty="0">
                <a:solidFill>
                  <a:srgbClr val="FF0000"/>
                </a:solidFill>
                <a:latin typeface="Bookman Old Style" panose="02050604050505020204" pitchFamily="18" charset="0"/>
              </a:rPr>
              <a:t> </a:t>
            </a:r>
          </a:p>
          <a:p>
            <a:pPr lvl="2" algn="just"/>
            <a:r>
              <a:rPr lang="en-US" sz="2400" dirty="0">
                <a:latin typeface="Bookman Old Style" panose="02050604050505020204" pitchFamily="18" charset="0"/>
              </a:rPr>
              <a:t>The effect of the proposed change is assessed using traceability information and general knowledge of the system requirements. Once this analysis is completed, a decision is made whether or not to proceed with the requirements change.</a:t>
            </a:r>
            <a:endParaRPr lang="en-GB" sz="2400" dirty="0">
              <a:latin typeface="Bookman Old Style" panose="02050604050505020204" pitchFamily="18" charset="0"/>
            </a:endParaRPr>
          </a:p>
          <a:p>
            <a:pPr lvl="1" algn="just"/>
            <a:r>
              <a:rPr lang="en-US" sz="2400" dirty="0">
                <a:solidFill>
                  <a:srgbClr val="FF0000"/>
                </a:solidFill>
                <a:latin typeface="Bookman Old Style" panose="02050604050505020204" pitchFamily="18" charset="0"/>
              </a:rPr>
              <a:t>Change implementation</a:t>
            </a:r>
            <a:r>
              <a:rPr lang="en-US" sz="2400" dirty="0">
                <a:latin typeface="Bookman Old Style" panose="02050604050505020204" pitchFamily="18" charset="0"/>
              </a:rPr>
              <a:t> </a:t>
            </a:r>
          </a:p>
          <a:p>
            <a:pPr lvl="2" algn="just"/>
            <a:r>
              <a:rPr lang="en-US" sz="2400" dirty="0">
                <a:latin typeface="Bookman Old Style" panose="02050604050505020204" pitchFamily="18" charset="0"/>
              </a:rPr>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SWE2301: Introduction to software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6" name="Date Placeholder 5"/>
          <p:cNvSpPr>
            <a:spLocks noGrp="1"/>
          </p:cNvSpPr>
          <p:nvPr>
            <p:ph type="dt" sz="half" idx="10"/>
          </p:nvPr>
        </p:nvSpPr>
        <p:spPr/>
        <p:txBody>
          <a:bodyPr/>
          <a:lstStyle/>
          <a:p>
            <a:fld id="{76BA7806-0D14-4FB7-8357-310A649C99B1}" type="datetime1">
              <a:rPr lang="en-US" smtClean="0">
                <a:latin typeface="Arial"/>
              </a:rPr>
              <a:t>8/12/2023</a:t>
            </a:fld>
            <a:endParaRPr lang="en-US">
              <a:latin typeface="Arial"/>
            </a:endParaRPr>
          </a:p>
        </p:txBody>
      </p:sp>
    </p:spTree>
    <p:extLst>
      <p:ext uri="{BB962C8B-B14F-4D97-AF65-F5344CB8AC3E}">
        <p14:creationId xmlns:p14="http://schemas.microsoft.com/office/powerpoint/2010/main" val="2867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3484"/>
            <a:ext cx="8229600" cy="838200"/>
          </a:xfrm>
        </p:spPr>
        <p:txBody>
          <a:bodyPr/>
          <a:lstStyle/>
          <a:p>
            <a:pPr algn="ctr"/>
            <a:r>
              <a:rPr lang="en-US" dirty="0"/>
              <a:t>Lecture Summary</a:t>
            </a:r>
          </a:p>
        </p:txBody>
      </p:sp>
      <p:sp>
        <p:nvSpPr>
          <p:cNvPr id="5" name="Content Placeholder 4"/>
          <p:cNvSpPr>
            <a:spLocks noGrp="1"/>
          </p:cNvSpPr>
          <p:nvPr>
            <p:ph idx="1"/>
          </p:nvPr>
        </p:nvSpPr>
        <p:spPr>
          <a:xfrm>
            <a:off x="457200" y="1385887"/>
            <a:ext cx="8229600" cy="4876800"/>
          </a:xfrm>
        </p:spPr>
        <p:txBody>
          <a:bodyPr>
            <a:normAutofit/>
          </a:bodyPr>
          <a:lstStyle/>
          <a:p>
            <a:pPr algn="just"/>
            <a:r>
              <a:rPr lang="en-US" dirty="0">
                <a:latin typeface="Bookman Old Style" panose="02050604050505020204" pitchFamily="18" charset="0"/>
              </a:rPr>
              <a:t>The requirements engineering process answers “What” functionalities should the new system have.</a:t>
            </a:r>
          </a:p>
          <a:p>
            <a:pPr algn="just"/>
            <a:endParaRPr lang="en-US" dirty="0">
              <a:latin typeface="Bookman Old Style" panose="02050604050505020204" pitchFamily="18" charset="0"/>
            </a:endParaRPr>
          </a:p>
          <a:p>
            <a:pPr algn="just"/>
            <a:r>
              <a:rPr lang="en-US" dirty="0">
                <a:latin typeface="Bookman Old Style" panose="02050604050505020204" pitchFamily="18" charset="0"/>
              </a:rPr>
              <a:t>Requirements for a software system set out what the system should do and define constraints on its operation and implementation.</a:t>
            </a:r>
          </a:p>
          <a:p>
            <a:pPr marL="0" indent="0" algn="just">
              <a:buNone/>
            </a:pPr>
            <a:endParaRPr lang="en-US" dirty="0">
              <a:latin typeface="Bookman Old Style" panose="02050604050505020204" pitchFamily="18" charset="0"/>
            </a:endParaRPr>
          </a:p>
          <a:p>
            <a:pPr algn="just"/>
            <a:r>
              <a:rPr lang="en-US" dirty="0">
                <a:latin typeface="Bookman Old Style" panose="02050604050505020204" pitchFamily="18" charset="0"/>
              </a:rPr>
              <a:t>RE involve common processes such as elicitation, analysis, validation and management.</a:t>
            </a:r>
          </a:p>
          <a:p>
            <a:pPr marL="0" indent="0" algn="just">
              <a:buNone/>
            </a:pPr>
            <a:endParaRPr lang="en-US" dirty="0"/>
          </a:p>
          <a:p>
            <a:pPr marL="0" indent="0" algn="just">
              <a:buNone/>
            </a:pPr>
            <a:endParaRPr lang="en-US" dirty="0">
              <a:ea typeface="SimHei" panose="02010609060101010101" pitchFamily="49" charset="-122"/>
              <a:cs typeface="Times New Roman" panose="02020603050405020304" pitchFamily="18" charset="0"/>
            </a:endParaRPr>
          </a:p>
          <a:p>
            <a:pPr algn="just"/>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a:t>SWE2301: Introduction to software Engineering</a:t>
            </a:r>
          </a:p>
        </p:txBody>
      </p:sp>
      <p:sp>
        <p:nvSpPr>
          <p:cNvPr id="4" name="Date Placeholder 3"/>
          <p:cNvSpPr>
            <a:spLocks noGrp="1"/>
          </p:cNvSpPr>
          <p:nvPr>
            <p:ph type="dt" sz="half" idx="10"/>
          </p:nvPr>
        </p:nvSpPr>
        <p:spPr/>
        <p:txBody>
          <a:bodyPr/>
          <a:lstStyle/>
          <a:p>
            <a:fld id="{74AA8115-7F70-42D5-949E-3C49720A7447}" type="datetime1">
              <a:rPr lang="en-US" smtClean="0">
                <a:latin typeface="Arial"/>
              </a:rPr>
              <a:t>8/12/2023</a:t>
            </a:fld>
            <a:endParaRPr lang="en-US">
              <a:latin typeface="Arial"/>
            </a:endParaRPr>
          </a:p>
        </p:txBody>
      </p:sp>
    </p:spTree>
    <p:extLst>
      <p:ext uri="{BB962C8B-B14F-4D97-AF65-F5344CB8AC3E}">
        <p14:creationId xmlns:p14="http://schemas.microsoft.com/office/powerpoint/2010/main" val="43410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just">
              <a:buNone/>
            </a:pPr>
            <a:endParaRPr lang="en-US" sz="2800" dirty="0"/>
          </a:p>
          <a:p>
            <a:pPr marL="0" indent="0" algn="just">
              <a:buNone/>
            </a:pPr>
            <a:endParaRPr lang="en-US" sz="2800" dirty="0"/>
          </a:p>
          <a:p>
            <a:pPr marL="0" indent="0" algn="ctr">
              <a:buNone/>
            </a:pPr>
            <a:endParaRPr lang="en-US" sz="2800" dirty="0"/>
          </a:p>
          <a:p>
            <a:pPr marL="0" indent="0" algn="ctr">
              <a:buNone/>
            </a:pPr>
            <a:r>
              <a:rPr lang="en-US" sz="2800" dirty="0"/>
              <a:t>Question ??</a:t>
            </a:r>
          </a:p>
        </p:txBody>
      </p:sp>
      <p:sp>
        <p:nvSpPr>
          <p:cNvPr id="4" name="Footer Placeholder 3"/>
          <p:cNvSpPr>
            <a:spLocks noGrp="1"/>
          </p:cNvSpPr>
          <p:nvPr>
            <p:ph type="ftr" sz="quarter" idx="11"/>
          </p:nvPr>
        </p:nvSpPr>
        <p:spPr/>
        <p:txBody>
          <a:bodyPr/>
          <a:lstStyle/>
          <a:p>
            <a:r>
              <a:rPr lang="en-US">
                <a:latin typeface="Arial"/>
              </a:rPr>
              <a:t>SWE2301: Introduction to software Engineering</a:t>
            </a:r>
          </a:p>
        </p:txBody>
      </p:sp>
      <p:sp>
        <p:nvSpPr>
          <p:cNvPr id="5" name="Slide Number Placeholder 4"/>
          <p:cNvSpPr>
            <a:spLocks noGrp="1"/>
          </p:cNvSpPr>
          <p:nvPr>
            <p:ph type="sldNum" sz="quarter" idx="12"/>
          </p:nvPr>
        </p:nvSpPr>
        <p:spPr/>
        <p:txBody>
          <a:bodyPr/>
          <a:lstStyle/>
          <a:p>
            <a:fld id="{A3D98C4E-54FF-DE42-8B50-68F280D9DF8C}" type="slidenum">
              <a:rPr lang="en-US" smtClean="0">
                <a:latin typeface="Arial"/>
              </a:rPr>
              <a:pPr/>
              <a:t>25</a:t>
            </a:fld>
            <a:endParaRPr lang="en-US">
              <a:latin typeface="Arial"/>
            </a:endParaRPr>
          </a:p>
        </p:txBody>
      </p:sp>
      <p:sp>
        <p:nvSpPr>
          <p:cNvPr id="6" name="Date Placeholder 5"/>
          <p:cNvSpPr>
            <a:spLocks noGrp="1"/>
          </p:cNvSpPr>
          <p:nvPr>
            <p:ph type="dt" sz="half" idx="10"/>
          </p:nvPr>
        </p:nvSpPr>
        <p:spPr/>
        <p:txBody>
          <a:bodyPr/>
          <a:lstStyle/>
          <a:p>
            <a:fld id="{D32DAA34-D533-4B8A-9D74-A3FC48205A5B}" type="datetime1">
              <a:rPr lang="en-US" smtClean="0">
                <a:latin typeface="Arial"/>
              </a:rPr>
              <a:t>8/12/2023</a:t>
            </a:fld>
            <a:endParaRPr lang="en-US">
              <a:latin typeface="Arial"/>
            </a:endParaRPr>
          </a:p>
        </p:txBody>
      </p:sp>
    </p:spTree>
    <p:extLst>
      <p:ext uri="{BB962C8B-B14F-4D97-AF65-F5344CB8AC3E}">
        <p14:creationId xmlns:p14="http://schemas.microsoft.com/office/powerpoint/2010/main" val="3162168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99091"/>
            <a:ext cx="8229600" cy="705465"/>
          </a:xfrm>
          <a:noFill/>
          <a:ln/>
        </p:spPr>
        <p:txBody>
          <a:bodyPr lIns="90487" tIns="44450" rIns="90487" bIns="44450"/>
          <a:lstStyle/>
          <a:p>
            <a:pPr algn="ctr"/>
            <a:r>
              <a:rPr lang="en-GB" dirty="0"/>
              <a:t>Requirements engineering</a:t>
            </a:r>
          </a:p>
        </p:txBody>
      </p:sp>
      <p:sp>
        <p:nvSpPr>
          <p:cNvPr id="7171" name="Rectangle 3"/>
          <p:cNvSpPr>
            <a:spLocks noGrp="1" noChangeArrowheads="1"/>
          </p:cNvSpPr>
          <p:nvPr>
            <p:ph idx="1"/>
          </p:nvPr>
        </p:nvSpPr>
        <p:spPr>
          <a:xfrm>
            <a:off x="457200" y="1173381"/>
            <a:ext cx="8229600" cy="4876800"/>
          </a:xfrm>
          <a:noFill/>
          <a:ln/>
        </p:spPr>
        <p:txBody>
          <a:bodyPr lIns="90487" tIns="44450" rIns="90487" bIns="44450"/>
          <a:lstStyle/>
          <a:p>
            <a:pPr algn="just"/>
            <a:r>
              <a:rPr lang="en-GB" dirty="0">
                <a:latin typeface="Bookman Old Style" panose="02050604050505020204" pitchFamily="18" charset="0"/>
              </a:rPr>
              <a:t>The process of establishing the services that the customer requires from a system and the constraints under which it operates and is developed.</a:t>
            </a:r>
          </a:p>
          <a:p>
            <a:pPr algn="just"/>
            <a:endParaRPr lang="en-GB" dirty="0">
              <a:latin typeface="Bookman Old Style" panose="02050604050505020204" pitchFamily="18" charset="0"/>
            </a:endParaRPr>
          </a:p>
          <a:p>
            <a:pPr marL="0" indent="0" algn="just">
              <a:buNone/>
            </a:pPr>
            <a:endParaRPr lang="en-GB" dirty="0">
              <a:latin typeface="Bookman Old Style" panose="02050604050505020204" pitchFamily="18" charset="0"/>
            </a:endParaRPr>
          </a:p>
          <a:p>
            <a:pPr algn="just"/>
            <a:r>
              <a:rPr lang="en-GB" dirty="0">
                <a:latin typeface="Bookman Old Style" panose="02050604050505020204" pitchFamily="18" charset="0"/>
              </a:rPr>
              <a:t>The requirements themselves are the descriptions of the system services and constraints that are generated during the requirements engineering process.</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347472"/>
            <a:ext cx="8229600" cy="766763"/>
          </a:xfrm>
          <a:noFill/>
          <a:ln/>
        </p:spPr>
        <p:txBody>
          <a:bodyPr lIns="90487" tIns="44450" rIns="90487" bIns="44450"/>
          <a:lstStyle/>
          <a:p>
            <a:pPr algn="ctr"/>
            <a:r>
              <a:rPr lang="en-GB" dirty="0"/>
              <a:t>What is a requirement?</a:t>
            </a:r>
          </a:p>
        </p:txBody>
      </p:sp>
      <p:sp>
        <p:nvSpPr>
          <p:cNvPr id="8195" name="Rectangle 3"/>
          <p:cNvSpPr>
            <a:spLocks noGrp="1" noChangeArrowheads="1"/>
          </p:cNvSpPr>
          <p:nvPr>
            <p:ph idx="1"/>
          </p:nvPr>
        </p:nvSpPr>
        <p:spPr>
          <a:xfrm>
            <a:off x="457200" y="1114235"/>
            <a:ext cx="8229600" cy="5362765"/>
          </a:xfrm>
          <a:noFill/>
          <a:ln/>
        </p:spPr>
        <p:txBody>
          <a:bodyPr lIns="90487" tIns="44450" rIns="90487" bIns="44450">
            <a:normAutofit/>
          </a:bodyPr>
          <a:lstStyle/>
          <a:p>
            <a:pPr algn="just">
              <a:lnSpc>
                <a:spcPct val="90000"/>
              </a:lnSpc>
            </a:pPr>
            <a:r>
              <a:rPr lang="en-GB" dirty="0">
                <a:latin typeface="Bookman Old Style" panose="02050604050505020204" pitchFamily="18" charset="0"/>
              </a:rPr>
              <a:t>It may range from a high-level abstract statement of a service or of a system constraint to a detailed mathematical functional specification.</a:t>
            </a:r>
          </a:p>
          <a:p>
            <a:pPr algn="just">
              <a:lnSpc>
                <a:spcPct val="90000"/>
              </a:lnSpc>
            </a:pPr>
            <a:endParaRPr lang="en-GB" dirty="0">
              <a:latin typeface="Bookman Old Style" panose="02050604050505020204" pitchFamily="18" charset="0"/>
            </a:endParaRPr>
          </a:p>
          <a:p>
            <a:pPr algn="just">
              <a:lnSpc>
                <a:spcPct val="90000"/>
              </a:lnSpc>
            </a:pPr>
            <a:r>
              <a:rPr lang="en-GB" dirty="0">
                <a:latin typeface="Bookman Old Style" panose="02050604050505020204" pitchFamily="18" charset="0"/>
              </a:rPr>
              <a:t>This is inevitable as requirements may serve a dual function</a:t>
            </a:r>
          </a:p>
          <a:p>
            <a:pPr lvl="1" algn="just">
              <a:lnSpc>
                <a:spcPct val="90000"/>
              </a:lnSpc>
            </a:pPr>
            <a:r>
              <a:rPr lang="en-GB" sz="2400" dirty="0">
                <a:latin typeface="Bookman Old Style" panose="02050604050505020204" pitchFamily="18" charset="0"/>
              </a:rPr>
              <a:t>May be the basis for a bid for a contract - therefore must be open to interpretation;</a:t>
            </a:r>
          </a:p>
          <a:p>
            <a:pPr lvl="1" algn="just">
              <a:lnSpc>
                <a:spcPct val="90000"/>
              </a:lnSpc>
            </a:pPr>
            <a:r>
              <a:rPr lang="en-GB" sz="2400" dirty="0">
                <a:latin typeface="Bookman Old Style" panose="02050604050505020204" pitchFamily="18" charset="0"/>
              </a:rPr>
              <a:t>May be the basis for the contract itself - therefore must be defined in detail;</a:t>
            </a:r>
          </a:p>
          <a:p>
            <a:pPr lvl="1" algn="just">
              <a:lnSpc>
                <a:spcPct val="90000"/>
              </a:lnSpc>
            </a:pPr>
            <a:endParaRPr lang="en-GB" sz="2400" dirty="0">
              <a:latin typeface="Bookman Old Style" panose="02050604050505020204" pitchFamily="18" charset="0"/>
            </a:endParaRPr>
          </a:p>
          <a:p>
            <a:pPr algn="just">
              <a:lnSpc>
                <a:spcPct val="90000"/>
              </a:lnSpc>
            </a:pPr>
            <a:r>
              <a:rPr lang="en-GB" dirty="0">
                <a:latin typeface="Bookman Old Style" panose="02050604050505020204" pitchFamily="18" charset="0"/>
              </a:rPr>
              <a:t>Both these statements may be called requirements</a:t>
            </a:r>
            <a:r>
              <a:rPr lang="en-GB" sz="2000" dirty="0"/>
              <a: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t>SWE2301: Introduction to software Engineering</a:t>
            </a:r>
          </a:p>
        </p:txBody>
      </p:sp>
      <p:sp>
        <p:nvSpPr>
          <p:cNvPr id="2" name="Date Placeholder 1"/>
          <p:cNvSpPr>
            <a:spLocks noGrp="1"/>
          </p:cNvSpPr>
          <p:nvPr>
            <p:ph type="dt" sz="half" idx="10"/>
          </p:nvPr>
        </p:nvSpPr>
        <p:spPr/>
        <p:txBody>
          <a:bodyPr/>
          <a:lstStyle/>
          <a:p>
            <a:fld id="{EC2AF8F7-087E-4E66-9A24-92BA63353332}" type="datetime1">
              <a:rPr lang="en-US" smtClean="0">
                <a:latin typeface="Arial"/>
              </a:rPr>
              <a:t>8/12/2023</a:t>
            </a:fld>
            <a:endParaRPr lang="en-US">
              <a:latin typeface="Arial"/>
            </a:endParaRPr>
          </a:p>
        </p:txBody>
      </p:sp>
    </p:spTree>
    <p:extLst>
      <p:ext uri="{BB962C8B-B14F-4D97-AF65-F5344CB8AC3E}">
        <p14:creationId xmlns:p14="http://schemas.microsoft.com/office/powerpoint/2010/main" val="23924969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3" end="3"/>
                                            </p:txEl>
                                          </p:spTgt>
                                        </p:tgtEl>
                                        <p:attrNameLst>
                                          <p:attrName>style.visibility</p:attrName>
                                        </p:attrNameLst>
                                      </p:cBhvr>
                                      <p:to>
                                        <p:strVal val="visible"/>
                                      </p:to>
                                    </p:set>
                                    <p:anim calcmode="lin" valueType="num">
                                      <p:cBhvr additive="base">
                                        <p:cTn id="7"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5">
                                            <p:txEl>
                                              <p:pRg st="4" end="4"/>
                                            </p:txEl>
                                          </p:spTgt>
                                        </p:tgtEl>
                                        <p:attrNameLst>
                                          <p:attrName>style.visibility</p:attrName>
                                        </p:attrNameLst>
                                      </p:cBhvr>
                                      <p:to>
                                        <p:strVal val="visible"/>
                                      </p:to>
                                    </p:set>
                                    <p:anim calcmode="lin" valueType="num">
                                      <p:cBhvr additive="base">
                                        <p:cTn id="11"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195">
                                            <p:txEl>
                                              <p:pRg st="6" end="6"/>
                                            </p:txEl>
                                          </p:spTgt>
                                        </p:tgtEl>
                                        <p:attrNameLst>
                                          <p:attrName>style.visibility</p:attrName>
                                        </p:attrNameLst>
                                      </p:cBhvr>
                                      <p:to>
                                        <p:strVal val="visible"/>
                                      </p:to>
                                    </p:set>
                                    <p:anim calcmode="lin" valueType="num">
                                      <p:cBhvr additive="base">
                                        <p:cTn id="15"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500019"/>
            <a:ext cx="8229600" cy="725129"/>
          </a:xfrm>
        </p:spPr>
        <p:txBody>
          <a:bodyPr/>
          <a:lstStyle/>
          <a:p>
            <a:pPr algn="ctr"/>
            <a:r>
              <a:rPr lang="en-GB" dirty="0"/>
              <a:t>Requirements abstraction (Davis)</a:t>
            </a:r>
          </a:p>
        </p:txBody>
      </p:sp>
      <p:sp>
        <p:nvSpPr>
          <p:cNvPr id="6" name="Rectangle 5"/>
          <p:cNvSpPr/>
          <p:nvPr/>
        </p:nvSpPr>
        <p:spPr>
          <a:xfrm>
            <a:off x="457200" y="1391234"/>
            <a:ext cx="8305800" cy="4524315"/>
          </a:xfrm>
          <a:prstGeom prst="rect">
            <a:avLst/>
          </a:prstGeom>
        </p:spPr>
        <p:txBody>
          <a:bodyPr wrap="square">
            <a:spAutoFit/>
          </a:bodyPr>
          <a:lstStyle/>
          <a:p>
            <a:pPr algn="just"/>
            <a:r>
              <a:rPr lang="en-US" sz="2400" dirty="0">
                <a:solidFill>
                  <a:srgbClr val="000000"/>
                </a:solidFill>
                <a:latin typeface="Bookman Old Style" panose="02050604050505020204" pitchFamily="18" charset="0"/>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400" dirty="0">
              <a:latin typeface="Bookman Old Style" panose="02050604050505020204" pitchFamily="18" charset="0"/>
              <a:cs typeface="Arial"/>
            </a:endParaRP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8" name="Footer Placeholder 7"/>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47472"/>
            <a:ext cx="8367713" cy="838200"/>
          </a:xfrm>
          <a:noFill/>
          <a:ln/>
        </p:spPr>
        <p:txBody>
          <a:bodyPr lIns="90487" tIns="44450" rIns="90487" bIns="44450">
            <a:normAutofit/>
          </a:bodyPr>
          <a:lstStyle/>
          <a:p>
            <a:pPr algn="ctr"/>
            <a:r>
              <a:rPr lang="en-GB" dirty="0"/>
              <a:t>Types of requirement</a:t>
            </a:r>
          </a:p>
        </p:txBody>
      </p:sp>
      <p:sp>
        <p:nvSpPr>
          <p:cNvPr id="9219" name="Rectangle 3"/>
          <p:cNvSpPr>
            <a:spLocks noGrp="1" noChangeArrowheads="1"/>
          </p:cNvSpPr>
          <p:nvPr>
            <p:ph idx="1"/>
          </p:nvPr>
        </p:nvSpPr>
        <p:spPr>
          <a:xfrm>
            <a:off x="457200" y="1199959"/>
            <a:ext cx="8229600" cy="4876800"/>
          </a:xfrm>
          <a:noFill/>
          <a:ln/>
        </p:spPr>
        <p:txBody>
          <a:bodyPr lIns="90487" tIns="44450" rIns="90487" bIns="44450">
            <a:normAutofit/>
          </a:bodyPr>
          <a:lstStyle/>
          <a:p>
            <a:pPr algn="just"/>
            <a:r>
              <a:rPr lang="en-GB" dirty="0">
                <a:latin typeface="Bookman Old Style" panose="02050604050505020204" pitchFamily="18" charset="0"/>
              </a:rPr>
              <a:t>User requirements</a:t>
            </a:r>
          </a:p>
          <a:p>
            <a:pPr lvl="1" algn="just"/>
            <a:r>
              <a:rPr lang="en-GB" sz="2400" dirty="0">
                <a:latin typeface="Bookman Old Style" panose="02050604050505020204" pitchFamily="18" charset="0"/>
              </a:rPr>
              <a:t>Statements in natural language plus diagrams of the services the system provides and its operational constraints. Written for customers.</a:t>
            </a:r>
          </a:p>
          <a:p>
            <a:pPr marL="274320" lvl="1" indent="0" algn="just">
              <a:buNone/>
            </a:pPr>
            <a:endParaRPr lang="en-GB" sz="2400" dirty="0">
              <a:latin typeface="Bookman Old Style" panose="02050604050505020204" pitchFamily="18" charset="0"/>
            </a:endParaRPr>
          </a:p>
          <a:p>
            <a:pPr algn="just"/>
            <a:r>
              <a:rPr lang="en-GB" dirty="0">
                <a:latin typeface="Bookman Old Style" panose="02050604050505020204" pitchFamily="18" charset="0"/>
              </a:rPr>
              <a:t>System requirements</a:t>
            </a:r>
          </a:p>
          <a:p>
            <a:pPr lvl="1" algn="just"/>
            <a:r>
              <a:rPr lang="en-GB" sz="2400" dirty="0">
                <a:latin typeface="Bookman Old Style" panose="02050604050505020204" pitchFamily="18" charset="0"/>
              </a:rPr>
              <a:t>A structured document setting out detailed descriptions of the system’s functions, services and operational constraints. Defines what should be implemented so may be part of a contract between client and contractor.</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a:t>SWE2301: Introduction to software Engineering</a:t>
            </a:r>
          </a:p>
        </p:txBody>
      </p:sp>
      <p:sp>
        <p:nvSpPr>
          <p:cNvPr id="2" name="Date Placeholder 1"/>
          <p:cNvSpPr>
            <a:spLocks noGrp="1"/>
          </p:cNvSpPr>
          <p:nvPr>
            <p:ph type="dt" sz="half" idx="10"/>
          </p:nvPr>
        </p:nvSpPr>
        <p:spPr/>
        <p:txBody>
          <a:bodyPr/>
          <a:lstStyle/>
          <a:p>
            <a:fld id="{9626EB83-53C6-4F81-BEC0-4A520392A965}" type="datetime1">
              <a:rPr lang="en-US" smtClean="0">
                <a:latin typeface="Arial"/>
              </a:rPr>
              <a:t>8/12/2023</a:t>
            </a:fld>
            <a:endParaRPr lang="en-US">
              <a:latin typeface="Arial"/>
            </a:endParaRPr>
          </a:p>
        </p:txBody>
      </p:sp>
    </p:spTree>
    <p:extLst>
      <p:ext uri="{BB962C8B-B14F-4D97-AF65-F5344CB8AC3E}">
        <p14:creationId xmlns:p14="http://schemas.microsoft.com/office/powerpoint/2010/main" val="929272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3" end="3"/>
                                            </p:txEl>
                                          </p:spTgt>
                                        </p:tgtEl>
                                        <p:attrNameLst>
                                          <p:attrName>style.visibility</p:attrName>
                                        </p:attrNameLst>
                                      </p:cBhvr>
                                      <p:to>
                                        <p:strVal val="visible"/>
                                      </p:to>
                                    </p:set>
                                    <p:anim calcmode="lin" valueType="num">
                                      <p:cBhvr additive="base">
                                        <p:cTn id="7"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19">
                                            <p:txEl>
                                              <p:pRg st="4" end="4"/>
                                            </p:txEl>
                                          </p:spTgt>
                                        </p:tgtEl>
                                        <p:attrNameLst>
                                          <p:attrName>style.visibility</p:attrName>
                                        </p:attrNameLst>
                                      </p:cBhvr>
                                      <p:to>
                                        <p:strVal val="visible"/>
                                      </p:to>
                                    </p:set>
                                    <p:anim calcmode="lin" valueType="num">
                                      <p:cBhvr additive="base">
                                        <p:cTn id="11"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84889" y="347472"/>
            <a:ext cx="8229600" cy="990600"/>
          </a:xfrm>
        </p:spPr>
        <p:txBody>
          <a:bodyPr/>
          <a:lstStyle/>
          <a:p>
            <a:pPr algn="ctr" eaLnBrk="1" hangingPunct="1"/>
            <a:r>
              <a:rPr lang="en-US" dirty="0"/>
              <a:t>User and System requirements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6" name="Footer Placeholder 5"/>
          <p:cNvSpPr>
            <a:spLocks noGrp="1"/>
          </p:cNvSpPr>
          <p:nvPr>
            <p:ph type="ftr" sz="quarter" idx="11"/>
          </p:nvPr>
        </p:nvSpPr>
        <p:spPr/>
        <p:txBody>
          <a:bodyPr/>
          <a:lstStyle/>
          <a:p>
            <a:pPr>
              <a:defRPr/>
            </a:pPr>
            <a:r>
              <a:rPr lang="en-US"/>
              <a:t>SWE2301: Introduction to software Engineering</a:t>
            </a:r>
          </a:p>
        </p:txBody>
      </p:sp>
      <p:pic>
        <p:nvPicPr>
          <p:cNvPr id="7" name="Picture 6"/>
          <p:cNvPicPr>
            <a:picLocks noChangeAspect="1"/>
          </p:cNvPicPr>
          <p:nvPr/>
        </p:nvPicPr>
        <p:blipFill rotWithShape="1">
          <a:blip r:embed="rId2"/>
          <a:srcRect l="27557" t="36719" r="35781" b="13477"/>
          <a:stretch/>
        </p:blipFill>
        <p:spPr>
          <a:xfrm>
            <a:off x="1354134" y="1338072"/>
            <a:ext cx="6907421" cy="4775976"/>
          </a:xfrm>
          <a:prstGeom prst="rect">
            <a:avLst/>
          </a:prstGeom>
        </p:spPr>
      </p:pic>
      <p:sp>
        <p:nvSpPr>
          <p:cNvPr id="2" name="Date Placeholder 1"/>
          <p:cNvSpPr>
            <a:spLocks noGrp="1"/>
          </p:cNvSpPr>
          <p:nvPr>
            <p:ph type="dt" sz="half" idx="10"/>
          </p:nvPr>
        </p:nvSpPr>
        <p:spPr/>
        <p:txBody>
          <a:bodyPr/>
          <a:lstStyle/>
          <a:p>
            <a:fld id="{3178A64B-E512-4AD4-B873-D07F9FB2FC99}" type="datetime1">
              <a:rPr lang="en-US" smtClean="0">
                <a:latin typeface="Arial"/>
              </a:rPr>
              <a:t>8/12/2023</a:t>
            </a:fld>
            <a:endParaRPr lang="en-US">
              <a:latin typeface="Arial"/>
            </a:endParaRPr>
          </a:p>
        </p:txBody>
      </p:sp>
    </p:spTree>
    <p:extLst>
      <p:ext uri="{BB962C8B-B14F-4D97-AF65-F5344CB8AC3E}">
        <p14:creationId xmlns:p14="http://schemas.microsoft.com/office/powerpoint/2010/main" val="203820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0999" y="266700"/>
            <a:ext cx="8664677" cy="854177"/>
          </a:xfrm>
        </p:spPr>
        <p:txBody>
          <a:bodyPr>
            <a:normAutofit fontScale="90000"/>
          </a:bodyPr>
          <a:lstStyle/>
          <a:p>
            <a:pPr algn="ctr"/>
            <a:r>
              <a:rPr lang="en-GB" dirty="0"/>
              <a:t>Functional and non-functional requirements</a:t>
            </a:r>
          </a:p>
        </p:txBody>
      </p:sp>
      <p:sp>
        <p:nvSpPr>
          <p:cNvPr id="34819" name="Rectangle 3"/>
          <p:cNvSpPr>
            <a:spLocks noGrp="1" noChangeArrowheads="1"/>
          </p:cNvSpPr>
          <p:nvPr>
            <p:ph idx="1"/>
          </p:nvPr>
        </p:nvSpPr>
        <p:spPr>
          <a:xfrm>
            <a:off x="304800" y="1189703"/>
            <a:ext cx="8382000" cy="5134898"/>
          </a:xfrm>
        </p:spPr>
        <p:txBody>
          <a:bodyPr>
            <a:normAutofit/>
          </a:bodyPr>
          <a:lstStyle/>
          <a:p>
            <a:pPr algn="just">
              <a:lnSpc>
                <a:spcPct val="90000"/>
              </a:lnSpc>
            </a:pPr>
            <a:r>
              <a:rPr lang="en-GB" sz="2400" dirty="0">
                <a:latin typeface="Bookman Old Style" panose="02050604050505020204" pitchFamily="18" charset="0"/>
              </a:rPr>
              <a:t>Functional requirements</a:t>
            </a:r>
          </a:p>
          <a:p>
            <a:pPr lvl="1"/>
            <a:r>
              <a:rPr lang="en-GB" dirty="0">
                <a:latin typeface="Bookman Old Style" panose="02050604050505020204" pitchFamily="18" charset="0"/>
              </a:rPr>
              <a:t>Functional user requirements may be high-level statements of what the system should do.</a:t>
            </a:r>
          </a:p>
          <a:p>
            <a:pPr lvl="1"/>
            <a:r>
              <a:rPr lang="en-US" dirty="0">
                <a:latin typeface="Bookman Old Style" panose="02050604050505020204" pitchFamily="18" charset="0"/>
              </a:rPr>
              <a:t>Examples:</a:t>
            </a:r>
          </a:p>
          <a:p>
            <a:pPr marL="548640" lvl="2" indent="0">
              <a:buNone/>
            </a:pPr>
            <a:r>
              <a:rPr lang="en-US" dirty="0">
                <a:latin typeface="Bookman Old Style" panose="02050604050505020204" pitchFamily="18" charset="0"/>
              </a:rPr>
              <a:t>A user shall be able to search the appointments lists for all clinics.</a:t>
            </a:r>
            <a:endParaRPr lang="en-GB" dirty="0">
              <a:latin typeface="Bookman Old Style" panose="02050604050505020204" pitchFamily="18" charset="0"/>
            </a:endParaRPr>
          </a:p>
          <a:p>
            <a:pPr lvl="2"/>
            <a:r>
              <a:rPr lang="en-US" dirty="0">
                <a:latin typeface="Bookman Old Style" panose="02050604050505020204" pitchFamily="18" charset="0"/>
              </a:rPr>
              <a:t>The system shall generate each day, for each clinic, a list of patients</a:t>
            </a:r>
            <a:endParaRPr lang="en-GB" dirty="0">
              <a:latin typeface="Bookman Old Style" panose="02050604050505020204" pitchFamily="18" charset="0"/>
            </a:endParaRPr>
          </a:p>
          <a:p>
            <a:pPr marL="0" indent="0">
              <a:buNone/>
            </a:pPr>
            <a:endParaRPr lang="en-GB" dirty="0">
              <a:latin typeface="Bookman Old Style" panose="02050604050505020204" pitchFamily="18" charset="0"/>
            </a:endParaRPr>
          </a:p>
          <a:p>
            <a:pPr algn="just">
              <a:lnSpc>
                <a:spcPct val="90000"/>
              </a:lnSpc>
            </a:pPr>
            <a:r>
              <a:rPr lang="en-GB" sz="2400" dirty="0">
                <a:latin typeface="Bookman Old Style" panose="02050604050505020204" pitchFamily="18" charset="0"/>
              </a:rPr>
              <a:t>Non-functional requirements</a:t>
            </a:r>
          </a:p>
          <a:p>
            <a:pPr lvl="1" algn="just">
              <a:lnSpc>
                <a:spcPct val="90000"/>
              </a:lnSpc>
            </a:pPr>
            <a:r>
              <a:rPr lang="en-GB" dirty="0">
                <a:latin typeface="Bookman Old Style" panose="02050604050505020204" pitchFamily="18" charset="0"/>
              </a:rPr>
              <a:t>These define system properties and constraints e.g. reliability, response time and storage requirements. Constraints are I/O device capability, system representations</a:t>
            </a:r>
            <a:r>
              <a:rPr lang="en-GB" sz="2000" dirty="0">
                <a:latin typeface="Bookman Old Style" panose="02050604050505020204" pitchFamily="18" charset="0"/>
              </a:rPr>
              <a:t>.</a:t>
            </a:r>
          </a:p>
          <a:p>
            <a:pPr lvl="1" algn="just">
              <a:lnSpc>
                <a:spcPct val="90000"/>
              </a:lnSpc>
            </a:pPr>
            <a:r>
              <a:rPr lang="en-GB" dirty="0">
                <a:latin typeface="Bookman Old Style" panose="02050604050505020204" pitchFamily="18" charset="0"/>
              </a:rPr>
              <a:t>Non-functional requirements may be more critical than functional requirements. If these are not met, the system may be useless.</a:t>
            </a:r>
          </a:p>
          <a:p>
            <a:pPr marL="274320" lvl="1" indent="0" algn="just">
              <a:lnSpc>
                <a:spcPct val="90000"/>
              </a:lnSpc>
              <a:buNone/>
            </a:pPr>
            <a:endParaRPr lang="en-GB" dirty="0">
              <a:latin typeface="Bookman Old Style" panose="02050604050505020204" pitchFamily="18" charset="0"/>
            </a:endParaRPr>
          </a:p>
          <a:p>
            <a:pPr algn="just">
              <a:lnSpc>
                <a:spcPct val="90000"/>
              </a:lnSpc>
            </a:pPr>
            <a:endParaRPr lang="en-GB" sz="2000"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403123"/>
            <a:ext cx="8229600" cy="793955"/>
          </a:xfrm>
          <a:noFill/>
          <a:ln/>
        </p:spPr>
        <p:txBody>
          <a:bodyPr lIns="90487" tIns="44450" rIns="90487" bIns="44450"/>
          <a:lstStyle/>
          <a:p>
            <a:r>
              <a:rPr lang="en-GB" dirty="0"/>
              <a:t>The software requirements document</a:t>
            </a:r>
          </a:p>
        </p:txBody>
      </p:sp>
      <p:sp>
        <p:nvSpPr>
          <p:cNvPr id="16387" name="Rectangle 3"/>
          <p:cNvSpPr>
            <a:spLocks noGrp="1" noChangeArrowheads="1"/>
          </p:cNvSpPr>
          <p:nvPr>
            <p:ph type="body" idx="1"/>
          </p:nvPr>
        </p:nvSpPr>
        <p:spPr>
          <a:xfrm>
            <a:off x="457200" y="1269935"/>
            <a:ext cx="8229600" cy="4876800"/>
          </a:xfrm>
          <a:noFill/>
          <a:ln/>
        </p:spPr>
        <p:txBody>
          <a:bodyPr lIns="90487" tIns="44450" rIns="90487" bIns="44450"/>
          <a:lstStyle/>
          <a:p>
            <a:pPr algn="just"/>
            <a:r>
              <a:rPr lang="en-GB" dirty="0">
                <a:latin typeface="Bookman Old Style" panose="02050604050505020204" pitchFamily="18" charset="0"/>
              </a:rPr>
              <a:t>The software requirements document is the official statement of what is required of the system developers.</a:t>
            </a:r>
          </a:p>
          <a:p>
            <a:pPr marL="0" indent="0" algn="just">
              <a:buNone/>
            </a:pPr>
            <a:endParaRPr lang="en-GB" dirty="0">
              <a:latin typeface="Bookman Old Style" panose="02050604050505020204" pitchFamily="18" charset="0"/>
            </a:endParaRPr>
          </a:p>
          <a:p>
            <a:pPr algn="just"/>
            <a:r>
              <a:rPr lang="en-GB" dirty="0">
                <a:latin typeface="Bookman Old Style" panose="02050604050505020204" pitchFamily="18" charset="0"/>
              </a:rPr>
              <a:t>Should include both a definition of user requirements and a specification of the system requirements.</a:t>
            </a:r>
          </a:p>
          <a:p>
            <a:pPr algn="just"/>
            <a:endParaRPr lang="en-GB" dirty="0">
              <a:latin typeface="Bookman Old Style" panose="02050604050505020204" pitchFamily="18" charset="0"/>
            </a:endParaRPr>
          </a:p>
          <a:p>
            <a:pPr algn="just"/>
            <a:r>
              <a:rPr lang="en-GB" dirty="0">
                <a:latin typeface="Bookman Old Style" panose="02050604050505020204" pitchFamily="18" charset="0"/>
              </a:rPr>
              <a:t>It is NOT a design document. As far as possible, it should set of WHAT the system should do rather than HOW it should do it.</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7354</TotalTime>
  <Words>1575</Words>
  <Application>Microsoft Office PowerPoint</Application>
  <PresentationFormat>On-screen Show (4:3)</PresentationFormat>
  <Paragraphs>247</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Apple Chancery</vt:lpstr>
      <vt:lpstr>Arial</vt:lpstr>
      <vt:lpstr>Bookman Old Style</vt:lpstr>
      <vt:lpstr>Calibri</vt:lpstr>
      <vt:lpstr>Zapf Dingbats</vt:lpstr>
      <vt:lpstr>Clarity</vt:lpstr>
      <vt:lpstr>SWE2301:Introduction to software engineering</vt:lpstr>
      <vt:lpstr>Lecture Outline</vt:lpstr>
      <vt:lpstr>Requirements engineering</vt:lpstr>
      <vt:lpstr>What is a requirement?</vt:lpstr>
      <vt:lpstr>Requirements abstraction (Davis)</vt:lpstr>
      <vt:lpstr>Types of requirement</vt:lpstr>
      <vt:lpstr>User and System requirements </vt:lpstr>
      <vt:lpstr>Functional and non-functional requirements</vt:lpstr>
      <vt:lpstr>The software requirements document</vt:lpstr>
      <vt:lpstr>Requirements Engineering Processes</vt:lpstr>
      <vt:lpstr>Requirements elicitation and analysis</vt:lpstr>
      <vt:lpstr>Requirements elicitation and analysis</vt:lpstr>
      <vt:lpstr>Process activities</vt:lpstr>
      <vt:lpstr>Requirements Discovery</vt:lpstr>
      <vt:lpstr>Requirements Discovery</vt:lpstr>
      <vt:lpstr>Interviewing</vt:lpstr>
      <vt:lpstr>Use cases</vt:lpstr>
      <vt:lpstr>Ethnography</vt:lpstr>
      <vt:lpstr>Problems of requirements elicitation and analysis</vt:lpstr>
      <vt:lpstr>Requirements validation</vt:lpstr>
      <vt:lpstr>Requirements validation techniques</vt:lpstr>
      <vt:lpstr>Requirements Management</vt:lpstr>
      <vt:lpstr>Requirements change management</vt:lpstr>
      <vt:lpstr>Lecture Summary</vt:lpstr>
      <vt:lpstr>PowerPoint Presentation</vt:lpstr>
    </vt:vector>
  </TitlesOfParts>
  <Company>BUK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dc:title>
  <dc:creator>M I Mukhtar</dc:creator>
  <cp:lastModifiedBy>maryam mukhtar</cp:lastModifiedBy>
  <cp:revision>132</cp:revision>
  <dcterms:created xsi:type="dcterms:W3CDTF">2015-09-14T11:06:08Z</dcterms:created>
  <dcterms:modified xsi:type="dcterms:W3CDTF">2023-08-12T14:46:33Z</dcterms:modified>
</cp:coreProperties>
</file>