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65" r:id="rId3"/>
    <p:sldId id="406" r:id="rId4"/>
    <p:sldId id="424" r:id="rId5"/>
    <p:sldId id="425" r:id="rId6"/>
    <p:sldId id="407" r:id="rId7"/>
    <p:sldId id="408" r:id="rId8"/>
    <p:sldId id="423" r:id="rId9"/>
    <p:sldId id="409" r:id="rId10"/>
    <p:sldId id="410" r:id="rId11"/>
    <p:sldId id="308" r:id="rId12"/>
    <p:sldId id="415" r:id="rId13"/>
    <p:sldId id="426" r:id="rId14"/>
    <p:sldId id="300" r:id="rId15"/>
    <p:sldId id="301" r:id="rId16"/>
    <p:sldId id="302" r:id="rId17"/>
    <p:sldId id="303" r:id="rId18"/>
    <p:sldId id="304" r:id="rId19"/>
    <p:sldId id="305" r:id="rId20"/>
    <p:sldId id="306" r:id="rId21"/>
    <p:sldId id="307" r:id="rId22"/>
    <p:sldId id="309" r:id="rId23"/>
    <p:sldId id="310" r:id="rId24"/>
    <p:sldId id="311" r:id="rId25"/>
    <p:sldId id="312" r:id="rId26"/>
    <p:sldId id="313" r:id="rId27"/>
    <p:sldId id="314" r:id="rId28"/>
    <p:sldId id="315" r:id="rId29"/>
    <p:sldId id="316" r:id="rId30"/>
    <p:sldId id="317" r:id="rId31"/>
    <p:sldId id="26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56C41-55F5-4EF3-BB79-049B9E949A1D}" type="datetimeFigureOut">
              <a:rPr lang="en-US" smtClean="0"/>
              <a:t>9/4/2023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4A10D-ABEF-44E8-98D0-BA14A5626AD9}" type="slidenum">
              <a:rPr lang="en-US" smtClean="0"/>
              <a:t>‹#›</a:t>
            </a:fld>
            <a:endParaRPr lang="en-US"/>
          </a:p>
        </p:txBody>
      </p:sp>
    </p:spTree>
    <p:extLst>
      <p:ext uri="{BB962C8B-B14F-4D97-AF65-F5344CB8AC3E}">
        <p14:creationId xmlns:p14="http://schemas.microsoft.com/office/powerpoint/2010/main" val="307078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14A10D-ABEF-44E8-98D0-BA14A5626AD9}" type="slidenum">
              <a:rPr lang="en-US" smtClean="0"/>
              <a:t>1</a:t>
            </a:fld>
            <a:endParaRPr lang="en-US"/>
          </a:p>
        </p:txBody>
      </p:sp>
    </p:spTree>
    <p:extLst>
      <p:ext uri="{BB962C8B-B14F-4D97-AF65-F5344CB8AC3E}">
        <p14:creationId xmlns:p14="http://schemas.microsoft.com/office/powerpoint/2010/main" val="318031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14A10D-ABEF-44E8-98D0-BA14A5626AD9}" type="slidenum">
              <a:rPr lang="en-US" smtClean="0"/>
              <a:t>2</a:t>
            </a:fld>
            <a:endParaRPr lang="en-US"/>
          </a:p>
        </p:txBody>
      </p:sp>
    </p:spTree>
    <p:extLst>
      <p:ext uri="{BB962C8B-B14F-4D97-AF65-F5344CB8AC3E}">
        <p14:creationId xmlns:p14="http://schemas.microsoft.com/office/powerpoint/2010/main" val="171664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build</a:t>
            </a:r>
            <a:r>
              <a:rPr lang="en-US" baseline="0" dirty="0"/>
              <a:t> user interface it using framework</a:t>
            </a:r>
          </a:p>
          <a:p>
            <a:r>
              <a:rPr lang="en-US" baseline="0" dirty="0"/>
              <a:t>Sys-</a:t>
            </a:r>
            <a:r>
              <a:rPr lang="en-US" baseline="0" dirty="0" err="1"/>
              <a:t>symtyms</a:t>
            </a:r>
            <a:r>
              <a:rPr lang="en-US" baseline="0" dirty="0"/>
              <a:t> combining different sys to form new</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16</a:t>
            </a:fld>
            <a:endParaRPr lang="en-US"/>
          </a:p>
        </p:txBody>
      </p:sp>
    </p:spTree>
    <p:extLst>
      <p:ext uri="{BB962C8B-B14F-4D97-AF65-F5344CB8AC3E}">
        <p14:creationId xmlns:p14="http://schemas.microsoft.com/office/powerpoint/2010/main" val="187321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By reusing existing software, you can develop new systems more quickly, with</a:t>
            </a:r>
          </a:p>
          <a:p>
            <a:r>
              <a:rPr lang="en-US" sz="1200" b="0" i="0" u="none" strike="noStrike" kern="1200" baseline="0" dirty="0">
                <a:solidFill>
                  <a:schemeClr val="tx1"/>
                </a:solidFill>
                <a:latin typeface="+mn-lt"/>
                <a:ea typeface="+mn-ea"/>
                <a:cs typeface="+mn-cs"/>
              </a:rPr>
              <a:t>fewer development risks and also lower costs. As the reused software has been tested</a:t>
            </a:r>
          </a:p>
          <a:p>
            <a:r>
              <a:rPr lang="en-US" sz="1200" b="0" i="0" u="none" strike="noStrike" kern="1200" baseline="0" dirty="0">
                <a:solidFill>
                  <a:schemeClr val="tx1"/>
                </a:solidFill>
                <a:latin typeface="+mn-lt"/>
                <a:ea typeface="+mn-ea"/>
                <a:cs typeface="+mn-cs"/>
              </a:rPr>
              <a:t>in other applications, it should be more reliable than new software</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17</a:t>
            </a:fld>
            <a:endParaRPr lang="en-US"/>
          </a:p>
        </p:txBody>
      </p:sp>
    </p:spTree>
    <p:extLst>
      <p:ext uri="{BB962C8B-B14F-4D97-AF65-F5344CB8AC3E}">
        <p14:creationId xmlns:p14="http://schemas.microsoft.com/office/powerpoint/2010/main" val="156148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two people are working on a component, their changes have to be coordinated. Error u </a:t>
            </a:r>
            <a:r>
              <a:rPr lang="en-US" sz="1200" b="0" i="0" u="none" strike="noStrike" kern="1200" baseline="0" dirty="0" err="1">
                <a:solidFill>
                  <a:schemeClr val="tx1"/>
                </a:solidFill>
                <a:latin typeface="+mn-lt"/>
                <a:ea typeface="+mn-ea"/>
                <a:cs typeface="+mn-cs"/>
              </a:rPr>
              <a:t>gobk</a:t>
            </a:r>
            <a:r>
              <a:rPr lang="en-US" sz="1200" b="0" i="0" u="none" strike="noStrike" kern="1200" baseline="0" dirty="0">
                <a:solidFill>
                  <a:schemeClr val="tx1"/>
                </a:solidFill>
                <a:latin typeface="+mn-lt"/>
                <a:ea typeface="+mn-ea"/>
                <a:cs typeface="+mn-cs"/>
              </a:rPr>
              <a:t> to previous version</a:t>
            </a:r>
          </a:p>
        </p:txBody>
      </p:sp>
      <p:sp>
        <p:nvSpPr>
          <p:cNvPr id="4" name="Slide Number Placeholder 3"/>
          <p:cNvSpPr>
            <a:spLocks noGrp="1"/>
          </p:cNvSpPr>
          <p:nvPr>
            <p:ph type="sldNum" sz="quarter" idx="10"/>
          </p:nvPr>
        </p:nvSpPr>
        <p:spPr/>
        <p:txBody>
          <a:bodyPr/>
          <a:lstStyle/>
          <a:p>
            <a:fld id="{2E14A10D-ABEF-44E8-98D0-BA14A5626AD9}" type="slidenum">
              <a:rPr lang="en-US" smtClean="0"/>
              <a:t>18</a:t>
            </a:fld>
            <a:endParaRPr lang="en-US"/>
          </a:p>
        </p:txBody>
      </p:sp>
    </p:spTree>
    <p:extLst>
      <p:ext uri="{BB962C8B-B14F-4D97-AF65-F5344CB8AC3E}">
        <p14:creationId xmlns:p14="http://schemas.microsoft.com/office/powerpoint/2010/main" val="111454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Software configuration management tools support each of the above activities. </a:t>
            </a:r>
            <a:r>
              <a:rPr lang="en-US" sz="1200" b="0" i="0" u="none" strike="noStrike" kern="1200" baseline="0" dirty="0" err="1">
                <a:solidFill>
                  <a:schemeClr val="tx1"/>
                </a:solidFill>
                <a:latin typeface="+mn-lt"/>
                <a:ea typeface="+mn-ea"/>
                <a:cs typeface="+mn-cs"/>
              </a:rPr>
              <a:t>E.g</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Clearcase</a:t>
            </a:r>
            <a:r>
              <a:rPr lang="en-US" sz="1200" b="0" i="0" u="none" strike="noStrike" kern="1200" baseline="0" dirty="0">
                <a:solidFill>
                  <a:schemeClr val="tx1"/>
                </a:solidFill>
                <a:latin typeface="+mn-lt"/>
                <a:ea typeface="+mn-ea"/>
                <a:cs typeface="+mn-cs"/>
              </a:rPr>
              <a:t>, subversion</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19</a:t>
            </a:fld>
            <a:endParaRPr lang="en-US"/>
          </a:p>
        </p:txBody>
      </p:sp>
    </p:spTree>
    <p:extLst>
      <p:ext uri="{BB962C8B-B14F-4D97-AF65-F5344CB8AC3E}">
        <p14:creationId xmlns:p14="http://schemas.microsoft.com/office/powerpoint/2010/main" val="81101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either move your developed software to the execution platform for testing or run a simulator on your development machine.</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20</a:t>
            </a:fld>
            <a:endParaRPr lang="en-US"/>
          </a:p>
        </p:txBody>
      </p:sp>
    </p:spTree>
    <p:extLst>
      <p:ext uri="{BB962C8B-B14F-4D97-AF65-F5344CB8AC3E}">
        <p14:creationId xmlns:p14="http://schemas.microsoft.com/office/powerpoint/2010/main" val="312564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 need to make decisions about how the</a:t>
            </a:r>
          </a:p>
          <a:p>
            <a:r>
              <a:rPr lang="en-US" sz="1200" b="0" i="0" u="none" strike="noStrike" kern="1200" baseline="0" dirty="0">
                <a:solidFill>
                  <a:schemeClr val="tx1"/>
                </a:solidFill>
                <a:latin typeface="+mn-lt"/>
                <a:ea typeface="+mn-ea"/>
                <a:cs typeface="+mn-cs"/>
              </a:rPr>
              <a:t>developed software will be deployed on the target platform</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22</a:t>
            </a:fld>
            <a:endParaRPr lang="en-US"/>
          </a:p>
        </p:txBody>
      </p:sp>
    </p:spTree>
    <p:extLst>
      <p:ext uri="{BB962C8B-B14F-4D97-AF65-F5344CB8AC3E}">
        <p14:creationId xmlns:p14="http://schemas.microsoft.com/office/powerpoint/2010/main" val="270757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practice, successful open source systems still rely on a core group of developers who control </a:t>
            </a:r>
            <a:r>
              <a:rPr lang="en-US" sz="1200" b="0" i="0" u="none" strike="noStrike" kern="1200" baseline="0">
                <a:solidFill>
                  <a:schemeClr val="tx1"/>
                </a:solidFill>
                <a:latin typeface="+mn-lt"/>
                <a:ea typeface="+mn-ea"/>
                <a:cs typeface="+mn-cs"/>
              </a:rPr>
              <a:t>changes to the </a:t>
            </a:r>
            <a:r>
              <a:rPr lang="en-US" sz="1200" b="0" i="0" u="none" strike="noStrike" kern="1200" baseline="0" dirty="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23</a:t>
            </a:fld>
            <a:endParaRPr lang="en-US"/>
          </a:p>
        </p:txBody>
      </p:sp>
    </p:spTree>
    <p:extLst>
      <p:ext uri="{BB962C8B-B14F-4D97-AF65-F5344CB8AC3E}">
        <p14:creationId xmlns:p14="http://schemas.microsoft.com/office/powerpoint/2010/main" val="275443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D0D6F-B449-4825-A14C-6F453605E855}"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41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BF73A3-3BD1-4BA7-9701-50F60CE78B9D}"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21098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F25E9-1909-4A0E-BF70-3C839B78ED1A}"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3897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F76DE-88C5-4930-9912-3E3CF60BE75E}"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450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F171D-2EF0-44E5-93DD-30E227B59404}"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4838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346AB-6139-4BA6-92D2-F80315907F8E}" type="datetime1">
              <a:rPr lang="en-US" smtClean="0">
                <a:latin typeface="Arial"/>
              </a:rPr>
              <a:t>9/4/2023</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SWE2301: Introduction to software Engineering</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4717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9255A8-C40D-4E7D-A814-FE5EDB1FF18D}" type="datetime1">
              <a:rPr lang="en-US" smtClean="0">
                <a:latin typeface="Arial"/>
              </a:rPr>
              <a:t>9/4/2023</a:t>
            </a:fld>
            <a:endParaRPr lang="en-US">
              <a:latin typeface="Arial"/>
            </a:endParaRPr>
          </a:p>
        </p:txBody>
      </p:sp>
      <p:sp>
        <p:nvSpPr>
          <p:cNvPr id="8" name="Footer Placeholder 7"/>
          <p:cNvSpPr>
            <a:spLocks noGrp="1"/>
          </p:cNvSpPr>
          <p:nvPr>
            <p:ph type="ftr" sz="quarter" idx="11"/>
          </p:nvPr>
        </p:nvSpPr>
        <p:spPr/>
        <p:txBody>
          <a:bodyPr/>
          <a:lstStyle/>
          <a:p>
            <a:r>
              <a:rPr lang="en-US">
                <a:latin typeface="Arial"/>
              </a:rPr>
              <a:t>SWE2301: Introduction to software Engineering</a:t>
            </a:r>
          </a:p>
        </p:txBody>
      </p:sp>
      <p:sp>
        <p:nvSpPr>
          <p:cNvPr id="9" name="Slide Number Placeholder 8"/>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95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62B1B1-3223-42A2-ABC7-527929F41C2C}" type="datetime1">
              <a:rPr lang="en-US" smtClean="0">
                <a:latin typeface="Arial"/>
              </a:rPr>
              <a:t>9/4/2023</a:t>
            </a:fld>
            <a:endParaRPr lang="en-US">
              <a:latin typeface="Arial"/>
            </a:endParaRPr>
          </a:p>
        </p:txBody>
      </p:sp>
      <p:sp>
        <p:nvSpPr>
          <p:cNvPr id="4" name="Footer Placeholder 3"/>
          <p:cNvSpPr>
            <a:spLocks noGrp="1"/>
          </p:cNvSpPr>
          <p:nvPr>
            <p:ph type="ftr" sz="quarter" idx="11"/>
          </p:nvPr>
        </p:nvSpPr>
        <p:spPr/>
        <p:txBody>
          <a:bodyPr/>
          <a:lstStyle/>
          <a:p>
            <a:r>
              <a:rPr lang="en-US">
                <a:latin typeface="Arial"/>
              </a:rPr>
              <a:t>SWE2301: Introduction to software Engineering</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0790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A6AA7-6EA2-4219-AAAB-EFBB9F3F1C63}" type="datetime1">
              <a:rPr lang="en-US" smtClean="0">
                <a:latin typeface="Arial"/>
              </a:rPr>
              <a:t>9/4/2023</a:t>
            </a:fld>
            <a:endParaRPr lang="en-US">
              <a:latin typeface="Arial"/>
            </a:endParaRPr>
          </a:p>
        </p:txBody>
      </p:sp>
      <p:sp>
        <p:nvSpPr>
          <p:cNvPr id="3" name="Footer Placeholder 2"/>
          <p:cNvSpPr>
            <a:spLocks noGrp="1"/>
          </p:cNvSpPr>
          <p:nvPr>
            <p:ph type="ftr" sz="quarter" idx="11"/>
          </p:nvPr>
        </p:nvSpPr>
        <p:spPr/>
        <p:txBody>
          <a:bodyPr/>
          <a:lstStyle/>
          <a:p>
            <a:r>
              <a:rPr lang="en-US">
                <a:latin typeface="Arial"/>
              </a:rPr>
              <a:t>SWE2301: Introduction to software Engineering</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698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7E18D-8753-4EAF-B7CD-3F45D5CB1A16}" type="datetime1">
              <a:rPr lang="en-US" smtClean="0">
                <a:latin typeface="Arial"/>
              </a:rPr>
              <a:t>9/4/2023</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SWE2301: Introduction to software Engineering</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7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A82E8-3ABC-4E65-8307-BDED6833BBC4}" type="datetime1">
              <a:rPr lang="en-US" smtClean="0">
                <a:latin typeface="Arial"/>
              </a:rPr>
              <a:t>9/4/2023</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SWE2301: Introduction to software Engineering</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428222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2F92034-8B54-410D-83F2-1CF3BB4BC06D}" type="datetime1">
              <a:rPr lang="en-US" smtClean="0">
                <a:latin typeface="Arial"/>
              </a:rPr>
              <a:t>9/4/2023</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SWE2301: Introduction to software Engineering</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D98C4E-54FF-DE42-8B50-68F280D9DF8C}" type="slidenum">
              <a:rPr lang="en-US" smtClean="0">
                <a:latin typeface="Arial"/>
              </a:rPr>
              <a:pPr/>
              <a:t>‹#›</a:t>
            </a:fld>
            <a:endParaRPr lang="en-US">
              <a:latin typeface="Arial"/>
            </a:endParaRPr>
          </a:p>
        </p:txBody>
      </p:sp>
      <p:pic>
        <p:nvPicPr>
          <p:cNvPr id="9"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13"/>
          <a:stretch>
            <a:fillRect/>
          </a:stretch>
        </p:blipFill>
        <p:spPr>
          <a:xfrm>
            <a:off x="-19575" y="220786"/>
            <a:ext cx="801149" cy="908720"/>
          </a:xfrm>
          <a:prstGeom prst="rect">
            <a:avLst/>
          </a:prstGeom>
        </p:spPr>
      </p:pic>
    </p:spTree>
    <p:extLst>
      <p:ext uri="{BB962C8B-B14F-4D97-AF65-F5344CB8AC3E}">
        <p14:creationId xmlns:p14="http://schemas.microsoft.com/office/powerpoint/2010/main" val="276189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0163"/>
            <a:ext cx="7848600" cy="1998662"/>
          </a:xfrm>
        </p:spPr>
        <p:txBody>
          <a:bodyPr/>
          <a:lstStyle/>
          <a:p>
            <a:pPr algn="ctr"/>
            <a:r>
              <a:rPr lang="en-US" sz="4400" b="1" dirty="0">
                <a:solidFill>
                  <a:schemeClr val="accent1"/>
                </a:solidFill>
                <a:latin typeface="Apple Chancery"/>
                <a:cs typeface="Apple Chancery"/>
              </a:rPr>
              <a:t>SWE2301:</a:t>
            </a:r>
            <a:r>
              <a:rPr lang="en-US" sz="4000" dirty="0"/>
              <a:t>Introduction to software </a:t>
            </a:r>
            <a:r>
              <a:rPr lang="en-US" sz="4000" dirty="0">
                <a:solidFill>
                  <a:schemeClr val="accent1"/>
                </a:solidFill>
              </a:rPr>
              <a:t>engineering</a:t>
            </a:r>
            <a:endParaRPr lang="en-US" sz="1600" dirty="0">
              <a:solidFill>
                <a:schemeClr val="accent1"/>
              </a:solidFill>
              <a:latin typeface="Apple Chancery"/>
              <a:cs typeface="Apple Chancery"/>
            </a:endParaRPr>
          </a:p>
        </p:txBody>
      </p:sp>
      <p:sp>
        <p:nvSpPr>
          <p:cNvPr id="3" name="Subtitle 2"/>
          <p:cNvSpPr>
            <a:spLocks noGrp="1"/>
          </p:cNvSpPr>
          <p:nvPr>
            <p:ph type="subTitle" idx="1"/>
          </p:nvPr>
        </p:nvSpPr>
        <p:spPr>
          <a:xfrm>
            <a:off x="1409700" y="3730487"/>
            <a:ext cx="6400800" cy="1752600"/>
          </a:xfrm>
        </p:spPr>
        <p:txBody>
          <a:bodyPr>
            <a:normAutofit fontScale="92500" lnSpcReduction="20000"/>
          </a:bodyPr>
          <a:lstStyle/>
          <a:p>
            <a:pPr algn="ctr"/>
            <a:r>
              <a:rPr lang="en-US" sz="2800" dirty="0"/>
              <a:t>Lecture 05: Software Implementation</a:t>
            </a:r>
          </a:p>
          <a:p>
            <a:pPr algn="ctr"/>
            <a:r>
              <a:rPr lang="en-US" sz="2800" dirty="0"/>
              <a:t>Venue: CIT Theater</a:t>
            </a:r>
          </a:p>
          <a:p>
            <a:pPr algn="ctr"/>
            <a:r>
              <a:rPr lang="en-US" sz="2800" dirty="0"/>
              <a:t>Time: 10-1pm</a:t>
            </a:r>
          </a:p>
          <a:p>
            <a:pPr algn="ctr"/>
            <a:r>
              <a:rPr lang="en-US" sz="2800" dirty="0"/>
              <a:t>Presented by M. I. Mukhtar</a:t>
            </a: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a:t>
            </a:fld>
            <a:endParaRPr lang="en-US">
              <a:latin typeface="Arial"/>
            </a:endParaRPr>
          </a:p>
        </p:txBody>
      </p:sp>
      <p:sp>
        <p:nvSpPr>
          <p:cNvPr id="4" name="Date Placeholder 3"/>
          <p:cNvSpPr>
            <a:spLocks noGrp="1"/>
          </p:cNvSpPr>
          <p:nvPr>
            <p:ph type="dt" sz="half" idx="10"/>
          </p:nvPr>
        </p:nvSpPr>
        <p:spPr/>
        <p:txBody>
          <a:bodyPr/>
          <a:lstStyle/>
          <a:p>
            <a:fld id="{AD2501D5-342F-4507-96C8-48DE00197E25}"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979814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04813"/>
            <a:ext cx="8229600" cy="990600"/>
          </a:xfrm>
        </p:spPr>
        <p:txBody>
          <a:bodyPr>
            <a:noAutofit/>
          </a:bodyPr>
          <a:lstStyle/>
          <a:p>
            <a:pPr algn="ctr"/>
            <a:br>
              <a:rPr lang="en-US" sz="3600" dirty="0"/>
            </a:br>
            <a:r>
              <a:rPr lang="en-US" sz="3600" dirty="0"/>
              <a:t>Factors to Consider in Selecting Traditional programming Language.</a:t>
            </a:r>
            <a:br>
              <a:rPr lang="en-US" sz="3600" dirty="0"/>
            </a:br>
            <a:endParaRPr lang="en-US" sz="3600" b="1" dirty="0"/>
          </a:p>
        </p:txBody>
      </p:sp>
      <p:sp>
        <p:nvSpPr>
          <p:cNvPr id="3" name="Content Placeholder 2"/>
          <p:cNvSpPr>
            <a:spLocks noGrp="1"/>
          </p:cNvSpPr>
          <p:nvPr>
            <p:ph idx="1"/>
          </p:nvPr>
        </p:nvSpPr>
        <p:spPr/>
        <p:txBody>
          <a:bodyPr>
            <a:normAutofit/>
          </a:bodyPr>
          <a:lstStyle/>
          <a:p>
            <a:pPr algn="just"/>
            <a:r>
              <a:rPr lang="en-US" sz="2200" b="1" dirty="0">
                <a:latin typeface="Bookman Old Style" panose="02050604050505020204" pitchFamily="18" charset="0"/>
              </a:rPr>
              <a:t>Development time</a:t>
            </a:r>
            <a:r>
              <a:rPr lang="en-US" sz="2200" dirty="0">
                <a:latin typeface="Bookman Old Style" panose="02050604050505020204" pitchFamily="18" charset="0"/>
              </a:rPr>
              <a:t>: Some programming languages, such as Visual BASIC, have the advantage that they have certain visual features that allow for very quick interface design and this ultimately makes it easy to develop quicker than others.</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Development Costs</a:t>
            </a:r>
            <a:r>
              <a:rPr lang="en-US" sz="2200" dirty="0">
                <a:latin typeface="Bookman Old Style" panose="02050604050505020204" pitchFamily="18" charset="0"/>
              </a:rPr>
              <a:t>: Languages for which licenses have to be purchased cost more compared to open-source languages such as Java and PHP which are ultimately free</a:t>
            </a:r>
          </a:p>
        </p:txBody>
      </p:sp>
      <p:sp>
        <p:nvSpPr>
          <p:cNvPr id="4" name="Date Placeholder 3"/>
          <p:cNvSpPr>
            <a:spLocks noGrp="1"/>
          </p:cNvSpPr>
          <p:nvPr>
            <p:ph type="dt" sz="half" idx="10"/>
          </p:nvPr>
        </p:nvSpPr>
        <p:spPr/>
        <p:txBody>
          <a:bodyPr/>
          <a:lstStyle/>
          <a:p>
            <a:fld id="{773D3763-0793-4C7A-AB5C-3DB5041B086E}"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10</a:t>
            </a:fld>
            <a:endParaRPr lang="en-US">
              <a:latin typeface="Arial"/>
            </a:endParaRPr>
          </a:p>
        </p:txBody>
      </p:sp>
    </p:spTree>
    <p:extLst>
      <p:ext uri="{BB962C8B-B14F-4D97-AF65-F5344CB8AC3E}">
        <p14:creationId xmlns:p14="http://schemas.microsoft.com/office/powerpoint/2010/main" val="72140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fontScale="90000"/>
          </a:bodyPr>
          <a:lstStyle/>
          <a:p>
            <a:pPr algn="ctr"/>
            <a:r>
              <a:rPr lang="en-US" dirty="0"/>
              <a:t>Integrated development environments (</a:t>
            </a:r>
            <a:r>
              <a:rPr lang="en-US" dirty="0" err="1"/>
              <a:t>IDEs</a:t>
            </a:r>
            <a:r>
              <a:rPr lang="en-US" dirty="0"/>
              <a:t>)</a:t>
            </a:r>
          </a:p>
        </p:txBody>
      </p:sp>
      <p:sp>
        <p:nvSpPr>
          <p:cNvPr id="3" name="Content Placeholder 2"/>
          <p:cNvSpPr>
            <a:spLocks noGrp="1"/>
          </p:cNvSpPr>
          <p:nvPr>
            <p:ph idx="1"/>
          </p:nvPr>
        </p:nvSpPr>
        <p:spPr>
          <a:xfrm>
            <a:off x="242887" y="1709928"/>
            <a:ext cx="8658225" cy="4876800"/>
          </a:xfrm>
        </p:spPr>
        <p:txBody>
          <a:bodyPr>
            <a:normAutofit/>
          </a:bodyPr>
          <a:lstStyle/>
          <a:p>
            <a:pPr algn="just"/>
            <a:r>
              <a:rPr lang="en-US" sz="2200" dirty="0">
                <a:latin typeface="Bookman Old Style" panose="02050604050505020204" pitchFamily="18" charset="0"/>
              </a:rPr>
              <a:t>Software development tools are often grouped to create an integrated development environment (IDE). </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An IDE is a set of software tools that supports different aspects of software development, within some common framework and user interface. </a:t>
            </a:r>
          </a:p>
          <a:p>
            <a:pPr marL="0" indent="0" algn="just">
              <a:buNone/>
            </a:pPr>
            <a:endParaRPr lang="en-US" sz="2200" dirty="0">
              <a:latin typeface="Bookman Old Style" panose="02050604050505020204" pitchFamily="18" charset="0"/>
            </a:endParaRPr>
          </a:p>
          <a:p>
            <a:pPr algn="just"/>
            <a:r>
              <a:rPr lang="en-US" sz="2200" dirty="0" err="1">
                <a:latin typeface="Bookman Old Style" panose="02050604050505020204" pitchFamily="18" charset="0"/>
              </a:rPr>
              <a:t>IDEs</a:t>
            </a:r>
            <a:r>
              <a:rPr lang="en-US" sz="2200" dirty="0">
                <a:latin typeface="Bookman Old Style" panose="02050604050505020204" pitchFamily="18" charset="0"/>
              </a:rPr>
              <a:t> are created to support development in a specific programming language such as Java. The language IDE may be developed specially, or may be an instantiation of a general-purpose IDE, with specific language-support tools.</a:t>
            </a: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D19A555C-567B-4725-B0D1-A671C2A519A6}"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43532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84" y="414599"/>
            <a:ext cx="7914085" cy="671252"/>
          </a:xfrm>
        </p:spPr>
        <p:txBody>
          <a:bodyPr>
            <a:noAutofit/>
          </a:bodyPr>
          <a:lstStyle/>
          <a:p>
            <a:pPr algn="ctr"/>
            <a:r>
              <a:rPr lang="en-US" dirty="0"/>
              <a:t>Benefits of Using an IDE</a:t>
            </a:r>
          </a:p>
        </p:txBody>
      </p:sp>
      <p:sp>
        <p:nvSpPr>
          <p:cNvPr id="3" name="Content Placeholder 2"/>
          <p:cNvSpPr>
            <a:spLocks noGrp="1"/>
          </p:cNvSpPr>
          <p:nvPr>
            <p:ph idx="1"/>
          </p:nvPr>
        </p:nvSpPr>
        <p:spPr>
          <a:xfrm>
            <a:off x="185738" y="1214438"/>
            <a:ext cx="8757046" cy="5076826"/>
          </a:xfrm>
        </p:spPr>
        <p:txBody>
          <a:bodyPr>
            <a:normAutofit/>
          </a:bodyPr>
          <a:lstStyle/>
          <a:p>
            <a:pPr algn="just"/>
            <a:r>
              <a:rPr lang="en-US" sz="2200" b="1" dirty="0">
                <a:latin typeface="Bookman Old Style" panose="02050604050505020204" pitchFamily="18" charset="0"/>
              </a:rPr>
              <a:t>Less time and effort</a:t>
            </a:r>
            <a:r>
              <a:rPr lang="en-US" sz="2200" dirty="0">
                <a:latin typeface="Bookman Old Style" panose="02050604050505020204" pitchFamily="18" charset="0"/>
              </a:rPr>
              <a:t>: The goal of using an IDE is to make development of software easier and faster. Its tools and features help users in organizing resources, preventing/minimizing mistakes and providing shortcuts.</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Enforce Project Standards</a:t>
            </a:r>
            <a:r>
              <a:rPr lang="en-US" sz="2200" dirty="0">
                <a:latin typeface="Bookman Old Style" panose="02050604050505020204" pitchFamily="18" charset="0"/>
              </a:rPr>
              <a:t>: By working in the same development environment, a group of programmers will adhere to a standard way of doing things. </a:t>
            </a:r>
          </a:p>
          <a:p>
            <a:pPr algn="just"/>
            <a:endParaRPr lang="en-US" sz="2200" dirty="0">
              <a:latin typeface="Bookman Old Style" panose="02050604050505020204" pitchFamily="18" charset="0"/>
            </a:endParaRPr>
          </a:p>
          <a:p>
            <a:pPr algn="just"/>
            <a:r>
              <a:rPr lang="en-US" sz="2200" b="1" dirty="0">
                <a:latin typeface="Bookman Old Style" panose="02050604050505020204" pitchFamily="18" charset="0"/>
              </a:rPr>
              <a:t>Project Management</a:t>
            </a:r>
            <a:r>
              <a:rPr lang="en-US" sz="2200" dirty="0">
                <a:latin typeface="Bookman Old Style" panose="02050604050505020204" pitchFamily="18" charset="0"/>
              </a:rPr>
              <a:t>: IDEs provide visual presentation of resources, hereby makes it is easier for a developer to know how an application is structured as opposed to coding through the command line. </a:t>
            </a:r>
          </a:p>
        </p:txBody>
      </p:sp>
      <p:sp>
        <p:nvSpPr>
          <p:cNvPr id="4" name="Date Placeholder 3"/>
          <p:cNvSpPr>
            <a:spLocks noGrp="1"/>
          </p:cNvSpPr>
          <p:nvPr>
            <p:ph type="dt" sz="half" idx="10"/>
          </p:nvPr>
        </p:nvSpPr>
        <p:spPr/>
        <p:txBody>
          <a:bodyPr/>
          <a:lstStyle/>
          <a:p>
            <a:fld id="{C09E19C0-C41D-4347-9F66-2DD2F4A6670B}"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12</a:t>
            </a:fld>
            <a:endParaRPr lang="en-US">
              <a:latin typeface="Arial"/>
            </a:endParaRPr>
          </a:p>
        </p:txBody>
      </p:sp>
    </p:spTree>
    <p:extLst>
      <p:ext uri="{BB962C8B-B14F-4D97-AF65-F5344CB8AC3E}">
        <p14:creationId xmlns:p14="http://schemas.microsoft.com/office/powerpoint/2010/main" val="29556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84" y="414599"/>
            <a:ext cx="7914085" cy="671252"/>
          </a:xfrm>
        </p:spPr>
        <p:txBody>
          <a:bodyPr>
            <a:noAutofit/>
          </a:bodyPr>
          <a:lstStyle/>
          <a:p>
            <a:pPr algn="ctr"/>
            <a:r>
              <a:rPr lang="en-US" dirty="0"/>
              <a:t>Benefits of Using an IDE..</a:t>
            </a:r>
          </a:p>
        </p:txBody>
      </p:sp>
      <p:sp>
        <p:nvSpPr>
          <p:cNvPr id="3" name="Content Placeholder 2"/>
          <p:cNvSpPr>
            <a:spLocks noGrp="1"/>
          </p:cNvSpPr>
          <p:nvPr>
            <p:ph idx="1"/>
          </p:nvPr>
        </p:nvSpPr>
        <p:spPr>
          <a:xfrm>
            <a:off x="185738" y="1214438"/>
            <a:ext cx="8757046" cy="5076826"/>
          </a:xfrm>
        </p:spPr>
        <p:txBody>
          <a:bodyPr>
            <a:normAutofit/>
          </a:bodyPr>
          <a:lstStyle/>
          <a:p>
            <a:pPr algn="just"/>
            <a:r>
              <a:rPr lang="en-US" sz="2200" b="1" dirty="0">
                <a:latin typeface="Bookman Old Style" panose="02050604050505020204" pitchFamily="18" charset="0"/>
              </a:rPr>
              <a:t>Refactoring</a:t>
            </a:r>
            <a:r>
              <a:rPr lang="en-US" sz="2200" dirty="0">
                <a:latin typeface="Bookman Old Style" panose="02050604050505020204" pitchFamily="18" charset="0"/>
              </a:rPr>
              <a:t>: IDEs make it easier to change the name of a package, class, methods or fields and all source code in the project will automatically reference the elements by their new names. </a:t>
            </a:r>
          </a:p>
          <a:p>
            <a:pPr algn="just"/>
            <a:endParaRPr lang="en-US" sz="2200" dirty="0">
              <a:latin typeface="Bookman Old Style" panose="02050604050505020204" pitchFamily="18" charset="0"/>
            </a:endParaRPr>
          </a:p>
          <a:p>
            <a:pPr algn="just"/>
            <a:r>
              <a:rPr lang="en-US" sz="2200" b="1" dirty="0">
                <a:latin typeface="Bookman Old Style" panose="02050604050505020204" pitchFamily="18" charset="0"/>
              </a:rPr>
              <a:t>Navigation</a:t>
            </a:r>
            <a:r>
              <a:rPr lang="en-US" sz="2200" dirty="0">
                <a:latin typeface="Bookman Old Style" panose="02050604050505020204" pitchFamily="18" charset="0"/>
              </a:rPr>
              <a:t>: most IDEs saves the developer time and energy by highlighting the error lines or bugs, thereby saving the user the time and stress to manually inspect programs line by line for these errors.</a:t>
            </a:r>
          </a:p>
          <a:p>
            <a:pPr algn="just"/>
            <a:endParaRPr lang="en-US"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C54BB805-BBD8-4329-923F-84D27AAC95DE}"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13</a:t>
            </a:fld>
            <a:endParaRPr lang="en-US">
              <a:latin typeface="Arial"/>
            </a:endParaRPr>
          </a:p>
        </p:txBody>
      </p:sp>
    </p:spTree>
    <p:extLst>
      <p:ext uri="{BB962C8B-B14F-4D97-AF65-F5344CB8AC3E}">
        <p14:creationId xmlns:p14="http://schemas.microsoft.com/office/powerpoint/2010/main" val="364092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097"/>
            <a:ext cx="8229600" cy="738188"/>
          </a:xfrm>
        </p:spPr>
        <p:txBody>
          <a:bodyPr/>
          <a:lstStyle/>
          <a:p>
            <a:pPr algn="ctr"/>
            <a:r>
              <a:rPr lang="en-US" dirty="0"/>
              <a:t>Implementation issues</a:t>
            </a:r>
          </a:p>
        </p:txBody>
      </p:sp>
      <p:sp>
        <p:nvSpPr>
          <p:cNvPr id="3" name="Content Placeholder 2"/>
          <p:cNvSpPr>
            <a:spLocks noGrp="1"/>
          </p:cNvSpPr>
          <p:nvPr>
            <p:ph idx="1"/>
          </p:nvPr>
        </p:nvSpPr>
        <p:spPr>
          <a:xfrm>
            <a:off x="157163" y="1133285"/>
            <a:ext cx="8701087" cy="5524689"/>
          </a:xfrm>
        </p:spPr>
        <p:txBody>
          <a:bodyPr>
            <a:noAutofit/>
          </a:bodyPr>
          <a:lstStyle/>
          <a:p>
            <a:pPr algn="just"/>
            <a:r>
              <a:rPr lang="en-US" sz="2200" dirty="0">
                <a:solidFill>
                  <a:srgbClr val="FF0000"/>
                </a:solidFill>
                <a:latin typeface="Bookman Old Style" panose="02050604050505020204" pitchFamily="18" charset="0"/>
              </a:rPr>
              <a:t>Reuse </a:t>
            </a:r>
            <a:r>
              <a:rPr lang="en-US" sz="2200" dirty="0">
                <a:latin typeface="Bookman Old Style" panose="02050604050505020204" pitchFamily="18" charset="0"/>
              </a:rPr>
              <a:t>Most modern software is constructed by reusing existing components or systems. When you are developing software, you should make as much use as possible of existing code.</a:t>
            </a:r>
          </a:p>
          <a:p>
            <a:pPr marL="0" indent="0" algn="just">
              <a:buNone/>
            </a:pPr>
            <a:endParaRPr lang="en-GB" sz="2200" dirty="0">
              <a:latin typeface="Bookman Old Style" panose="02050604050505020204" pitchFamily="18" charset="0"/>
            </a:endParaRPr>
          </a:p>
          <a:p>
            <a:pPr algn="just"/>
            <a:r>
              <a:rPr lang="en-US" sz="2200" dirty="0">
                <a:solidFill>
                  <a:srgbClr val="FF0000"/>
                </a:solidFill>
                <a:latin typeface="Bookman Old Style" panose="02050604050505020204" pitchFamily="18" charset="0"/>
              </a:rPr>
              <a:t>Configuration management </a:t>
            </a:r>
            <a:r>
              <a:rPr lang="en-US" sz="2200" dirty="0">
                <a:latin typeface="Bookman Old Style" panose="02050604050505020204" pitchFamily="18" charset="0"/>
              </a:rPr>
              <a:t>During the development process, you have to keep track of the many different versions of each software component in a configuration management system.</a:t>
            </a:r>
          </a:p>
          <a:p>
            <a:pPr algn="just"/>
            <a:endParaRPr lang="en-GB" sz="2200" dirty="0">
              <a:latin typeface="Bookman Old Style" panose="02050604050505020204" pitchFamily="18" charset="0"/>
            </a:endParaRPr>
          </a:p>
          <a:p>
            <a:pPr algn="just"/>
            <a:r>
              <a:rPr lang="en-US" sz="2200" dirty="0">
                <a:solidFill>
                  <a:srgbClr val="FF0000"/>
                </a:solidFill>
                <a:latin typeface="Bookman Old Style" panose="02050604050505020204" pitchFamily="18" charset="0"/>
              </a:rPr>
              <a:t>Host-target development </a:t>
            </a:r>
            <a:r>
              <a:rPr lang="en-US" sz="2200" dirty="0">
                <a:latin typeface="Bookman Old Style" panose="02050604050505020204" pitchFamily="18" charset="0"/>
              </a:rPr>
              <a:t>Production software does not usually execute on the same computer as the software development environment. Rather, you develop it on one computer (the host system) and execute it on a separate computer (the target system).</a:t>
            </a:r>
            <a:r>
              <a:rPr lang="en-GB" sz="2200" dirty="0">
                <a:latin typeface="Bookman Old Style" panose="02050604050505020204" pitchFamily="18" charset="0"/>
              </a:rPr>
              <a:t> </a:t>
            </a:r>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694AD1D2-1B17-4C07-B6AE-C476CFF544CB}"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0103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pPr algn="ctr"/>
            <a:r>
              <a:rPr lang="en-US" dirty="0"/>
              <a:t>Reuse</a:t>
            </a:r>
          </a:p>
        </p:txBody>
      </p:sp>
      <p:sp>
        <p:nvSpPr>
          <p:cNvPr id="3" name="Content Placeholder 2"/>
          <p:cNvSpPr>
            <a:spLocks noGrp="1"/>
          </p:cNvSpPr>
          <p:nvPr>
            <p:ph idx="1"/>
          </p:nvPr>
        </p:nvSpPr>
        <p:spPr>
          <a:xfrm>
            <a:off x="457200" y="1371600"/>
            <a:ext cx="8229600" cy="5105400"/>
          </a:xfrm>
        </p:spPr>
        <p:txBody>
          <a:bodyPr>
            <a:noAutofit/>
          </a:bodyPr>
          <a:lstStyle/>
          <a:p>
            <a:pPr algn="just"/>
            <a:r>
              <a:rPr lang="en-US" sz="2200" dirty="0">
                <a:latin typeface="Bookman Old Style" panose="02050604050505020204" pitchFamily="18" charset="0"/>
              </a:rPr>
              <a:t>From the 1960s to the 1990s, most new software was developed from scratch, by writing all code in a high-level programming language. </a:t>
            </a:r>
          </a:p>
          <a:p>
            <a:pPr lvl="1" algn="just"/>
            <a:r>
              <a:rPr lang="en-US" sz="2200" dirty="0">
                <a:latin typeface="Bookman Old Style" panose="02050604050505020204" pitchFamily="18" charset="0"/>
              </a:rPr>
              <a:t>The only significant reuse or software was the reuse of functions and objects in programming language libraries. </a:t>
            </a:r>
          </a:p>
          <a:p>
            <a:pPr marL="274320" lvl="1" indent="0" algn="just">
              <a:buNone/>
            </a:pPr>
            <a:endParaRPr lang="en-US" sz="2200" dirty="0">
              <a:latin typeface="Bookman Old Style" panose="02050604050505020204" pitchFamily="18" charset="0"/>
            </a:endParaRPr>
          </a:p>
          <a:p>
            <a:pPr algn="just"/>
            <a:r>
              <a:rPr lang="en-US" sz="2200" dirty="0">
                <a:solidFill>
                  <a:srgbClr val="FF0000"/>
                </a:solidFill>
                <a:latin typeface="Bookman Old Style" panose="02050604050505020204" pitchFamily="18" charset="0"/>
              </a:rPr>
              <a:t>Costs</a:t>
            </a:r>
            <a:r>
              <a:rPr lang="en-US" sz="2200" dirty="0">
                <a:latin typeface="Bookman Old Style" panose="02050604050505020204" pitchFamily="18" charset="0"/>
              </a:rPr>
              <a:t> and </a:t>
            </a:r>
            <a:r>
              <a:rPr lang="en-US" sz="2200" dirty="0">
                <a:solidFill>
                  <a:srgbClr val="FF0000"/>
                </a:solidFill>
                <a:latin typeface="Bookman Old Style" panose="02050604050505020204" pitchFamily="18" charset="0"/>
              </a:rPr>
              <a:t>schedule</a:t>
            </a:r>
            <a:r>
              <a:rPr lang="en-US" sz="2200" dirty="0">
                <a:latin typeface="Bookman Old Style" panose="02050604050505020204" pitchFamily="18" charset="0"/>
              </a:rPr>
              <a:t> pressure mean that this approach became increasingly unviable, especially for commercial and Internet-based systems. </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An approach to development based around the reuse of existing software emerged and is now generally used for business and scientific software. </a:t>
            </a: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837CCDD5-0A11-4D8A-9D9F-A3E16A42111A}"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22131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437"/>
            <a:ext cx="8229600" cy="823913"/>
          </a:xfrm>
        </p:spPr>
        <p:txBody>
          <a:bodyPr/>
          <a:lstStyle/>
          <a:p>
            <a:pPr algn="ctr"/>
            <a:r>
              <a:rPr lang="en-US" dirty="0"/>
              <a:t>Reuse levels</a:t>
            </a:r>
          </a:p>
        </p:txBody>
      </p:sp>
      <p:sp>
        <p:nvSpPr>
          <p:cNvPr id="3" name="Content Placeholder 2"/>
          <p:cNvSpPr>
            <a:spLocks noGrp="1"/>
          </p:cNvSpPr>
          <p:nvPr>
            <p:ph idx="1"/>
          </p:nvPr>
        </p:nvSpPr>
        <p:spPr>
          <a:xfrm>
            <a:off x="228599" y="1276350"/>
            <a:ext cx="8658225" cy="5353050"/>
          </a:xfrm>
        </p:spPr>
        <p:txBody>
          <a:bodyPr>
            <a:noAutofit/>
          </a:bodyPr>
          <a:lstStyle/>
          <a:p>
            <a:pPr algn="just"/>
            <a:r>
              <a:rPr lang="en-US" sz="2200" dirty="0">
                <a:latin typeface="Bookman Old Style" panose="02050604050505020204" pitchFamily="18" charset="0"/>
              </a:rPr>
              <a:t>The abstraction level: At this level, you don’t reuse software directly but use knowledge of successful abstractions in the design of your software. </a:t>
            </a:r>
          </a:p>
          <a:p>
            <a:pPr marL="274320" lvl="1"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object level: At this level, you directly reuse objects from a library rather than writing the code yourself. </a:t>
            </a:r>
          </a:p>
          <a:p>
            <a:pPr marL="274320" lvl="1"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component level: Components are collections of objects and object classes that you reuse in application systems. </a:t>
            </a:r>
          </a:p>
          <a:p>
            <a:pPr marL="274320" lvl="1"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system level: 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5D7BA896-C2B4-4E6C-9703-408A30E43C88}"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28316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0436"/>
            <a:ext cx="8229600" cy="766763"/>
          </a:xfrm>
        </p:spPr>
        <p:txBody>
          <a:bodyPr/>
          <a:lstStyle/>
          <a:p>
            <a:pPr algn="ctr"/>
            <a:r>
              <a:rPr lang="en-US" dirty="0"/>
              <a:t>Reuse costs</a:t>
            </a:r>
          </a:p>
        </p:txBody>
      </p:sp>
      <p:sp>
        <p:nvSpPr>
          <p:cNvPr id="3" name="Content Placeholder 2"/>
          <p:cNvSpPr>
            <a:spLocks noGrp="1"/>
          </p:cNvSpPr>
          <p:nvPr>
            <p:ph idx="1"/>
          </p:nvPr>
        </p:nvSpPr>
        <p:spPr>
          <a:xfrm>
            <a:off x="300039" y="1300163"/>
            <a:ext cx="8601074" cy="5314950"/>
          </a:xfrm>
        </p:spPr>
        <p:txBody>
          <a:bodyPr>
            <a:normAutofit/>
          </a:bodyPr>
          <a:lstStyle/>
          <a:p>
            <a:pPr algn="just"/>
            <a:r>
              <a:rPr lang="en-US" sz="2200" dirty="0">
                <a:latin typeface="Bookman Old Style" panose="02050604050505020204" pitchFamily="18" charset="0"/>
              </a:rPr>
              <a:t>The costs of the time spent in looking for software to reuse and assessing whether or not it meets your needs. </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Where applicable, the costs of buying the reusable software. For large off-the-shelf systems, these costs can be very high.</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costs of adapting and configuring the reusable software components or systems to reflect the requirements of the system that you are developing.</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costs of integrating reusable software elements with each other (if you are using software from different sources) and with the new code that you have developed.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56CDA304-8015-4230-AD7E-A8C4E7690602}"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67887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766763"/>
          </a:xfrm>
        </p:spPr>
        <p:txBody>
          <a:bodyPr/>
          <a:lstStyle/>
          <a:p>
            <a:pPr algn="ctr"/>
            <a:r>
              <a:rPr lang="en-US" dirty="0"/>
              <a:t>Configuration management</a:t>
            </a:r>
          </a:p>
        </p:txBody>
      </p:sp>
      <p:sp>
        <p:nvSpPr>
          <p:cNvPr id="3" name="Content Placeholder 2"/>
          <p:cNvSpPr>
            <a:spLocks noGrp="1"/>
          </p:cNvSpPr>
          <p:nvPr>
            <p:ph idx="1"/>
          </p:nvPr>
        </p:nvSpPr>
        <p:spPr>
          <a:xfrm>
            <a:off x="457200" y="1300163"/>
            <a:ext cx="8229600" cy="5176837"/>
          </a:xfrm>
        </p:spPr>
        <p:txBody>
          <a:bodyPr>
            <a:normAutofit/>
          </a:bodyPr>
          <a:lstStyle/>
          <a:p>
            <a:pPr algn="just"/>
            <a:r>
              <a:rPr lang="en-US" sz="2200" dirty="0">
                <a:latin typeface="Bookman Old Style" panose="02050604050505020204" pitchFamily="18" charset="0"/>
              </a:rPr>
              <a:t>Configuration management is the name given to the general process of managing a changing software system. </a:t>
            </a:r>
          </a:p>
          <a:p>
            <a:pPr algn="just"/>
            <a:endParaRPr lang="en-US" sz="2200" dirty="0">
              <a:latin typeface="Bookman Old Style" panose="02050604050505020204" pitchFamily="18" charset="0"/>
            </a:endParaRPr>
          </a:p>
          <a:p>
            <a:pPr algn="just"/>
            <a:r>
              <a:rPr lang="en-US" sz="2200" dirty="0">
                <a:latin typeface="Bookman Old Style" panose="02050604050505020204" pitchFamily="18" charset="0"/>
              </a:rPr>
              <a:t>The aim of configuration management is to:</a:t>
            </a:r>
          </a:p>
          <a:p>
            <a:pPr lvl="1" algn="just"/>
            <a:r>
              <a:rPr lang="en-US" sz="2200" dirty="0">
                <a:latin typeface="Bookman Old Style" panose="02050604050505020204" pitchFamily="18" charset="0"/>
              </a:rPr>
              <a:t>support the system integration process so that all developers can access the project code and documents in a controlled way,</a:t>
            </a:r>
          </a:p>
          <a:p>
            <a:pPr lvl="1" algn="just"/>
            <a:r>
              <a:rPr lang="en-US" sz="2200" dirty="0">
                <a:latin typeface="Bookman Old Style" panose="02050604050505020204" pitchFamily="18" charset="0"/>
              </a:rPr>
              <a:t>find out what changes have been made, </a:t>
            </a:r>
          </a:p>
          <a:p>
            <a:pPr lvl="1" algn="just"/>
            <a:r>
              <a:rPr lang="en-US" sz="2200" dirty="0">
                <a:latin typeface="Bookman Old Style" panose="02050604050505020204" pitchFamily="18" charset="0"/>
              </a:rPr>
              <a:t>compile and link components to create a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10356232-1C3B-4E14-9D4F-356459BC6540}"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145693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738188"/>
          </a:xfrm>
        </p:spPr>
        <p:txBody>
          <a:bodyPr>
            <a:normAutofit/>
          </a:bodyPr>
          <a:lstStyle/>
          <a:p>
            <a:r>
              <a:rPr lang="en-US" dirty="0"/>
              <a:t>Configuration management activities</a:t>
            </a:r>
          </a:p>
        </p:txBody>
      </p:sp>
      <p:sp>
        <p:nvSpPr>
          <p:cNvPr id="3" name="Content Placeholder 2"/>
          <p:cNvSpPr>
            <a:spLocks noGrp="1"/>
          </p:cNvSpPr>
          <p:nvPr>
            <p:ph idx="1"/>
          </p:nvPr>
        </p:nvSpPr>
        <p:spPr>
          <a:xfrm>
            <a:off x="214313" y="1099946"/>
            <a:ext cx="8715375" cy="5600891"/>
          </a:xfrm>
        </p:spPr>
        <p:txBody>
          <a:bodyPr>
            <a:noAutofit/>
          </a:bodyPr>
          <a:lstStyle/>
          <a:p>
            <a:pPr algn="just"/>
            <a:r>
              <a:rPr lang="en-US" sz="2200" dirty="0">
                <a:solidFill>
                  <a:srgbClr val="FF0000"/>
                </a:solidFill>
                <a:latin typeface="Bookman Old Style" panose="02050604050505020204" pitchFamily="18" charset="0"/>
              </a:rPr>
              <a:t>Version management</a:t>
            </a:r>
            <a:r>
              <a:rPr lang="en-US" sz="2200" dirty="0">
                <a:latin typeface="Bookman Old Style" panose="02050604050505020204" pitchFamily="18" charset="0"/>
              </a:rPr>
              <a:t>, where support is provided to keep track of the different versions of software components. Version management systems include facilities to coordinate development by several programmers. </a:t>
            </a:r>
          </a:p>
          <a:p>
            <a:pPr marL="0" indent="0" algn="just">
              <a:buNone/>
            </a:pPr>
            <a:endParaRPr lang="en-GB" sz="2200" dirty="0">
              <a:latin typeface="Bookman Old Style" panose="02050604050505020204" pitchFamily="18" charset="0"/>
            </a:endParaRPr>
          </a:p>
          <a:p>
            <a:pPr algn="just"/>
            <a:r>
              <a:rPr lang="en-US" sz="2200" dirty="0">
                <a:solidFill>
                  <a:srgbClr val="FF0000"/>
                </a:solidFill>
                <a:latin typeface="Bookman Old Style" panose="02050604050505020204" pitchFamily="18" charset="0"/>
              </a:rPr>
              <a:t>System integration</a:t>
            </a:r>
            <a:r>
              <a:rPr lang="en-US" sz="2200" dirty="0">
                <a:latin typeface="Bookman Old Style" panose="02050604050505020204" pitchFamily="18" charset="0"/>
              </a:rPr>
              <a:t>, where support is provided to help developers define what versions of components are used to create each version of a system. This description is then used to build a system automatically by compiling and linking the required components.</a:t>
            </a:r>
          </a:p>
          <a:p>
            <a:pPr marL="0" indent="0" algn="just">
              <a:buNone/>
            </a:pPr>
            <a:endParaRPr lang="en-GB" sz="2200" dirty="0">
              <a:latin typeface="Bookman Old Style" panose="02050604050505020204" pitchFamily="18" charset="0"/>
            </a:endParaRPr>
          </a:p>
          <a:p>
            <a:pPr algn="just"/>
            <a:r>
              <a:rPr lang="en-US" sz="2200" dirty="0">
                <a:solidFill>
                  <a:srgbClr val="FF0000"/>
                </a:solidFill>
                <a:latin typeface="Bookman Old Style" panose="02050604050505020204" pitchFamily="18" charset="0"/>
              </a:rPr>
              <a:t>Problem tracking</a:t>
            </a:r>
            <a:r>
              <a:rPr lang="en-US" sz="2200" dirty="0">
                <a:latin typeface="Bookman Old Style" panose="02050604050505020204" pitchFamily="18" charset="0"/>
              </a:rPr>
              <a:t>, where support is provided to allow users to report bugs and other problems, and to allow all developers to see who is working on these problems and when they are fixed.</a:t>
            </a:r>
            <a:r>
              <a:rPr lang="en-GB" sz="2200" dirty="0">
                <a:latin typeface="Bookman Old Style" panose="02050604050505020204" pitchFamily="18" charset="0"/>
              </a:rPr>
              <a:t> </a:t>
            </a:r>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E3120A55-211F-4C91-98B1-6BBAF999D211}"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14296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808"/>
            <a:ext cx="8229600" cy="852488"/>
          </a:xfrm>
        </p:spPr>
        <p:txBody>
          <a:bodyPr/>
          <a:lstStyle/>
          <a:p>
            <a:pPr algn="ctr"/>
            <a:r>
              <a:rPr lang="en-US" dirty="0"/>
              <a:t>Lecture Outline</a:t>
            </a:r>
          </a:p>
        </p:txBody>
      </p:sp>
      <p:sp>
        <p:nvSpPr>
          <p:cNvPr id="3" name="Content Placeholder 2"/>
          <p:cNvSpPr>
            <a:spLocks noGrp="1"/>
          </p:cNvSpPr>
          <p:nvPr>
            <p:ph idx="1"/>
          </p:nvPr>
        </p:nvSpPr>
        <p:spPr>
          <a:xfrm>
            <a:off x="457200" y="1524000"/>
            <a:ext cx="8229600" cy="4876800"/>
          </a:xfrm>
        </p:spPr>
        <p:txBody>
          <a:bodyPr>
            <a:noAutofit/>
          </a:bodyPr>
          <a:lstStyle/>
          <a:p>
            <a:r>
              <a:rPr lang="en-US" dirty="0">
                <a:latin typeface="Bookman Old Style" panose="02050604050505020204" pitchFamily="18" charset="0"/>
              </a:rPr>
              <a:t>Implementation</a:t>
            </a:r>
          </a:p>
          <a:p>
            <a:r>
              <a:rPr lang="en-US" dirty="0">
                <a:latin typeface="Bookman Old Style" panose="02050604050505020204" pitchFamily="18" charset="0"/>
              </a:rPr>
              <a:t>Implementation issues</a:t>
            </a:r>
            <a:endParaRPr lang="en-GB" dirty="0">
              <a:latin typeface="Bookman Old Style" panose="02050604050505020204" pitchFamily="18" charset="0"/>
            </a:endParaRPr>
          </a:p>
          <a:p>
            <a:r>
              <a:rPr lang="en-US" dirty="0">
                <a:latin typeface="Bookman Old Style" panose="02050604050505020204" pitchFamily="18" charset="0"/>
              </a:rPr>
              <a:t>Open source development</a:t>
            </a:r>
            <a:r>
              <a:rPr lang="en-GB" dirty="0">
                <a:latin typeface="Bookman Old Style" panose="02050604050505020204" pitchFamily="18" charset="0"/>
              </a:rPr>
              <a:t> </a:t>
            </a:r>
            <a:endParaRPr lang="en-US" dirty="0">
              <a:latin typeface="Bookman Old Style" panose="02050604050505020204" pitchFamily="18" charset="0"/>
            </a:endParaRPr>
          </a:p>
        </p:txBody>
      </p:sp>
      <p:sp>
        <p:nvSpPr>
          <p:cNvPr id="4" name="Footer Placeholder 3"/>
          <p:cNvSpPr>
            <a:spLocks noGrp="1"/>
          </p:cNvSpPr>
          <p:nvPr>
            <p:ph type="ftr" sz="quarter" idx="11"/>
          </p:nvPr>
        </p:nvSpPr>
        <p:spPr/>
        <p:txBody>
          <a:bodyPr/>
          <a:lstStyle/>
          <a:p>
            <a:r>
              <a:rPr lang="en-US">
                <a:latin typeface="Arial"/>
              </a:rPr>
              <a:t>SWE2301: Introduction to software Engineering</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2</a:t>
            </a:fld>
            <a:endParaRPr lang="en-US">
              <a:latin typeface="Arial"/>
            </a:endParaRPr>
          </a:p>
        </p:txBody>
      </p:sp>
      <p:sp>
        <p:nvSpPr>
          <p:cNvPr id="6" name="Date Placeholder 5"/>
          <p:cNvSpPr>
            <a:spLocks noGrp="1"/>
          </p:cNvSpPr>
          <p:nvPr>
            <p:ph type="dt" sz="half" idx="10"/>
          </p:nvPr>
        </p:nvSpPr>
        <p:spPr/>
        <p:txBody>
          <a:bodyPr/>
          <a:lstStyle/>
          <a:p>
            <a:fld id="{6FA51D1A-BEB5-46DE-B158-3AACCCAD8AA0}"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76754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097"/>
            <a:ext cx="8229600" cy="852488"/>
          </a:xfrm>
        </p:spPr>
        <p:txBody>
          <a:bodyPr/>
          <a:lstStyle/>
          <a:p>
            <a:pPr algn="ctr"/>
            <a:r>
              <a:rPr lang="en-US" dirty="0"/>
              <a:t>Host-target development</a:t>
            </a:r>
          </a:p>
        </p:txBody>
      </p:sp>
      <p:sp>
        <p:nvSpPr>
          <p:cNvPr id="3" name="Content Placeholder 2"/>
          <p:cNvSpPr>
            <a:spLocks noGrp="1"/>
          </p:cNvSpPr>
          <p:nvPr>
            <p:ph idx="1"/>
          </p:nvPr>
        </p:nvSpPr>
        <p:spPr>
          <a:xfrm>
            <a:off x="457200" y="1247585"/>
            <a:ext cx="8229600" cy="5229415"/>
          </a:xfrm>
        </p:spPr>
        <p:txBody>
          <a:bodyPr>
            <a:normAutofit/>
          </a:bodyPr>
          <a:lstStyle/>
          <a:p>
            <a:pPr algn="just"/>
            <a:r>
              <a:rPr lang="en-US" sz="2200" dirty="0">
                <a:latin typeface="Bookman Old Style" panose="02050604050505020204" pitchFamily="18" charset="0"/>
              </a:rPr>
              <a:t>Most software is developed on one computer (the host), but runs on a separate machine (the target). </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More generally, we can talk about a development platform and an execution platform. </a:t>
            </a:r>
          </a:p>
          <a:p>
            <a:pPr lvl="1" algn="just"/>
            <a:r>
              <a:rPr lang="en-US" sz="2200" dirty="0">
                <a:latin typeface="Bookman Old Style" panose="02050604050505020204" pitchFamily="18" charset="0"/>
              </a:rPr>
              <a:t>A platform is more than just hardware. It includes the installed operating system plus other supporting software such as a database management system or, for development platforms, an interactive development environment.</a:t>
            </a:r>
          </a:p>
          <a:p>
            <a:pPr marL="274320" lvl="1"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Development platform usually has different installed software than execution platform;</a:t>
            </a:r>
            <a:r>
              <a:rPr lang="en-GB" sz="2200" dirty="0">
                <a:latin typeface="Bookman Old Style" panose="02050604050505020204" pitchFamily="18" charset="0"/>
              </a:rPr>
              <a:t> these platforms may have different architectures.</a:t>
            </a:r>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B0CFACE5-2736-4066-9DC6-ED7F3747FAEC}"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85612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234"/>
            <a:ext cx="8229600" cy="838200"/>
          </a:xfrm>
        </p:spPr>
        <p:txBody>
          <a:bodyPr>
            <a:normAutofit/>
          </a:bodyPr>
          <a:lstStyle/>
          <a:p>
            <a:pPr algn="ctr"/>
            <a:r>
              <a:rPr lang="en-US" dirty="0"/>
              <a:t>Development platform tools</a:t>
            </a:r>
          </a:p>
        </p:txBody>
      </p:sp>
      <p:sp>
        <p:nvSpPr>
          <p:cNvPr id="3" name="Content Placeholder 2"/>
          <p:cNvSpPr>
            <a:spLocks noGrp="1"/>
          </p:cNvSpPr>
          <p:nvPr>
            <p:ph idx="1"/>
          </p:nvPr>
        </p:nvSpPr>
        <p:spPr>
          <a:xfrm>
            <a:off x="457200" y="1190434"/>
            <a:ext cx="8229600" cy="5338954"/>
          </a:xfrm>
        </p:spPr>
        <p:txBody>
          <a:bodyPr>
            <a:normAutofit/>
          </a:bodyPr>
          <a:lstStyle/>
          <a:p>
            <a:pPr algn="just"/>
            <a:r>
              <a:rPr lang="en-US" sz="2200" dirty="0">
                <a:latin typeface="Bookman Old Style" panose="02050604050505020204" pitchFamily="18" charset="0"/>
              </a:rPr>
              <a:t>An integrated compiler and syntax-directed editing system that allows you to create, edit and compile code.</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A language debugging system.</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Graphical editing tools, such as tools to edit UML models.</a:t>
            </a:r>
          </a:p>
          <a:p>
            <a:pPr algn="just"/>
            <a:endParaRPr lang="en-GB" sz="2200" dirty="0">
              <a:latin typeface="Bookman Old Style" panose="02050604050505020204" pitchFamily="18" charset="0"/>
            </a:endParaRPr>
          </a:p>
          <a:p>
            <a:pPr algn="just"/>
            <a:r>
              <a:rPr lang="en-US" sz="2200" dirty="0">
                <a:latin typeface="Bookman Old Style" panose="02050604050505020204" pitchFamily="18" charset="0"/>
              </a:rPr>
              <a:t>Testing tools, such as Junit that can automatically run a set of tests on a new version of a program.</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Project support tools that help you organize the code for different development projects.</a:t>
            </a: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A6832F94-59D8-47CF-B96D-6287BE388094}"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802652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234"/>
            <a:ext cx="8229600" cy="781050"/>
          </a:xfrm>
        </p:spPr>
        <p:txBody>
          <a:bodyPr>
            <a:normAutofit fontScale="90000"/>
          </a:bodyPr>
          <a:lstStyle/>
          <a:p>
            <a:pPr algn="ctr"/>
            <a:r>
              <a:rPr lang="en-US" dirty="0"/>
              <a:t>Component/System deployment factors</a:t>
            </a:r>
          </a:p>
        </p:txBody>
      </p:sp>
      <p:sp>
        <p:nvSpPr>
          <p:cNvPr id="3" name="Content Placeholder 2"/>
          <p:cNvSpPr>
            <a:spLocks noGrp="1"/>
          </p:cNvSpPr>
          <p:nvPr>
            <p:ph idx="1"/>
          </p:nvPr>
        </p:nvSpPr>
        <p:spPr>
          <a:xfrm>
            <a:off x="227516" y="1133284"/>
            <a:ext cx="8630733" cy="5453254"/>
          </a:xfrm>
        </p:spPr>
        <p:txBody>
          <a:bodyPr>
            <a:normAutofit lnSpcReduction="10000"/>
          </a:bodyPr>
          <a:lstStyle/>
          <a:p>
            <a:pPr algn="just"/>
            <a:r>
              <a:rPr lang="en-US" dirty="0">
                <a:latin typeface="Bookman Old Style" panose="02050604050505020204" pitchFamily="18" charset="0"/>
              </a:rPr>
              <a:t>The hardware and software requirements of a component</a:t>
            </a:r>
          </a:p>
          <a:p>
            <a:pPr lvl="1" algn="just"/>
            <a:r>
              <a:rPr lang="en-US" sz="1800" dirty="0">
                <a:latin typeface="Bookman Old Style" panose="02050604050505020204" pitchFamily="18" charset="0"/>
              </a:rPr>
              <a:t>If a component is designed for a specific hardware architecture, or relies on some other software system, it must obviously be deployed on a platform that provides the required hardware and software support.</a:t>
            </a:r>
          </a:p>
          <a:p>
            <a:pPr marL="0" indent="0" algn="just">
              <a:buNone/>
            </a:pPr>
            <a:endParaRPr lang="en-GB" sz="2200" dirty="0">
              <a:latin typeface="Bookman Old Style" panose="02050604050505020204" pitchFamily="18" charset="0"/>
            </a:endParaRPr>
          </a:p>
          <a:p>
            <a:pPr algn="just"/>
            <a:r>
              <a:rPr lang="en-US" dirty="0">
                <a:latin typeface="Bookman Old Style" panose="02050604050505020204" pitchFamily="18" charset="0"/>
              </a:rPr>
              <a:t>The availability requirements of the system</a:t>
            </a:r>
          </a:p>
          <a:p>
            <a:pPr lvl="1" algn="just"/>
            <a:r>
              <a:rPr lang="en-US" sz="1800" dirty="0">
                <a:latin typeface="Bookman Old Style" panose="02050604050505020204" pitchFamily="18" charset="0"/>
              </a:rPr>
              <a:t>High availability systems may require components to be deployed on more than one platform. This means that, in the event of platform failure, an alternative implementation of the component is available.</a:t>
            </a:r>
            <a:r>
              <a:rPr lang="en-GB" sz="1800" dirty="0">
                <a:latin typeface="Bookman Old Style" panose="02050604050505020204" pitchFamily="18" charset="0"/>
              </a:rPr>
              <a:t> </a:t>
            </a:r>
          </a:p>
          <a:p>
            <a:pPr marL="0" indent="0" algn="just">
              <a:buNone/>
            </a:pPr>
            <a:endParaRPr lang="en-US" sz="2200" dirty="0">
              <a:latin typeface="Bookman Old Style" panose="02050604050505020204" pitchFamily="18" charset="0"/>
            </a:endParaRPr>
          </a:p>
          <a:p>
            <a:pPr algn="just"/>
            <a:r>
              <a:rPr lang="en-US" dirty="0">
                <a:latin typeface="Bookman Old Style" panose="02050604050505020204" pitchFamily="18" charset="0"/>
              </a:rPr>
              <a:t>Component communications</a:t>
            </a:r>
          </a:p>
          <a:p>
            <a:pPr lvl="1" algn="just"/>
            <a:r>
              <a:rPr lang="en-US" sz="1800" dirty="0">
                <a:latin typeface="Bookman Old Style" panose="02050604050505020204" pitchFamily="18" charset="0"/>
              </a:rPr>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18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A2F34178-8241-4F7E-88BB-36808128AC5C}"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640284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234"/>
            <a:ext cx="8229600" cy="795338"/>
          </a:xfrm>
        </p:spPr>
        <p:txBody>
          <a:bodyPr/>
          <a:lstStyle/>
          <a:p>
            <a:pPr algn="ctr"/>
            <a:r>
              <a:rPr lang="en-US" dirty="0"/>
              <a:t>Open source development</a:t>
            </a:r>
          </a:p>
        </p:txBody>
      </p:sp>
      <p:sp>
        <p:nvSpPr>
          <p:cNvPr id="3" name="Content Placeholder 2"/>
          <p:cNvSpPr>
            <a:spLocks noGrp="1"/>
          </p:cNvSpPr>
          <p:nvPr>
            <p:ph idx="1"/>
          </p:nvPr>
        </p:nvSpPr>
        <p:spPr>
          <a:xfrm>
            <a:off x="242887" y="1147572"/>
            <a:ext cx="8701087" cy="5329428"/>
          </a:xfrm>
        </p:spPr>
        <p:txBody>
          <a:bodyPr>
            <a:normAutofit/>
          </a:bodyPr>
          <a:lstStyle/>
          <a:p>
            <a:pPr algn="just"/>
            <a:r>
              <a:rPr lang="en-US" sz="2200" dirty="0">
                <a:latin typeface="Bookman Old Style" panose="02050604050505020204" pitchFamily="18" charset="0"/>
              </a:rPr>
              <a:t>Open source development is an approach to software development in which the source code of a software system is published and volunteers are invited to participate in the development process.</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Its roots are in the Free Software Foundation (www.fsf.org), which advocates that source code should not be proprietary but rather should always be available for users to examine and modify as they wish.</a:t>
            </a:r>
          </a:p>
          <a:p>
            <a:pPr marL="0" indent="0" algn="just">
              <a:buNone/>
            </a:pPr>
            <a:r>
              <a:rPr lang="en-US" sz="2200" dirty="0">
                <a:latin typeface="Bookman Old Style" panose="02050604050505020204" pitchFamily="18" charset="0"/>
              </a:rPr>
              <a:t> </a:t>
            </a:r>
          </a:p>
          <a:p>
            <a:pPr algn="just"/>
            <a:r>
              <a:rPr lang="en-US" sz="2200" dirty="0">
                <a:latin typeface="Bookman Old Style" panose="02050604050505020204" pitchFamily="18" charset="0"/>
              </a:rPr>
              <a:t>Open source software extended this idea by using the Internet to recruit a much larger population of volunteer developers. Many of them are also users of the code. </a:t>
            </a: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9E4EB208-FFF4-4097-9CAA-427BD63DF03A}"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172105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234"/>
            <a:ext cx="8229600" cy="738188"/>
          </a:xfrm>
        </p:spPr>
        <p:txBody>
          <a:bodyPr/>
          <a:lstStyle/>
          <a:p>
            <a:pPr algn="ctr"/>
            <a:r>
              <a:rPr lang="en-US" dirty="0"/>
              <a:t>Open source systems</a:t>
            </a:r>
          </a:p>
        </p:txBody>
      </p:sp>
      <p:sp>
        <p:nvSpPr>
          <p:cNvPr id="3" name="Content Placeholder 2"/>
          <p:cNvSpPr>
            <a:spLocks noGrp="1"/>
          </p:cNvSpPr>
          <p:nvPr>
            <p:ph idx="1"/>
          </p:nvPr>
        </p:nvSpPr>
        <p:spPr>
          <a:xfrm>
            <a:off x="457200" y="1257300"/>
            <a:ext cx="8401050" cy="5219700"/>
          </a:xfrm>
        </p:spPr>
        <p:txBody>
          <a:bodyPr>
            <a:normAutofit/>
          </a:bodyPr>
          <a:lstStyle/>
          <a:p>
            <a:pPr algn="just"/>
            <a:r>
              <a:rPr lang="en-US" sz="2200" dirty="0">
                <a:latin typeface="Bookman Old Style" panose="02050604050505020204" pitchFamily="18" charset="0"/>
              </a:rPr>
              <a:t>The best-known open source product is, of course, the Linux operating system which is widely used as a server system and, increasingly, as a desktop environment.</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Other important open source products are Java, the Apache web server and the </a:t>
            </a:r>
            <a:r>
              <a:rPr lang="en-US" sz="2200" dirty="0" err="1">
                <a:latin typeface="Bookman Old Style" panose="02050604050505020204" pitchFamily="18" charset="0"/>
              </a:rPr>
              <a:t>mySQL</a:t>
            </a:r>
            <a:r>
              <a:rPr lang="en-US" sz="2200" dirty="0">
                <a:latin typeface="Bookman Old Style" panose="02050604050505020204" pitchFamily="18" charset="0"/>
              </a:rPr>
              <a:t> database management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661D0B01-8466-4272-B360-7E69BAE5EB09}"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38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88" y="347472"/>
            <a:ext cx="8229600" cy="795337"/>
          </a:xfrm>
        </p:spPr>
        <p:txBody>
          <a:bodyPr>
            <a:normAutofit/>
          </a:bodyPr>
          <a:lstStyle/>
          <a:p>
            <a:pPr algn="ctr"/>
            <a:r>
              <a:rPr lang="en-US" dirty="0"/>
              <a:t>Open source issues</a:t>
            </a:r>
          </a:p>
        </p:txBody>
      </p:sp>
      <p:sp>
        <p:nvSpPr>
          <p:cNvPr id="3" name="Content Placeholder 2"/>
          <p:cNvSpPr>
            <a:spLocks noGrp="1"/>
          </p:cNvSpPr>
          <p:nvPr>
            <p:ph idx="1"/>
          </p:nvPr>
        </p:nvSpPr>
        <p:spPr>
          <a:xfrm>
            <a:off x="457200" y="1142809"/>
            <a:ext cx="8229600" cy="5334191"/>
          </a:xfrm>
        </p:spPr>
        <p:txBody>
          <a:bodyPr>
            <a:normAutofit/>
          </a:bodyPr>
          <a:lstStyle/>
          <a:p>
            <a:pPr algn="just"/>
            <a:r>
              <a:rPr lang="en-US" sz="2200" dirty="0">
                <a:latin typeface="Bookman Old Style" panose="02050604050505020204" pitchFamily="18" charset="0"/>
              </a:rPr>
              <a:t>Should the product that is being developed make use of open source components?</a:t>
            </a:r>
          </a:p>
          <a:p>
            <a:pPr algn="just"/>
            <a:endParaRPr lang="en-US" sz="2200" dirty="0">
              <a:latin typeface="Bookman Old Style" panose="02050604050505020204" pitchFamily="18" charset="0"/>
            </a:endParaRP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Should an open source approach be used for the software’s development?</a:t>
            </a:r>
          </a:p>
          <a:p>
            <a:pPr algn="just">
              <a:buNone/>
            </a:pP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915298E2-4C60-44EC-A7A9-A3FBB2028502}"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346160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575"/>
            <a:ext cx="8229600" cy="772287"/>
          </a:xfrm>
        </p:spPr>
        <p:txBody>
          <a:bodyPr>
            <a:normAutofit/>
          </a:bodyPr>
          <a:lstStyle/>
          <a:p>
            <a:pPr algn="ctr"/>
            <a:r>
              <a:rPr lang="en-US" dirty="0"/>
              <a:t>Open source business</a:t>
            </a:r>
          </a:p>
        </p:txBody>
      </p:sp>
      <p:sp>
        <p:nvSpPr>
          <p:cNvPr id="3" name="Content Placeholder 2"/>
          <p:cNvSpPr>
            <a:spLocks noGrp="1"/>
          </p:cNvSpPr>
          <p:nvPr>
            <p:ph idx="1"/>
          </p:nvPr>
        </p:nvSpPr>
        <p:spPr>
          <a:xfrm>
            <a:off x="457200" y="1251965"/>
            <a:ext cx="8229600" cy="4876800"/>
          </a:xfrm>
        </p:spPr>
        <p:txBody>
          <a:bodyPr>
            <a:normAutofit/>
          </a:bodyPr>
          <a:lstStyle/>
          <a:p>
            <a:pPr algn="just"/>
            <a:r>
              <a:rPr lang="en-US" sz="2200" dirty="0">
                <a:latin typeface="Bookman Old Style" panose="02050604050505020204" pitchFamily="18" charset="0"/>
              </a:rPr>
              <a:t>More and more product companies are using an open source approach to development. </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Their business model is not reliant on selling a software product but on selling support for that product. </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15C724E4-7290-4B98-AABE-D8D7B90CE7EC}"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366608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234"/>
            <a:ext cx="8229600" cy="723900"/>
          </a:xfrm>
        </p:spPr>
        <p:txBody>
          <a:bodyPr/>
          <a:lstStyle/>
          <a:p>
            <a:pPr algn="ctr"/>
            <a:r>
              <a:rPr lang="en-US" dirty="0"/>
              <a:t>Open source licensing</a:t>
            </a:r>
          </a:p>
        </p:txBody>
      </p:sp>
      <p:sp>
        <p:nvSpPr>
          <p:cNvPr id="3" name="Content Placeholder 2"/>
          <p:cNvSpPr>
            <a:spLocks noGrp="1"/>
          </p:cNvSpPr>
          <p:nvPr>
            <p:ph idx="1"/>
          </p:nvPr>
        </p:nvSpPr>
        <p:spPr>
          <a:xfrm>
            <a:off x="300038" y="1076133"/>
            <a:ext cx="8558212" cy="5524691"/>
          </a:xfrm>
        </p:spPr>
        <p:txBody>
          <a:bodyPr/>
          <a:lstStyle/>
          <a:p>
            <a:pPr algn="just"/>
            <a:r>
              <a:rPr lang="en-US" sz="2200" dirty="0">
                <a:latin typeface="Bookman Old Style" panose="02050604050505020204" pitchFamily="18" charset="0"/>
              </a:rPr>
              <a:t>A fundamental principle of open-source development is that source code should be freely available, this does not mean that anyone can do as they wish with that code.</a:t>
            </a:r>
          </a:p>
          <a:p>
            <a:pPr lvl="1" algn="just"/>
            <a:r>
              <a:rPr lang="en-US" dirty="0">
                <a:latin typeface="Bookman Old Style" panose="02050604050505020204" pitchFamily="18" charset="0"/>
              </a:rPr>
              <a:t>Legally, the developer of the code (either a company or an individual) still owns the code. They can place restrictions on how it is used by including legally binding conditions in an open source software license. </a:t>
            </a:r>
          </a:p>
          <a:p>
            <a:pPr marL="274320" lvl="1" indent="0" algn="just">
              <a:buNone/>
            </a:pPr>
            <a:endParaRPr lang="en-US" dirty="0">
              <a:latin typeface="Bookman Old Style" panose="02050604050505020204" pitchFamily="18" charset="0"/>
            </a:endParaRPr>
          </a:p>
          <a:p>
            <a:pPr lvl="1" algn="just"/>
            <a:r>
              <a:rPr lang="en-US" dirty="0">
                <a:latin typeface="Bookman Old Style" panose="02050604050505020204" pitchFamily="18" charset="0"/>
              </a:rPr>
              <a:t>Some open source developers believe that if an open source component is used to develop a new system, then that system should also be open source. </a:t>
            </a:r>
          </a:p>
          <a:p>
            <a:pPr marL="274320" lvl="1" indent="0" algn="just">
              <a:buNone/>
            </a:pPr>
            <a:endParaRPr lang="en-US" dirty="0">
              <a:latin typeface="Bookman Old Style" panose="02050604050505020204" pitchFamily="18" charset="0"/>
            </a:endParaRPr>
          </a:p>
          <a:p>
            <a:pPr lvl="1" algn="just"/>
            <a:r>
              <a:rPr lang="en-US" dirty="0">
                <a:latin typeface="Bookman Old Style" panose="02050604050505020204" pitchFamily="18" charset="0"/>
              </a:rPr>
              <a:t>Others are willing to allow their code to be used without this restriction. The developed systems may be proprietary and sold as closed source systems.</a:t>
            </a:r>
            <a:endParaRPr lang="en-GB" dirty="0">
              <a:latin typeface="Bookman Old Style" panose="02050604050505020204" pitchFamily="18" charset="0"/>
            </a:endParaRPr>
          </a:p>
          <a:p>
            <a:pPr algn="just"/>
            <a:endParaRPr lang="en-US"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F09AF758-7784-46BC-90F2-1BD9AED6F10B}"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4022719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723900"/>
          </a:xfrm>
        </p:spPr>
        <p:txBody>
          <a:bodyPr/>
          <a:lstStyle/>
          <a:p>
            <a:pPr algn="ctr"/>
            <a:r>
              <a:rPr lang="en-US" dirty="0"/>
              <a:t>License models</a:t>
            </a:r>
          </a:p>
        </p:txBody>
      </p:sp>
      <p:sp>
        <p:nvSpPr>
          <p:cNvPr id="3" name="Content Placeholder 2"/>
          <p:cNvSpPr>
            <a:spLocks noGrp="1"/>
          </p:cNvSpPr>
          <p:nvPr>
            <p:ph idx="1"/>
          </p:nvPr>
        </p:nvSpPr>
        <p:spPr>
          <a:xfrm>
            <a:off x="128589" y="1085658"/>
            <a:ext cx="8801100" cy="5658041"/>
          </a:xfrm>
        </p:spPr>
        <p:txBody>
          <a:bodyPr>
            <a:noAutofit/>
          </a:bodyPr>
          <a:lstStyle/>
          <a:p>
            <a:pPr algn="just"/>
            <a:r>
              <a:rPr lang="en-US" sz="2200" dirty="0">
                <a:latin typeface="Bookman Old Style" panose="02050604050505020204" pitchFamily="18" charset="0"/>
              </a:rPr>
              <a:t>The GNU General Public License (GPL). This is a so-called ‘reciprocal’ license that means that if you use open source software that is licensed under the GPL license, then you must make that software open source. </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GNU Lesser General Public License (LGPL) is a variant of the GPL license where you can write components that link to open source code without having to publish the source of these components. </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728C23B6-8904-4A0D-8E74-61D930A855DA}"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311965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838200"/>
          </a:xfrm>
        </p:spPr>
        <p:txBody>
          <a:bodyPr>
            <a:normAutofit/>
          </a:bodyPr>
          <a:lstStyle/>
          <a:p>
            <a:pPr algn="ctr"/>
            <a:r>
              <a:rPr lang="en-US" dirty="0"/>
              <a:t>License management</a:t>
            </a:r>
          </a:p>
        </p:txBody>
      </p:sp>
      <p:sp>
        <p:nvSpPr>
          <p:cNvPr id="3" name="Content Placeholder 2"/>
          <p:cNvSpPr>
            <a:spLocks noGrp="1"/>
          </p:cNvSpPr>
          <p:nvPr>
            <p:ph idx="1"/>
          </p:nvPr>
        </p:nvSpPr>
        <p:spPr>
          <a:xfrm>
            <a:off x="457200" y="1185671"/>
            <a:ext cx="8458200" cy="5358003"/>
          </a:xfrm>
        </p:spPr>
        <p:txBody>
          <a:bodyPr>
            <a:noAutofit/>
          </a:bodyPr>
          <a:lstStyle/>
          <a:p>
            <a:pPr algn="just"/>
            <a:r>
              <a:rPr lang="en-US" sz="2200" dirty="0">
                <a:latin typeface="Bookman Old Style" panose="02050604050505020204" pitchFamily="18" charset="0"/>
              </a:rPr>
              <a:t>Establish a system for maintaining information about open-source components that are downloaded and used. </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Be aware of the different types of licenses and understand how a component is licensed before it is used. </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Be aware of evolution pathways for components. </a:t>
            </a:r>
            <a:endParaRPr lang="en-GB" sz="2200" dirty="0">
              <a:latin typeface="Bookman Old Style" panose="02050604050505020204" pitchFamily="18" charset="0"/>
            </a:endParaRPr>
          </a:p>
          <a:p>
            <a:pPr algn="just"/>
            <a:r>
              <a:rPr lang="en-US" sz="2200" dirty="0">
                <a:latin typeface="Bookman Old Style" panose="02050604050505020204" pitchFamily="18" charset="0"/>
              </a:rPr>
              <a:t>Educate people about open source. </a:t>
            </a:r>
            <a:endParaRPr lang="en-GB" sz="2200" dirty="0">
              <a:latin typeface="Bookman Old Style" panose="02050604050505020204" pitchFamily="18" charset="0"/>
            </a:endParaRPr>
          </a:p>
          <a:p>
            <a:pPr algn="just"/>
            <a:r>
              <a:rPr lang="en-US" sz="2200" dirty="0">
                <a:latin typeface="Bookman Old Style" panose="02050604050505020204" pitchFamily="18" charset="0"/>
              </a:rPr>
              <a:t>Have auditing systems in place. </a:t>
            </a:r>
            <a:endParaRPr lang="en-GB" sz="2200" dirty="0">
              <a:latin typeface="Bookman Old Style" panose="02050604050505020204" pitchFamily="18" charset="0"/>
            </a:endParaRPr>
          </a:p>
          <a:p>
            <a:pPr algn="just"/>
            <a:r>
              <a:rPr lang="en-US" sz="2200" dirty="0">
                <a:latin typeface="Bookman Old Style" panose="02050604050505020204" pitchFamily="18" charset="0"/>
              </a:rPr>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727A534B-1CA5-4D06-92DD-B48AC7AEB3EA}"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290170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29600" cy="738188"/>
          </a:xfrm>
        </p:spPr>
        <p:txBody>
          <a:bodyPr/>
          <a:lstStyle/>
          <a:p>
            <a:pPr algn="ctr"/>
            <a:r>
              <a:rPr lang="en-US" dirty="0"/>
              <a:t>Implementation</a:t>
            </a:r>
          </a:p>
        </p:txBody>
      </p:sp>
      <p:sp>
        <p:nvSpPr>
          <p:cNvPr id="3" name="Content Placeholder 2"/>
          <p:cNvSpPr>
            <a:spLocks noGrp="1"/>
          </p:cNvSpPr>
          <p:nvPr>
            <p:ph idx="1"/>
          </p:nvPr>
        </p:nvSpPr>
        <p:spPr>
          <a:xfrm>
            <a:off x="457200" y="1328738"/>
            <a:ext cx="8229600" cy="5148262"/>
          </a:xfrm>
        </p:spPr>
        <p:txBody>
          <a:bodyPr>
            <a:normAutofit/>
          </a:bodyPr>
          <a:lstStyle/>
          <a:p>
            <a:pPr algn="just"/>
            <a:r>
              <a:rPr lang="en-US" sz="2200" dirty="0">
                <a:latin typeface="Bookman Old Style" panose="02050604050505020204" pitchFamily="18" charset="0"/>
              </a:rPr>
              <a:t>After requirements analysis and design, the next activity in line is the ‘implementation’.</a:t>
            </a:r>
          </a:p>
          <a:p>
            <a:pPr algn="just"/>
            <a:endParaRPr lang="en-US" sz="2200" dirty="0">
              <a:latin typeface="Bookman Old Style" panose="02050604050505020204" pitchFamily="18" charset="0"/>
            </a:endParaRPr>
          </a:p>
          <a:p>
            <a:pPr algn="just"/>
            <a:r>
              <a:rPr lang="en-US" sz="2200" dirty="0">
                <a:latin typeface="Bookman Old Style" panose="02050604050505020204" pitchFamily="18" charset="0"/>
              </a:rPr>
              <a:t>This phase involves the creation of the actual product:</a:t>
            </a:r>
          </a:p>
          <a:p>
            <a:pPr lvl="1" algn="just"/>
            <a:r>
              <a:rPr lang="en-US" sz="2200" dirty="0">
                <a:latin typeface="Bookman Old Style" panose="02050604050505020204" pitchFamily="18" charset="0"/>
              </a:rPr>
              <a:t>Programming aspect phase of the software program.</a:t>
            </a:r>
          </a:p>
          <a:p>
            <a:pPr marL="274320" lvl="1" indent="0" algn="just">
              <a:buNone/>
            </a:pPr>
            <a:endParaRPr lang="en-US"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2F99E5CA-98CF-48C6-9A34-91BCC0B58EB6}"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a:t>
            </a:fld>
            <a:endParaRPr lang="en-US">
              <a:latin typeface="Arial"/>
            </a:endParaRPr>
          </a:p>
        </p:txBody>
      </p:sp>
    </p:spTree>
    <p:extLst>
      <p:ext uri="{BB962C8B-B14F-4D97-AF65-F5344CB8AC3E}">
        <p14:creationId xmlns:p14="http://schemas.microsoft.com/office/powerpoint/2010/main" val="4123809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809625"/>
          </a:xfrm>
        </p:spPr>
        <p:txBody>
          <a:bodyPr>
            <a:normAutofit/>
          </a:bodyPr>
          <a:lstStyle/>
          <a:p>
            <a:pPr algn="ctr"/>
            <a:r>
              <a:rPr lang="en-US" dirty="0"/>
              <a:t>Summary</a:t>
            </a:r>
          </a:p>
        </p:txBody>
      </p:sp>
      <p:sp>
        <p:nvSpPr>
          <p:cNvPr id="3" name="Content Placeholder 2"/>
          <p:cNvSpPr>
            <a:spLocks noGrp="1"/>
          </p:cNvSpPr>
          <p:nvPr>
            <p:ph idx="1"/>
          </p:nvPr>
        </p:nvSpPr>
        <p:spPr>
          <a:xfrm>
            <a:off x="457200" y="1157097"/>
            <a:ext cx="8229600" cy="5319903"/>
          </a:xfrm>
        </p:spPr>
        <p:txBody>
          <a:bodyPr>
            <a:noAutofit/>
          </a:bodyPr>
          <a:lstStyle/>
          <a:p>
            <a:pPr algn="just"/>
            <a:r>
              <a:rPr lang="en-US" sz="2200" dirty="0">
                <a:latin typeface="Bookman Old Style" panose="02050604050505020204" pitchFamily="18" charset="0"/>
              </a:rPr>
              <a:t>When developing software, you should always consider the possibility of reusing existing software, either as components, services or complete systems.</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Configuration management is the process of managing changes to an evolving software system. </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Most software development is host-target development. You use an IDE on a host machine to develop the software, which is transferred to a target machine for execution.</a:t>
            </a:r>
          </a:p>
          <a:p>
            <a:pPr marL="0" indent="0" algn="just">
              <a:buNone/>
            </a:pPr>
            <a:endParaRPr lang="en-GB" sz="2200" dirty="0">
              <a:latin typeface="Bookman Old Style" panose="02050604050505020204" pitchFamily="18" charset="0"/>
            </a:endParaRPr>
          </a:p>
          <a:p>
            <a:pPr algn="just"/>
            <a:r>
              <a:rPr lang="en-US" sz="2200" dirty="0">
                <a:latin typeface="Bookman Old Style" panose="02050604050505020204" pitchFamily="18" charset="0"/>
              </a:rPr>
              <a:t>Open source development involves making the source code of a system publicly available.  </a:t>
            </a:r>
            <a:endParaRPr lang="en-GB"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a:t>SWE2301: Introduction to software Engineering</a:t>
            </a:r>
          </a:p>
        </p:txBody>
      </p:sp>
      <p:sp>
        <p:nvSpPr>
          <p:cNvPr id="6" name="Date Placeholder 5"/>
          <p:cNvSpPr>
            <a:spLocks noGrp="1"/>
          </p:cNvSpPr>
          <p:nvPr>
            <p:ph type="dt" sz="half" idx="10"/>
          </p:nvPr>
        </p:nvSpPr>
        <p:spPr/>
        <p:txBody>
          <a:bodyPr/>
          <a:lstStyle/>
          <a:p>
            <a:fld id="{AB6FC67C-7F23-4AB3-9B38-D92F28B6B91E}"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112630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endParaRPr lang="en-US" sz="2800" dirty="0"/>
          </a:p>
          <a:p>
            <a:pPr marL="0" indent="0" algn="just">
              <a:buNone/>
            </a:pPr>
            <a:endParaRPr lang="en-US" sz="2800" dirty="0"/>
          </a:p>
          <a:p>
            <a:pPr marL="0" indent="0" algn="ctr">
              <a:buNone/>
            </a:pPr>
            <a:endParaRPr lang="en-US" sz="2800" dirty="0"/>
          </a:p>
          <a:p>
            <a:pPr marL="0" indent="0" algn="ctr">
              <a:buNone/>
            </a:pPr>
            <a:r>
              <a:rPr lang="en-US" sz="2800" dirty="0"/>
              <a:t>Question ??</a:t>
            </a:r>
          </a:p>
        </p:txBody>
      </p:sp>
      <p:sp>
        <p:nvSpPr>
          <p:cNvPr id="4" name="Footer Placeholder 3"/>
          <p:cNvSpPr>
            <a:spLocks noGrp="1"/>
          </p:cNvSpPr>
          <p:nvPr>
            <p:ph type="ftr" sz="quarter" idx="11"/>
          </p:nvPr>
        </p:nvSpPr>
        <p:spPr/>
        <p:txBody>
          <a:bodyPr/>
          <a:lstStyle/>
          <a:p>
            <a:r>
              <a:rPr lang="en-US">
                <a:latin typeface="Arial"/>
              </a:rPr>
              <a:t>SWE2301: Introduction to software Engineering</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31</a:t>
            </a:fld>
            <a:endParaRPr lang="en-US">
              <a:latin typeface="Arial"/>
            </a:endParaRPr>
          </a:p>
        </p:txBody>
      </p:sp>
      <p:sp>
        <p:nvSpPr>
          <p:cNvPr id="6" name="Date Placeholder 5"/>
          <p:cNvSpPr>
            <a:spLocks noGrp="1"/>
          </p:cNvSpPr>
          <p:nvPr>
            <p:ph type="dt" sz="half" idx="10"/>
          </p:nvPr>
        </p:nvSpPr>
        <p:spPr/>
        <p:txBody>
          <a:bodyPr/>
          <a:lstStyle/>
          <a:p>
            <a:fld id="{D32DAA34-D533-4B8A-9D74-A3FC48205A5B}" type="datetime1">
              <a:rPr lang="en-US" smtClean="0">
                <a:latin typeface="Arial"/>
              </a:rPr>
              <a:t>9/4/2023</a:t>
            </a:fld>
            <a:endParaRPr lang="en-US">
              <a:latin typeface="Arial"/>
            </a:endParaRPr>
          </a:p>
        </p:txBody>
      </p:sp>
    </p:spTree>
    <p:extLst>
      <p:ext uri="{BB962C8B-B14F-4D97-AF65-F5344CB8AC3E}">
        <p14:creationId xmlns:p14="http://schemas.microsoft.com/office/powerpoint/2010/main" val="316216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2"/>
            <a:ext cx="8229600" cy="752475"/>
          </a:xfrm>
        </p:spPr>
        <p:txBody>
          <a:bodyPr>
            <a:normAutofit/>
          </a:bodyPr>
          <a:lstStyle/>
          <a:p>
            <a:pPr algn="ctr"/>
            <a:r>
              <a:rPr lang="en-US" dirty="0"/>
              <a:t>Good Programming Practices</a:t>
            </a:r>
          </a:p>
        </p:txBody>
      </p:sp>
      <p:sp>
        <p:nvSpPr>
          <p:cNvPr id="3" name="Content Placeholder 2"/>
          <p:cNvSpPr>
            <a:spLocks noGrp="1"/>
          </p:cNvSpPr>
          <p:nvPr>
            <p:ph idx="1"/>
          </p:nvPr>
        </p:nvSpPr>
        <p:spPr>
          <a:xfrm>
            <a:off x="457200" y="1257300"/>
            <a:ext cx="8229600" cy="5062537"/>
          </a:xfrm>
        </p:spPr>
        <p:txBody>
          <a:bodyPr>
            <a:normAutofit/>
          </a:bodyPr>
          <a:lstStyle/>
          <a:p>
            <a:pPr algn="just"/>
            <a:r>
              <a:rPr lang="en-US" sz="2200" dirty="0">
                <a:latin typeface="Bookman Old Style" panose="02050604050505020204" pitchFamily="18" charset="0"/>
              </a:rPr>
              <a:t>Some proven good programming practices to be adopted by programmers are: </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Modularity</a:t>
            </a:r>
            <a:r>
              <a:rPr lang="en-US" sz="2200" dirty="0">
                <a:latin typeface="Bookman Old Style" panose="02050604050505020204" pitchFamily="18" charset="0"/>
              </a:rPr>
              <a:t>: A good programming practice is to group and code your system as small manageable modules. </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Commenting &amp; Documentation</a:t>
            </a:r>
            <a:r>
              <a:rPr lang="en-US" sz="2200" dirty="0">
                <a:latin typeface="Bookman Old Style" panose="02050604050505020204" pitchFamily="18" charset="0"/>
              </a:rPr>
              <a:t>: Good commenting practice ensures that each module or section of code is not misinterpreted, a programmer would not get lost and makes the program easier to maintain by another party.</a:t>
            </a:r>
          </a:p>
          <a:p>
            <a:pPr algn="just"/>
            <a:endParaRPr lang="en-US" sz="2200" b="1" dirty="0">
              <a:latin typeface="Bookman Old Style" panose="02050604050505020204" pitchFamily="18" charset="0"/>
            </a:endParaRPr>
          </a:p>
          <a:p>
            <a:pPr algn="just"/>
            <a:r>
              <a:rPr lang="en-US" sz="2200" b="1" dirty="0">
                <a:latin typeface="Bookman Old Style" panose="02050604050505020204" pitchFamily="18" charset="0"/>
              </a:rPr>
              <a:t>Consistent naming scheme</a:t>
            </a:r>
            <a:r>
              <a:rPr lang="en-US" sz="2200" dirty="0">
                <a:latin typeface="Bookman Old Style" panose="02050604050505020204" pitchFamily="18" charset="0"/>
              </a:rPr>
              <a:t>:</a:t>
            </a:r>
          </a:p>
          <a:p>
            <a:pPr lvl="1" algn="just"/>
            <a:r>
              <a:rPr lang="en-US" sz="2200" dirty="0" err="1">
                <a:latin typeface="Bookman Old Style" panose="02050604050505020204" pitchFamily="18" charset="0"/>
              </a:rPr>
              <a:t>camelCase</a:t>
            </a:r>
            <a:r>
              <a:rPr lang="en-US" sz="2200" dirty="0">
                <a:latin typeface="Bookman Old Style" panose="02050604050505020204" pitchFamily="18" charset="0"/>
              </a:rPr>
              <a:t>  and usage of Underscores</a:t>
            </a:r>
          </a:p>
        </p:txBody>
      </p:sp>
      <p:sp>
        <p:nvSpPr>
          <p:cNvPr id="4" name="Date Placeholder 3"/>
          <p:cNvSpPr>
            <a:spLocks noGrp="1"/>
          </p:cNvSpPr>
          <p:nvPr>
            <p:ph type="dt" sz="half" idx="10"/>
          </p:nvPr>
        </p:nvSpPr>
        <p:spPr/>
        <p:txBody>
          <a:bodyPr/>
          <a:lstStyle/>
          <a:p>
            <a:fld id="{2DBFAE25-5830-4261-88A5-5067046C03B0}"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4</a:t>
            </a:fld>
            <a:endParaRPr lang="en-US">
              <a:latin typeface="Arial"/>
            </a:endParaRPr>
          </a:p>
        </p:txBody>
      </p:sp>
    </p:spTree>
    <p:extLst>
      <p:ext uri="{BB962C8B-B14F-4D97-AF65-F5344CB8AC3E}">
        <p14:creationId xmlns:p14="http://schemas.microsoft.com/office/powerpoint/2010/main" val="204999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425"/>
            <a:ext cx="8229600" cy="723900"/>
          </a:xfrm>
        </p:spPr>
        <p:txBody>
          <a:bodyPr>
            <a:normAutofit/>
          </a:bodyPr>
          <a:lstStyle/>
          <a:p>
            <a:pPr algn="ctr"/>
            <a:r>
              <a:rPr lang="en-US" dirty="0"/>
              <a:t>Good Programming practices</a:t>
            </a:r>
          </a:p>
        </p:txBody>
      </p:sp>
      <p:sp>
        <p:nvSpPr>
          <p:cNvPr id="3" name="Content Placeholder 2"/>
          <p:cNvSpPr>
            <a:spLocks noGrp="1"/>
          </p:cNvSpPr>
          <p:nvPr>
            <p:ph idx="1"/>
          </p:nvPr>
        </p:nvSpPr>
        <p:spPr>
          <a:xfrm>
            <a:off x="457200" y="1228725"/>
            <a:ext cx="8229600" cy="5248275"/>
          </a:xfrm>
        </p:spPr>
        <p:txBody>
          <a:bodyPr>
            <a:normAutofit/>
          </a:bodyPr>
          <a:lstStyle/>
          <a:p>
            <a:pPr algn="just"/>
            <a:r>
              <a:rPr lang="en-US" sz="2200" b="1" dirty="0">
                <a:latin typeface="Bookman Old Style" panose="02050604050505020204" pitchFamily="18" charset="0"/>
              </a:rPr>
              <a:t>Consistent Indentation</a:t>
            </a:r>
            <a:r>
              <a:rPr lang="en-US" sz="2200" dirty="0">
                <a:latin typeface="Bookman Old Style" panose="02050604050505020204" pitchFamily="18" charset="0"/>
              </a:rPr>
              <a:t>: Easier to detected error, easier to read/learn, provides proper understanding of the codes, easier to maintain…..</a:t>
            </a:r>
          </a:p>
          <a:p>
            <a:pPr algn="just"/>
            <a:endParaRPr lang="en-US" sz="2200" dirty="0">
              <a:latin typeface="Bookman Old Style" panose="02050604050505020204" pitchFamily="18" charset="0"/>
            </a:endParaRPr>
          </a:p>
          <a:p>
            <a:pPr algn="just"/>
            <a:r>
              <a:rPr lang="en-US" sz="2200" b="1" dirty="0">
                <a:latin typeface="Bookman Old Style" panose="02050604050505020204" pitchFamily="18" charset="0"/>
              </a:rPr>
              <a:t>Debugging</a:t>
            </a:r>
            <a:r>
              <a:rPr lang="en-US" sz="2200" dirty="0">
                <a:latin typeface="Bookman Old Style" panose="02050604050505020204" pitchFamily="18" charset="0"/>
              </a:rPr>
              <a:t>: It is good to debug every module once you are done and not the entire program. It helps detect faults/errors before the modules are integrated as one system, therefore saves time.</a:t>
            </a:r>
          </a:p>
          <a:p>
            <a:pPr marL="0" indent="0">
              <a:buNone/>
            </a:pPr>
            <a:endParaRPr lang="en-US" sz="2200" dirty="0">
              <a:latin typeface="Bookman Old Style" panose="02050604050505020204" pitchFamily="18" charset="0"/>
            </a:endParaRPr>
          </a:p>
          <a:p>
            <a:pPr algn="just"/>
            <a:endParaRPr lang="en-US" sz="2200"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BC24ECAC-B449-447D-8D8B-384E22AE9EAA}"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5</a:t>
            </a:fld>
            <a:endParaRPr lang="en-US">
              <a:latin typeface="Arial"/>
            </a:endParaRPr>
          </a:p>
        </p:txBody>
      </p:sp>
    </p:spTree>
    <p:extLst>
      <p:ext uri="{BB962C8B-B14F-4D97-AF65-F5344CB8AC3E}">
        <p14:creationId xmlns:p14="http://schemas.microsoft.com/office/powerpoint/2010/main" val="10451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2"/>
            <a:ext cx="8229600" cy="681038"/>
          </a:xfrm>
        </p:spPr>
        <p:txBody>
          <a:bodyPr>
            <a:noAutofit/>
          </a:bodyPr>
          <a:lstStyle/>
          <a:p>
            <a:pPr algn="ctr"/>
            <a:r>
              <a:rPr lang="en-US" dirty="0"/>
              <a:t>Ways of System Implementation</a:t>
            </a:r>
          </a:p>
        </p:txBody>
      </p:sp>
      <p:sp>
        <p:nvSpPr>
          <p:cNvPr id="3" name="Content Placeholder 2"/>
          <p:cNvSpPr>
            <a:spLocks noGrp="1"/>
          </p:cNvSpPr>
          <p:nvPr>
            <p:ph idx="1"/>
          </p:nvPr>
        </p:nvSpPr>
        <p:spPr>
          <a:xfrm>
            <a:off x="457200" y="1314450"/>
            <a:ext cx="8229600" cy="5162550"/>
          </a:xfrm>
        </p:spPr>
        <p:txBody>
          <a:bodyPr>
            <a:normAutofit/>
          </a:bodyPr>
          <a:lstStyle/>
          <a:p>
            <a:pPr marL="0" indent="0" algn="just">
              <a:buNone/>
            </a:pPr>
            <a:r>
              <a:rPr lang="en-US" sz="2200" dirty="0">
                <a:latin typeface="Bookman Old Style" panose="02050604050505020204" pitchFamily="18" charset="0"/>
              </a:rPr>
              <a:t>There are different ways by which a system can be implemented:</a:t>
            </a:r>
          </a:p>
          <a:p>
            <a:pPr marL="0" indent="0" algn="just">
              <a:buNone/>
            </a:pPr>
            <a:endParaRPr lang="en-US" sz="2200" dirty="0">
              <a:latin typeface="Bookman Old Style" panose="02050604050505020204" pitchFamily="18" charset="0"/>
            </a:endParaRPr>
          </a:p>
          <a:p>
            <a:pPr marL="342900" indent="-342900" algn="just">
              <a:buAutoNum type="arabicPeriod"/>
            </a:pPr>
            <a:r>
              <a:rPr lang="en-US" sz="2200" dirty="0">
                <a:latin typeface="Bookman Old Style" panose="02050604050505020204" pitchFamily="18" charset="0"/>
              </a:rPr>
              <a:t>By using a programming Language.</a:t>
            </a:r>
          </a:p>
          <a:p>
            <a:pPr marL="342900" indent="-342900" algn="just">
              <a:buAutoNum type="arabicPeriod"/>
            </a:pPr>
            <a:endParaRPr lang="en-US" sz="2200" dirty="0">
              <a:latin typeface="Bookman Old Style" panose="02050604050505020204" pitchFamily="18" charset="0"/>
            </a:endParaRPr>
          </a:p>
          <a:p>
            <a:pPr marL="342900" indent="-342900" algn="just">
              <a:buAutoNum type="arabicPeriod"/>
            </a:pPr>
            <a:r>
              <a:rPr lang="en-US" sz="2200" dirty="0">
                <a:latin typeface="Bookman Old Style" panose="02050604050505020204" pitchFamily="18" charset="0"/>
              </a:rPr>
              <a:t>By using an integrated development environment (IDE )</a:t>
            </a:r>
          </a:p>
          <a:p>
            <a:pPr marL="342900" indent="-342900" algn="just">
              <a:buAutoNum type="arabicPeriod"/>
            </a:pPr>
            <a:endParaRPr lang="en-US" sz="2200" dirty="0">
              <a:latin typeface="Bookman Old Style" panose="02050604050505020204" pitchFamily="18" charset="0"/>
            </a:endParaRPr>
          </a:p>
          <a:p>
            <a:pPr marL="342900" indent="-342900" algn="just">
              <a:buAutoNum type="arabicPeriod"/>
            </a:pPr>
            <a:r>
              <a:rPr lang="en-US" sz="2200" dirty="0">
                <a:latin typeface="Bookman Old Style" panose="02050604050505020204" pitchFamily="18" charset="0"/>
              </a:rPr>
              <a:t>By using tools that are available for the development of  applications such as Dreamweaver for web application development.</a:t>
            </a:r>
          </a:p>
        </p:txBody>
      </p:sp>
      <p:sp>
        <p:nvSpPr>
          <p:cNvPr id="4" name="Date Placeholder 3"/>
          <p:cNvSpPr>
            <a:spLocks noGrp="1"/>
          </p:cNvSpPr>
          <p:nvPr>
            <p:ph type="dt" sz="half" idx="10"/>
          </p:nvPr>
        </p:nvSpPr>
        <p:spPr/>
        <p:txBody>
          <a:bodyPr/>
          <a:lstStyle/>
          <a:p>
            <a:fld id="{EAB0649E-DFBB-4F9A-B33D-07542E72CFA3}"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6</a:t>
            </a:fld>
            <a:endParaRPr lang="en-US">
              <a:latin typeface="Arial"/>
            </a:endParaRPr>
          </a:p>
        </p:txBody>
      </p:sp>
    </p:spTree>
    <p:extLst>
      <p:ext uri="{BB962C8B-B14F-4D97-AF65-F5344CB8AC3E}">
        <p14:creationId xmlns:p14="http://schemas.microsoft.com/office/powerpoint/2010/main" val="293845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87" y="376237"/>
            <a:ext cx="8229600" cy="695325"/>
          </a:xfrm>
        </p:spPr>
        <p:txBody>
          <a:bodyPr>
            <a:noAutofit/>
          </a:bodyPr>
          <a:lstStyle/>
          <a:p>
            <a:pPr algn="ctr"/>
            <a:br>
              <a:rPr lang="en-US" dirty="0"/>
            </a:br>
            <a:r>
              <a:rPr lang="en-US" dirty="0"/>
              <a:t>Programming Language.</a:t>
            </a:r>
            <a:br>
              <a:rPr lang="en-US" dirty="0"/>
            </a:br>
            <a:endParaRPr lang="en-US" b="1" dirty="0"/>
          </a:p>
        </p:txBody>
      </p:sp>
      <p:sp>
        <p:nvSpPr>
          <p:cNvPr id="3" name="Content Placeholder 2"/>
          <p:cNvSpPr>
            <a:spLocks noGrp="1"/>
          </p:cNvSpPr>
          <p:nvPr>
            <p:ph idx="1"/>
          </p:nvPr>
        </p:nvSpPr>
        <p:spPr>
          <a:xfrm>
            <a:off x="457200" y="1371600"/>
            <a:ext cx="8229600" cy="5105400"/>
          </a:xfrm>
        </p:spPr>
        <p:txBody>
          <a:bodyPr>
            <a:normAutofit/>
          </a:bodyPr>
          <a:lstStyle/>
          <a:p>
            <a:pPr algn="just"/>
            <a:r>
              <a:rPr lang="en-US" sz="2200" dirty="0">
                <a:latin typeface="Bookman Old Style" panose="02050604050505020204" pitchFamily="18" charset="0"/>
              </a:rPr>
              <a:t>Developing a system using a programming language involve writing lines of code for the different modules of the system in the selected programming language </a:t>
            </a:r>
          </a:p>
          <a:p>
            <a:pPr algn="just"/>
            <a:endParaRPr lang="en-US" sz="2200" dirty="0">
              <a:latin typeface="Bookman Old Style" panose="02050604050505020204" pitchFamily="18" charset="0"/>
            </a:endParaRPr>
          </a:p>
          <a:p>
            <a:pPr algn="just"/>
            <a:endParaRPr lang="en-US" sz="2200" dirty="0">
              <a:latin typeface="Bookman Old Style" panose="02050604050505020204" pitchFamily="18" charset="0"/>
            </a:endParaRPr>
          </a:p>
          <a:p>
            <a:pPr algn="just"/>
            <a:r>
              <a:rPr lang="en-US" sz="2200" dirty="0">
                <a:latin typeface="Bookman Old Style" panose="02050604050505020204" pitchFamily="18" charset="0"/>
              </a:rPr>
              <a:t>There are several factors to consider when selecting a programming language to implement a system.</a:t>
            </a:r>
          </a:p>
          <a:p>
            <a:pPr algn="just"/>
            <a:endParaRPr lang="en-US" sz="2200"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86F1FD5B-150E-4C6E-A7BE-58F42E05E28B}"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7</a:t>
            </a:fld>
            <a:endParaRPr lang="en-US">
              <a:latin typeface="Arial"/>
            </a:endParaRPr>
          </a:p>
        </p:txBody>
      </p:sp>
    </p:spTree>
    <p:extLst>
      <p:ext uri="{BB962C8B-B14F-4D97-AF65-F5344CB8AC3E}">
        <p14:creationId xmlns:p14="http://schemas.microsoft.com/office/powerpoint/2010/main" val="409533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Autofit/>
          </a:bodyPr>
          <a:lstStyle/>
          <a:p>
            <a:pPr algn="ctr"/>
            <a:br>
              <a:rPr lang="en-US" dirty="0"/>
            </a:br>
            <a:r>
              <a:rPr lang="en-US" sz="3600" dirty="0"/>
              <a:t>Factors to Consider in Selecting Traditional programming Language.</a:t>
            </a:r>
            <a:br>
              <a:rPr lang="en-US" sz="3600" dirty="0"/>
            </a:br>
            <a:endParaRPr lang="en-US" b="1" dirty="0"/>
          </a:p>
        </p:txBody>
      </p:sp>
      <p:sp>
        <p:nvSpPr>
          <p:cNvPr id="3" name="Content Placeholder 2"/>
          <p:cNvSpPr>
            <a:spLocks noGrp="1"/>
          </p:cNvSpPr>
          <p:nvPr>
            <p:ph idx="1"/>
          </p:nvPr>
        </p:nvSpPr>
        <p:spPr/>
        <p:txBody>
          <a:bodyPr>
            <a:normAutofit/>
          </a:bodyPr>
          <a:lstStyle/>
          <a:p>
            <a:pPr algn="just"/>
            <a:r>
              <a:rPr lang="en-US" sz="2200" b="1" dirty="0">
                <a:latin typeface="Bookman Old Style" panose="02050604050505020204" pitchFamily="18" charset="0"/>
              </a:rPr>
              <a:t>Familiarity:</a:t>
            </a:r>
            <a:r>
              <a:rPr lang="en-US" sz="2200" dirty="0">
                <a:latin typeface="Bookman Old Style" panose="02050604050505020204" pitchFamily="18" charset="0"/>
              </a:rPr>
              <a:t> Developer should choose the language he/she is familiar with, does not have to learn a new language from the scratch</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Targeted platform </a:t>
            </a:r>
            <a:r>
              <a:rPr lang="en-US" sz="2200" dirty="0">
                <a:latin typeface="Bookman Old Style" panose="02050604050505020204" pitchFamily="18" charset="0"/>
              </a:rPr>
              <a:t>– to be run on Windows, Linux(Unix), Mac. There are certain languages that does not have platform compilers. </a:t>
            </a:r>
          </a:p>
          <a:p>
            <a:pPr algn="just"/>
            <a:endParaRPr lang="en-US" sz="2200" dirty="0">
              <a:latin typeface="Bookman Old Style" panose="02050604050505020204" pitchFamily="18" charset="0"/>
            </a:endParaRPr>
          </a:p>
          <a:p>
            <a:pPr algn="just"/>
            <a:r>
              <a:rPr lang="en-US" sz="2200" b="1" dirty="0">
                <a:latin typeface="Bookman Old Style" panose="02050604050505020204" pitchFamily="18" charset="0"/>
              </a:rPr>
              <a:t>Complexity of the programming Language </a:t>
            </a:r>
            <a:r>
              <a:rPr lang="en-US" sz="2200" dirty="0">
                <a:latin typeface="Bookman Old Style" panose="02050604050505020204" pitchFamily="18" charset="0"/>
              </a:rPr>
              <a:t>– Some languages require smaller amount of code compared to others. </a:t>
            </a:r>
          </a:p>
        </p:txBody>
      </p:sp>
      <p:sp>
        <p:nvSpPr>
          <p:cNvPr id="4" name="Date Placeholder 3"/>
          <p:cNvSpPr>
            <a:spLocks noGrp="1"/>
          </p:cNvSpPr>
          <p:nvPr>
            <p:ph type="dt" sz="half" idx="10"/>
          </p:nvPr>
        </p:nvSpPr>
        <p:spPr/>
        <p:txBody>
          <a:bodyPr/>
          <a:lstStyle/>
          <a:p>
            <a:fld id="{A9706F70-14F2-4F08-839E-0218929891A5}"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8</a:t>
            </a:fld>
            <a:endParaRPr lang="en-US">
              <a:latin typeface="Arial"/>
            </a:endParaRPr>
          </a:p>
        </p:txBody>
      </p:sp>
    </p:spTree>
    <p:extLst>
      <p:ext uri="{BB962C8B-B14F-4D97-AF65-F5344CB8AC3E}">
        <p14:creationId xmlns:p14="http://schemas.microsoft.com/office/powerpoint/2010/main" val="342654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437"/>
            <a:ext cx="8229600" cy="990600"/>
          </a:xfrm>
        </p:spPr>
        <p:txBody>
          <a:bodyPr>
            <a:noAutofit/>
          </a:bodyPr>
          <a:lstStyle/>
          <a:p>
            <a:pPr algn="ctr"/>
            <a:br>
              <a:rPr lang="en-US" sz="3600" dirty="0"/>
            </a:br>
            <a:r>
              <a:rPr lang="en-US" sz="3600" dirty="0"/>
              <a:t>Factors to Consider in Selecting Traditional programming Language.</a:t>
            </a:r>
            <a:br>
              <a:rPr lang="en-US" sz="3600" dirty="0"/>
            </a:br>
            <a:endParaRPr lang="en-US" sz="3600" b="1" dirty="0"/>
          </a:p>
        </p:txBody>
      </p:sp>
      <p:sp>
        <p:nvSpPr>
          <p:cNvPr id="3" name="Content Placeholder 2"/>
          <p:cNvSpPr>
            <a:spLocks noGrp="1"/>
          </p:cNvSpPr>
          <p:nvPr>
            <p:ph idx="1"/>
          </p:nvPr>
        </p:nvSpPr>
        <p:spPr/>
        <p:txBody>
          <a:bodyPr>
            <a:normAutofit/>
          </a:bodyPr>
          <a:lstStyle/>
          <a:p>
            <a:pPr algn="just"/>
            <a:r>
              <a:rPr lang="en-US" sz="2200" b="1" dirty="0">
                <a:latin typeface="Bookman Old Style" panose="02050604050505020204" pitchFamily="18" charset="0"/>
              </a:rPr>
              <a:t>Performance and Speed</a:t>
            </a:r>
            <a:r>
              <a:rPr lang="en-US" sz="2200" dirty="0">
                <a:latin typeface="Bookman Old Style" panose="02050604050505020204" pitchFamily="18" charset="0"/>
              </a:rPr>
              <a:t>: Some programming </a:t>
            </a:r>
            <a:r>
              <a:rPr lang="ha-Latn-NG" sz="2200" dirty="0">
                <a:latin typeface="Bookman Old Style" panose="02050604050505020204" pitchFamily="18" charset="0"/>
              </a:rPr>
              <a:t>language</a:t>
            </a:r>
            <a:r>
              <a:rPr lang="en-US" sz="2200" dirty="0">
                <a:latin typeface="Bookman Old Style" panose="02050604050505020204" pitchFamily="18" charset="0"/>
              </a:rPr>
              <a:t>s are more efficient than others in terms of speed and performance </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Support and community</a:t>
            </a:r>
            <a:r>
              <a:rPr lang="en-US" sz="2200" dirty="0">
                <a:latin typeface="Bookman Old Style" panose="02050604050505020204" pitchFamily="18" charset="0"/>
              </a:rPr>
              <a:t>: The presence of a strong online support group may encourage a programmer to choose one programming language over another. </a:t>
            </a:r>
          </a:p>
          <a:p>
            <a:pPr marL="0" indent="0" algn="just">
              <a:buNone/>
            </a:pPr>
            <a:endParaRPr lang="en-US" sz="2200" dirty="0">
              <a:latin typeface="Bookman Old Style" panose="02050604050505020204" pitchFamily="18" charset="0"/>
            </a:endParaRPr>
          </a:p>
          <a:p>
            <a:pPr algn="just"/>
            <a:r>
              <a:rPr lang="en-US" sz="2200" b="1" dirty="0">
                <a:latin typeface="Bookman Old Style" panose="02050604050505020204" pitchFamily="18" charset="0"/>
              </a:rPr>
              <a:t>Availability of Libraries</a:t>
            </a:r>
            <a:r>
              <a:rPr lang="en-US" sz="2200" dirty="0">
                <a:latin typeface="Bookman Old Style" panose="02050604050505020204" pitchFamily="18" charset="0"/>
              </a:rPr>
              <a:t>: it is very significant to programmers when choosing a language, as it saves them a lot of time since they do not need to explicitly write the codes themselves. </a:t>
            </a:r>
          </a:p>
        </p:txBody>
      </p:sp>
      <p:sp>
        <p:nvSpPr>
          <p:cNvPr id="4" name="Date Placeholder 3"/>
          <p:cNvSpPr>
            <a:spLocks noGrp="1"/>
          </p:cNvSpPr>
          <p:nvPr>
            <p:ph type="dt" sz="half" idx="10"/>
          </p:nvPr>
        </p:nvSpPr>
        <p:spPr/>
        <p:txBody>
          <a:bodyPr/>
          <a:lstStyle/>
          <a:p>
            <a:fld id="{FDC0B273-D34C-4197-88A5-08529A4A9F83}" type="datetime1">
              <a:rPr lang="en-US" smtClean="0">
                <a:latin typeface="Arial"/>
              </a:rPr>
              <a:t>9/4/2023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Implementation &amp; Testing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9</a:t>
            </a:fld>
            <a:endParaRPr lang="en-US">
              <a:latin typeface="Arial"/>
            </a:endParaRPr>
          </a:p>
        </p:txBody>
      </p:sp>
    </p:spTree>
    <p:extLst>
      <p:ext uri="{BB962C8B-B14F-4D97-AF65-F5344CB8AC3E}">
        <p14:creationId xmlns:p14="http://schemas.microsoft.com/office/powerpoint/2010/main" val="21146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8787</TotalTime>
  <Words>2716</Words>
  <Application>Microsoft Office PowerPoint</Application>
  <PresentationFormat>On-screen Show (4:3)</PresentationFormat>
  <Paragraphs>308</Paragraphs>
  <Slides>31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Apple Chancery</vt:lpstr>
      <vt:lpstr>Arial</vt:lpstr>
      <vt:lpstr>Bookman Old Style</vt:lpstr>
      <vt:lpstr>Calibri</vt:lpstr>
      <vt:lpstr>Clarity</vt:lpstr>
      <vt:lpstr>SWE2301:Introduction to software engineering</vt:lpstr>
      <vt:lpstr>Lecture Outline</vt:lpstr>
      <vt:lpstr>Implementation</vt:lpstr>
      <vt:lpstr>Good Programming Practices</vt:lpstr>
      <vt:lpstr>Good Programming practices</vt:lpstr>
      <vt:lpstr>Ways of System Implementation</vt:lpstr>
      <vt:lpstr> Programming Language. </vt:lpstr>
      <vt:lpstr> Factors to Consider in Selecting Traditional programming Language. </vt:lpstr>
      <vt:lpstr> Factors to Consider in Selecting Traditional programming Language. </vt:lpstr>
      <vt:lpstr> Factors to Consider in Selecting Traditional programming Language. </vt:lpstr>
      <vt:lpstr>Integrated development environments (IDEs)</vt:lpstr>
      <vt:lpstr>Benefits of Using an IDE</vt:lpstr>
      <vt:lpstr>Benefits of Using an IDE..</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Summary</vt:lpstr>
      <vt:lpstr>PowerPoint Presentation</vt:lpstr>
    </vt:vector>
  </TitlesOfParts>
  <Company>BUK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M I Mukhtar</dc:creator>
  <cp:lastModifiedBy>maryam mukhtar</cp:lastModifiedBy>
  <cp:revision>137</cp:revision>
  <dcterms:created xsi:type="dcterms:W3CDTF">2015-09-14T11:06:08Z</dcterms:created>
  <dcterms:modified xsi:type="dcterms:W3CDTF">2023-09-04T11:00:30Z</dcterms:modified>
</cp:coreProperties>
</file>