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6"/>
  </p:notesMasterIdLst>
  <p:sldIdLst>
    <p:sldId id="261" r:id="rId2"/>
    <p:sldId id="264" r:id="rId3"/>
    <p:sldId id="31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3" r:id="rId20"/>
    <p:sldId id="284" r:id="rId21"/>
    <p:sldId id="287" r:id="rId22"/>
    <p:sldId id="293" r:id="rId23"/>
    <p:sldId id="294" r:id="rId24"/>
    <p:sldId id="295" r:id="rId25"/>
    <p:sldId id="297" r:id="rId26"/>
    <p:sldId id="298" r:id="rId27"/>
    <p:sldId id="303" r:id="rId28"/>
    <p:sldId id="304" r:id="rId29"/>
    <p:sldId id="306" r:id="rId30"/>
    <p:sldId id="307" r:id="rId31"/>
    <p:sldId id="308" r:id="rId32"/>
    <p:sldId id="309" r:id="rId33"/>
    <p:sldId id="314" r:id="rId34"/>
    <p:sldId id="315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02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11-05B2-420A-985B-9A9F19398BA4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11AD-0E51-42C2-8A1D-E4A1226F4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9978F3B5-C1BB-4004-968A-3E3E8A691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8305800" cy="628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028700"/>
            <a:ext cx="3836988" cy="3543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9989" y="1028700"/>
            <a:ext cx="3836987" cy="3543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05801" y="4800601"/>
            <a:ext cx="625475" cy="192881"/>
          </a:xfrm>
        </p:spPr>
        <p:txBody>
          <a:bodyPr/>
          <a:lstStyle>
            <a:lvl1pPr>
              <a:defRPr/>
            </a:lvl1pPr>
          </a:lstStyle>
          <a:p>
            <a:fld id="{869F20D9-3341-4EF2-AC02-21E1933CA6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20764" y="4857750"/>
            <a:ext cx="6370637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Microsoft Visual Basic .NET: Reloaded</a:t>
            </a:r>
          </a:p>
        </p:txBody>
      </p:sp>
    </p:spTree>
    <p:extLst>
      <p:ext uri="{BB962C8B-B14F-4D97-AF65-F5344CB8AC3E}">
        <p14:creationId xmlns:p14="http://schemas.microsoft.com/office/powerpoint/2010/main" val="111340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8305800" cy="628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028700"/>
            <a:ext cx="3836988" cy="3543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79989" y="1028700"/>
            <a:ext cx="3836987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79989" y="2857500"/>
            <a:ext cx="3836987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05801" y="4800601"/>
            <a:ext cx="625475" cy="192881"/>
          </a:xfrm>
        </p:spPr>
        <p:txBody>
          <a:bodyPr/>
          <a:lstStyle>
            <a:lvl1pPr>
              <a:defRPr/>
            </a:lvl1pPr>
          </a:lstStyle>
          <a:p>
            <a:fld id="{FB249197-D445-4A24-A995-7A3C22B96A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20764" y="4857750"/>
            <a:ext cx="6370637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Microsoft Visual Basic .NET: Reloaded</a:t>
            </a:r>
          </a:p>
        </p:txBody>
      </p:sp>
    </p:spTree>
    <p:extLst>
      <p:ext uri="{BB962C8B-B14F-4D97-AF65-F5344CB8AC3E}">
        <p14:creationId xmlns:p14="http://schemas.microsoft.com/office/powerpoint/2010/main" val="369417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13-Feb-18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B364F1B-2610-4915-B5CD-C31AECC9381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8270876" y="4857751"/>
            <a:ext cx="625475" cy="1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E03F5599-C2F3-47AD-9365-0AA97B6D5DE9}" type="slidenum">
              <a:rPr lang="en-US" sz="1400">
                <a:latin typeface="Times New Roman" pitchFamily="18" charset="0"/>
              </a:rPr>
              <a:pPr algn="r"/>
              <a:t>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1020763" y="4857750"/>
            <a:ext cx="5041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CSC2203 – Visual Basic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1: Introduction</a:t>
            </a:r>
            <a:endParaRPr lang="en-US" dirty="0"/>
          </a:p>
          <a:p>
            <a:pPr algn="r"/>
            <a:r>
              <a:rPr lang="en-US" dirty="0" smtClean="0"/>
              <a:t>A. A. </a:t>
            </a:r>
            <a:r>
              <a:rPr lang="en-US" dirty="0" err="1" smtClean="0"/>
              <a:t>Datti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 Studio </a:t>
            </a:r>
            <a:r>
              <a:rPr lang="en-US" sz="3600" dirty="0" smtClean="0"/>
              <a:t>IDE</a:t>
            </a:r>
            <a:endParaRPr lang="en-US" sz="3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dirty="0"/>
              <a:t>IDE 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Integrated Development Environment</a:t>
            </a:r>
          </a:p>
          <a:p>
            <a:pPr lvl="2">
              <a:spcBef>
                <a:spcPct val="60000"/>
              </a:spcBef>
            </a:pPr>
            <a:r>
              <a:rPr lang="en-US" dirty="0"/>
              <a:t>Contains all the features needed to create, run, and test programs</a:t>
            </a:r>
          </a:p>
          <a:p>
            <a:pPr lvl="2">
              <a:spcBef>
                <a:spcPct val="60000"/>
              </a:spcBef>
            </a:pPr>
            <a:r>
              <a:rPr lang="en-US" dirty="0"/>
              <a:t>Editor for entering program instructions</a:t>
            </a:r>
          </a:p>
          <a:p>
            <a:pPr lvl="2">
              <a:spcBef>
                <a:spcPct val="60000"/>
              </a:spcBef>
            </a:pPr>
            <a:r>
              <a:rPr lang="en-US" dirty="0"/>
              <a:t>Compiler for running and testing program</a:t>
            </a:r>
          </a:p>
          <a:p>
            <a:pPr lvl="2">
              <a:spcBef>
                <a:spcPct val="60000"/>
              </a:spcBef>
            </a:pPr>
            <a:r>
              <a:rPr lang="en-US" dirty="0"/>
              <a:t>Allows creation of Web-based and Windows-based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82E1F-4B4D-4F6C-AD05-65FD8B49AC74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5750"/>
            <a:ext cx="8001000" cy="6286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Starting Microsoft Visual </a:t>
            </a:r>
            <a:r>
              <a:rPr lang="en-US" sz="3600" dirty="0" smtClean="0"/>
              <a:t>Studio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Just Locate the Microsoft Visual Studio Program from the Start Menu of your operating System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D8AE-D8C9-49F7-BB41-0A1321978735}" type="slidenum">
              <a:rPr lang="en-US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43101"/>
            <a:ext cx="6324600" cy="2654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3028950"/>
            <a:ext cx="1219200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8305800" cy="2857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Visual Studio </a:t>
            </a:r>
            <a:r>
              <a:rPr lang="en-US" sz="3600" dirty="0" smtClean="0"/>
              <a:t>Startup </a:t>
            </a:r>
            <a:r>
              <a:rPr lang="en-US" sz="3600" dirty="0"/>
              <a:t>screen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085850"/>
            <a:ext cx="7329840" cy="3486150"/>
          </a:xfrm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26DED-9051-43B8-8982-7F5786DB969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Windows Forms Application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555" y="1502815"/>
            <a:ext cx="8246070" cy="3512209"/>
          </a:xfrm>
        </p:spPr>
        <p:txBody>
          <a:bodyPr>
            <a:normAutofit fontScale="62500" lnSpcReduction="20000"/>
          </a:bodyPr>
          <a:lstStyle/>
          <a:p>
            <a:pPr indent="-342900" algn="just"/>
            <a:r>
              <a:rPr lang="en-US" dirty="0"/>
              <a:t>Click File on the menu bar and then click New Project to open the New Project </a:t>
            </a:r>
            <a:r>
              <a:rPr lang="en-US" dirty="0" smtClean="0"/>
              <a:t>dialog box</a:t>
            </a:r>
            <a:r>
              <a:rPr lang="en-US" dirty="0"/>
              <a:t>. </a:t>
            </a:r>
            <a:endParaRPr lang="en-US" dirty="0" smtClean="0"/>
          </a:p>
          <a:p>
            <a:pPr indent="-342900" algn="just"/>
            <a:r>
              <a:rPr lang="en-US" dirty="0" smtClean="0"/>
              <a:t>If </a:t>
            </a:r>
            <a:r>
              <a:rPr lang="en-US" dirty="0"/>
              <a:t>necessary, click the Visual Basic node in the Installed Templates list, and </a:t>
            </a:r>
            <a:r>
              <a:rPr lang="en-US" dirty="0" smtClean="0"/>
              <a:t>then click </a:t>
            </a:r>
            <a:r>
              <a:rPr lang="en-US" dirty="0"/>
              <a:t>Windows </a:t>
            </a:r>
            <a:r>
              <a:rPr lang="en-US" dirty="0" smtClean="0"/>
              <a:t>Forms.</a:t>
            </a:r>
            <a:endParaRPr lang="en-US" dirty="0"/>
          </a:p>
          <a:p>
            <a:pPr indent="-342900" algn="just"/>
            <a:endParaRPr lang="en-US" dirty="0"/>
          </a:p>
          <a:p>
            <a:pPr indent="-342900" algn="just"/>
            <a:r>
              <a:rPr lang="en-US" dirty="0" smtClean="0"/>
              <a:t>Change </a:t>
            </a:r>
            <a:r>
              <a:rPr lang="en-US" dirty="0"/>
              <a:t>the name entered in the Name box to </a:t>
            </a:r>
            <a:r>
              <a:rPr lang="en-US" dirty="0" smtClean="0"/>
              <a:t>the name you want.</a:t>
            </a:r>
            <a:endParaRPr lang="en-US" dirty="0"/>
          </a:p>
          <a:p>
            <a:pPr indent="-342900" algn="just"/>
            <a:endParaRPr lang="en-US" dirty="0" smtClean="0"/>
          </a:p>
          <a:p>
            <a:pPr indent="-342900" algn="just"/>
            <a:r>
              <a:rPr lang="en-US" dirty="0" smtClean="0"/>
              <a:t>Specify the folder</a:t>
            </a:r>
            <a:endParaRPr lang="en-US" dirty="0"/>
          </a:p>
          <a:p>
            <a:pPr indent="-342900" algn="just"/>
            <a:endParaRPr lang="en-US" dirty="0" smtClean="0"/>
          </a:p>
          <a:p>
            <a:pPr indent="-342900" algn="just"/>
            <a:r>
              <a:rPr lang="en-US" dirty="0" smtClean="0"/>
              <a:t>Click </a:t>
            </a:r>
            <a:r>
              <a:rPr lang="en-US" dirty="0"/>
              <a:t>the OK button to close the New Project dialog box. </a:t>
            </a:r>
            <a:endParaRPr lang="en-US" dirty="0" smtClean="0"/>
          </a:p>
          <a:p>
            <a:pPr indent="-342900" algn="just"/>
            <a:endParaRPr lang="en-US" dirty="0"/>
          </a:p>
          <a:p>
            <a:pPr indent="-342900" algn="just"/>
            <a:r>
              <a:rPr lang="en-US" dirty="0" smtClean="0"/>
              <a:t>The </a:t>
            </a:r>
            <a:r>
              <a:rPr lang="en-US" dirty="0"/>
              <a:t>computer creates </a:t>
            </a:r>
            <a:r>
              <a:rPr lang="en-US" dirty="0" smtClean="0"/>
              <a:t>a solution </a:t>
            </a:r>
            <a:r>
              <a:rPr lang="en-US" dirty="0"/>
              <a:t>and adds a Visual Basic project to the solution. The names of the solution </a:t>
            </a:r>
            <a:r>
              <a:rPr lang="en-US" dirty="0" smtClean="0"/>
              <a:t>and project</a:t>
            </a:r>
            <a:r>
              <a:rPr lang="en-US" dirty="0"/>
              <a:t>, along with other information pertaining to the project, appear in the </a:t>
            </a:r>
            <a:r>
              <a:rPr lang="en-US" dirty="0" smtClean="0"/>
              <a:t>Solution Explorer </a:t>
            </a:r>
            <a:r>
              <a:rPr lang="en-US" dirty="0"/>
              <a:t>window. </a:t>
            </a:r>
            <a:endParaRPr lang="en-US" dirty="0" smtClean="0"/>
          </a:p>
          <a:p>
            <a:pPr indent="-342900" algn="just"/>
            <a:endParaRPr lang="en-US" dirty="0"/>
          </a:p>
          <a:p>
            <a:pPr indent="-342900" algn="just"/>
            <a:r>
              <a:rPr lang="en-US" dirty="0" smtClean="0"/>
              <a:t>Visual </a:t>
            </a:r>
            <a:r>
              <a:rPr lang="en-US" dirty="0"/>
              <a:t>Basic also automatically instantiates (creates) a form </a:t>
            </a:r>
            <a:r>
              <a:rPr lang="en-US" dirty="0" smtClean="0"/>
              <a:t>object, which </a:t>
            </a:r>
            <a:r>
              <a:rPr lang="en-US" dirty="0"/>
              <a:t>appears in the designer window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986-C6A5-410D-9776-CF0F2BA189E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Creating A Visual Basic </a:t>
            </a:r>
            <a:r>
              <a:rPr lang="en-US" sz="3600" dirty="0" smtClean="0"/>
              <a:t>Windows-Based </a:t>
            </a:r>
            <a:r>
              <a:rPr lang="en-US" sz="3600" dirty="0"/>
              <a:t>Application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07E-7567-4A33-9EFC-BDEA789D9125}" type="slidenum">
              <a:rPr lang="en-US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160475"/>
            <a:ext cx="5907765" cy="381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2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Creating A Visual Basic </a:t>
            </a:r>
            <a:r>
              <a:rPr lang="en-US" sz="3600" dirty="0" smtClean="0"/>
              <a:t>Windows-Based </a:t>
            </a:r>
            <a:r>
              <a:rPr lang="en-US" sz="3600" dirty="0"/>
              <a:t>Application (</a:t>
            </a:r>
            <a:r>
              <a:rPr lang="en-US" sz="2800" dirty="0"/>
              <a:t>continued</a:t>
            </a:r>
            <a:r>
              <a:rPr lang="en-US" sz="3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61044-6B9B-48A4-9A3B-1E3A0BB6480D}" type="slidenum">
              <a:rPr lang="en-US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197405"/>
            <a:ext cx="6566315" cy="369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0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The Windows Form Designer Window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800100"/>
            <a:ext cx="7391400" cy="74295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Windows form object   (form)</a:t>
            </a:r>
          </a:p>
          <a:p>
            <a:pPr lvl="1"/>
            <a:r>
              <a:rPr lang="en-US"/>
              <a:t>Foundation for the user interface 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  <p:pic>
        <p:nvPicPr>
          <p:cNvPr id="97289" name="Picture 9" descr="Fig1-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43050"/>
            <a:ext cx="7321910" cy="3314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EA450-E03E-4F65-99AD-11451B43D53F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Solution Explorer Window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197405"/>
            <a:ext cx="7543800" cy="3543300"/>
          </a:xfrm>
        </p:spPr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 dirty="0" smtClean="0"/>
              <a:t>Solution </a:t>
            </a:r>
            <a:r>
              <a:rPr lang="en-US" dirty="0"/>
              <a:t>.</a:t>
            </a:r>
            <a:r>
              <a:rPr lang="en-US" dirty="0" err="1"/>
              <a:t>sln</a:t>
            </a:r>
            <a:r>
              <a:rPr lang="en-US" dirty="0"/>
              <a:t>	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Container for project and files for application</a:t>
            </a:r>
          </a:p>
          <a:p>
            <a:pPr>
              <a:spcBef>
                <a:spcPct val="45000"/>
              </a:spcBef>
            </a:pPr>
            <a:r>
              <a:rPr lang="en-US" dirty="0"/>
              <a:t>Project .</a:t>
            </a:r>
            <a:r>
              <a:rPr lang="en-US" dirty="0" err="1"/>
              <a:t>vbproj</a:t>
            </a:r>
            <a:endParaRPr lang="en-US" dirty="0"/>
          </a:p>
          <a:p>
            <a:pPr lvl="1">
              <a:spcBef>
                <a:spcPct val="45000"/>
              </a:spcBef>
            </a:pPr>
            <a:r>
              <a:rPr lang="en-US" dirty="0"/>
              <a:t>Container for storing files associated with a specific piece of the application</a:t>
            </a:r>
          </a:p>
          <a:p>
            <a:pPr>
              <a:spcBef>
                <a:spcPct val="45000"/>
              </a:spcBef>
            </a:pPr>
            <a:r>
              <a:rPr lang="en-US" dirty="0"/>
              <a:t>Files	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Individual files necessary to store information about the application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Include forms and class information</a:t>
            </a:r>
          </a:p>
          <a:p>
            <a:pPr lvl="1">
              <a:buFont typeface="Arial" charset="0"/>
              <a:buNone/>
            </a:pPr>
            <a:endParaRPr lang="en-US" sz="2200" dirty="0"/>
          </a:p>
          <a:p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914BF-093F-4B81-ADF8-73FCFD581A8F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The Solution Explorer Window (</a:t>
            </a:r>
            <a:r>
              <a:rPr lang="en-US" sz="2800"/>
              <a:t>continued</a:t>
            </a:r>
            <a:r>
              <a:rPr lang="en-US" sz="3600"/>
              <a:t>)</a:t>
            </a:r>
          </a:p>
        </p:txBody>
      </p:sp>
      <p:pic>
        <p:nvPicPr>
          <p:cNvPr id="100367" name="Picture 15" descr="Fig1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97405"/>
            <a:ext cx="7887080" cy="3054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76D6-CE4F-416D-A076-C4BA9FE47A2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Illustration of solution, project, and file</a:t>
            </a:r>
          </a:p>
        </p:txBody>
      </p:sp>
      <p:pic>
        <p:nvPicPr>
          <p:cNvPr id="15370" name="Picture 10" descr="Fig1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02" y="1607082"/>
            <a:ext cx="6262195" cy="27865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2379-8648-486B-AB3E-DCD003F8C10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8305800" cy="52149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Course Outline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1044700"/>
            <a:ext cx="8207375" cy="3543300"/>
          </a:xfrm>
        </p:spPr>
        <p:txBody>
          <a:bodyPr>
            <a:noAutofit/>
          </a:bodyPr>
          <a:lstStyle/>
          <a:p>
            <a:pPr marL="457200" indent="-342900">
              <a:buFont typeface="+mj-lt"/>
              <a:buAutoNum type="arabicPeriod"/>
            </a:pPr>
            <a:r>
              <a:rPr lang="en-US" sz="1800" dirty="0"/>
              <a:t>An Introduction to Visual Studio </a:t>
            </a:r>
            <a:r>
              <a:rPr lang="en-US" sz="1800" dirty="0" smtClean="0"/>
              <a:t>and </a:t>
            </a:r>
            <a:r>
              <a:rPr lang="en-US" sz="1800" dirty="0"/>
              <a:t>Visual Basic </a:t>
            </a:r>
            <a:endParaRPr lang="en-US" sz="1800" dirty="0" smtClean="0"/>
          </a:p>
          <a:p>
            <a:pPr marL="457200" indent="-342900">
              <a:buFont typeface="+mj-lt"/>
              <a:buAutoNum type="arabicPeriod"/>
            </a:pPr>
            <a:r>
              <a:rPr lang="en-US" sz="1800" dirty="0"/>
              <a:t>Planning Applications and Designing </a:t>
            </a:r>
            <a:r>
              <a:rPr lang="en-US" sz="1800" dirty="0" smtClean="0"/>
              <a:t>Interfaces</a:t>
            </a:r>
            <a:endParaRPr lang="en-US" sz="1800" dirty="0"/>
          </a:p>
          <a:p>
            <a:pPr marL="457200" indent="-342900">
              <a:buFont typeface="+mj-lt"/>
              <a:buAutoNum type="arabicPeriod"/>
            </a:pPr>
            <a:r>
              <a:rPr lang="en-US" sz="1800" dirty="0"/>
              <a:t>Coding with Variables, Named </a:t>
            </a:r>
            <a:r>
              <a:rPr lang="en-US" sz="1800" dirty="0" smtClean="0"/>
              <a:t>Constants </a:t>
            </a:r>
            <a:r>
              <a:rPr lang="en-US" sz="1800" dirty="0"/>
              <a:t>and </a:t>
            </a:r>
            <a:r>
              <a:rPr lang="en-US" sz="1800" dirty="0" smtClean="0"/>
              <a:t>Calculations</a:t>
            </a:r>
            <a:endParaRPr lang="en-US" sz="1800" dirty="0"/>
          </a:p>
          <a:p>
            <a:pPr marL="457200" indent="-342900">
              <a:buFont typeface="+mj-lt"/>
              <a:buAutoNum type="arabicPeriod"/>
            </a:pPr>
            <a:r>
              <a:rPr lang="en-US" sz="1800" dirty="0"/>
              <a:t>The Selection </a:t>
            </a:r>
            <a:r>
              <a:rPr lang="en-US" sz="1800" dirty="0" smtClean="0"/>
              <a:t>Structure</a:t>
            </a:r>
            <a:endParaRPr lang="en-US" sz="1800" dirty="0"/>
          </a:p>
          <a:p>
            <a:pPr marL="457200" indent="-342900">
              <a:buFont typeface="+mj-lt"/>
              <a:buAutoNum type="arabicPeriod"/>
            </a:pPr>
            <a:r>
              <a:rPr lang="en-US" sz="1800" dirty="0"/>
              <a:t>The Repetition </a:t>
            </a:r>
            <a:r>
              <a:rPr lang="en-US" sz="1800" dirty="0" smtClean="0"/>
              <a:t>Structure</a:t>
            </a:r>
          </a:p>
          <a:p>
            <a:pPr marL="457200" indent="-342900">
              <a:buFont typeface="+mj-lt"/>
              <a:buAutoNum type="arabicPeriod"/>
            </a:pPr>
            <a:r>
              <a:rPr lang="en-US" sz="1800" dirty="0" smtClean="0"/>
              <a:t>Subroutine </a:t>
            </a:r>
            <a:r>
              <a:rPr lang="en-US" sz="1800" dirty="0"/>
              <a:t>and Function </a:t>
            </a:r>
            <a:r>
              <a:rPr lang="en-US" sz="1800" dirty="0" smtClean="0"/>
              <a:t>Procedures</a:t>
            </a:r>
            <a:endParaRPr lang="en-US" sz="1800" dirty="0"/>
          </a:p>
          <a:p>
            <a:pPr marL="457200" indent="-342900">
              <a:buFont typeface="+mj-lt"/>
              <a:buAutoNum type="arabicPeriod"/>
            </a:pPr>
            <a:r>
              <a:rPr lang="en-US" sz="1800" dirty="0" smtClean="0"/>
              <a:t>Arrays</a:t>
            </a:r>
            <a:endParaRPr lang="en-US" sz="1800" dirty="0"/>
          </a:p>
          <a:p>
            <a:pPr marL="457200" indent="-342900">
              <a:buFont typeface="+mj-lt"/>
              <a:buAutoNum type="arabicPeriod"/>
            </a:pPr>
            <a:r>
              <a:rPr lang="en-US" sz="1800" dirty="0"/>
              <a:t>Sequential Access Files and </a:t>
            </a:r>
            <a:r>
              <a:rPr lang="en-US" sz="1800" dirty="0" smtClean="0"/>
              <a:t>Menus</a:t>
            </a:r>
            <a:endParaRPr lang="en-US" sz="1800" dirty="0"/>
          </a:p>
          <a:p>
            <a:pPr marL="457200" indent="-342900">
              <a:buFont typeface="+mj-lt"/>
              <a:buAutoNum type="arabicPeriod"/>
            </a:pPr>
            <a:r>
              <a:rPr lang="en-US" sz="1800" dirty="0"/>
              <a:t>SQL Server </a:t>
            </a:r>
            <a:r>
              <a:rPr lang="en-US" sz="1800" dirty="0" smtClean="0"/>
              <a:t>Databases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D807-C63C-4CFD-8178-57907ED48966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144204"/>
            <a:ext cx="2302460" cy="28771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3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8305800" cy="571500"/>
          </a:xfrm>
        </p:spPr>
        <p:txBody>
          <a:bodyPr>
            <a:normAutofit fontScale="90000"/>
          </a:bodyPr>
          <a:lstStyle/>
          <a:p>
            <a:r>
              <a:rPr lang="en-US" sz="3600"/>
              <a:t>The Properties Window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3555" y="1044700"/>
            <a:ext cx="8077200" cy="1828800"/>
          </a:xfrm>
        </p:spPr>
        <p:txBody>
          <a:bodyPr>
            <a:normAutofit/>
          </a:bodyPr>
          <a:lstStyle/>
          <a:p>
            <a:r>
              <a:rPr lang="en-US" sz="1400" dirty="0"/>
              <a:t>Object box (contains name of selected object)</a:t>
            </a:r>
          </a:p>
          <a:p>
            <a:r>
              <a:rPr lang="en-US" sz="1400" dirty="0"/>
              <a:t>Properties list has 2 columns</a:t>
            </a:r>
          </a:p>
          <a:p>
            <a:pPr lvl="1"/>
            <a:r>
              <a:rPr lang="en-US" sz="1400" dirty="0"/>
              <a:t>Left column displays property names</a:t>
            </a:r>
          </a:p>
          <a:p>
            <a:pPr lvl="1"/>
            <a:r>
              <a:rPr lang="en-US" sz="1400" dirty="0"/>
              <a:t>Right column displays Settings box</a:t>
            </a:r>
          </a:p>
          <a:p>
            <a:pPr lvl="2"/>
            <a:r>
              <a:rPr lang="en-US" sz="1200" dirty="0"/>
              <a:t>Contains current value for each property</a:t>
            </a:r>
          </a:p>
        </p:txBody>
      </p:sp>
      <p:pic>
        <p:nvPicPr>
          <p:cNvPr id="103433" name="Picture 9" descr="Fig1-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195" y="2443280"/>
            <a:ext cx="6711090" cy="2571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6AA41-CA44-4842-BB14-EAA50C6300DB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8305800" cy="571500"/>
          </a:xfrm>
        </p:spPr>
        <p:txBody>
          <a:bodyPr>
            <a:normAutofit fontScale="90000"/>
          </a:bodyPr>
          <a:lstStyle/>
          <a:p>
            <a:r>
              <a:rPr lang="en-US" sz="3600"/>
              <a:t>The Toolbox Window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685800"/>
            <a:ext cx="7239000" cy="12001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Toolbox contains </a:t>
            </a:r>
            <a:r>
              <a:rPr lang="en-US" sz="2600" i="1" dirty="0"/>
              <a:t>tools</a:t>
            </a:r>
            <a:r>
              <a:rPr lang="en-US" sz="2600" dirty="0"/>
              <a:t> and other components used in creating application</a:t>
            </a:r>
          </a:p>
          <a:p>
            <a:pPr>
              <a:lnSpc>
                <a:spcPct val="90000"/>
              </a:lnSpc>
            </a:pPr>
            <a:r>
              <a:rPr lang="en-US" sz="2600" i="1" dirty="0"/>
              <a:t>Tools</a:t>
            </a:r>
            <a:r>
              <a:rPr lang="en-US" sz="2600" dirty="0"/>
              <a:t> are called </a:t>
            </a:r>
            <a:r>
              <a:rPr lang="en-US" sz="2600" i="1" dirty="0"/>
              <a:t>controls</a:t>
            </a:r>
          </a:p>
          <a:p>
            <a:pPr>
              <a:lnSpc>
                <a:spcPct val="90000"/>
              </a:lnSpc>
            </a:pPr>
            <a:r>
              <a:rPr lang="en-US" sz="2600" i="1" dirty="0"/>
              <a:t>Controls</a:t>
            </a:r>
            <a:r>
              <a:rPr lang="en-US" sz="2600" dirty="0"/>
              <a:t> are displayed on the form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40969" name="Picture 9" descr="Fig1-1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000250"/>
            <a:ext cx="7474615" cy="285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188A-090A-4E72-95B1-74B9DA57CDB7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</p:spTree>
    <p:extLst>
      <p:ext uri="{BB962C8B-B14F-4D97-AF65-F5344CB8AC3E}">
        <p14:creationId xmlns:p14="http://schemas.microsoft.com/office/powerpoint/2010/main" val="972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The Code Editor Window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85000"/>
              </a:spcBef>
            </a:pPr>
            <a:r>
              <a:rPr lang="en-US"/>
              <a:t>Events</a:t>
            </a:r>
          </a:p>
          <a:p>
            <a:pPr lvl="1">
              <a:spcBef>
                <a:spcPct val="85000"/>
              </a:spcBef>
            </a:pPr>
            <a:r>
              <a:rPr lang="en-US"/>
              <a:t>Actions such as clicking, double-clicking, and scrolling</a:t>
            </a:r>
          </a:p>
          <a:p>
            <a:pPr>
              <a:spcBef>
                <a:spcPct val="85000"/>
              </a:spcBef>
            </a:pPr>
            <a:r>
              <a:rPr lang="en-US"/>
              <a:t>Event Procedures</a:t>
            </a:r>
          </a:p>
          <a:p>
            <a:pPr lvl="1">
              <a:spcBef>
                <a:spcPct val="85000"/>
              </a:spcBef>
            </a:pPr>
            <a:r>
              <a:rPr lang="en-US"/>
              <a:t>Set of Visual Basic instructions (code)</a:t>
            </a:r>
          </a:p>
          <a:p>
            <a:pPr lvl="1">
              <a:spcBef>
                <a:spcPct val="85000"/>
              </a:spcBef>
            </a:pPr>
            <a:r>
              <a:rPr lang="en-US"/>
              <a:t>Tells an object how to respond to an event</a:t>
            </a:r>
          </a:p>
          <a:p>
            <a:pPr lvl="1">
              <a:spcBef>
                <a:spcPct val="85000"/>
              </a:spcBef>
            </a:pPr>
            <a:r>
              <a:rPr lang="en-US"/>
              <a:t>Contained in the Code Editor Window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6428-8B49-4118-B356-B5C629F393BC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TO…</a:t>
            </a:r>
          </a:p>
        </p:txBody>
      </p:sp>
      <p:pic>
        <p:nvPicPr>
          <p:cNvPr id="54286" name="Picture 14" descr="Fig1-2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7245710" cy="3371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0DB10-44AD-471F-9B9D-497129BAC6B4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The Code Editor Window (</a:t>
            </a:r>
            <a:r>
              <a:rPr lang="en-US" sz="2800"/>
              <a:t>continued</a:t>
            </a:r>
            <a:r>
              <a:rPr lang="en-US" sz="3600"/>
              <a:t>)</a:t>
            </a:r>
          </a:p>
        </p:txBody>
      </p:sp>
      <p:pic>
        <p:nvPicPr>
          <p:cNvPr id="110599" name="Picture 7" descr="Fig1-2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655520"/>
            <a:ext cx="6940139" cy="21738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C2A0-97B8-4B3F-8B49-FD6A34EEDE7F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The Code Editor Window (</a:t>
            </a:r>
            <a:r>
              <a:rPr lang="en-US" sz="2800"/>
              <a:t>continued</a:t>
            </a:r>
            <a:r>
              <a:rPr lang="en-US" sz="3600"/>
              <a:t>)</a:t>
            </a:r>
          </a:p>
        </p:txBody>
      </p:sp>
      <p:pic>
        <p:nvPicPr>
          <p:cNvPr id="57355" name="Picture 11" descr="Fig1-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147097"/>
            <a:ext cx="5721876" cy="380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27EA-3050-4CFC-9569-5D9A09EE91FE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Code Editor Window</a:t>
            </a:r>
            <a:r>
              <a:rPr lang="en-US"/>
              <a:t> (</a:t>
            </a:r>
            <a:r>
              <a:rPr lang="en-US" sz="3200"/>
              <a:t>continued</a:t>
            </a:r>
            <a:r>
              <a:rPr lang="en-US"/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990601" y="1200150"/>
            <a:ext cx="7826375" cy="3371850"/>
          </a:xfrm>
        </p:spPr>
        <p:txBody>
          <a:bodyPr>
            <a:normAutofit/>
          </a:bodyPr>
          <a:lstStyle/>
          <a:p>
            <a:pPr>
              <a:spcBef>
                <a:spcPct val="80000"/>
              </a:spcBef>
            </a:pPr>
            <a:r>
              <a:rPr lang="en-US"/>
              <a:t>Class name list box </a:t>
            </a:r>
          </a:p>
          <a:p>
            <a:pPr lvl="1">
              <a:spcBef>
                <a:spcPct val="80000"/>
              </a:spcBef>
            </a:pPr>
            <a:r>
              <a:rPr lang="en-US"/>
              <a:t>Lists names of objects on user interface</a:t>
            </a:r>
          </a:p>
          <a:p>
            <a:pPr>
              <a:spcBef>
                <a:spcPct val="80000"/>
              </a:spcBef>
            </a:pPr>
            <a:r>
              <a:rPr lang="en-US"/>
              <a:t>Method name list box </a:t>
            </a:r>
          </a:p>
          <a:p>
            <a:pPr lvl="1">
              <a:spcBef>
                <a:spcPct val="80000"/>
              </a:spcBef>
            </a:pPr>
            <a:r>
              <a:rPr lang="en-US"/>
              <a:t>Lists events selected object responds to</a:t>
            </a:r>
          </a:p>
          <a:p>
            <a:pPr>
              <a:spcBef>
                <a:spcPct val="80000"/>
              </a:spcBef>
            </a:pPr>
            <a:r>
              <a:rPr lang="en-US"/>
              <a:t>Procedure </a:t>
            </a:r>
          </a:p>
          <a:p>
            <a:pPr lvl="1">
              <a:spcBef>
                <a:spcPct val="80000"/>
              </a:spcBef>
            </a:pPr>
            <a:r>
              <a:rPr lang="en-US"/>
              <a:t>Block of code that responds to an event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1083-C9C6-4CFB-ACCC-96932BB04A9C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Saving a Solution</a:t>
            </a:r>
          </a:p>
        </p:txBody>
      </p:sp>
      <p:pic>
        <p:nvPicPr>
          <p:cNvPr id="64521" name="Picture 9" descr="Fig1-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5" y="2418058"/>
            <a:ext cx="5774390" cy="11646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5936-6FE2-477D-8B1B-3DF9DD901DFF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Starting and Ending an Application</a:t>
            </a:r>
          </a:p>
        </p:txBody>
      </p:sp>
      <p:pic>
        <p:nvPicPr>
          <p:cNvPr id="66569" name="Picture 9" descr="Fig1-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5" y="2021716"/>
            <a:ext cx="5774390" cy="1957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5B5-5EA1-4BF2-B398-C548ACB5041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HOW TO…</a:t>
            </a:r>
          </a:p>
        </p:txBody>
      </p:sp>
      <p:pic>
        <p:nvPicPr>
          <p:cNvPr id="70665" name="Picture 9" descr="Fig1-3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5" y="2405863"/>
            <a:ext cx="5774390" cy="11890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18D8-88D3-49F4-950D-0AD191E4866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217796"/>
            <a:ext cx="8305800" cy="52149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An Introduction to Visual Studio and Visual Basic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1044700"/>
            <a:ext cx="8207375" cy="35433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Review of Programming</a:t>
            </a:r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Visual Studio </a:t>
            </a:r>
            <a:r>
              <a:rPr lang="en-US" sz="1800" dirty="0" smtClean="0"/>
              <a:t>IDE</a:t>
            </a:r>
            <a:endParaRPr lang="en-US" sz="1800" dirty="0"/>
          </a:p>
          <a:p>
            <a:r>
              <a:rPr lang="en-US" sz="1800" dirty="0" smtClean="0"/>
              <a:t>Start Visual Studio</a:t>
            </a:r>
            <a:endParaRPr lang="en-US" sz="1800" dirty="0"/>
          </a:p>
          <a:p>
            <a:r>
              <a:rPr lang="en-US" sz="1800" dirty="0" smtClean="0"/>
              <a:t>Create </a:t>
            </a:r>
            <a:r>
              <a:rPr lang="en-US" sz="1800" dirty="0"/>
              <a:t>a Windows Forms </a:t>
            </a:r>
            <a:r>
              <a:rPr lang="en-US" sz="1800" dirty="0" smtClean="0"/>
              <a:t>Application</a:t>
            </a:r>
            <a:endParaRPr lang="en-US" sz="1800" dirty="0"/>
          </a:p>
          <a:p>
            <a:r>
              <a:rPr lang="en-US" sz="1800" dirty="0" smtClean="0"/>
              <a:t>Save </a:t>
            </a:r>
            <a:r>
              <a:rPr lang="en-US" sz="1800" dirty="0"/>
              <a:t>a </a:t>
            </a:r>
            <a:r>
              <a:rPr lang="en-US" sz="1800" dirty="0" smtClean="0"/>
              <a:t>Solution</a:t>
            </a:r>
            <a:endParaRPr lang="en-US" sz="1800" dirty="0"/>
          </a:p>
          <a:p>
            <a:r>
              <a:rPr lang="en-US" sz="1800" dirty="0" smtClean="0"/>
              <a:t>Close </a:t>
            </a:r>
            <a:r>
              <a:rPr lang="en-US" sz="1800" dirty="0"/>
              <a:t>and Open a </a:t>
            </a:r>
            <a:r>
              <a:rPr lang="en-US" sz="1800" dirty="0" smtClean="0"/>
              <a:t>Solution</a:t>
            </a:r>
          </a:p>
          <a:p>
            <a:r>
              <a:rPr lang="en-US" sz="1800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D807-C63C-4CFD-8178-57907ED4896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Starting an Application</a:t>
            </a:r>
          </a:p>
        </p:txBody>
      </p:sp>
      <p:pic>
        <p:nvPicPr>
          <p:cNvPr id="115719" name="Picture 7" descr="Fig1-3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95" y="1200150"/>
            <a:ext cx="6220609" cy="360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8C82-EE29-425A-AFAF-CE23E3CD0226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Closing the Current Solution</a:t>
            </a:r>
          </a:p>
        </p:txBody>
      </p:sp>
      <p:pic>
        <p:nvPicPr>
          <p:cNvPr id="74761" name="Picture 9" descr="Fig1-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5" y="2418058"/>
            <a:ext cx="5774390" cy="11646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A9B8-3609-49F9-A44E-27C331BEAADD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Opening an Existing Solution</a:t>
            </a:r>
          </a:p>
        </p:txBody>
      </p:sp>
      <p:pic>
        <p:nvPicPr>
          <p:cNvPr id="76809" name="Picture 9" descr="Fig1-3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05" y="2097936"/>
            <a:ext cx="5774390" cy="18048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8FC-ADFD-4898-9F08-AF53C4E23151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/>
              <a:t>Programming languages have evolved from machine languages to high-level program languages</a:t>
            </a:r>
          </a:p>
          <a:p>
            <a:pPr>
              <a:spcBef>
                <a:spcPct val="30000"/>
              </a:spcBef>
            </a:pPr>
            <a:r>
              <a:rPr lang="en-US"/>
              <a:t>Object Oriented Programming includes:</a:t>
            </a:r>
          </a:p>
          <a:p>
            <a:pPr lvl="1">
              <a:spcBef>
                <a:spcPct val="30000"/>
              </a:spcBef>
            </a:pPr>
            <a:r>
              <a:rPr lang="en-US"/>
              <a:t>Objects – things with attributes and behaviors</a:t>
            </a:r>
          </a:p>
          <a:p>
            <a:pPr lvl="2">
              <a:spcBef>
                <a:spcPct val="30000"/>
              </a:spcBef>
            </a:pPr>
            <a:r>
              <a:rPr lang="en-US"/>
              <a:t>Attributes are the characteristics of an object</a:t>
            </a:r>
          </a:p>
          <a:p>
            <a:pPr lvl="2">
              <a:spcBef>
                <a:spcPct val="30000"/>
              </a:spcBef>
            </a:pPr>
            <a:r>
              <a:rPr lang="en-US"/>
              <a:t>Behaviors are actions that an object performs</a:t>
            </a:r>
          </a:p>
          <a:p>
            <a:pPr>
              <a:spcBef>
                <a:spcPct val="30000"/>
              </a:spcBef>
            </a:pPr>
            <a:r>
              <a:rPr lang="en-US"/>
              <a:t>Integrated Development Environment (IDE)</a:t>
            </a:r>
          </a:p>
          <a:p>
            <a:pPr lvl="1">
              <a:spcBef>
                <a:spcPct val="30000"/>
              </a:spcBef>
            </a:pPr>
            <a:r>
              <a:rPr lang="en-US"/>
              <a:t>Used to manage windows, set properties, and write code for an application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Visual Basic .NET: Reloaded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47F1-A589-49C1-95D3-A1E9AFCFD55C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Summary</a:t>
            </a:r>
            <a:r>
              <a:rPr lang="en-US"/>
              <a:t> (</a:t>
            </a:r>
            <a:r>
              <a:rPr lang="en-US" sz="3200"/>
              <a:t>continued</a:t>
            </a:r>
            <a:r>
              <a:rPr lang="en-US"/>
              <a:t>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Forms are the user interface of an application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Contain controls such as Buttons and Labels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Have code to perform specific tasks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Code contained in Code Editor Window</a:t>
            </a:r>
          </a:p>
          <a:p>
            <a:pPr>
              <a:lnSpc>
                <a:spcPct val="90000"/>
              </a:lnSpc>
            </a:pPr>
            <a:r>
              <a:rPr lang="en-US" dirty="0"/>
              <a:t>Additional Tips: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Saving your Solution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(do often)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Saves all files associated with the application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starting an </a:t>
            </a:r>
            <a:r>
              <a:rPr lang="en-US" dirty="0" smtClean="0"/>
              <a:t>application (with more than one form)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You must specify a startup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8F46-423A-44AA-9565-E93C6579D592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Programmers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200150"/>
            <a:ext cx="7826375" cy="337185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100000"/>
              </a:spcBef>
            </a:pPr>
            <a:r>
              <a:rPr lang="en-US" dirty="0"/>
              <a:t>Programs</a:t>
            </a:r>
          </a:p>
          <a:p>
            <a:pPr lvl="1">
              <a:spcBef>
                <a:spcPct val="100000"/>
              </a:spcBef>
            </a:pPr>
            <a:r>
              <a:rPr lang="en-US" dirty="0"/>
              <a:t>Directions given to a computer </a:t>
            </a:r>
            <a:r>
              <a:rPr lang="en-US" dirty="0" smtClean="0"/>
              <a:t>to accomplish </a:t>
            </a:r>
            <a:r>
              <a:rPr lang="en-US" dirty="0"/>
              <a:t>a given task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Programmers</a:t>
            </a:r>
            <a:endParaRPr lang="en-US" dirty="0"/>
          </a:p>
          <a:p>
            <a:pPr lvl="1">
              <a:spcBef>
                <a:spcPct val="100000"/>
              </a:spcBef>
            </a:pPr>
            <a:r>
              <a:rPr lang="en-US" dirty="0"/>
              <a:t>People who write programs</a:t>
            </a:r>
          </a:p>
          <a:p>
            <a:pPr>
              <a:spcBef>
                <a:spcPct val="100000"/>
              </a:spcBef>
            </a:pPr>
            <a:r>
              <a:rPr lang="en-US" dirty="0" smtClean="0"/>
              <a:t>Programming</a:t>
            </a:r>
            <a:endParaRPr lang="en-US" dirty="0"/>
          </a:p>
          <a:p>
            <a:pPr lvl="1">
              <a:spcBef>
                <a:spcPct val="100000"/>
              </a:spcBef>
            </a:pPr>
            <a:r>
              <a:rPr lang="en-US" dirty="0" smtClean="0"/>
              <a:t>The process of giving directions to </a:t>
            </a:r>
            <a:r>
              <a:rPr lang="en-US" dirty="0"/>
              <a:t>a computer </a:t>
            </a:r>
            <a:r>
              <a:rPr lang="en-US" dirty="0" smtClean="0"/>
              <a:t>in order to accomplish </a:t>
            </a:r>
            <a:r>
              <a:rPr lang="en-US" dirty="0"/>
              <a:t>a given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2095-4AF0-4302-98A9-3F81514FCF7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0" y="128470"/>
            <a:ext cx="83058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A Brief History of Programming Languages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5135" y="975210"/>
            <a:ext cx="7826375" cy="3429000"/>
          </a:xfrm>
        </p:spPr>
        <p:txBody>
          <a:bodyPr>
            <a:noAutofit/>
          </a:bodyPr>
          <a:lstStyle/>
          <a:p>
            <a:r>
              <a:rPr lang="en-US" sz="1600" dirty="0"/>
              <a:t>Machine Languages</a:t>
            </a:r>
          </a:p>
          <a:p>
            <a:pPr lvl="1"/>
            <a:r>
              <a:rPr lang="en-US" sz="1600" dirty="0"/>
              <a:t>0 (for on switch)</a:t>
            </a:r>
          </a:p>
          <a:p>
            <a:pPr lvl="1"/>
            <a:r>
              <a:rPr lang="en-US" sz="1600" dirty="0"/>
              <a:t>1 (for off switch)</a:t>
            </a:r>
          </a:p>
          <a:p>
            <a:pPr lvl="1"/>
            <a:r>
              <a:rPr lang="en-US" sz="1600" dirty="0"/>
              <a:t>Tedious and prone to error</a:t>
            </a:r>
          </a:p>
          <a:p>
            <a:r>
              <a:rPr lang="en-US" sz="1600" dirty="0"/>
              <a:t>Assembly Languages</a:t>
            </a:r>
          </a:p>
          <a:p>
            <a:pPr lvl="1"/>
            <a:r>
              <a:rPr lang="en-US" sz="1600" dirty="0"/>
              <a:t>More advanced than machine languages</a:t>
            </a:r>
          </a:p>
          <a:p>
            <a:pPr lvl="1"/>
            <a:r>
              <a:rPr lang="en-US" sz="1600" dirty="0"/>
              <a:t>Mnemonics (memory aids)</a:t>
            </a:r>
          </a:p>
          <a:p>
            <a:pPr lvl="1"/>
            <a:r>
              <a:rPr lang="en-US" sz="1600" dirty="0"/>
              <a:t>Examples:  MUL b1, ax</a:t>
            </a:r>
          </a:p>
          <a:p>
            <a:pPr lvl="1"/>
            <a:r>
              <a:rPr lang="en-US" sz="1600" dirty="0"/>
              <a:t>Require an </a:t>
            </a:r>
            <a:r>
              <a:rPr lang="en-US" sz="1600" dirty="0" smtClean="0"/>
              <a:t>assembler</a:t>
            </a:r>
          </a:p>
          <a:p>
            <a:r>
              <a:rPr lang="en-US" sz="1600" dirty="0"/>
              <a:t>High Level Languages</a:t>
            </a:r>
          </a:p>
          <a:p>
            <a:pPr lvl="1"/>
            <a:r>
              <a:rPr lang="en-US" sz="1600" dirty="0"/>
              <a:t>Require Interpreter or compiler</a:t>
            </a:r>
          </a:p>
          <a:p>
            <a:pPr lvl="2"/>
            <a:r>
              <a:rPr lang="en-US" sz="1400" dirty="0"/>
              <a:t>Interpreter translates high-level into machine code line-by-line while program is running</a:t>
            </a:r>
          </a:p>
          <a:p>
            <a:pPr lvl="2"/>
            <a:r>
              <a:rPr lang="en-US" sz="1400" dirty="0"/>
              <a:t>Compiler translates entire program before program has run</a:t>
            </a:r>
          </a:p>
          <a:p>
            <a:pPr lvl="1"/>
            <a:r>
              <a:rPr lang="en-US" sz="1600" dirty="0"/>
              <a:t>English like </a:t>
            </a:r>
            <a:r>
              <a:rPr lang="en-US" sz="1600" dirty="0" smtClean="0"/>
              <a:t>syntax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7303-1A4F-4610-B6EA-55101CBA18A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914400"/>
          </a:xfrm>
        </p:spPr>
        <p:txBody>
          <a:bodyPr/>
          <a:lstStyle/>
          <a:p>
            <a:r>
              <a:rPr lang="en-US" sz="3600" dirty="0" smtClean="0"/>
              <a:t>Program’s User Interface</a:t>
            </a:r>
            <a:endParaRPr lang="en-US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314450"/>
            <a:ext cx="7826375" cy="3429000"/>
          </a:xfrm>
        </p:spPr>
        <p:txBody>
          <a:bodyPr>
            <a:normAutofit/>
          </a:bodyPr>
          <a:lstStyle/>
          <a:p>
            <a:r>
              <a:rPr lang="en-US" sz="1500" b="1" dirty="0"/>
              <a:t>Command Line Interface</a:t>
            </a:r>
          </a:p>
          <a:p>
            <a:pPr algn="just"/>
            <a:r>
              <a:rPr lang="en-US" sz="1500" dirty="0"/>
              <a:t>A command line interface (CLI) enables users to </a:t>
            </a:r>
            <a:r>
              <a:rPr lang="en-US" sz="1500" dirty="0" smtClean="0"/>
              <a:t>type (text-based) </a:t>
            </a:r>
            <a:r>
              <a:rPr lang="en-US" sz="1500" dirty="0"/>
              <a:t>commands in a terminal or console window to interact with </a:t>
            </a:r>
            <a:r>
              <a:rPr lang="en-US" sz="1500" dirty="0" smtClean="0"/>
              <a:t>a program. </a:t>
            </a:r>
            <a:r>
              <a:rPr lang="en-US" sz="1500" dirty="0"/>
              <a:t>Users respond to a visual prompt by typing a command on a specified line, and receive a response back from the system. Users type a command or series of commands for each task they want to perform.</a:t>
            </a:r>
          </a:p>
          <a:p>
            <a:endParaRPr lang="en-US" sz="1500" dirty="0"/>
          </a:p>
          <a:p>
            <a:r>
              <a:rPr lang="en-US" sz="1500" b="1" dirty="0"/>
              <a:t>Graphical User Interfaces</a:t>
            </a:r>
          </a:p>
          <a:p>
            <a:pPr algn="just"/>
            <a:r>
              <a:rPr lang="en-US" sz="1500" dirty="0"/>
              <a:t>A graphical user interface (GUI) uses graphics, along with a keyboard and a mouse, to provide an easy-to-use interface to a program. A GUI provides windows, pull-down menus, buttons, scrollbars, iconic images, wizards, other icons, and the mouse to enable users to interact with the operating system or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7303-1A4F-4610-B6EA-55101CBA18A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914400"/>
          </a:xfrm>
        </p:spPr>
        <p:txBody>
          <a:bodyPr/>
          <a:lstStyle/>
          <a:p>
            <a:r>
              <a:rPr lang="en-US" sz="3600" dirty="0" smtClean="0"/>
              <a:t>Program’s User Interface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7303-1A4F-4610-B6EA-55101CBA18A8}" type="slidenum">
              <a:rPr lang="en-US"/>
              <a:pPr/>
              <a:t>7</a:t>
            </a:fld>
            <a:endParaRPr lang="en-US"/>
          </a:p>
        </p:txBody>
      </p:sp>
      <p:pic>
        <p:nvPicPr>
          <p:cNvPr id="3074" name="Picture 2" descr="https://www.difference.wiki/wp-content/uploads/2017/08/gui-vs-command-line-8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0" y="1257300"/>
            <a:ext cx="807659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914400"/>
          </a:xfrm>
        </p:spPr>
        <p:txBody>
          <a:bodyPr/>
          <a:lstStyle/>
          <a:p>
            <a:r>
              <a:rPr lang="en-US" sz="3600" dirty="0" smtClean="0"/>
              <a:t>Program’s User Interface</a:t>
            </a:r>
            <a:endParaRPr lang="en-US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48965" y="1314450"/>
            <a:ext cx="7826375" cy="3429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Ease:</a:t>
            </a:r>
          </a:p>
          <a:p>
            <a:endParaRPr lang="en-US" dirty="0"/>
          </a:p>
          <a:p>
            <a:r>
              <a:rPr lang="en-US" dirty="0"/>
              <a:t>If we talk about ease of use, the new users will pick up a GUI much faster than a CLI. In a CLI, new users have some difficulty operating it because they are not familiar with the commands.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Speed:</a:t>
            </a:r>
          </a:p>
          <a:p>
            <a:endParaRPr lang="en-US" dirty="0"/>
          </a:p>
          <a:p>
            <a:r>
              <a:rPr lang="en-US" dirty="0"/>
              <a:t>If we talk about speed, in a GUI, using the mouse and the keyboard to control the file system or the operating system is going to be slower than using the command line.</a:t>
            </a:r>
          </a:p>
          <a:p>
            <a:endParaRPr lang="en-US" dirty="0"/>
          </a:p>
          <a:p>
            <a:r>
              <a:rPr lang="en-US" dirty="0"/>
              <a:t>In a CLI, the users only need to utilize the keyboard and may need to execute only few commands to complete the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7303-1A4F-4610-B6EA-55101CBA18A8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VB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99" y="1514267"/>
            <a:ext cx="3372321" cy="2972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28751"/>
            <a:ext cx="4191000" cy="31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1209</TotalTime>
  <Words>1083</Words>
  <Application>Microsoft Office PowerPoint</Application>
  <PresentationFormat>On-screen Show (16:9)</PresentationFormat>
  <Paragraphs>197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CSC2203 – Visual Basic Workshop</vt:lpstr>
      <vt:lpstr>Course Outline</vt:lpstr>
      <vt:lpstr>An Introduction to Visual Studio and Visual Basic </vt:lpstr>
      <vt:lpstr>Programmers</vt:lpstr>
      <vt:lpstr>A Brief History of Programming Languages</vt:lpstr>
      <vt:lpstr>Program’s User Interface</vt:lpstr>
      <vt:lpstr>Program’s User Interface</vt:lpstr>
      <vt:lpstr>Program’s User Interface</vt:lpstr>
      <vt:lpstr>Sample VB Programs</vt:lpstr>
      <vt:lpstr>Visual Studio IDE</vt:lpstr>
      <vt:lpstr>Starting Microsoft Visual Studio</vt:lpstr>
      <vt:lpstr>Visual Studio Startup screen</vt:lpstr>
      <vt:lpstr>Create a Windows Forms Application</vt:lpstr>
      <vt:lpstr>Creating A Visual Basic Windows-Based Application</vt:lpstr>
      <vt:lpstr>Creating A Visual Basic Windows-Based Application (continued)</vt:lpstr>
      <vt:lpstr>The Windows Form Designer Window</vt:lpstr>
      <vt:lpstr>Solution Explorer Window</vt:lpstr>
      <vt:lpstr>The Solution Explorer Window (continued)</vt:lpstr>
      <vt:lpstr>Illustration of solution, project, and file</vt:lpstr>
      <vt:lpstr>The Properties Window</vt:lpstr>
      <vt:lpstr>The Toolbox Window</vt:lpstr>
      <vt:lpstr>The Code Editor Window</vt:lpstr>
      <vt:lpstr>HOW TO…</vt:lpstr>
      <vt:lpstr>The Code Editor Window (continued)</vt:lpstr>
      <vt:lpstr>The Code Editor Window (continued)</vt:lpstr>
      <vt:lpstr>Code Editor Window (continued)</vt:lpstr>
      <vt:lpstr>Saving a Solution</vt:lpstr>
      <vt:lpstr>Starting and Ending an Application</vt:lpstr>
      <vt:lpstr>HOW TO…</vt:lpstr>
      <vt:lpstr>Starting an Application</vt:lpstr>
      <vt:lpstr>Closing the Current Solution</vt:lpstr>
      <vt:lpstr>Opening an Existing Solution</vt:lpstr>
      <vt:lpstr>Summary</vt:lpstr>
      <vt:lpstr>Summary (continued)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Ahmad</cp:lastModifiedBy>
  <cp:revision>157</cp:revision>
  <dcterms:created xsi:type="dcterms:W3CDTF">2013-08-21T19:17:07Z</dcterms:created>
  <dcterms:modified xsi:type="dcterms:W3CDTF">2018-02-13T14:09:37Z</dcterms:modified>
</cp:coreProperties>
</file>