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40"/>
  </p:notesMasterIdLst>
  <p:sldIdLst>
    <p:sldId id="261" r:id="rId2"/>
    <p:sldId id="264" r:id="rId3"/>
    <p:sldId id="266" r:id="rId4"/>
    <p:sldId id="268" r:id="rId5"/>
    <p:sldId id="311" r:id="rId6"/>
    <p:sldId id="272" r:id="rId7"/>
    <p:sldId id="312" r:id="rId8"/>
    <p:sldId id="273" r:id="rId9"/>
    <p:sldId id="313" r:id="rId10"/>
    <p:sldId id="322" r:id="rId11"/>
    <p:sldId id="323" r:id="rId12"/>
    <p:sldId id="324" r:id="rId13"/>
    <p:sldId id="314" r:id="rId14"/>
    <p:sldId id="315" r:id="rId15"/>
    <p:sldId id="316" r:id="rId16"/>
    <p:sldId id="317" r:id="rId17"/>
    <p:sldId id="318" r:id="rId18"/>
    <p:sldId id="321" r:id="rId19"/>
    <p:sldId id="319" r:id="rId20"/>
    <p:sldId id="320" r:id="rId21"/>
    <p:sldId id="325" r:id="rId22"/>
    <p:sldId id="295" r:id="rId23"/>
    <p:sldId id="301" r:id="rId24"/>
    <p:sldId id="326" r:id="rId25"/>
    <p:sldId id="327" r:id="rId26"/>
    <p:sldId id="328" r:id="rId27"/>
    <p:sldId id="330" r:id="rId28"/>
    <p:sldId id="331" r:id="rId29"/>
    <p:sldId id="332" r:id="rId30"/>
    <p:sldId id="333" r:id="rId31"/>
    <p:sldId id="334" r:id="rId32"/>
    <p:sldId id="335" r:id="rId33"/>
    <p:sldId id="336" r:id="rId34"/>
    <p:sldId id="338" r:id="rId35"/>
    <p:sldId id="337" r:id="rId36"/>
    <p:sldId id="339" r:id="rId37"/>
    <p:sldId id="340" r:id="rId38"/>
    <p:sldId id="310" r:id="rId3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FF9900"/>
    <a:srgbClr val="D99B01"/>
    <a:srgbClr val="FF66CC"/>
    <a:srgbClr val="FF67AC"/>
    <a:srgbClr val="CC0099"/>
    <a:srgbClr val="FFDC47"/>
    <a:srgbClr val="5EEC3C"/>
    <a:srgbClr val="CCCC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80" d="100"/>
          <a:sy n="80" d="100"/>
        </p:scale>
        <p:origin x="-990" y="-15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5F3A11-05B2-420A-985B-9A9F19398BA4}" type="datetimeFigureOut">
              <a:rPr lang="en-US" smtClean="0"/>
              <a:t>1/18/2019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A11AD-0E51-42C2-8A1D-E4A1226F47F7}" type="slidenum">
              <a:rPr lang="en-US" smtClean="0"/>
              <a:t>‹#›</a:t>
            </a:fld>
            <a:endParaRPr lang="en-US"/>
          </a:p>
        </p:txBody>
      </p:sp>
    </p:spTree>
    <p:extLst>
      <p:ext uri="{BB962C8B-B14F-4D97-AF65-F5344CB8AC3E}">
        <p14:creationId xmlns:p14="http://schemas.microsoft.com/office/powerpoint/2010/main" val="4285657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751"/>
            <a:ext cx="7543800" cy="1945481"/>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429000"/>
            <a:ext cx="6461760" cy="8001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1752600" cy="438864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9978F3B5-C1BB-4004-968A-3E3E8A691AF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8305800" cy="571500"/>
          </a:xfrm>
        </p:spPr>
        <p:txBody>
          <a:bodyPr/>
          <a:lstStyle/>
          <a:p>
            <a:r>
              <a:rPr lang="en-US"/>
              <a:t>Click to edit Master title style</a:t>
            </a:r>
          </a:p>
        </p:txBody>
      </p:sp>
      <p:sp>
        <p:nvSpPr>
          <p:cNvPr id="3" name="Text Placeholder 2"/>
          <p:cNvSpPr>
            <a:spLocks noGrp="1"/>
          </p:cNvSpPr>
          <p:nvPr>
            <p:ph type="body" sz="half" idx="1"/>
          </p:nvPr>
        </p:nvSpPr>
        <p:spPr>
          <a:xfrm>
            <a:off x="990600" y="971550"/>
            <a:ext cx="3836988" cy="3600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79989" y="971550"/>
            <a:ext cx="3836987" cy="3600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8305801" y="4800601"/>
            <a:ext cx="625475" cy="192881"/>
          </a:xfrm>
        </p:spPr>
        <p:txBody>
          <a:bodyPr/>
          <a:lstStyle>
            <a:lvl1pPr>
              <a:defRPr/>
            </a:lvl1pPr>
          </a:lstStyle>
          <a:p>
            <a:fld id="{C99B4425-EEB2-4D17-B674-522221FE94CA}" type="slidenum">
              <a:rPr lang="en-US"/>
              <a:pPr/>
              <a:t>‹#›</a:t>
            </a:fld>
            <a:endParaRPr lang="en-US"/>
          </a:p>
        </p:txBody>
      </p:sp>
      <p:sp>
        <p:nvSpPr>
          <p:cNvPr id="6" name="Footer Placeholder 5"/>
          <p:cNvSpPr>
            <a:spLocks noGrp="1"/>
          </p:cNvSpPr>
          <p:nvPr>
            <p:ph type="ftr" sz="quarter" idx="11"/>
          </p:nvPr>
        </p:nvSpPr>
        <p:spPr>
          <a:xfrm>
            <a:off x="1020763" y="4857750"/>
            <a:ext cx="5041900" cy="228600"/>
          </a:xfrm>
        </p:spPr>
        <p:txBody>
          <a:bodyPr/>
          <a:lstStyle>
            <a:lvl1pPr>
              <a:defRPr/>
            </a:lvl1pPr>
          </a:lstStyle>
          <a:p>
            <a:r>
              <a:rPr lang="en-US"/>
              <a:t>Microsoft Visual Basic .NET: Reloaded</a:t>
            </a:r>
          </a:p>
        </p:txBody>
      </p:sp>
    </p:spTree>
    <p:extLst>
      <p:ext uri="{BB962C8B-B14F-4D97-AF65-F5344CB8AC3E}">
        <p14:creationId xmlns:p14="http://schemas.microsoft.com/office/powerpoint/2010/main" val="2099326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114800"/>
            <a:ext cx="7659687" cy="8763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4" y="2889647"/>
            <a:ext cx="6135687" cy="122515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4121658"/>
            <a:ext cx="7772400" cy="44577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800" y="4572000"/>
            <a:ext cx="7772401" cy="4572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
        <p:nvSpPr>
          <p:cNvPr id="9" name="Content Placeholder 8"/>
          <p:cNvSpPr>
            <a:spLocks noGrp="1"/>
          </p:cNvSpPr>
          <p:nvPr>
            <p:ph sz="quarter" idx="13"/>
          </p:nvPr>
        </p:nvSpPr>
        <p:spPr>
          <a:xfrm>
            <a:off x="304800" y="285750"/>
            <a:ext cx="7772400" cy="37071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4121458"/>
            <a:ext cx="7772400" cy="445970"/>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4572000"/>
            <a:ext cx="7772400" cy="45948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3074F12-AA26-4AC8-9962-C36BB8F32554}" type="datetimeFigureOut">
              <a:rPr lang="en-US" smtClean="0"/>
              <a:pPr/>
              <a:t>1/18/2019</a:t>
            </a:fld>
            <a:endParaRPr lang="en-US"/>
          </a:p>
        </p:txBody>
      </p:sp>
      <p:sp>
        <p:nvSpPr>
          <p:cNvPr id="9" name="Slide Number Placeholder 8"/>
          <p:cNvSpPr>
            <a:spLocks noGrp="1"/>
          </p:cNvSpPr>
          <p:nvPr>
            <p:ph type="sldNum" sz="quarter" idx="11"/>
          </p:nvPr>
        </p:nvSpPr>
        <p:spPr/>
        <p:txBody>
          <a:bodyPr/>
          <a:lstStyle/>
          <a:p>
            <a:fld id="{B82CCC60-E8CD-4174-8B1A-7DF615B22EEF}"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620000" cy="857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7620000"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4114800"/>
            <a:ext cx="685800"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4236720"/>
            <a:ext cx="548640" cy="29718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82CCC60-E8CD-4174-8B1A-7DF615B22EEF}" type="slidenum">
              <a:rPr lang="en-US" smtClean="0"/>
              <a:pPr/>
              <a:t>‹#›</a:t>
            </a:fld>
            <a:endParaRPr lang="en-US"/>
          </a:p>
        </p:txBody>
      </p:sp>
      <p:sp>
        <p:nvSpPr>
          <p:cNvPr id="5" name="Footer Placeholder 4"/>
          <p:cNvSpPr>
            <a:spLocks noGrp="1"/>
          </p:cNvSpPr>
          <p:nvPr>
            <p:ph type="ftr" sz="quarter" idx="3"/>
          </p:nvPr>
        </p:nvSpPr>
        <p:spPr>
          <a:xfrm rot="16200000">
            <a:off x="7882821" y="2990850"/>
            <a:ext cx="177546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856152" y="1188720"/>
            <a:ext cx="1828799" cy="365760"/>
          </a:xfrm>
          <a:prstGeom prst="rect">
            <a:avLst/>
          </a:prstGeom>
        </p:spPr>
        <p:txBody>
          <a:bodyPr vert="horz" lIns="91440" tIns="45720" rIns="91440" bIns="45720" rtlCol="0" anchor="ctr"/>
          <a:lstStyle>
            <a:lvl1pPr algn="l">
              <a:defRPr sz="1200">
                <a:solidFill>
                  <a:schemeClr val="bg2"/>
                </a:solidFill>
              </a:defRPr>
            </a:lvl1pPr>
          </a:lstStyle>
          <a:p>
            <a:fld id="{53074F12-AA26-4AC8-9962-C36BB8F32554}" type="datetimeFigureOut">
              <a:rPr lang="en-US" smtClean="0"/>
              <a:pPr/>
              <a:t>1/18/2019</a:t>
            </a:fld>
            <a:endParaRPr lang="en-US"/>
          </a:p>
        </p:txBody>
      </p:sp>
      <p:sp>
        <p:nvSpPr>
          <p:cNvPr id="9" name="TextBox 8">
            <a:extLst>
              <a:ext uri="{FF2B5EF4-FFF2-40B4-BE49-F238E27FC236}">
                <a16:creationId xmlns:a16="http://schemas.microsoft.com/office/drawing/2014/main" id="{7B364F1B-2610-4915-B5CD-C31AECC93816}"/>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9"/>
          <p:cNvSpPr>
            <a:spLocks noChangeArrowheads="1"/>
          </p:cNvSpPr>
          <p:nvPr/>
        </p:nvSpPr>
        <p:spPr bwMode="auto">
          <a:xfrm>
            <a:off x="8270876" y="4857751"/>
            <a:ext cx="625475" cy="1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E03F5599-C2F3-47AD-9365-0AA97B6D5DE9}" type="slidenum">
              <a:rPr lang="en-US" sz="1400">
                <a:latin typeface="Times New Roman" pitchFamily="18" charset="0"/>
              </a:rPr>
              <a:pPr algn="r"/>
              <a:t>1</a:t>
            </a:fld>
            <a:endParaRPr lang="en-US" sz="1400">
              <a:latin typeface="Times New Roman" pitchFamily="18" charset="0"/>
            </a:endParaRPr>
          </a:p>
        </p:txBody>
      </p:sp>
      <p:sp>
        <p:nvSpPr>
          <p:cNvPr id="2061" name="Rectangle 13"/>
          <p:cNvSpPr>
            <a:spLocks noChangeArrowheads="1"/>
          </p:cNvSpPr>
          <p:nvPr/>
        </p:nvSpPr>
        <p:spPr bwMode="auto">
          <a:xfrm>
            <a:off x="1020763" y="4857750"/>
            <a:ext cx="50419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Times New Roman" pitchFamily="18" charset="0"/>
            </a:endParaRPr>
          </a:p>
        </p:txBody>
      </p:sp>
      <p:sp>
        <p:nvSpPr>
          <p:cNvPr id="4" name="Title 3"/>
          <p:cNvSpPr>
            <a:spLocks noGrp="1"/>
          </p:cNvSpPr>
          <p:nvPr>
            <p:ph type="ctrTitle"/>
          </p:nvPr>
        </p:nvSpPr>
        <p:spPr/>
        <p:txBody>
          <a:bodyPr>
            <a:normAutofit/>
          </a:bodyPr>
          <a:lstStyle/>
          <a:p>
            <a:r>
              <a:rPr lang="en-US" sz="4800" dirty="0"/>
              <a:t>CSC2203 – Visual Basic Workshop</a:t>
            </a:r>
          </a:p>
        </p:txBody>
      </p:sp>
      <p:sp>
        <p:nvSpPr>
          <p:cNvPr id="5" name="Subtitle 4"/>
          <p:cNvSpPr>
            <a:spLocks noGrp="1"/>
          </p:cNvSpPr>
          <p:nvPr>
            <p:ph type="subTitle" idx="1"/>
          </p:nvPr>
        </p:nvSpPr>
        <p:spPr/>
        <p:txBody>
          <a:bodyPr>
            <a:normAutofit/>
          </a:bodyPr>
          <a:lstStyle/>
          <a:p>
            <a:r>
              <a:rPr lang="en-US" dirty="0"/>
              <a:t>Lecture 2: Planning Applications and Designing Interfaces</a:t>
            </a:r>
          </a:p>
          <a:p>
            <a:pPr algn="r"/>
            <a:r>
              <a:rPr lang="en-US" dirty="0"/>
              <a:t>A. A. </a:t>
            </a:r>
            <a:r>
              <a:rPr lang="en-US" dirty="0" err="1"/>
              <a:t>Datti</a:t>
            </a:r>
            <a:endParaRPr lang="en-US" dirty="0"/>
          </a:p>
        </p:txBody>
      </p:sp>
    </p:spTree>
    <p:extLst>
      <p:ext uri="{BB962C8B-B14F-4D97-AF65-F5344CB8AC3E}">
        <p14:creationId xmlns:p14="http://schemas.microsoft.com/office/powerpoint/2010/main" val="290216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9DEB897-8C01-49F3-912C-D2DCAE5A181C}" type="slidenum">
              <a:rPr lang="en-US"/>
              <a:pPr/>
              <a:t>10</a:t>
            </a:fld>
            <a:endParaRPr lang="en-US"/>
          </a:p>
        </p:txBody>
      </p:sp>
      <p:sp>
        <p:nvSpPr>
          <p:cNvPr id="139266" name="Rectangle 2"/>
          <p:cNvSpPr>
            <a:spLocks noGrp="1" noChangeArrowheads="1"/>
          </p:cNvSpPr>
          <p:nvPr>
            <p:ph type="title"/>
          </p:nvPr>
        </p:nvSpPr>
        <p:spPr/>
        <p:txBody>
          <a:bodyPr/>
          <a:lstStyle/>
          <a:p>
            <a:r>
              <a:rPr lang="en-US" sz="3600"/>
              <a:t>Aligning and Sizing Controls</a:t>
            </a:r>
          </a:p>
        </p:txBody>
      </p:sp>
      <p:sp>
        <p:nvSpPr>
          <p:cNvPr id="139267" name="Rectangle 3"/>
          <p:cNvSpPr>
            <a:spLocks noGrp="1" noChangeArrowheads="1"/>
          </p:cNvSpPr>
          <p:nvPr>
            <p:ph type="body" idx="1"/>
          </p:nvPr>
        </p:nvSpPr>
        <p:spPr>
          <a:xfrm>
            <a:off x="296260" y="1143000"/>
            <a:ext cx="7826375" cy="3429000"/>
          </a:xfrm>
        </p:spPr>
        <p:txBody>
          <a:bodyPr/>
          <a:lstStyle/>
          <a:p>
            <a:pPr>
              <a:spcBef>
                <a:spcPct val="80000"/>
              </a:spcBef>
            </a:pPr>
            <a:r>
              <a:rPr lang="en-US" dirty="0"/>
              <a:t>Format menu options</a:t>
            </a:r>
          </a:p>
          <a:p>
            <a:pPr lvl="1">
              <a:spcBef>
                <a:spcPct val="80000"/>
              </a:spcBef>
            </a:pPr>
            <a:r>
              <a:rPr lang="en-US" dirty="0"/>
              <a:t>Align	</a:t>
            </a:r>
          </a:p>
          <a:p>
            <a:pPr lvl="2">
              <a:spcBef>
                <a:spcPct val="80000"/>
              </a:spcBef>
            </a:pPr>
            <a:r>
              <a:rPr lang="en-US" dirty="0"/>
              <a:t>Allows aligning 2 or more controls by left, right, top, and bottom</a:t>
            </a:r>
          </a:p>
          <a:p>
            <a:pPr lvl="1">
              <a:spcBef>
                <a:spcPct val="80000"/>
              </a:spcBef>
            </a:pPr>
            <a:r>
              <a:rPr lang="en-US" dirty="0"/>
              <a:t>Make Same Size</a:t>
            </a:r>
          </a:p>
          <a:p>
            <a:pPr lvl="2">
              <a:spcBef>
                <a:spcPct val="80000"/>
              </a:spcBef>
            </a:pPr>
            <a:r>
              <a:rPr lang="en-US" dirty="0"/>
              <a:t>Allows 2 or more controls to be size to same width and/or height</a:t>
            </a:r>
          </a:p>
          <a:p>
            <a:pPr>
              <a:spcBef>
                <a:spcPct val="80000"/>
              </a:spcBef>
              <a:buFontTx/>
              <a:buNone/>
            </a:pPr>
            <a:endParaRPr lang="en-US" dirty="0"/>
          </a:p>
        </p:txBody>
      </p:sp>
    </p:spTree>
    <p:extLst>
      <p:ext uri="{BB962C8B-B14F-4D97-AF65-F5344CB8AC3E}">
        <p14:creationId xmlns:p14="http://schemas.microsoft.com/office/powerpoint/2010/main" val="3055155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5D3BF069-58FB-463A-8779-8719AD5F8945}" type="slidenum">
              <a:rPr lang="en-US"/>
              <a:pPr/>
              <a:t>11</a:t>
            </a:fld>
            <a:endParaRPr lang="en-US"/>
          </a:p>
        </p:txBody>
      </p:sp>
      <p:sp>
        <p:nvSpPr>
          <p:cNvPr id="6" name="Footer Placeholder 5"/>
          <p:cNvSpPr>
            <a:spLocks noGrp="1"/>
          </p:cNvSpPr>
          <p:nvPr>
            <p:ph type="ftr" sz="quarter" idx="11"/>
          </p:nvPr>
        </p:nvSpPr>
        <p:spPr/>
        <p:txBody>
          <a:bodyPr/>
          <a:lstStyle/>
          <a:p>
            <a:r>
              <a:rPr lang="en-US"/>
              <a:t>Microsoft Visual Basic .NET: Reloaded</a:t>
            </a:r>
          </a:p>
        </p:txBody>
      </p:sp>
      <p:sp>
        <p:nvSpPr>
          <p:cNvPr id="140290" name="Rectangle 2"/>
          <p:cNvSpPr>
            <a:spLocks noGrp="1" noChangeArrowheads="1"/>
          </p:cNvSpPr>
          <p:nvPr>
            <p:ph type="title"/>
          </p:nvPr>
        </p:nvSpPr>
        <p:spPr/>
        <p:txBody>
          <a:bodyPr/>
          <a:lstStyle/>
          <a:p>
            <a:r>
              <a:rPr lang="en-US" sz="3600"/>
              <a:t>Arranging the controls</a:t>
            </a:r>
            <a:r>
              <a:rPr lang="en-US"/>
              <a:t> (</a:t>
            </a:r>
            <a:r>
              <a:rPr lang="en-US" sz="2800"/>
              <a:t>continued</a:t>
            </a:r>
            <a:r>
              <a:rPr lang="en-US"/>
              <a:t>)</a:t>
            </a:r>
          </a:p>
        </p:txBody>
      </p:sp>
      <p:sp>
        <p:nvSpPr>
          <p:cNvPr id="140291" name="Rectangle 3"/>
          <p:cNvSpPr>
            <a:spLocks noGrp="1" noChangeArrowheads="1"/>
          </p:cNvSpPr>
          <p:nvPr>
            <p:ph type="body" sz="half" idx="1"/>
          </p:nvPr>
        </p:nvSpPr>
        <p:spPr>
          <a:xfrm>
            <a:off x="990600" y="971550"/>
            <a:ext cx="5638800" cy="742950"/>
          </a:xfrm>
        </p:spPr>
        <p:txBody>
          <a:bodyPr/>
          <a:lstStyle/>
          <a:p>
            <a:r>
              <a:rPr lang="en-US"/>
              <a:t>Selecting controls to align</a:t>
            </a:r>
          </a:p>
        </p:txBody>
      </p:sp>
      <p:pic>
        <p:nvPicPr>
          <p:cNvPr id="140297" name="Picture 9" descr="Fig2-1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09600" y="1600200"/>
            <a:ext cx="7474615" cy="291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65585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D004EE32-7E02-41BF-9A95-16170C78CA3C}" type="slidenum">
              <a:rPr lang="en-US"/>
              <a:pPr/>
              <a:t>12</a:t>
            </a:fld>
            <a:endParaRPr lang="en-US"/>
          </a:p>
        </p:txBody>
      </p:sp>
      <p:sp>
        <p:nvSpPr>
          <p:cNvPr id="6" name="Footer Placeholder 5"/>
          <p:cNvSpPr>
            <a:spLocks noGrp="1"/>
          </p:cNvSpPr>
          <p:nvPr>
            <p:ph type="ftr" sz="quarter" idx="11"/>
          </p:nvPr>
        </p:nvSpPr>
        <p:spPr/>
        <p:txBody>
          <a:bodyPr/>
          <a:lstStyle/>
          <a:p>
            <a:r>
              <a:rPr lang="en-US"/>
              <a:t>Microsoft Visual Basic .NET: Reloaded</a:t>
            </a:r>
          </a:p>
        </p:txBody>
      </p:sp>
      <p:sp>
        <p:nvSpPr>
          <p:cNvPr id="142338" name="Rectangle 2"/>
          <p:cNvSpPr>
            <a:spLocks noGrp="1" noChangeArrowheads="1"/>
          </p:cNvSpPr>
          <p:nvPr>
            <p:ph type="title"/>
          </p:nvPr>
        </p:nvSpPr>
        <p:spPr/>
        <p:txBody>
          <a:bodyPr/>
          <a:lstStyle/>
          <a:p>
            <a:r>
              <a:rPr lang="en-US" sz="3600"/>
              <a:t>Arranging the controls</a:t>
            </a:r>
            <a:r>
              <a:rPr lang="en-US"/>
              <a:t> (</a:t>
            </a:r>
            <a:r>
              <a:rPr lang="en-US" sz="2800"/>
              <a:t>continued</a:t>
            </a:r>
            <a:r>
              <a:rPr lang="en-US"/>
              <a:t>)</a:t>
            </a:r>
          </a:p>
        </p:txBody>
      </p:sp>
      <p:sp>
        <p:nvSpPr>
          <p:cNvPr id="142339" name="Rectangle 3"/>
          <p:cNvSpPr>
            <a:spLocks noGrp="1" noChangeArrowheads="1"/>
          </p:cNvSpPr>
          <p:nvPr>
            <p:ph type="body" sz="half" idx="1"/>
          </p:nvPr>
        </p:nvSpPr>
        <p:spPr>
          <a:xfrm>
            <a:off x="990600" y="971550"/>
            <a:ext cx="5638800" cy="742950"/>
          </a:xfrm>
        </p:spPr>
        <p:txBody>
          <a:bodyPr/>
          <a:lstStyle/>
          <a:p>
            <a:r>
              <a:rPr lang="en-US"/>
              <a:t>Controls aligned by left border</a:t>
            </a:r>
          </a:p>
          <a:p>
            <a:endParaRPr lang="en-US" sz="2400"/>
          </a:p>
        </p:txBody>
      </p:sp>
      <p:pic>
        <p:nvPicPr>
          <p:cNvPr id="142345" name="Picture 9" descr="Fig2-1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01670" y="1657350"/>
            <a:ext cx="7482545" cy="2971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50310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9E4D82B-77A5-4F2B-B80D-07291D450460}" type="slidenum">
              <a:rPr lang="en-US"/>
              <a:pPr/>
              <a:t>13</a:t>
            </a:fld>
            <a:endParaRPr lang="en-US"/>
          </a:p>
        </p:txBody>
      </p:sp>
      <p:sp>
        <p:nvSpPr>
          <p:cNvPr id="109570" name="Rectangle 2"/>
          <p:cNvSpPr>
            <a:spLocks noGrp="1" noChangeArrowheads="1"/>
          </p:cNvSpPr>
          <p:nvPr>
            <p:ph type="title"/>
          </p:nvPr>
        </p:nvSpPr>
        <p:spPr>
          <a:xfrm>
            <a:off x="143555" y="400050"/>
            <a:ext cx="8305800" cy="800100"/>
          </a:xfrm>
        </p:spPr>
        <p:txBody>
          <a:bodyPr/>
          <a:lstStyle/>
          <a:p>
            <a:r>
              <a:rPr lang="en-US" sz="3600" dirty="0"/>
              <a:t>Windows Standards for Interfaces</a:t>
            </a:r>
          </a:p>
        </p:txBody>
      </p:sp>
      <p:sp>
        <p:nvSpPr>
          <p:cNvPr id="7" name="Rectangle 3"/>
          <p:cNvSpPr txBox="1">
            <a:spLocks noChangeArrowheads="1"/>
          </p:cNvSpPr>
          <p:nvPr/>
        </p:nvSpPr>
        <p:spPr>
          <a:xfrm>
            <a:off x="296260" y="1350110"/>
            <a:ext cx="7826375" cy="3257550"/>
          </a:xfrm>
          <a:prstGeom prst="rect">
            <a:avLst/>
          </a:prstGeom>
        </p:spPr>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dirty="0"/>
              <a:t>Guideline 2a: Identifying Labels</a:t>
            </a:r>
          </a:p>
          <a:p>
            <a:pPr lvl="1"/>
            <a:r>
              <a:rPr lang="en-US" dirty="0"/>
              <a:t>Text contained in a label control that identifies another control’s contents should be</a:t>
            </a:r>
          </a:p>
          <a:p>
            <a:pPr lvl="2"/>
            <a:r>
              <a:rPr lang="en-US" dirty="0"/>
              <a:t>meaningful </a:t>
            </a:r>
          </a:p>
          <a:p>
            <a:pPr lvl="2"/>
            <a:r>
              <a:rPr lang="en-US" dirty="0"/>
              <a:t>left-aligned within the label. </a:t>
            </a:r>
          </a:p>
          <a:p>
            <a:pPr lvl="2"/>
            <a:r>
              <a:rPr lang="en-US" dirty="0"/>
              <a:t>consist of one to three words only and appear on one line.</a:t>
            </a:r>
          </a:p>
          <a:p>
            <a:pPr lvl="2"/>
            <a:r>
              <a:rPr lang="en-US" dirty="0"/>
              <a:t>positioned either above or to the left of the control it identifies.</a:t>
            </a:r>
          </a:p>
          <a:p>
            <a:pPr lvl="2"/>
            <a:r>
              <a:rPr lang="en-US" dirty="0"/>
              <a:t>end with a colon (:)</a:t>
            </a:r>
          </a:p>
          <a:p>
            <a:pPr lvl="2"/>
            <a:r>
              <a:rPr lang="en-US" dirty="0"/>
              <a:t>Use </a:t>
            </a:r>
            <a:r>
              <a:rPr lang="en-US" b="1" dirty="0"/>
              <a:t>Sentence capitalization </a:t>
            </a:r>
            <a:r>
              <a:rPr lang="en-US" dirty="0"/>
              <a:t>(capitalize only the fist letter in the first word)</a:t>
            </a:r>
          </a:p>
        </p:txBody>
      </p:sp>
    </p:spTree>
    <p:extLst>
      <p:ext uri="{BB962C8B-B14F-4D97-AF65-F5344CB8AC3E}">
        <p14:creationId xmlns:p14="http://schemas.microsoft.com/office/powerpoint/2010/main" val="2581979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9E4D82B-77A5-4F2B-B80D-07291D450460}" type="slidenum">
              <a:rPr lang="en-US"/>
              <a:pPr/>
              <a:t>14</a:t>
            </a:fld>
            <a:endParaRPr lang="en-US"/>
          </a:p>
        </p:txBody>
      </p:sp>
      <p:sp>
        <p:nvSpPr>
          <p:cNvPr id="109570" name="Rectangle 2"/>
          <p:cNvSpPr>
            <a:spLocks noGrp="1" noChangeArrowheads="1"/>
          </p:cNvSpPr>
          <p:nvPr>
            <p:ph type="title"/>
          </p:nvPr>
        </p:nvSpPr>
        <p:spPr>
          <a:xfrm>
            <a:off x="143555" y="400050"/>
            <a:ext cx="8305800" cy="800100"/>
          </a:xfrm>
        </p:spPr>
        <p:txBody>
          <a:bodyPr/>
          <a:lstStyle/>
          <a:p>
            <a:r>
              <a:rPr lang="en-US" sz="3600" dirty="0"/>
              <a:t>Windows Standards for Interfaces</a:t>
            </a:r>
          </a:p>
        </p:txBody>
      </p:sp>
      <p:sp>
        <p:nvSpPr>
          <p:cNvPr id="7" name="Rectangle 3"/>
          <p:cNvSpPr txBox="1">
            <a:spLocks noChangeArrowheads="1"/>
          </p:cNvSpPr>
          <p:nvPr/>
        </p:nvSpPr>
        <p:spPr>
          <a:xfrm>
            <a:off x="296260" y="1350110"/>
            <a:ext cx="7826375" cy="3257550"/>
          </a:xfrm>
          <a:prstGeom prst="rect">
            <a:avLst/>
          </a:prstGeom>
        </p:spPr>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dirty="0"/>
              <a:t>Guideline 2b: Identifying Buttons</a:t>
            </a:r>
          </a:p>
          <a:p>
            <a:pPr lvl="1"/>
            <a:r>
              <a:rPr lang="en-US" dirty="0"/>
              <a:t>The text that identifies a button is referred to as the button’s caption. It should be </a:t>
            </a:r>
          </a:p>
          <a:p>
            <a:pPr lvl="2"/>
            <a:r>
              <a:rPr lang="en-US" dirty="0"/>
              <a:t>meaningful,</a:t>
            </a:r>
          </a:p>
          <a:p>
            <a:pPr lvl="2"/>
            <a:r>
              <a:rPr lang="en-US" dirty="0"/>
              <a:t>consist of one to three words only, and appear on one line. </a:t>
            </a:r>
          </a:p>
          <a:p>
            <a:pPr lvl="2"/>
            <a:r>
              <a:rPr lang="en-US" dirty="0"/>
              <a:t>Use Sentence capitalization. </a:t>
            </a:r>
          </a:p>
          <a:p>
            <a:pPr lvl="2"/>
            <a:r>
              <a:rPr lang="en-US" dirty="0"/>
              <a:t>If stacked vertically, all the buttons should be the same height and width. </a:t>
            </a:r>
          </a:p>
          <a:p>
            <a:pPr lvl="2"/>
            <a:r>
              <a:rPr lang="en-US" dirty="0"/>
              <a:t>If positioned horizontally, all the buttons should be the same height, but their widths may vary if necessary.</a:t>
            </a:r>
          </a:p>
        </p:txBody>
      </p:sp>
    </p:spTree>
    <p:extLst>
      <p:ext uri="{BB962C8B-B14F-4D97-AF65-F5344CB8AC3E}">
        <p14:creationId xmlns:p14="http://schemas.microsoft.com/office/powerpoint/2010/main" val="1040415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9E4D82B-77A5-4F2B-B80D-07291D450460}" type="slidenum">
              <a:rPr lang="en-US"/>
              <a:pPr/>
              <a:t>15</a:t>
            </a:fld>
            <a:endParaRPr lang="en-US"/>
          </a:p>
        </p:txBody>
      </p:sp>
      <p:sp>
        <p:nvSpPr>
          <p:cNvPr id="109570" name="Rectangle 2"/>
          <p:cNvSpPr>
            <a:spLocks noGrp="1" noChangeArrowheads="1"/>
          </p:cNvSpPr>
          <p:nvPr>
            <p:ph type="title"/>
          </p:nvPr>
        </p:nvSpPr>
        <p:spPr>
          <a:xfrm>
            <a:off x="143555" y="400050"/>
            <a:ext cx="8305800" cy="800100"/>
          </a:xfrm>
        </p:spPr>
        <p:txBody>
          <a:bodyPr/>
          <a:lstStyle/>
          <a:p>
            <a:r>
              <a:rPr lang="en-US" sz="3600" dirty="0"/>
              <a:t>Windows Standards for Interfaces</a:t>
            </a:r>
          </a:p>
        </p:txBody>
      </p:sp>
      <p:sp>
        <p:nvSpPr>
          <p:cNvPr id="7" name="Rectangle 3"/>
          <p:cNvSpPr txBox="1">
            <a:spLocks noChangeArrowheads="1"/>
          </p:cNvSpPr>
          <p:nvPr/>
        </p:nvSpPr>
        <p:spPr>
          <a:xfrm>
            <a:off x="296260" y="1350109"/>
            <a:ext cx="7826375" cy="3512215"/>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dirty="0"/>
              <a:t>Guideline 3: Including Graphics</a:t>
            </a:r>
          </a:p>
          <a:p>
            <a:pPr lvl="1"/>
            <a:r>
              <a:rPr lang="en-US" dirty="0"/>
              <a:t>Use graphics sparingly</a:t>
            </a:r>
          </a:p>
          <a:p>
            <a:pPr lvl="1"/>
            <a:r>
              <a:rPr lang="en-US" dirty="0"/>
              <a:t>They can become distractions</a:t>
            </a:r>
          </a:p>
          <a:p>
            <a:pPr lvl="1"/>
            <a:endParaRPr lang="en-US" dirty="0"/>
          </a:p>
          <a:p>
            <a:r>
              <a:rPr lang="en-US" dirty="0"/>
              <a:t>Guideline 4: Selecting Fonts</a:t>
            </a:r>
          </a:p>
          <a:p>
            <a:pPr lvl="1"/>
            <a:r>
              <a:rPr lang="en-US" dirty="0"/>
              <a:t>Use one type (Segoe UI for instance)</a:t>
            </a:r>
          </a:p>
          <a:p>
            <a:pPr lvl="1"/>
            <a:r>
              <a:rPr lang="en-US" dirty="0"/>
              <a:t>Use no more than 2 different sizes</a:t>
            </a:r>
          </a:p>
          <a:p>
            <a:pPr lvl="1"/>
            <a:r>
              <a:rPr lang="en-US" dirty="0"/>
              <a:t>Avoid Italics and Underlines</a:t>
            </a:r>
          </a:p>
          <a:p>
            <a:pPr lvl="1"/>
            <a:r>
              <a:rPr lang="en-US" dirty="0"/>
              <a:t>Bold should be limited to headings and key items for emphasis</a:t>
            </a:r>
          </a:p>
          <a:p>
            <a:endParaRPr lang="en-US" dirty="0"/>
          </a:p>
        </p:txBody>
      </p:sp>
    </p:spTree>
    <p:extLst>
      <p:ext uri="{BB962C8B-B14F-4D97-AF65-F5344CB8AC3E}">
        <p14:creationId xmlns:p14="http://schemas.microsoft.com/office/powerpoint/2010/main" val="2224473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9E4D82B-77A5-4F2B-B80D-07291D450460}" type="slidenum">
              <a:rPr lang="en-US"/>
              <a:pPr/>
              <a:t>16</a:t>
            </a:fld>
            <a:endParaRPr lang="en-US"/>
          </a:p>
        </p:txBody>
      </p:sp>
      <p:sp>
        <p:nvSpPr>
          <p:cNvPr id="109570" name="Rectangle 2"/>
          <p:cNvSpPr>
            <a:spLocks noGrp="1" noChangeArrowheads="1"/>
          </p:cNvSpPr>
          <p:nvPr>
            <p:ph type="title"/>
          </p:nvPr>
        </p:nvSpPr>
        <p:spPr>
          <a:xfrm>
            <a:off x="143555" y="400050"/>
            <a:ext cx="8305800" cy="800100"/>
          </a:xfrm>
        </p:spPr>
        <p:txBody>
          <a:bodyPr/>
          <a:lstStyle/>
          <a:p>
            <a:r>
              <a:rPr lang="en-US" sz="3600" dirty="0"/>
              <a:t>Windows Standards for Interfaces</a:t>
            </a:r>
          </a:p>
        </p:txBody>
      </p:sp>
      <p:sp>
        <p:nvSpPr>
          <p:cNvPr id="7" name="Rectangle 3"/>
          <p:cNvSpPr txBox="1">
            <a:spLocks noChangeArrowheads="1"/>
          </p:cNvSpPr>
          <p:nvPr/>
        </p:nvSpPr>
        <p:spPr>
          <a:xfrm>
            <a:off x="296260" y="1350109"/>
            <a:ext cx="7826375" cy="3512215"/>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dirty="0"/>
              <a:t>Guideline 5: Using Color</a:t>
            </a:r>
          </a:p>
          <a:p>
            <a:pPr lvl="1"/>
            <a:r>
              <a:rPr lang="en-US" dirty="0"/>
              <a:t>Use color sparingly</a:t>
            </a:r>
          </a:p>
          <a:p>
            <a:pPr lvl="1"/>
            <a:r>
              <a:rPr lang="en-US" dirty="0"/>
              <a:t>Use simple black, white and grey and then add color of really necessary</a:t>
            </a:r>
          </a:p>
          <a:p>
            <a:pPr lvl="1"/>
            <a:r>
              <a:rPr lang="en-US" dirty="0"/>
              <a:t>If you use color then limit them to three (not including black, white and grey).</a:t>
            </a:r>
          </a:p>
          <a:p>
            <a:pPr lvl="1"/>
            <a:r>
              <a:rPr lang="en-US" dirty="0"/>
              <a:t>Use colors that complement each other (Blue-yellow, Red-cyan, Blue-orange, Red-green </a:t>
            </a:r>
            <a:r>
              <a:rPr lang="en-US" dirty="0" err="1"/>
              <a:t>etc</a:t>
            </a:r>
            <a:r>
              <a:rPr lang="en-US" dirty="0"/>
              <a:t>)</a:t>
            </a:r>
          </a:p>
          <a:p>
            <a:endParaRPr lang="en-US" dirty="0"/>
          </a:p>
        </p:txBody>
      </p:sp>
    </p:spTree>
    <p:extLst>
      <p:ext uri="{BB962C8B-B14F-4D97-AF65-F5344CB8AC3E}">
        <p14:creationId xmlns:p14="http://schemas.microsoft.com/office/powerpoint/2010/main" val="1729340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Keys</a:t>
            </a:r>
          </a:p>
        </p:txBody>
      </p:sp>
      <p:sp>
        <p:nvSpPr>
          <p:cNvPr id="3" name="Content Placeholder 2"/>
          <p:cNvSpPr>
            <a:spLocks noGrp="1"/>
          </p:cNvSpPr>
          <p:nvPr>
            <p:ph idx="1"/>
          </p:nvPr>
        </p:nvSpPr>
        <p:spPr/>
        <p:txBody>
          <a:bodyPr>
            <a:normAutofit fontScale="92500" lnSpcReduction="10000"/>
          </a:bodyPr>
          <a:lstStyle/>
          <a:p>
            <a:pPr algn="just"/>
            <a:r>
              <a:rPr lang="en-US" dirty="0"/>
              <a:t>The (unique) underlined letter in a control is called an </a:t>
            </a:r>
            <a:r>
              <a:rPr lang="en-US" b="1" dirty="0"/>
              <a:t>access key. </a:t>
            </a:r>
            <a:r>
              <a:rPr lang="en-US" dirty="0"/>
              <a:t>It allows the user to select and object using the Alt key in combination with a letter or a number. Alt + x for </a:t>
            </a:r>
            <a:r>
              <a:rPr lang="en-US" b="1" dirty="0"/>
              <a:t>E</a:t>
            </a:r>
            <a:r>
              <a:rPr lang="en-US" b="1" u="sng" dirty="0"/>
              <a:t>x</a:t>
            </a:r>
            <a:r>
              <a:rPr lang="en-US" b="1" dirty="0"/>
              <a:t>it</a:t>
            </a:r>
          </a:p>
          <a:p>
            <a:pPr algn="just"/>
            <a:endParaRPr lang="en-US" dirty="0"/>
          </a:p>
          <a:p>
            <a:pPr algn="just"/>
            <a:r>
              <a:rPr lang="en-US" dirty="0"/>
              <a:t>In an interface, assign access keys to each control that can accept user input, such as text boxes and buttons. The only exceptions to this rule are the OK and Cancel buttons.</a:t>
            </a:r>
          </a:p>
          <a:p>
            <a:pPr algn="just"/>
            <a:endParaRPr lang="en-US" dirty="0"/>
          </a:p>
          <a:p>
            <a:pPr algn="just"/>
            <a:r>
              <a:rPr lang="en-US" dirty="0"/>
              <a:t>You can assign access keys by including an ampersand (&amp;) in the control’s caption (for buttons) or label ( for textboxes </a:t>
            </a:r>
            <a:r>
              <a:rPr lang="en-US" u="sng" dirty="0"/>
              <a:t>only</a:t>
            </a:r>
            <a:r>
              <a:rPr lang="en-US" dirty="0"/>
              <a:t>) to the immediate left of the character you want.</a:t>
            </a:r>
          </a:p>
        </p:txBody>
      </p:sp>
    </p:spTree>
    <p:extLst>
      <p:ext uri="{BB962C8B-B14F-4D97-AF65-F5344CB8AC3E}">
        <p14:creationId xmlns:p14="http://schemas.microsoft.com/office/powerpoint/2010/main" val="134236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Keys</a:t>
            </a:r>
          </a:p>
        </p:txBody>
      </p:sp>
      <p:pic>
        <p:nvPicPr>
          <p:cNvPr id="5" name="Picture 9" descr="Fig2-1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48965" y="1197405"/>
            <a:ext cx="7245710" cy="3657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96158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620000" cy="686016"/>
          </a:xfrm>
        </p:spPr>
        <p:txBody>
          <a:bodyPr/>
          <a:lstStyle/>
          <a:p>
            <a:r>
              <a:rPr lang="en-US" dirty="0"/>
              <a:t>Tab Order</a:t>
            </a:r>
          </a:p>
        </p:txBody>
      </p:sp>
      <p:sp>
        <p:nvSpPr>
          <p:cNvPr id="3" name="Content Placeholder 2"/>
          <p:cNvSpPr>
            <a:spLocks noGrp="1"/>
          </p:cNvSpPr>
          <p:nvPr>
            <p:ph idx="1"/>
          </p:nvPr>
        </p:nvSpPr>
        <p:spPr>
          <a:xfrm>
            <a:off x="457200" y="1044700"/>
            <a:ext cx="7620000" cy="4123035"/>
          </a:xfrm>
        </p:spPr>
        <p:txBody>
          <a:bodyPr>
            <a:normAutofit fontScale="77500" lnSpcReduction="20000"/>
          </a:bodyPr>
          <a:lstStyle/>
          <a:p>
            <a:pPr algn="just"/>
            <a:r>
              <a:rPr lang="en-US" dirty="0"/>
              <a:t>Each control’s </a:t>
            </a:r>
            <a:r>
              <a:rPr lang="en-US" b="1" dirty="0" err="1"/>
              <a:t>TabIndex</a:t>
            </a:r>
            <a:r>
              <a:rPr lang="en-US" dirty="0"/>
              <a:t> property contains a number, beginning with 0, that represents the order in which the control was added to the form. </a:t>
            </a:r>
          </a:p>
          <a:p>
            <a:pPr algn="just"/>
            <a:endParaRPr lang="en-US" dirty="0"/>
          </a:p>
          <a:p>
            <a:pPr algn="just"/>
            <a:r>
              <a:rPr lang="en-US" dirty="0"/>
              <a:t>The </a:t>
            </a:r>
            <a:r>
              <a:rPr lang="en-US" b="1" dirty="0" err="1"/>
              <a:t>TabIndex</a:t>
            </a:r>
            <a:r>
              <a:rPr lang="en-US" dirty="0"/>
              <a:t> values determine the </a:t>
            </a:r>
            <a:r>
              <a:rPr lang="en-US" b="1" dirty="0"/>
              <a:t>tab order</a:t>
            </a:r>
            <a:r>
              <a:rPr lang="en-US" dirty="0"/>
              <a:t>, which is the order in which each control receives the </a:t>
            </a:r>
            <a:r>
              <a:rPr lang="en-US" b="1" dirty="0"/>
              <a:t>focus </a:t>
            </a:r>
            <a:r>
              <a:rPr lang="en-US" dirty="0"/>
              <a:t>when the user either presses the Tab key.</a:t>
            </a:r>
          </a:p>
          <a:p>
            <a:pPr algn="just"/>
            <a:endParaRPr lang="en-US" dirty="0"/>
          </a:p>
          <a:p>
            <a:pPr algn="just"/>
            <a:r>
              <a:rPr lang="en-US" dirty="0"/>
              <a:t>When a control has the focus, it can accept user input. </a:t>
            </a:r>
          </a:p>
          <a:p>
            <a:pPr algn="just"/>
            <a:endParaRPr lang="en-US" dirty="0"/>
          </a:p>
          <a:p>
            <a:pPr algn="just"/>
            <a:r>
              <a:rPr lang="en-US" dirty="0"/>
              <a:t>To change the tab order from the default, you make a list of all the controls that can accept user input arranged according to the sequence the user would want to access these controls (including labels that identify controls that also accept inputs such as text boxes). All other non-input controls come at the end of the list in no particular order.</a:t>
            </a:r>
          </a:p>
          <a:p>
            <a:pPr algn="just"/>
            <a:endParaRPr lang="en-US" dirty="0"/>
          </a:p>
          <a:p>
            <a:pPr algn="just"/>
            <a:r>
              <a:rPr lang="en-US" dirty="0"/>
              <a:t>Assign </a:t>
            </a:r>
            <a:r>
              <a:rPr lang="en-US" b="1" dirty="0" err="1"/>
              <a:t>Tabindex</a:t>
            </a:r>
            <a:r>
              <a:rPr lang="en-US" dirty="0"/>
              <a:t> value (in the property window) to each control on the list sequentially.</a:t>
            </a:r>
          </a:p>
        </p:txBody>
      </p:sp>
    </p:spTree>
    <p:extLst>
      <p:ext uri="{BB962C8B-B14F-4D97-AF65-F5344CB8AC3E}">
        <p14:creationId xmlns:p14="http://schemas.microsoft.com/office/powerpoint/2010/main" val="231543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114300"/>
            <a:ext cx="8305800" cy="521494"/>
          </a:xfrm>
        </p:spPr>
        <p:txBody>
          <a:bodyPr>
            <a:normAutofit fontScale="90000"/>
          </a:bodyPr>
          <a:lstStyle/>
          <a:p>
            <a:r>
              <a:rPr lang="en-US" sz="3600" dirty="0"/>
              <a:t>Course Outline</a:t>
            </a:r>
            <a:endParaRPr lang="en-US" dirty="0"/>
          </a:p>
        </p:txBody>
      </p:sp>
      <p:sp>
        <p:nvSpPr>
          <p:cNvPr id="5123" name="Rectangle 3"/>
          <p:cNvSpPr>
            <a:spLocks noGrp="1" noChangeArrowheads="1"/>
          </p:cNvSpPr>
          <p:nvPr>
            <p:ph idx="1"/>
          </p:nvPr>
        </p:nvSpPr>
        <p:spPr>
          <a:xfrm>
            <a:off x="533401" y="1044700"/>
            <a:ext cx="8207375" cy="3543300"/>
          </a:xfrm>
        </p:spPr>
        <p:txBody>
          <a:bodyPr>
            <a:noAutofit/>
          </a:bodyPr>
          <a:lstStyle/>
          <a:p>
            <a:pPr marL="457200" indent="-342900">
              <a:buFont typeface="+mj-lt"/>
              <a:buAutoNum type="arabicPeriod"/>
            </a:pPr>
            <a:r>
              <a:rPr lang="en-US" sz="1800" dirty="0">
                <a:solidFill>
                  <a:schemeClr val="tx1">
                    <a:lumMod val="25000"/>
                    <a:lumOff val="75000"/>
                  </a:schemeClr>
                </a:solidFill>
              </a:rPr>
              <a:t>An Introduction to Visual Studio and Visual Basic </a:t>
            </a:r>
          </a:p>
          <a:p>
            <a:pPr marL="457200" indent="-342900">
              <a:buFont typeface="+mj-lt"/>
              <a:buAutoNum type="arabicPeriod"/>
            </a:pPr>
            <a:r>
              <a:rPr lang="en-US" sz="1800" dirty="0"/>
              <a:t>Planning Applications and Designing Interfaces</a:t>
            </a:r>
          </a:p>
          <a:p>
            <a:pPr marL="457200" indent="-342900">
              <a:buFont typeface="+mj-lt"/>
              <a:buAutoNum type="arabicPeriod"/>
            </a:pPr>
            <a:r>
              <a:rPr lang="en-US" sz="1800" dirty="0">
                <a:solidFill>
                  <a:schemeClr val="tx1">
                    <a:lumMod val="25000"/>
                    <a:lumOff val="75000"/>
                  </a:schemeClr>
                </a:solidFill>
              </a:rPr>
              <a:t>Coding with Variables, Named Constants and Calculations</a:t>
            </a:r>
          </a:p>
          <a:p>
            <a:pPr marL="457200" indent="-342900">
              <a:buFont typeface="+mj-lt"/>
              <a:buAutoNum type="arabicPeriod"/>
            </a:pPr>
            <a:r>
              <a:rPr lang="en-US" sz="1800" dirty="0">
                <a:solidFill>
                  <a:schemeClr val="tx1">
                    <a:lumMod val="25000"/>
                    <a:lumOff val="75000"/>
                  </a:schemeClr>
                </a:solidFill>
              </a:rPr>
              <a:t>The Selection Structure</a:t>
            </a:r>
          </a:p>
          <a:p>
            <a:pPr marL="457200" indent="-342900">
              <a:buFont typeface="+mj-lt"/>
              <a:buAutoNum type="arabicPeriod"/>
            </a:pPr>
            <a:r>
              <a:rPr lang="en-US" sz="1800" dirty="0">
                <a:solidFill>
                  <a:schemeClr val="tx1">
                    <a:lumMod val="25000"/>
                    <a:lumOff val="75000"/>
                  </a:schemeClr>
                </a:solidFill>
              </a:rPr>
              <a:t>The Repetition Structure</a:t>
            </a:r>
          </a:p>
          <a:p>
            <a:pPr marL="457200" indent="-342900">
              <a:buFont typeface="+mj-lt"/>
              <a:buAutoNum type="arabicPeriod"/>
            </a:pPr>
            <a:r>
              <a:rPr lang="en-US" sz="1800" dirty="0">
                <a:solidFill>
                  <a:schemeClr val="tx1">
                    <a:lumMod val="25000"/>
                    <a:lumOff val="75000"/>
                  </a:schemeClr>
                </a:solidFill>
              </a:rPr>
              <a:t>Subroutine and Function Procedures</a:t>
            </a:r>
          </a:p>
          <a:p>
            <a:pPr marL="457200" indent="-342900">
              <a:buFont typeface="+mj-lt"/>
              <a:buAutoNum type="arabicPeriod"/>
            </a:pPr>
            <a:r>
              <a:rPr lang="en-US" sz="1800" dirty="0">
                <a:solidFill>
                  <a:schemeClr val="tx1">
                    <a:lumMod val="25000"/>
                    <a:lumOff val="75000"/>
                  </a:schemeClr>
                </a:solidFill>
              </a:rPr>
              <a:t>Arrays</a:t>
            </a:r>
          </a:p>
          <a:p>
            <a:pPr marL="457200" indent="-342900">
              <a:buFont typeface="+mj-lt"/>
              <a:buAutoNum type="arabicPeriod"/>
            </a:pPr>
            <a:r>
              <a:rPr lang="en-US" sz="1800" dirty="0">
                <a:solidFill>
                  <a:schemeClr val="tx1">
                    <a:lumMod val="25000"/>
                    <a:lumOff val="75000"/>
                  </a:schemeClr>
                </a:solidFill>
              </a:rPr>
              <a:t>Sequential Access Files and Menus</a:t>
            </a:r>
          </a:p>
          <a:p>
            <a:pPr marL="457200" indent="-342900">
              <a:buFont typeface="+mj-lt"/>
              <a:buAutoNum type="arabicPeriod"/>
            </a:pPr>
            <a:r>
              <a:rPr lang="en-US" sz="1800" dirty="0">
                <a:solidFill>
                  <a:schemeClr val="tx1">
                    <a:lumMod val="25000"/>
                    <a:lumOff val="75000"/>
                  </a:schemeClr>
                </a:solidFill>
              </a:rPr>
              <a:t>SQL Server Databases</a:t>
            </a:r>
          </a:p>
        </p:txBody>
      </p:sp>
      <p:sp>
        <p:nvSpPr>
          <p:cNvPr id="4" name="Slide Number Placeholder 3"/>
          <p:cNvSpPr>
            <a:spLocks noGrp="1"/>
          </p:cNvSpPr>
          <p:nvPr>
            <p:ph type="sldNum" sz="quarter" idx="12"/>
          </p:nvPr>
        </p:nvSpPr>
        <p:spPr/>
        <p:txBody>
          <a:bodyPr/>
          <a:lstStyle/>
          <a:p>
            <a:fld id="{58FDD807-C63C-4CFD-8178-57907ED48966}" type="slidenum">
              <a:rPr lang="en-US"/>
              <a:pPr/>
              <a:t>2</a:t>
            </a:fld>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0935" y="2144204"/>
            <a:ext cx="2302460" cy="2877160"/>
          </a:xfrm>
          <a:prstGeom prst="rect">
            <a:avLst/>
          </a:prstGeom>
          <a:ln w="38100">
            <a:solidFill>
              <a:schemeClr val="tx1"/>
            </a:solidFill>
          </a:ln>
        </p:spPr>
      </p:pic>
    </p:spTree>
    <p:extLst>
      <p:ext uri="{BB962C8B-B14F-4D97-AF65-F5344CB8AC3E}">
        <p14:creationId xmlns:p14="http://schemas.microsoft.com/office/powerpoint/2010/main" val="1343388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620000" cy="686016"/>
          </a:xfrm>
        </p:spPr>
        <p:txBody>
          <a:bodyPr/>
          <a:lstStyle/>
          <a:p>
            <a:r>
              <a:rPr lang="en-US" dirty="0"/>
              <a:t>Tab Order</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70" y="1029005"/>
            <a:ext cx="7423262" cy="3680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9217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620000" cy="686016"/>
          </a:xfrm>
        </p:spPr>
        <p:txBody>
          <a:bodyPr/>
          <a:lstStyle/>
          <a:p>
            <a:r>
              <a:rPr lang="en-US" dirty="0"/>
              <a:t>Tab Order</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55" y="1197405"/>
            <a:ext cx="8148164" cy="3814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315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4B0A2BE-9669-4951-A3EE-7ADA4BB0BD7D}" type="slidenum">
              <a:rPr lang="en-US"/>
              <a:pPr/>
              <a:t>22</a:t>
            </a:fld>
            <a:endParaRPr lang="en-US"/>
          </a:p>
        </p:txBody>
      </p:sp>
      <p:sp>
        <p:nvSpPr>
          <p:cNvPr id="148482" name="Rectangle 2"/>
          <p:cNvSpPr>
            <a:spLocks noGrp="1" noChangeArrowheads="1"/>
          </p:cNvSpPr>
          <p:nvPr>
            <p:ph type="title"/>
          </p:nvPr>
        </p:nvSpPr>
        <p:spPr/>
        <p:txBody>
          <a:bodyPr/>
          <a:lstStyle/>
          <a:p>
            <a:r>
              <a:rPr lang="en-US" sz="3600"/>
              <a:t>Designing Access Keys</a:t>
            </a:r>
            <a:r>
              <a:rPr lang="en-US"/>
              <a:t> (</a:t>
            </a:r>
            <a:r>
              <a:rPr lang="en-US" sz="2800"/>
              <a:t>continued</a:t>
            </a:r>
            <a:r>
              <a:rPr lang="en-US"/>
              <a:t>)</a:t>
            </a:r>
          </a:p>
        </p:txBody>
      </p:sp>
      <p:pic>
        <p:nvPicPr>
          <p:cNvPr id="148489" name="Picture 9" descr="Fig2-1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1085850"/>
            <a:ext cx="7245710" cy="3657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29245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C88FD78-1F9D-42FA-9E44-B8F6950A9340}" type="slidenum">
              <a:rPr lang="en-US"/>
              <a:pPr/>
              <a:t>23</a:t>
            </a:fld>
            <a:endParaRPr lang="en-US"/>
          </a:p>
        </p:txBody>
      </p:sp>
      <p:sp>
        <p:nvSpPr>
          <p:cNvPr id="158722" name="Rectangle 2"/>
          <p:cNvSpPr>
            <a:spLocks noGrp="1" noChangeArrowheads="1"/>
          </p:cNvSpPr>
          <p:nvPr>
            <p:ph type="title"/>
          </p:nvPr>
        </p:nvSpPr>
        <p:spPr/>
        <p:txBody>
          <a:bodyPr/>
          <a:lstStyle/>
          <a:p>
            <a:r>
              <a:rPr lang="en-US" sz="3600"/>
              <a:t>Designing Default and Cancel Buttons</a:t>
            </a:r>
          </a:p>
        </p:txBody>
      </p:sp>
      <p:sp>
        <p:nvSpPr>
          <p:cNvPr id="158723" name="Rectangle 3"/>
          <p:cNvSpPr>
            <a:spLocks noGrp="1" noChangeArrowheads="1"/>
          </p:cNvSpPr>
          <p:nvPr>
            <p:ph type="body" idx="1"/>
          </p:nvPr>
        </p:nvSpPr>
        <p:spPr/>
        <p:txBody>
          <a:bodyPr/>
          <a:lstStyle/>
          <a:p>
            <a:pPr>
              <a:spcBef>
                <a:spcPct val="80000"/>
              </a:spcBef>
            </a:pPr>
            <a:r>
              <a:rPr lang="en-US"/>
              <a:t>Default button</a:t>
            </a:r>
          </a:p>
          <a:p>
            <a:pPr lvl="1">
              <a:spcBef>
                <a:spcPct val="80000"/>
              </a:spcBef>
            </a:pPr>
            <a:r>
              <a:rPr lang="en-US"/>
              <a:t>Selected by clicking it or pressing Enter key</a:t>
            </a:r>
          </a:p>
          <a:p>
            <a:pPr lvl="1">
              <a:spcBef>
                <a:spcPct val="80000"/>
              </a:spcBef>
            </a:pPr>
            <a:r>
              <a:rPr lang="en-US"/>
              <a:t>Specify by setting AcceptButton property of form</a:t>
            </a:r>
          </a:p>
          <a:p>
            <a:pPr>
              <a:spcBef>
                <a:spcPct val="80000"/>
              </a:spcBef>
            </a:pPr>
            <a:r>
              <a:rPr lang="en-US"/>
              <a:t>Cancel button</a:t>
            </a:r>
          </a:p>
          <a:p>
            <a:pPr lvl="1">
              <a:spcBef>
                <a:spcPct val="80000"/>
              </a:spcBef>
            </a:pPr>
            <a:r>
              <a:rPr lang="en-US"/>
              <a:t>Selected by clicking or pressing the Esc key</a:t>
            </a:r>
          </a:p>
          <a:p>
            <a:pPr lvl="1">
              <a:spcBef>
                <a:spcPct val="80000"/>
              </a:spcBef>
            </a:pPr>
            <a:r>
              <a:rPr lang="en-US"/>
              <a:t>Specify by setting CancelButton property of form</a:t>
            </a:r>
          </a:p>
        </p:txBody>
      </p:sp>
    </p:spTree>
    <p:extLst>
      <p:ext uri="{BB962C8B-B14F-4D97-AF65-F5344CB8AC3E}">
        <p14:creationId xmlns:p14="http://schemas.microsoft.com/office/powerpoint/2010/main" val="2866557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Tutorials</a:t>
            </a:r>
          </a:p>
        </p:txBody>
      </p:sp>
      <p:sp>
        <p:nvSpPr>
          <p:cNvPr id="3" name="Content Placeholder 2"/>
          <p:cNvSpPr>
            <a:spLocks noGrp="1"/>
          </p:cNvSpPr>
          <p:nvPr>
            <p:ph idx="1"/>
          </p:nvPr>
        </p:nvSpPr>
        <p:spPr>
          <a:xfrm>
            <a:off x="143555" y="1044700"/>
            <a:ext cx="7620000" cy="2184275"/>
          </a:xfrm>
        </p:spPr>
        <p:txBody>
          <a:bodyPr>
            <a:normAutofit lnSpcReduction="10000"/>
          </a:bodyPr>
          <a:lstStyle/>
          <a:p>
            <a:r>
              <a:rPr lang="en-US" dirty="0"/>
              <a:t>For every purchase made at the </a:t>
            </a:r>
            <a:r>
              <a:rPr lang="en-US" b="1" dirty="0" err="1"/>
              <a:t>Bunburutu</a:t>
            </a:r>
            <a:r>
              <a:rPr lang="en-US" b="1" dirty="0"/>
              <a:t> stores</a:t>
            </a:r>
            <a:r>
              <a:rPr lang="en-US" dirty="0"/>
              <a:t>, the store’s cashiers manually calculate the amount of sales tax to charge the customer as well as the total amount the customer owes. </a:t>
            </a:r>
          </a:p>
          <a:p>
            <a:endParaRPr lang="en-US" dirty="0"/>
          </a:p>
          <a:p>
            <a:r>
              <a:rPr lang="en-US" dirty="0"/>
              <a:t>The application you will create in this tutorial will computerize both calculations.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6345" y="2877160"/>
            <a:ext cx="299085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96260" y="3601624"/>
            <a:ext cx="5497380" cy="1107996"/>
          </a:xfrm>
          <a:prstGeom prst="rect">
            <a:avLst/>
          </a:prstGeom>
        </p:spPr>
        <p:txBody>
          <a:bodyPr wrap="square">
            <a:spAutoFit/>
          </a:bodyPr>
          <a:lstStyle/>
          <a:p>
            <a:pPr marL="285750" indent="-285750" algn="just">
              <a:buFont typeface="Arial" pitchFamily="34" charset="0"/>
              <a:buChar char="•"/>
            </a:pPr>
            <a:r>
              <a:rPr lang="en-US" sz="2200" dirty="0"/>
              <a:t>Figure 2-7 shows a sample of the manual calculations using the store’s required sales tax rate, 5%.</a:t>
            </a:r>
          </a:p>
        </p:txBody>
      </p:sp>
    </p:spTree>
    <p:extLst>
      <p:ext uri="{BB962C8B-B14F-4D97-AF65-F5344CB8AC3E}">
        <p14:creationId xmlns:p14="http://schemas.microsoft.com/office/powerpoint/2010/main" val="1532462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Bunburutu</a:t>
            </a:r>
            <a:r>
              <a:rPr lang="en-US" dirty="0"/>
              <a:t> Planning Chart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20" y="1141153"/>
            <a:ext cx="7628535" cy="341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2226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t>Bunburutu</a:t>
            </a:r>
            <a:r>
              <a:rPr lang="en-US" sz="4000" dirty="0"/>
              <a:t> Control Arrangement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60" y="1197405"/>
            <a:ext cx="4105275"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885" y="3029865"/>
            <a:ext cx="415290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9028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t>Bunburutu</a:t>
            </a:r>
            <a:r>
              <a:rPr lang="en-US" sz="4000" dirty="0"/>
              <a:t> Stores</a:t>
            </a:r>
          </a:p>
        </p:txBody>
      </p:sp>
      <p:sp>
        <p:nvSpPr>
          <p:cNvPr id="3" name="Content Placeholder 2"/>
          <p:cNvSpPr>
            <a:spLocks noGrp="1"/>
          </p:cNvSpPr>
          <p:nvPr>
            <p:ph idx="1"/>
          </p:nvPr>
        </p:nvSpPr>
        <p:spPr>
          <a:xfrm>
            <a:off x="151790" y="1087257"/>
            <a:ext cx="3198570" cy="3600450"/>
          </a:xfrm>
        </p:spPr>
        <p:txBody>
          <a:bodyPr/>
          <a:lstStyle/>
          <a:p>
            <a:r>
              <a:rPr lang="en-US" b="1" dirty="0"/>
              <a:t>Add a Label Control to the Form</a:t>
            </a:r>
            <a:endParaRPr lang="en-US" dirty="0"/>
          </a:p>
          <a:p>
            <a:pPr lvl="1"/>
            <a:r>
              <a:rPr lang="en-US" dirty="0"/>
              <a:t>The purpose of a </a:t>
            </a:r>
            <a:r>
              <a:rPr lang="en-US" b="1" dirty="0"/>
              <a:t>label control </a:t>
            </a:r>
            <a:r>
              <a:rPr lang="en-US" dirty="0"/>
              <a:t>is to display text that the user is not allowed to edit while the application is running.</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7655" y="1044700"/>
            <a:ext cx="505564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5165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t>Bunburutu</a:t>
            </a:r>
            <a:r>
              <a:rPr lang="en-US" sz="4000" dirty="0"/>
              <a:t> Stores</a:t>
            </a:r>
          </a:p>
        </p:txBody>
      </p:sp>
      <p:sp>
        <p:nvSpPr>
          <p:cNvPr id="3" name="Content Placeholder 2"/>
          <p:cNvSpPr>
            <a:spLocks noGrp="1"/>
          </p:cNvSpPr>
          <p:nvPr>
            <p:ph idx="1"/>
          </p:nvPr>
        </p:nvSpPr>
        <p:spPr>
          <a:xfrm>
            <a:off x="448964" y="1087257"/>
            <a:ext cx="7787955" cy="3775068"/>
          </a:xfrm>
        </p:spPr>
        <p:txBody>
          <a:bodyPr>
            <a:normAutofit fontScale="92500" lnSpcReduction="10000"/>
          </a:bodyPr>
          <a:lstStyle/>
          <a:p>
            <a:r>
              <a:rPr lang="en-US" dirty="0"/>
              <a:t>Drag a label control to the form. Position it to the left of the Total due: label and then release the mouse button. Change its Text property to </a:t>
            </a:r>
            <a:r>
              <a:rPr lang="en-US" b="1" dirty="0"/>
              <a:t>Sales tax: </a:t>
            </a:r>
            <a:r>
              <a:rPr lang="en-US" dirty="0"/>
              <a:t>and press </a:t>
            </a:r>
            <a:r>
              <a:rPr lang="en-US" b="1" dirty="0"/>
              <a:t>Enter</a:t>
            </a:r>
            <a:r>
              <a:rPr lang="en-US" dirty="0"/>
              <a:t>. This label control does not need an access key because it will identify another label control (the </a:t>
            </a:r>
            <a:r>
              <a:rPr lang="en-US" dirty="0" err="1"/>
              <a:t>lblTax</a:t>
            </a:r>
            <a:r>
              <a:rPr lang="en-US" dirty="0"/>
              <a:t> control), which cannot accept user input. In addition, the label control’s name can stay at its default value (Label2) because none of its events will be coded and it will not be referred to in code.</a:t>
            </a:r>
            <a:br>
              <a:rPr lang="en-US" dirty="0"/>
            </a:br>
            <a:endParaRPr lang="en-US" dirty="0"/>
          </a:p>
          <a:p>
            <a:r>
              <a:rPr lang="en-US" dirty="0"/>
              <a:t>Place your mouse pointer on the Sales tax: label and reposition the control as shown in Figure 2-13. When positioning controls, you should align their text using the pink snap (or text-alignment) line. Release the mouse button.</a:t>
            </a:r>
          </a:p>
        </p:txBody>
      </p:sp>
    </p:spTree>
    <p:extLst>
      <p:ext uri="{BB962C8B-B14F-4D97-AF65-F5344CB8AC3E}">
        <p14:creationId xmlns:p14="http://schemas.microsoft.com/office/powerpoint/2010/main" val="811051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t>Bunburutu</a:t>
            </a:r>
            <a:r>
              <a:rPr lang="en-US" sz="4000" dirty="0"/>
              <a:t> Stores</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080" y="1114831"/>
            <a:ext cx="6823255" cy="3436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1285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8568335-636F-42D6-AD0F-925D38626373}" type="slidenum">
              <a:rPr lang="en-US"/>
              <a:pPr/>
              <a:t>3</a:t>
            </a:fld>
            <a:endParaRPr lang="en-US"/>
          </a:p>
        </p:txBody>
      </p:sp>
      <p:sp>
        <p:nvSpPr>
          <p:cNvPr id="4098" name="Rectangle 2"/>
          <p:cNvSpPr>
            <a:spLocks noGrp="1" noChangeArrowheads="1"/>
          </p:cNvSpPr>
          <p:nvPr>
            <p:ph type="title"/>
          </p:nvPr>
        </p:nvSpPr>
        <p:spPr/>
        <p:txBody>
          <a:bodyPr/>
          <a:lstStyle/>
          <a:p>
            <a:r>
              <a:rPr lang="en-US" sz="3600"/>
              <a:t>Objectives</a:t>
            </a:r>
          </a:p>
        </p:txBody>
      </p:sp>
      <p:sp>
        <p:nvSpPr>
          <p:cNvPr id="4099" name="Rectangle 3"/>
          <p:cNvSpPr>
            <a:spLocks noGrp="1" noChangeArrowheads="1"/>
          </p:cNvSpPr>
          <p:nvPr>
            <p:ph type="body" idx="1"/>
          </p:nvPr>
        </p:nvSpPr>
        <p:spPr>
          <a:xfrm>
            <a:off x="601670" y="1085850"/>
            <a:ext cx="5650086" cy="3486150"/>
          </a:xfrm>
        </p:spPr>
        <p:txBody>
          <a:bodyPr>
            <a:normAutofit/>
          </a:bodyPr>
          <a:lstStyle/>
          <a:p>
            <a:pPr>
              <a:spcBef>
                <a:spcPct val="80000"/>
              </a:spcBef>
            </a:pPr>
            <a:r>
              <a:rPr lang="en-US" dirty="0"/>
              <a:t>Planning a Windows Forms Application</a:t>
            </a:r>
          </a:p>
          <a:p>
            <a:pPr>
              <a:spcBef>
                <a:spcPct val="80000"/>
              </a:spcBef>
            </a:pPr>
            <a:r>
              <a:rPr lang="en-US" dirty="0"/>
              <a:t>Windows Standards for Interfaces</a:t>
            </a:r>
          </a:p>
          <a:p>
            <a:pPr>
              <a:spcBef>
                <a:spcPct val="80000"/>
              </a:spcBef>
            </a:pPr>
            <a:r>
              <a:rPr lang="en-US" dirty="0"/>
              <a:t>Access Keys</a:t>
            </a:r>
          </a:p>
          <a:p>
            <a:pPr>
              <a:spcBef>
                <a:spcPct val="80000"/>
              </a:spcBef>
            </a:pPr>
            <a:r>
              <a:rPr lang="en-US" dirty="0"/>
              <a:t>Tab Order</a:t>
            </a:r>
          </a:p>
        </p:txBody>
      </p:sp>
    </p:spTree>
    <p:extLst>
      <p:ext uri="{BB962C8B-B14F-4D97-AF65-F5344CB8AC3E}">
        <p14:creationId xmlns:p14="http://schemas.microsoft.com/office/powerpoint/2010/main" val="562239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t>Bunburutu</a:t>
            </a:r>
            <a:r>
              <a:rPr lang="en-US" sz="4000" dirty="0"/>
              <a:t> Stores</a:t>
            </a:r>
          </a:p>
        </p:txBody>
      </p:sp>
      <p:sp>
        <p:nvSpPr>
          <p:cNvPr id="3" name="Content Placeholder 2"/>
          <p:cNvSpPr>
            <a:spLocks noGrp="1"/>
          </p:cNvSpPr>
          <p:nvPr>
            <p:ph idx="1"/>
          </p:nvPr>
        </p:nvSpPr>
        <p:spPr>
          <a:xfrm>
            <a:off x="448964" y="1087257"/>
            <a:ext cx="7787955" cy="3775068"/>
          </a:xfrm>
        </p:spPr>
        <p:txBody>
          <a:bodyPr>
            <a:normAutofit lnSpcReduction="10000"/>
          </a:bodyPr>
          <a:lstStyle/>
          <a:p>
            <a:pPr algn="just"/>
            <a:r>
              <a:rPr lang="en-US" dirty="0"/>
              <a:t>Drag another label control to the form. Position it to the left of the Sales tax: label and then release the mouse button. This label control will need an access key because it will identify a text box, which can accept user input. Change the label control’s Text property to </a:t>
            </a:r>
            <a:r>
              <a:rPr lang="en-US" b="1" dirty="0"/>
              <a:t>&amp;Sales amount: </a:t>
            </a:r>
            <a:r>
              <a:rPr lang="en-US" dirty="0"/>
              <a:t>and press </a:t>
            </a:r>
            <a:r>
              <a:rPr lang="en-US" b="1" dirty="0"/>
              <a:t>Enter</a:t>
            </a:r>
            <a:r>
              <a:rPr lang="en-US" dirty="0"/>
              <a:t>. The label control’s name can stay at its default value (Label3) because none of its events will be coded and it will not be referred to in code.</a:t>
            </a:r>
          </a:p>
          <a:p>
            <a:pPr algn="just"/>
            <a:endParaRPr lang="en-US" dirty="0"/>
          </a:p>
          <a:p>
            <a:r>
              <a:rPr lang="en-US" dirty="0"/>
              <a:t>Now place your mouse pointer on the label and reposition it as shown in Figure 2-14, and then release the mouse button.</a:t>
            </a:r>
          </a:p>
        </p:txBody>
      </p:sp>
    </p:spTree>
    <p:extLst>
      <p:ext uri="{BB962C8B-B14F-4D97-AF65-F5344CB8AC3E}">
        <p14:creationId xmlns:p14="http://schemas.microsoft.com/office/powerpoint/2010/main" val="3580467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t>Bunburutu</a:t>
            </a:r>
            <a:r>
              <a:rPr lang="en-US" sz="4000" dirty="0"/>
              <a:t> Stores</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7655" y="1044700"/>
            <a:ext cx="50577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a:spLocks noGrp="1"/>
          </p:cNvSpPr>
          <p:nvPr>
            <p:ph idx="1"/>
          </p:nvPr>
        </p:nvSpPr>
        <p:spPr>
          <a:xfrm>
            <a:off x="296260" y="2877160"/>
            <a:ext cx="7940659" cy="2137869"/>
          </a:xfrm>
        </p:spPr>
        <p:txBody>
          <a:bodyPr>
            <a:normAutofit fontScale="85000" lnSpcReduction="20000"/>
          </a:bodyPr>
          <a:lstStyle/>
          <a:p>
            <a:r>
              <a:rPr lang="en-US" dirty="0"/>
              <a:t>Drag another label control to the form. Position it below the Sales tax: label and then release the mouse button. Change its name to </a:t>
            </a:r>
            <a:r>
              <a:rPr lang="en-US" b="1" dirty="0" err="1"/>
              <a:t>lblTax</a:t>
            </a:r>
            <a:r>
              <a:rPr lang="en-US" dirty="0"/>
              <a:t>.</a:t>
            </a:r>
            <a:br>
              <a:rPr lang="en-US" dirty="0"/>
            </a:br>
            <a:endParaRPr lang="en-US" b="1" dirty="0"/>
          </a:p>
          <a:p>
            <a:pPr algn="just"/>
            <a:r>
              <a:rPr lang="en-US" dirty="0"/>
              <a:t>The </a:t>
            </a:r>
            <a:r>
              <a:rPr lang="en-US" dirty="0" err="1"/>
              <a:t>lblTax</a:t>
            </a:r>
            <a:r>
              <a:rPr lang="en-US" dirty="0"/>
              <a:t> control will display the sales tax amount calculated by the </a:t>
            </a:r>
            <a:r>
              <a:rPr lang="en-US" dirty="0" err="1"/>
              <a:t>btnCalc</a:t>
            </a:r>
            <a:r>
              <a:rPr lang="en-US" dirty="0"/>
              <a:t> control. As indicated earlier in Figure 2-12, label controls that display program output typically have their </a:t>
            </a:r>
            <a:r>
              <a:rPr lang="en-US" dirty="0" err="1"/>
              <a:t>AutoSize</a:t>
            </a:r>
            <a:r>
              <a:rPr lang="en-US" dirty="0"/>
              <a:t> and </a:t>
            </a:r>
            <a:r>
              <a:rPr lang="en-US" dirty="0" err="1"/>
              <a:t>BorderStyle</a:t>
            </a:r>
            <a:r>
              <a:rPr lang="en-US" dirty="0"/>
              <a:t> properties changed from the default values. Set the </a:t>
            </a:r>
            <a:r>
              <a:rPr lang="en-US" dirty="0" err="1"/>
              <a:t>lblTax</a:t>
            </a:r>
            <a:r>
              <a:rPr lang="en-US" dirty="0"/>
              <a:t> control’s </a:t>
            </a:r>
            <a:r>
              <a:rPr lang="en-US" dirty="0" err="1"/>
              <a:t>AutoSize</a:t>
            </a:r>
            <a:r>
              <a:rPr lang="en-US" dirty="0"/>
              <a:t> and </a:t>
            </a:r>
            <a:r>
              <a:rPr lang="en-US" dirty="0" err="1"/>
              <a:t>BorderStyle</a:t>
            </a:r>
            <a:r>
              <a:rPr lang="en-US" dirty="0"/>
              <a:t> properties to </a:t>
            </a:r>
            <a:r>
              <a:rPr lang="en-US" b="1" dirty="0"/>
              <a:t>False </a:t>
            </a:r>
            <a:r>
              <a:rPr lang="en-US" dirty="0"/>
              <a:t>and </a:t>
            </a:r>
            <a:r>
              <a:rPr lang="en-US" b="1" dirty="0" err="1"/>
              <a:t>FixedSingle</a:t>
            </a:r>
            <a:r>
              <a:rPr lang="en-US" dirty="0"/>
              <a:t>, respectively.</a:t>
            </a:r>
          </a:p>
        </p:txBody>
      </p:sp>
    </p:spTree>
    <p:extLst>
      <p:ext uri="{BB962C8B-B14F-4D97-AF65-F5344CB8AC3E}">
        <p14:creationId xmlns:p14="http://schemas.microsoft.com/office/powerpoint/2010/main" val="3258932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t>Bunburutu</a:t>
            </a:r>
            <a:r>
              <a:rPr lang="en-US" sz="4000" dirty="0"/>
              <a:t> Stores</a:t>
            </a:r>
          </a:p>
        </p:txBody>
      </p:sp>
      <p:sp>
        <p:nvSpPr>
          <p:cNvPr id="6" name="Content Placeholder 2"/>
          <p:cNvSpPr>
            <a:spLocks noGrp="1"/>
          </p:cNvSpPr>
          <p:nvPr>
            <p:ph idx="1"/>
          </p:nvPr>
        </p:nvSpPr>
        <p:spPr>
          <a:xfrm>
            <a:off x="296260" y="1044700"/>
            <a:ext cx="7940659" cy="2359193"/>
          </a:xfrm>
        </p:spPr>
        <p:txBody>
          <a:bodyPr>
            <a:normAutofit fontScale="77500" lnSpcReduction="20000"/>
          </a:bodyPr>
          <a:lstStyle/>
          <a:p>
            <a:pPr algn="just"/>
            <a:r>
              <a:rPr lang="en-US" dirty="0"/>
              <a:t>Click </a:t>
            </a:r>
            <a:r>
              <a:rPr lang="en-US" b="1" dirty="0"/>
              <a:t>Text </a:t>
            </a:r>
            <a:r>
              <a:rPr lang="en-US" dirty="0"/>
              <a:t>in the Properties list, highlight </a:t>
            </a:r>
            <a:r>
              <a:rPr lang="en-US" b="1" dirty="0"/>
              <a:t>Label4 </a:t>
            </a:r>
            <a:r>
              <a:rPr lang="en-US" dirty="0"/>
              <a:t>in the Settings box, press </a:t>
            </a:r>
            <a:r>
              <a:rPr lang="en-US" b="1" dirty="0"/>
              <a:t>Delete</a:t>
            </a:r>
            <a:r>
              <a:rPr lang="en-US" dirty="0"/>
              <a:t>,</a:t>
            </a:r>
            <a:br>
              <a:rPr lang="en-US" dirty="0"/>
            </a:br>
            <a:r>
              <a:rPr lang="en-US" dirty="0"/>
              <a:t>and then press </a:t>
            </a:r>
            <a:r>
              <a:rPr lang="en-US" b="1" dirty="0"/>
              <a:t>Enter </a:t>
            </a:r>
            <a:r>
              <a:rPr lang="en-US" dirty="0"/>
              <a:t>to remove the contents of the Text property. Click </a:t>
            </a:r>
            <a:r>
              <a:rPr lang="en-US" b="1" dirty="0" err="1"/>
              <a:t>TextAlign</a:t>
            </a:r>
            <a:r>
              <a:rPr lang="en-US" b="1" dirty="0"/>
              <a:t> </a:t>
            </a:r>
            <a:r>
              <a:rPr lang="en-US" dirty="0"/>
              <a:t>in</a:t>
            </a:r>
            <a:br>
              <a:rPr lang="en-US" dirty="0"/>
            </a:br>
            <a:r>
              <a:rPr lang="en-US" dirty="0"/>
              <a:t>the Properties list, click the </a:t>
            </a:r>
            <a:r>
              <a:rPr lang="en-US" b="1" dirty="0"/>
              <a:t>down arrow </a:t>
            </a:r>
            <a:r>
              <a:rPr lang="en-US" dirty="0"/>
              <a:t>in the Settings box, and then click the </a:t>
            </a:r>
            <a:r>
              <a:rPr lang="en-US" b="1" dirty="0"/>
              <a:t>center</a:t>
            </a:r>
            <a:r>
              <a:rPr lang="en-US" dirty="0"/>
              <a:t> </a:t>
            </a:r>
            <a:r>
              <a:rPr lang="en-US" b="1" dirty="0"/>
              <a:t>button </a:t>
            </a:r>
            <a:r>
              <a:rPr lang="en-US" dirty="0"/>
              <a:t>to change the property to </a:t>
            </a:r>
            <a:r>
              <a:rPr lang="en-US" dirty="0" err="1"/>
              <a:t>MiddleCenter</a:t>
            </a:r>
            <a:r>
              <a:rPr lang="en-US" dirty="0"/>
              <a:t>.</a:t>
            </a:r>
          </a:p>
          <a:p>
            <a:pPr algn="just"/>
            <a:endParaRPr lang="en-US" dirty="0"/>
          </a:p>
          <a:p>
            <a:pPr algn="just"/>
            <a:r>
              <a:rPr lang="en-US" dirty="0"/>
              <a:t>The </a:t>
            </a:r>
            <a:r>
              <a:rPr lang="en-US" dirty="0" err="1"/>
              <a:t>lblTax</a:t>
            </a:r>
            <a:r>
              <a:rPr lang="en-US" dirty="0"/>
              <a:t> control should be the same size as the </a:t>
            </a:r>
            <a:r>
              <a:rPr lang="en-US" dirty="0" err="1"/>
              <a:t>lblTotal</a:t>
            </a:r>
            <a:r>
              <a:rPr lang="en-US" dirty="0"/>
              <a:t> control. Click the </a:t>
            </a:r>
            <a:r>
              <a:rPr lang="en-US" b="1" dirty="0" err="1"/>
              <a:t>lblTotal</a:t>
            </a:r>
            <a:r>
              <a:rPr lang="en-US" dirty="0"/>
              <a:t> control and then Ctrl + click the </a:t>
            </a:r>
            <a:r>
              <a:rPr lang="en-US" b="1" dirty="0" err="1"/>
              <a:t>lblTax</a:t>
            </a:r>
            <a:r>
              <a:rPr lang="en-US" b="1" dirty="0"/>
              <a:t> </a:t>
            </a:r>
            <a:r>
              <a:rPr lang="en-US" dirty="0"/>
              <a:t>control. Use the Format menu to make the controls the same size, and then click the </a:t>
            </a:r>
            <a:r>
              <a:rPr lang="en-US" b="1" dirty="0"/>
              <a:t>form </a:t>
            </a:r>
            <a:r>
              <a:rPr lang="en-US" dirty="0"/>
              <a:t>to deselect the controls.</a:t>
            </a:r>
            <a:br>
              <a:rPr lang="en-US" dirty="0"/>
            </a:br>
            <a:endParaRPr lang="en-US" dirty="0"/>
          </a:p>
          <a:p>
            <a:pPr algn="just"/>
            <a:r>
              <a:rPr lang="en-US" dirty="0"/>
              <a:t>Reposition the </a:t>
            </a:r>
            <a:r>
              <a:rPr lang="en-US" dirty="0" err="1"/>
              <a:t>lblTax</a:t>
            </a:r>
            <a:r>
              <a:rPr lang="en-US" dirty="0"/>
              <a:t> control as shown in Figure 2-15, and then save the solution</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7655" y="3403893"/>
            <a:ext cx="5029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5682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t>Bunburutu</a:t>
            </a:r>
            <a:r>
              <a:rPr lang="en-US" sz="4000" dirty="0"/>
              <a:t> Stores</a:t>
            </a:r>
          </a:p>
        </p:txBody>
      </p:sp>
      <p:sp>
        <p:nvSpPr>
          <p:cNvPr id="3" name="Content Placeholder 2"/>
          <p:cNvSpPr>
            <a:spLocks noGrp="1"/>
          </p:cNvSpPr>
          <p:nvPr>
            <p:ph idx="1"/>
          </p:nvPr>
        </p:nvSpPr>
        <p:spPr>
          <a:xfrm>
            <a:off x="151790" y="1087257"/>
            <a:ext cx="3198570" cy="3600450"/>
          </a:xfrm>
        </p:spPr>
        <p:txBody>
          <a:bodyPr/>
          <a:lstStyle/>
          <a:p>
            <a:r>
              <a:rPr lang="en-US" b="1" dirty="0"/>
              <a:t>Add a Text Box to the Form</a:t>
            </a:r>
            <a:endParaRPr lang="en-US" dirty="0"/>
          </a:p>
          <a:p>
            <a:pPr lvl="1"/>
            <a:r>
              <a:rPr lang="en-US" dirty="0"/>
              <a:t>The purpose of a </a:t>
            </a:r>
            <a:r>
              <a:rPr lang="en-US" b="1" dirty="0"/>
              <a:t>text box </a:t>
            </a:r>
            <a:r>
              <a:rPr lang="en-US" dirty="0"/>
              <a:t>is to provide</a:t>
            </a:r>
            <a:br>
              <a:rPr lang="en-US" dirty="0"/>
            </a:br>
            <a:r>
              <a:rPr lang="en-US" dirty="0"/>
              <a:t>an area in the form where the user can enter (textual) data</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7655" y="973685"/>
            <a:ext cx="5856276" cy="404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359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t>Bunburutu</a:t>
            </a:r>
            <a:r>
              <a:rPr lang="en-US" sz="4000" dirty="0"/>
              <a:t> Stores</a:t>
            </a:r>
          </a:p>
        </p:txBody>
      </p:sp>
      <p:sp>
        <p:nvSpPr>
          <p:cNvPr id="3" name="Content Placeholder 2"/>
          <p:cNvSpPr>
            <a:spLocks noGrp="1"/>
          </p:cNvSpPr>
          <p:nvPr>
            <p:ph idx="1"/>
          </p:nvPr>
        </p:nvSpPr>
        <p:spPr>
          <a:xfrm>
            <a:off x="448964" y="1087257"/>
            <a:ext cx="7787955" cy="3600450"/>
          </a:xfrm>
        </p:spPr>
        <p:txBody>
          <a:bodyPr>
            <a:normAutofit fontScale="92500"/>
          </a:bodyPr>
          <a:lstStyle/>
          <a:p>
            <a:r>
              <a:rPr lang="en-US" dirty="0"/>
              <a:t>Drag a text box to the form. Position it below the Sales amount: label and then release the mouse button. Change its name to </a:t>
            </a:r>
            <a:r>
              <a:rPr lang="en-US" b="1" dirty="0" err="1"/>
              <a:t>txtSales</a:t>
            </a:r>
            <a:r>
              <a:rPr lang="en-US" dirty="0"/>
              <a:t>.</a:t>
            </a:r>
          </a:p>
          <a:p>
            <a:endParaRPr lang="en-US" dirty="0"/>
          </a:p>
          <a:p>
            <a:r>
              <a:rPr lang="en-US" dirty="0"/>
              <a:t>Reposition the </a:t>
            </a:r>
            <a:r>
              <a:rPr lang="en-US" dirty="0" err="1"/>
              <a:t>txtSales</a:t>
            </a:r>
            <a:r>
              <a:rPr lang="en-US" dirty="0"/>
              <a:t> control as shown in Figure 2-17, and then release the mouse button.</a:t>
            </a:r>
          </a:p>
          <a:p>
            <a:endParaRPr lang="en-US" dirty="0"/>
          </a:p>
          <a:p>
            <a:r>
              <a:rPr lang="en-US" dirty="0"/>
              <a:t>Use the Format menu to make the text box the same size as the </a:t>
            </a:r>
            <a:r>
              <a:rPr lang="en-US" dirty="0" err="1"/>
              <a:t>lblTax</a:t>
            </a:r>
            <a:r>
              <a:rPr lang="en-US" dirty="0"/>
              <a:t> control, and then click the </a:t>
            </a:r>
            <a:r>
              <a:rPr lang="en-US" b="1" dirty="0"/>
              <a:t>form </a:t>
            </a:r>
            <a:r>
              <a:rPr lang="en-US" dirty="0"/>
              <a:t>to deselect the controls.</a:t>
            </a:r>
          </a:p>
          <a:p>
            <a:endParaRPr lang="en-US" dirty="0"/>
          </a:p>
          <a:p>
            <a:r>
              <a:rPr lang="en-US" dirty="0"/>
              <a:t>Lock the controls on the form and then save the solution.</a:t>
            </a:r>
          </a:p>
        </p:txBody>
      </p:sp>
    </p:spTree>
    <p:extLst>
      <p:ext uri="{BB962C8B-B14F-4D97-AF65-F5344CB8AC3E}">
        <p14:creationId xmlns:p14="http://schemas.microsoft.com/office/powerpoint/2010/main" val="2682655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05979"/>
            <a:ext cx="7620000" cy="857250"/>
          </a:xfrm>
        </p:spPr>
        <p:txBody>
          <a:bodyPr/>
          <a:lstStyle/>
          <a:p>
            <a:r>
              <a:rPr lang="en-US" sz="4000" dirty="0" err="1"/>
              <a:t>Bunburutu</a:t>
            </a:r>
            <a:r>
              <a:rPr lang="en-US" sz="4000" dirty="0"/>
              <a:t> Stores</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65" y="1655520"/>
            <a:ext cx="7796765" cy="22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61269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05979"/>
            <a:ext cx="7620000" cy="857250"/>
          </a:xfrm>
        </p:spPr>
        <p:txBody>
          <a:bodyPr/>
          <a:lstStyle/>
          <a:p>
            <a:r>
              <a:rPr lang="en-US" sz="4000" dirty="0" err="1"/>
              <a:t>Bunburutu</a:t>
            </a:r>
            <a:r>
              <a:rPr lang="en-US" sz="4000" dirty="0"/>
              <a:t> Stores – Tab Order</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080" y="891995"/>
            <a:ext cx="6829425"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46361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a:t>Bunburutu</a:t>
            </a:r>
            <a:r>
              <a:rPr lang="en-US" sz="4400" dirty="0"/>
              <a:t> Stores – Tab Order</a:t>
            </a:r>
          </a:p>
        </p:txBody>
      </p:sp>
      <p:sp>
        <p:nvSpPr>
          <p:cNvPr id="3" name="Content Placeholder 2"/>
          <p:cNvSpPr>
            <a:spLocks noGrp="1"/>
          </p:cNvSpPr>
          <p:nvPr>
            <p:ph idx="1"/>
          </p:nvPr>
        </p:nvSpPr>
        <p:spPr>
          <a:xfrm>
            <a:off x="448965" y="1197405"/>
            <a:ext cx="7620000" cy="3600450"/>
          </a:xfrm>
        </p:spPr>
        <p:txBody>
          <a:bodyPr>
            <a:normAutofit fontScale="77500" lnSpcReduction="20000"/>
          </a:bodyPr>
          <a:lstStyle/>
          <a:p>
            <a:r>
              <a:rPr lang="en-US" dirty="0"/>
              <a:t>Click </a:t>
            </a:r>
            <a:r>
              <a:rPr lang="en-US" b="1" dirty="0"/>
              <a:t>View </a:t>
            </a:r>
            <a:r>
              <a:rPr lang="en-US" dirty="0"/>
              <a:t>on the menu bar and then click </a:t>
            </a:r>
            <a:r>
              <a:rPr lang="en-US" b="1" dirty="0"/>
              <a:t>Tab Order</a:t>
            </a:r>
            <a:r>
              <a:rPr lang="en-US" dirty="0"/>
              <a:t>. The current </a:t>
            </a:r>
            <a:r>
              <a:rPr lang="en-US" dirty="0" err="1"/>
              <a:t>TabIndex</a:t>
            </a:r>
            <a:r>
              <a:rPr lang="en-US" dirty="0"/>
              <a:t> values appear in blue boxes on the form. (A picture box does not have a </a:t>
            </a:r>
            <a:r>
              <a:rPr lang="en-US" dirty="0" err="1"/>
              <a:t>TabIndex</a:t>
            </a:r>
            <a:r>
              <a:rPr lang="en-US" dirty="0"/>
              <a:t> property.) Click the blue box on the Sales amount: label. The number in the box changes to 0 and the box’s color changes to white.</a:t>
            </a:r>
          </a:p>
          <a:p>
            <a:endParaRPr lang="en-US" dirty="0"/>
          </a:p>
          <a:p>
            <a:r>
              <a:rPr lang="en-US" dirty="0"/>
              <a:t>Click the blue box on the </a:t>
            </a:r>
            <a:r>
              <a:rPr lang="en-US" dirty="0" err="1"/>
              <a:t>txtSales</a:t>
            </a:r>
            <a:r>
              <a:rPr lang="en-US" dirty="0"/>
              <a:t> control. The number in the box changes to 1.</a:t>
            </a:r>
          </a:p>
          <a:p>
            <a:r>
              <a:rPr lang="en-US" dirty="0"/>
              <a:t>Set the </a:t>
            </a:r>
            <a:r>
              <a:rPr lang="en-US" dirty="0" err="1"/>
              <a:t>TabIndex</a:t>
            </a:r>
            <a:r>
              <a:rPr lang="en-US" dirty="0"/>
              <a:t> values for the remaining controls.</a:t>
            </a:r>
          </a:p>
          <a:p>
            <a:r>
              <a:rPr lang="en-US" dirty="0"/>
              <a:t>Press </a:t>
            </a:r>
            <a:r>
              <a:rPr lang="en-US" b="1" dirty="0"/>
              <a:t>Esc </a:t>
            </a:r>
            <a:r>
              <a:rPr lang="en-US" dirty="0"/>
              <a:t>(or click </a:t>
            </a:r>
            <a:r>
              <a:rPr lang="en-US" b="1" dirty="0"/>
              <a:t>View </a:t>
            </a:r>
            <a:r>
              <a:rPr lang="en-US" dirty="0"/>
              <a:t>and then click </a:t>
            </a:r>
            <a:r>
              <a:rPr lang="en-US" b="1" dirty="0"/>
              <a:t>Tab Order</a:t>
            </a:r>
            <a:r>
              <a:rPr lang="en-US" dirty="0"/>
              <a:t>) to remove the </a:t>
            </a:r>
            <a:r>
              <a:rPr lang="en-US" dirty="0" err="1"/>
              <a:t>TabIndex</a:t>
            </a:r>
            <a:r>
              <a:rPr lang="en-US" dirty="0"/>
              <a:t> boxes from the form.</a:t>
            </a:r>
          </a:p>
          <a:p>
            <a:r>
              <a:rPr lang="en-US" dirty="0"/>
              <a:t>Save the solution and then start the application. If the access keys do not appear in the interface, press the </a:t>
            </a:r>
            <a:r>
              <a:rPr lang="en-US" b="1" dirty="0"/>
              <a:t>Alt </a:t>
            </a:r>
            <a:r>
              <a:rPr lang="en-US" dirty="0"/>
              <a:t>key.</a:t>
            </a:r>
          </a:p>
          <a:p>
            <a:endParaRPr lang="en-US" dirty="0"/>
          </a:p>
          <a:p>
            <a:r>
              <a:rPr lang="en-US" dirty="0"/>
              <a:t>Press </a:t>
            </a:r>
            <a:r>
              <a:rPr lang="en-US" b="1" dirty="0"/>
              <a:t>Tab </a:t>
            </a:r>
            <a:r>
              <a:rPr lang="en-US" dirty="0"/>
              <a:t>to move the focus to the Calculate button, and then press </a:t>
            </a:r>
            <a:r>
              <a:rPr lang="en-US" b="1" dirty="0"/>
              <a:t>Shift</a:t>
            </a:r>
            <a:r>
              <a:rPr lang="en-US" dirty="0"/>
              <a:t>+ </a:t>
            </a:r>
            <a:r>
              <a:rPr lang="en-US" b="1" dirty="0"/>
              <a:t>Tab </a:t>
            </a:r>
            <a:r>
              <a:rPr lang="en-US" dirty="0"/>
              <a:t>to</a:t>
            </a:r>
            <a:br>
              <a:rPr lang="en-US" dirty="0"/>
            </a:br>
            <a:r>
              <a:rPr lang="en-US" dirty="0"/>
              <a:t>move the focus back to the Sales amount text box</a:t>
            </a:r>
          </a:p>
        </p:txBody>
      </p:sp>
    </p:spTree>
    <p:extLst>
      <p:ext uri="{BB962C8B-B14F-4D97-AF65-F5344CB8AC3E}">
        <p14:creationId xmlns:p14="http://schemas.microsoft.com/office/powerpoint/2010/main" val="42571907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8D9803A-6F00-403B-94A7-667E17B73B32}" type="slidenum">
              <a:rPr lang="en-US"/>
              <a:pPr/>
              <a:t>38</a:t>
            </a:fld>
            <a:endParaRPr lang="en-US"/>
          </a:p>
        </p:txBody>
      </p:sp>
      <p:sp>
        <p:nvSpPr>
          <p:cNvPr id="86018" name="Rectangle 2"/>
          <p:cNvSpPr>
            <a:spLocks noGrp="1" noChangeArrowheads="1"/>
          </p:cNvSpPr>
          <p:nvPr>
            <p:ph type="title"/>
          </p:nvPr>
        </p:nvSpPr>
        <p:spPr/>
        <p:txBody>
          <a:bodyPr/>
          <a:lstStyle/>
          <a:p>
            <a:r>
              <a:rPr lang="en-US" sz="3600"/>
              <a:t>Summary</a:t>
            </a:r>
          </a:p>
        </p:txBody>
      </p:sp>
      <p:sp>
        <p:nvSpPr>
          <p:cNvPr id="86019" name="Rectangle 3"/>
          <p:cNvSpPr>
            <a:spLocks noGrp="1" noChangeArrowheads="1"/>
          </p:cNvSpPr>
          <p:nvPr>
            <p:ph type="body" idx="1"/>
          </p:nvPr>
        </p:nvSpPr>
        <p:spPr>
          <a:xfrm>
            <a:off x="296260" y="1197404"/>
            <a:ext cx="7826375" cy="3817625"/>
          </a:xfrm>
        </p:spPr>
        <p:txBody>
          <a:bodyPr>
            <a:normAutofit fontScale="77500" lnSpcReduction="20000"/>
          </a:bodyPr>
          <a:lstStyle/>
          <a:p>
            <a:pPr>
              <a:spcBef>
                <a:spcPct val="60000"/>
              </a:spcBef>
            </a:pPr>
            <a:r>
              <a:rPr lang="en-US" dirty="0"/>
              <a:t>To plan a Windows Forms application, perform the following five steps in the order shown:</a:t>
            </a:r>
          </a:p>
          <a:p>
            <a:pPr lvl="1">
              <a:spcBef>
                <a:spcPct val="60000"/>
              </a:spcBef>
            </a:pPr>
            <a:r>
              <a:rPr lang="en-US" dirty="0"/>
              <a:t>Identify the application’s purpose.</a:t>
            </a:r>
          </a:p>
          <a:p>
            <a:pPr lvl="1">
              <a:spcBef>
                <a:spcPct val="60000"/>
              </a:spcBef>
            </a:pPr>
            <a:r>
              <a:rPr lang="en-US" dirty="0"/>
              <a:t>Identify the items that the user must provide.</a:t>
            </a:r>
          </a:p>
          <a:p>
            <a:pPr lvl="1">
              <a:spcBef>
                <a:spcPct val="60000"/>
              </a:spcBef>
            </a:pPr>
            <a:r>
              <a:rPr lang="en-US" dirty="0"/>
              <a:t>Identify the items that the application must provide.</a:t>
            </a:r>
          </a:p>
          <a:p>
            <a:pPr lvl="1">
              <a:spcBef>
                <a:spcPct val="60000"/>
              </a:spcBef>
            </a:pPr>
            <a:r>
              <a:rPr lang="en-US" dirty="0"/>
              <a:t>Determine how the user and the application will provide their respective items.</a:t>
            </a:r>
          </a:p>
          <a:p>
            <a:pPr lvl="1">
              <a:spcBef>
                <a:spcPct val="60000"/>
              </a:spcBef>
            </a:pPr>
            <a:r>
              <a:rPr lang="en-US" dirty="0"/>
              <a:t>Draw a sketch of the user interface.</a:t>
            </a:r>
          </a:p>
          <a:p>
            <a:pPr>
              <a:spcBef>
                <a:spcPct val="60000"/>
              </a:spcBef>
            </a:pPr>
            <a:r>
              <a:rPr lang="en-US" dirty="0"/>
              <a:t>Use a label control to display text that a user is not allowed to edit during run time.</a:t>
            </a:r>
          </a:p>
          <a:p>
            <a:pPr>
              <a:spcBef>
                <a:spcPct val="60000"/>
              </a:spcBef>
            </a:pPr>
            <a:r>
              <a:rPr lang="en-US" dirty="0"/>
              <a:t>Use a text box control to provide an area in the form in which a user can enter data.</a:t>
            </a:r>
          </a:p>
          <a:p>
            <a:pPr>
              <a:spcBef>
                <a:spcPct val="60000"/>
              </a:spcBef>
            </a:pPr>
            <a:r>
              <a:rPr lang="en-US" dirty="0"/>
              <a:t>Use Access keys and Tab index for keyboard shortcuts</a:t>
            </a:r>
          </a:p>
        </p:txBody>
      </p:sp>
    </p:spTree>
    <p:extLst>
      <p:ext uri="{BB962C8B-B14F-4D97-AF65-F5344CB8AC3E}">
        <p14:creationId xmlns:p14="http://schemas.microsoft.com/office/powerpoint/2010/main" val="3622097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E355EF4-99CC-41E4-B4D3-E97406017D93}" type="slidenum">
              <a:rPr lang="en-US"/>
              <a:pPr/>
              <a:t>4</a:t>
            </a:fld>
            <a:endParaRPr lang="en-US"/>
          </a:p>
        </p:txBody>
      </p:sp>
      <p:sp>
        <p:nvSpPr>
          <p:cNvPr id="7170" name="Rectangle 2"/>
          <p:cNvSpPr>
            <a:spLocks noGrp="1" noChangeArrowheads="1"/>
          </p:cNvSpPr>
          <p:nvPr>
            <p:ph type="title"/>
          </p:nvPr>
        </p:nvSpPr>
        <p:spPr/>
        <p:txBody>
          <a:bodyPr/>
          <a:lstStyle/>
          <a:p>
            <a:r>
              <a:rPr lang="en-US" sz="3600"/>
              <a:t>Planning an Application</a:t>
            </a:r>
          </a:p>
        </p:txBody>
      </p:sp>
      <p:sp>
        <p:nvSpPr>
          <p:cNvPr id="3" name="TextBox 2"/>
          <p:cNvSpPr txBox="1"/>
          <p:nvPr/>
        </p:nvSpPr>
        <p:spPr>
          <a:xfrm>
            <a:off x="296260" y="1655520"/>
            <a:ext cx="7931510" cy="2308324"/>
          </a:xfrm>
          <a:prstGeom prst="rect">
            <a:avLst/>
          </a:prstGeom>
          <a:noFill/>
        </p:spPr>
        <p:txBody>
          <a:bodyPr wrap="square" rtlCol="0">
            <a:spAutoFit/>
          </a:bodyPr>
          <a:lstStyle/>
          <a:p>
            <a:pPr marL="285750" indent="-285750" algn="just">
              <a:buFont typeface="Arial" pitchFamily="34" charset="0"/>
              <a:buChar char="•"/>
            </a:pPr>
            <a:r>
              <a:rPr lang="en-US" dirty="0"/>
              <a:t>Before you begin creating a Windows Forms application, you need to plan it. </a:t>
            </a:r>
          </a:p>
          <a:p>
            <a:pPr marL="285750" indent="-285750" algn="just">
              <a:buFont typeface="Arial" pitchFamily="34" charset="0"/>
              <a:buChar char="•"/>
            </a:pPr>
            <a:endParaRPr lang="en-US" dirty="0"/>
          </a:p>
          <a:p>
            <a:pPr marL="285750" indent="-285750" algn="just">
              <a:buFont typeface="Arial" pitchFamily="34" charset="0"/>
              <a:buChar char="•"/>
            </a:pPr>
            <a:r>
              <a:rPr lang="en-US" dirty="0"/>
              <a:t>The steps listed in Figure 2-1 will help you accomplish this important task.</a:t>
            </a:r>
          </a:p>
          <a:p>
            <a:pPr marL="285750" indent="-285750" algn="just">
              <a:buFont typeface="Arial" pitchFamily="34" charset="0"/>
              <a:buChar char="•"/>
            </a:pPr>
            <a:endParaRPr lang="en-US" dirty="0"/>
          </a:p>
          <a:p>
            <a:pPr marL="285750" indent="-285750" algn="just">
              <a:buFont typeface="Arial" pitchFamily="34" charset="0"/>
              <a:buChar char="•"/>
            </a:pPr>
            <a:r>
              <a:rPr lang="en-US" dirty="0"/>
              <a:t>In this lesson, you will use the steps to plan the </a:t>
            </a:r>
            <a:r>
              <a:rPr lang="en-US" b="1" dirty="0"/>
              <a:t>Restaurant Tip </a:t>
            </a:r>
            <a:r>
              <a:rPr lang="en-US" dirty="0"/>
              <a:t>application, which calculates a server’s tip based on two amounts: </a:t>
            </a:r>
          </a:p>
          <a:p>
            <a:pPr marL="742950" lvl="1" indent="-285750" algn="just">
              <a:buFont typeface="Arial" pitchFamily="34" charset="0"/>
              <a:buChar char="•"/>
            </a:pPr>
            <a:r>
              <a:rPr lang="en-US" dirty="0"/>
              <a:t>the user’s restaurant bill and </a:t>
            </a:r>
          </a:p>
          <a:p>
            <a:pPr marL="742950" lvl="1" indent="-285750" algn="just">
              <a:buFont typeface="Arial" pitchFamily="34" charset="0"/>
              <a:buChar char="•"/>
            </a:pPr>
            <a:r>
              <a:rPr lang="en-US" dirty="0"/>
              <a:t>the tip percentage.</a:t>
            </a:r>
          </a:p>
        </p:txBody>
      </p:sp>
    </p:spTree>
    <p:extLst>
      <p:ext uri="{BB962C8B-B14F-4D97-AF65-F5344CB8AC3E}">
        <p14:creationId xmlns:p14="http://schemas.microsoft.com/office/powerpoint/2010/main" val="620955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E355EF4-99CC-41E4-B4D3-E97406017D93}" type="slidenum">
              <a:rPr lang="en-US"/>
              <a:pPr/>
              <a:t>5</a:t>
            </a:fld>
            <a:endParaRPr lang="en-US"/>
          </a:p>
        </p:txBody>
      </p:sp>
      <p:sp>
        <p:nvSpPr>
          <p:cNvPr id="7170" name="Rectangle 2"/>
          <p:cNvSpPr>
            <a:spLocks noGrp="1" noChangeArrowheads="1"/>
          </p:cNvSpPr>
          <p:nvPr>
            <p:ph type="title"/>
          </p:nvPr>
        </p:nvSpPr>
        <p:spPr/>
        <p:txBody>
          <a:bodyPr/>
          <a:lstStyle/>
          <a:p>
            <a:r>
              <a:rPr lang="en-US" sz="3600"/>
              <a:t>Planning an Application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55" y="977379"/>
            <a:ext cx="8084215" cy="2357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43555" y="3910584"/>
            <a:ext cx="8084215" cy="646331"/>
          </a:xfrm>
          <a:prstGeom prst="rect">
            <a:avLst/>
          </a:prstGeom>
        </p:spPr>
        <p:txBody>
          <a:bodyPr wrap="square">
            <a:spAutoFit/>
          </a:bodyPr>
          <a:lstStyle/>
          <a:p>
            <a:pPr marL="285750" indent="-285750" algn="just">
              <a:buFont typeface="Arial" pitchFamily="34" charset="0"/>
              <a:buChar char="•"/>
            </a:pPr>
            <a:r>
              <a:rPr lang="en-US" dirty="0"/>
              <a:t>Before continuing to Step 4 in the planning process, it is helpful to record the information from Steps 1 through 3 in a Planning Chart.</a:t>
            </a:r>
          </a:p>
        </p:txBody>
      </p:sp>
    </p:spTree>
    <p:extLst>
      <p:ext uri="{BB962C8B-B14F-4D97-AF65-F5344CB8AC3E}">
        <p14:creationId xmlns:p14="http://schemas.microsoft.com/office/powerpoint/2010/main" val="3191813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C39B7F9-2D56-4B42-962E-42A3C16459E3}" type="slidenum">
              <a:rPr lang="en-US"/>
              <a:pPr/>
              <a:t>6</a:t>
            </a:fld>
            <a:endParaRPr lang="en-US"/>
          </a:p>
        </p:txBody>
      </p:sp>
      <p:sp>
        <p:nvSpPr>
          <p:cNvPr id="9218" name="Rectangle 2"/>
          <p:cNvSpPr>
            <a:spLocks noGrp="1" noChangeArrowheads="1"/>
          </p:cNvSpPr>
          <p:nvPr>
            <p:ph type="title"/>
          </p:nvPr>
        </p:nvSpPr>
        <p:spPr>
          <a:xfrm>
            <a:off x="143555" y="342900"/>
            <a:ext cx="8305800" cy="800100"/>
          </a:xfrm>
        </p:spPr>
        <p:txBody>
          <a:bodyPr/>
          <a:lstStyle/>
          <a:p>
            <a:r>
              <a:rPr lang="en-US" sz="3600" dirty="0"/>
              <a:t>Planning Chart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490" y="1428772"/>
            <a:ext cx="6271415" cy="297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7054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C39B7F9-2D56-4B42-962E-42A3C16459E3}" type="slidenum">
              <a:rPr lang="en-US"/>
              <a:pPr/>
              <a:t>7</a:t>
            </a:fld>
            <a:endParaRPr lang="en-US"/>
          </a:p>
        </p:txBody>
      </p:sp>
      <p:sp>
        <p:nvSpPr>
          <p:cNvPr id="9218" name="Rectangle 2"/>
          <p:cNvSpPr>
            <a:spLocks noGrp="1" noChangeArrowheads="1"/>
          </p:cNvSpPr>
          <p:nvPr>
            <p:ph type="title"/>
          </p:nvPr>
        </p:nvSpPr>
        <p:spPr>
          <a:xfrm>
            <a:off x="143555" y="342900"/>
            <a:ext cx="8305800" cy="800100"/>
          </a:xfrm>
        </p:spPr>
        <p:txBody>
          <a:bodyPr/>
          <a:lstStyle/>
          <a:p>
            <a:r>
              <a:rPr lang="en-US" sz="3600" dirty="0"/>
              <a:t>Planning Chart</a:t>
            </a:r>
          </a:p>
        </p:txBody>
      </p:sp>
      <p:sp>
        <p:nvSpPr>
          <p:cNvPr id="9219" name="Rectangle 3"/>
          <p:cNvSpPr>
            <a:spLocks noGrp="1" noChangeArrowheads="1"/>
          </p:cNvSpPr>
          <p:nvPr>
            <p:ph type="body" idx="1"/>
          </p:nvPr>
        </p:nvSpPr>
        <p:spPr>
          <a:xfrm>
            <a:off x="296260" y="1127915"/>
            <a:ext cx="7826375" cy="3734410"/>
          </a:xfrm>
        </p:spPr>
        <p:txBody>
          <a:bodyPr>
            <a:normAutofit/>
          </a:bodyPr>
          <a:lstStyle/>
          <a:p>
            <a:pPr algn="just"/>
            <a:r>
              <a:rPr lang="en-US" sz="1400" dirty="0"/>
              <a:t>The two items listed in the User-provided section (bill amount and tip percentage) will need to be entered by the user. Visual Basic provides many different controls for getting user input, such as text boxes, list boxes, radio buttons, and check boxes; the Restaurant Tip application will use text boxes named </a:t>
            </a:r>
            <a:r>
              <a:rPr lang="en-US" sz="1400" b="1" dirty="0" err="1"/>
              <a:t>txtBill</a:t>
            </a:r>
            <a:r>
              <a:rPr lang="en-US" sz="1400" dirty="0"/>
              <a:t> and </a:t>
            </a:r>
            <a:r>
              <a:rPr lang="en-US" sz="1400" b="1" dirty="0" err="1"/>
              <a:t>txtPercentage</a:t>
            </a:r>
            <a:r>
              <a:rPr lang="en-US" sz="1400" dirty="0"/>
              <a:t>. (The three-character ID for text box names is txt.)</a:t>
            </a:r>
          </a:p>
          <a:p>
            <a:pPr algn="just"/>
            <a:endParaRPr lang="en-US" sz="1400" dirty="0"/>
          </a:p>
          <a:p>
            <a:pPr algn="just"/>
            <a:r>
              <a:rPr lang="en-US" sz="1400" dirty="0"/>
              <a:t>The application is responsible for providing the tip item. It will employ two controls to accomplish this task: a button named </a:t>
            </a:r>
            <a:r>
              <a:rPr lang="en-US" sz="1400" b="1" dirty="0" err="1"/>
              <a:t>btnCalc</a:t>
            </a:r>
            <a:r>
              <a:rPr lang="en-US" sz="1400" dirty="0"/>
              <a:t> and a label control named </a:t>
            </a:r>
            <a:r>
              <a:rPr lang="en-US" sz="1400" b="1" dirty="0" err="1"/>
              <a:t>lblTip</a:t>
            </a:r>
            <a:r>
              <a:rPr lang="en-US" sz="1400" dirty="0"/>
              <a:t>. </a:t>
            </a:r>
          </a:p>
          <a:p>
            <a:pPr algn="just"/>
            <a:endParaRPr lang="en-US" sz="1400" dirty="0"/>
          </a:p>
          <a:p>
            <a:pPr algn="just"/>
            <a:r>
              <a:rPr lang="en-US" sz="1400" dirty="0"/>
              <a:t>Label controls are used in an interface to display text that the user is not allowed to edit during run time, such as text that identifies other controls and text that represents the result of a calculation. </a:t>
            </a:r>
          </a:p>
          <a:p>
            <a:pPr algn="just"/>
            <a:endParaRPr lang="en-US" sz="1400" dirty="0"/>
          </a:p>
          <a:p>
            <a:pPr algn="just"/>
            <a:r>
              <a:rPr lang="en-US" sz="1400" dirty="0"/>
              <a:t>The </a:t>
            </a:r>
            <a:r>
              <a:rPr lang="en-US" sz="1400" b="1" dirty="0" err="1"/>
              <a:t>btnCalc</a:t>
            </a:r>
            <a:r>
              <a:rPr lang="en-US" sz="1400" dirty="0"/>
              <a:t> control will calculate the tip and then assign the result to the </a:t>
            </a:r>
            <a:r>
              <a:rPr lang="en-US" sz="1400" b="1" dirty="0" err="1"/>
              <a:t>lblTip</a:t>
            </a:r>
            <a:r>
              <a:rPr lang="en-US" sz="1400" dirty="0"/>
              <a:t> control.</a:t>
            </a:r>
          </a:p>
          <a:p>
            <a:pPr algn="just"/>
            <a:endParaRPr lang="en-US" sz="1400" dirty="0"/>
          </a:p>
          <a:p>
            <a:pPr algn="just"/>
            <a:r>
              <a:rPr lang="en-US" sz="1400" dirty="0"/>
              <a:t> The Planning Chart also indicates that the application must provide a button for the user to end the application (</a:t>
            </a:r>
            <a:r>
              <a:rPr lang="en-US" sz="1400" b="1" dirty="0" err="1"/>
              <a:t>btnExit</a:t>
            </a:r>
            <a:r>
              <a:rPr lang="en-US" sz="1400" dirty="0"/>
              <a:t> ).</a:t>
            </a:r>
            <a:endParaRPr lang="en-US" sz="1400" i="1" dirty="0"/>
          </a:p>
        </p:txBody>
      </p:sp>
    </p:spTree>
    <p:extLst>
      <p:ext uri="{BB962C8B-B14F-4D97-AF65-F5344CB8AC3E}">
        <p14:creationId xmlns:p14="http://schemas.microsoft.com/office/powerpoint/2010/main" val="1701658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9E4D82B-77A5-4F2B-B80D-07291D450460}" type="slidenum">
              <a:rPr lang="en-US"/>
              <a:pPr/>
              <a:t>8</a:t>
            </a:fld>
            <a:endParaRPr lang="en-US"/>
          </a:p>
        </p:txBody>
      </p:sp>
      <p:sp>
        <p:nvSpPr>
          <p:cNvPr id="109570" name="Rectangle 2"/>
          <p:cNvSpPr>
            <a:spLocks noGrp="1" noChangeArrowheads="1"/>
          </p:cNvSpPr>
          <p:nvPr>
            <p:ph type="title"/>
          </p:nvPr>
        </p:nvSpPr>
        <p:spPr>
          <a:xfrm>
            <a:off x="143555" y="400050"/>
            <a:ext cx="8305800" cy="800100"/>
          </a:xfrm>
        </p:spPr>
        <p:txBody>
          <a:bodyPr/>
          <a:lstStyle/>
          <a:p>
            <a:r>
              <a:rPr lang="en-US" sz="3600" dirty="0"/>
              <a:t>Windows Standards for Interfaces</a:t>
            </a:r>
          </a:p>
        </p:txBody>
      </p:sp>
      <p:sp>
        <p:nvSpPr>
          <p:cNvPr id="109571" name="Rectangle 3"/>
          <p:cNvSpPr>
            <a:spLocks noGrp="1" noChangeArrowheads="1"/>
          </p:cNvSpPr>
          <p:nvPr>
            <p:ph type="body" idx="1"/>
          </p:nvPr>
        </p:nvSpPr>
        <p:spPr>
          <a:xfrm>
            <a:off x="296260" y="1350110"/>
            <a:ext cx="7826375" cy="3257550"/>
          </a:xfrm>
        </p:spPr>
        <p:txBody>
          <a:bodyPr>
            <a:normAutofit lnSpcReduction="10000"/>
          </a:bodyPr>
          <a:lstStyle/>
          <a:p>
            <a:r>
              <a:rPr lang="en-US" dirty="0"/>
              <a:t>Final step in planning an application is to draw a sketch of your application’s user interface while following some guidelines in order to simplify users task.</a:t>
            </a:r>
          </a:p>
          <a:p>
            <a:endParaRPr lang="en-US" dirty="0"/>
          </a:p>
          <a:p>
            <a:r>
              <a:rPr lang="en-US" dirty="0"/>
              <a:t>Guideline 1: Organization</a:t>
            </a:r>
          </a:p>
          <a:p>
            <a:pPr lvl="1"/>
            <a:r>
              <a:rPr lang="en-US" dirty="0"/>
              <a:t>Information should flow either vertically (top to bottom) or horizontally (left to right). </a:t>
            </a:r>
          </a:p>
          <a:p>
            <a:pPr lvl="1"/>
            <a:r>
              <a:rPr lang="en-US" dirty="0"/>
              <a:t>Related controls should be grouped together using either white (empty) space or one of the tools located in the Containers</a:t>
            </a:r>
            <a:br>
              <a:rPr lang="en-US" dirty="0"/>
            </a:br>
            <a:r>
              <a:rPr lang="en-US" dirty="0"/>
              <a:t>section of the toolbox (</a:t>
            </a:r>
            <a:r>
              <a:rPr lang="en-US" dirty="0" err="1"/>
              <a:t>GroupBox</a:t>
            </a:r>
            <a:r>
              <a:rPr lang="en-US" dirty="0"/>
              <a:t>, Panel </a:t>
            </a:r>
            <a:r>
              <a:rPr lang="en-US" dirty="0" err="1"/>
              <a:t>etc</a:t>
            </a:r>
            <a:r>
              <a:rPr lang="en-US" dirty="0"/>
              <a:t>). </a:t>
            </a:r>
          </a:p>
        </p:txBody>
      </p:sp>
    </p:spTree>
    <p:extLst>
      <p:ext uri="{BB962C8B-B14F-4D97-AF65-F5344CB8AC3E}">
        <p14:creationId xmlns:p14="http://schemas.microsoft.com/office/powerpoint/2010/main" val="1953016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9E4D82B-77A5-4F2B-B80D-07291D450460}" type="slidenum">
              <a:rPr lang="en-US"/>
              <a:pPr/>
              <a:t>9</a:t>
            </a:fld>
            <a:endParaRPr lang="en-US"/>
          </a:p>
        </p:txBody>
      </p:sp>
      <p:sp>
        <p:nvSpPr>
          <p:cNvPr id="109570" name="Rectangle 2"/>
          <p:cNvSpPr>
            <a:spLocks noGrp="1" noChangeArrowheads="1"/>
          </p:cNvSpPr>
          <p:nvPr>
            <p:ph type="title"/>
          </p:nvPr>
        </p:nvSpPr>
        <p:spPr>
          <a:xfrm>
            <a:off x="143555" y="400050"/>
            <a:ext cx="8305800" cy="800100"/>
          </a:xfrm>
        </p:spPr>
        <p:txBody>
          <a:bodyPr/>
          <a:lstStyle/>
          <a:p>
            <a:r>
              <a:rPr lang="en-US" sz="3600" dirty="0"/>
              <a:t>Windows Standards for Interfaces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76" y="1808225"/>
            <a:ext cx="4133850"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2450" y="1808225"/>
            <a:ext cx="4067175"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26502" y="1286188"/>
            <a:ext cx="7146893" cy="369332"/>
          </a:xfrm>
          <a:prstGeom prst="rect">
            <a:avLst/>
          </a:prstGeom>
          <a:noFill/>
        </p:spPr>
        <p:txBody>
          <a:bodyPr wrap="none" rtlCol="0">
            <a:spAutoFit/>
          </a:bodyPr>
          <a:lstStyle/>
          <a:p>
            <a:r>
              <a:rPr lang="en-US" b="1" dirty="0"/>
              <a:t>Note</a:t>
            </a:r>
            <a:r>
              <a:rPr lang="en-US" dirty="0"/>
              <a:t> the Labels by the left/top used in identifying the information needed</a:t>
            </a:r>
          </a:p>
        </p:txBody>
      </p:sp>
    </p:spTree>
    <p:extLst>
      <p:ext uri="{BB962C8B-B14F-4D97-AF65-F5344CB8AC3E}">
        <p14:creationId xmlns:p14="http://schemas.microsoft.com/office/powerpoint/2010/main" val="4282682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1453</TotalTime>
  <Words>1783</Words>
  <Application>Microsoft Office PowerPoint</Application>
  <PresentationFormat>On-screen Show (16:9)</PresentationFormat>
  <Paragraphs>196</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Adjacency</vt:lpstr>
      <vt:lpstr>CSC2203 – Visual Basic Workshop</vt:lpstr>
      <vt:lpstr>Course Outline</vt:lpstr>
      <vt:lpstr>Objectives</vt:lpstr>
      <vt:lpstr>Planning an Application</vt:lpstr>
      <vt:lpstr>Planning an Application</vt:lpstr>
      <vt:lpstr>Planning Chart</vt:lpstr>
      <vt:lpstr>Planning Chart</vt:lpstr>
      <vt:lpstr>Windows Standards for Interfaces</vt:lpstr>
      <vt:lpstr>Windows Standards for Interfaces</vt:lpstr>
      <vt:lpstr>Aligning and Sizing Controls</vt:lpstr>
      <vt:lpstr>Arranging the controls (continued)</vt:lpstr>
      <vt:lpstr>Arranging the controls (continued)</vt:lpstr>
      <vt:lpstr>Windows Standards for Interfaces</vt:lpstr>
      <vt:lpstr>Windows Standards for Interfaces</vt:lpstr>
      <vt:lpstr>Windows Standards for Interfaces</vt:lpstr>
      <vt:lpstr>Windows Standards for Interfaces</vt:lpstr>
      <vt:lpstr>Access Keys</vt:lpstr>
      <vt:lpstr>Access Keys</vt:lpstr>
      <vt:lpstr>Tab Order</vt:lpstr>
      <vt:lpstr>Tab Order</vt:lpstr>
      <vt:lpstr>Tab Order</vt:lpstr>
      <vt:lpstr>Designing Access Keys (continued)</vt:lpstr>
      <vt:lpstr>Designing Default and Cancel Buttons</vt:lpstr>
      <vt:lpstr>Tutorials</vt:lpstr>
      <vt:lpstr>Bunburutu Planning Chart</vt:lpstr>
      <vt:lpstr>Bunburutu Control Arrangement</vt:lpstr>
      <vt:lpstr>Bunburutu Stores</vt:lpstr>
      <vt:lpstr>Bunburutu Stores</vt:lpstr>
      <vt:lpstr>Bunburutu Stores</vt:lpstr>
      <vt:lpstr>Bunburutu Stores</vt:lpstr>
      <vt:lpstr>Bunburutu Stores</vt:lpstr>
      <vt:lpstr>Bunburutu Stores</vt:lpstr>
      <vt:lpstr>Bunburutu Stores</vt:lpstr>
      <vt:lpstr>Bunburutu Stores</vt:lpstr>
      <vt:lpstr>Bunburutu Stores</vt:lpstr>
      <vt:lpstr>Bunburutu Stores – Tab Order</vt:lpstr>
      <vt:lpstr>Bunburutu Stores – Tab Order</vt:lpstr>
      <vt:lpstr>Summary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Ahmad</cp:lastModifiedBy>
  <cp:revision>237</cp:revision>
  <dcterms:created xsi:type="dcterms:W3CDTF">2013-08-21T19:17:07Z</dcterms:created>
  <dcterms:modified xsi:type="dcterms:W3CDTF">2019-01-18T15:27:58Z</dcterms:modified>
</cp:coreProperties>
</file>