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1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84" r:id="rId8"/>
    <p:sldId id="285" r:id="rId9"/>
    <p:sldId id="286" r:id="rId10"/>
    <p:sldId id="291" r:id="rId11"/>
    <p:sldId id="292" r:id="rId12"/>
    <p:sldId id="293" r:id="rId13"/>
    <p:sldId id="294" r:id="rId14"/>
    <p:sldId id="295" r:id="rId15"/>
    <p:sldId id="296" r:id="rId16"/>
    <p:sldId id="288" r:id="rId17"/>
    <p:sldId id="289" r:id="rId18"/>
    <p:sldId id="290"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5" r:id="rId32"/>
    <p:sldId id="276" r:id="rId33"/>
    <p:sldId id="277" r:id="rId34"/>
    <p:sldId id="278" r:id="rId35"/>
    <p:sldId id="279" r:id="rId36"/>
    <p:sldId id="280" r:id="rId37"/>
    <p:sldId id="281" r:id="rId3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0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91844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42071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9773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045085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312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92824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856360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12214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78679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78365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1/10/2023</a:t>
            </a:fld>
            <a:endParaRPr lang="en-US"/>
          </a:p>
        </p:txBody>
      </p:sp>
      <p:sp>
        <p:nvSpPr>
          <p:cNvPr id="6" name="Footer Placeholder 5"/>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60161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1/10/2023</a:t>
            </a:fld>
            <a:endParaRPr lang="en-US"/>
          </a:p>
        </p:txBody>
      </p:sp>
      <p:sp>
        <p:nvSpPr>
          <p:cNvPr id="8" name="Footer Placeholder 7"/>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5534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1/10/2023</a:t>
            </a:fld>
            <a:endParaRPr lang="en-US"/>
          </a:p>
        </p:txBody>
      </p:sp>
      <p:sp>
        <p:nvSpPr>
          <p:cNvPr id="4" name="Footer Placeholder 3"/>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5" name="Slide Number Placeholder 4"/>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56372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1/10/2023</a:t>
            </a:fld>
            <a:endParaRPr lang="en-US"/>
          </a:p>
        </p:txBody>
      </p:sp>
      <p:sp>
        <p:nvSpPr>
          <p:cNvPr id="3" name="Footer Placeholder 2"/>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4" name="Slide Number Placeholder 3"/>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93906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1/10/2023</a:t>
            </a:fld>
            <a:endParaRPr lang="en-US"/>
          </a:p>
        </p:txBody>
      </p:sp>
      <p:sp>
        <p:nvSpPr>
          <p:cNvPr id="6" name="Footer Placeholder 5"/>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59913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1/10/2023</a:t>
            </a:fld>
            <a:endParaRPr lang="en-US"/>
          </a:p>
        </p:txBody>
      </p:sp>
      <p:sp>
        <p:nvSpPr>
          <p:cNvPr id="6" name="Footer Placeholder 5"/>
          <p:cNvSpPr>
            <a:spLocks noGrp="1"/>
          </p:cNvSpPr>
          <p:nvPr>
            <p:ph type="ftr" sz="quarter" idx="11"/>
          </p:nvPr>
        </p:nvSpPr>
        <p:spPr/>
        <p:txBody>
          <a:bodyPr/>
          <a:lstStyle/>
          <a:p>
            <a:pPr marL="12700">
              <a:lnSpc>
                <a:spcPts val="1240"/>
              </a:lnSpc>
            </a:pPr>
            <a:r>
              <a:rPr lang="en-US" spc="-5" smtClean="0"/>
              <a:t>BUK/CS/2014/L2Sem2/Baffa</a:t>
            </a:r>
            <a:endParaRPr lang="en-US" spc="-5"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67800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1/10/2023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12700">
              <a:lnSpc>
                <a:spcPts val="1240"/>
              </a:lnSpc>
            </a:pPr>
            <a:r>
              <a:rPr lang="en-US" spc="-5" smtClean="0"/>
              <a:t>BUK/CS/2014/L2Sem2/Baffa</a:t>
            </a:r>
            <a:endParaRPr lang="en-US" spc="-5"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41907647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7.jp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8.jp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9.jp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0.jp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buk.edu.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2.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hyperlink" Target="http://www.buk.edu.ng/"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buk.edu.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3074" y="2900629"/>
            <a:ext cx="7594600" cy="635000"/>
          </a:xfrm>
          <a:prstGeom prst="rect">
            <a:avLst/>
          </a:prstGeom>
        </p:spPr>
        <p:txBody>
          <a:bodyPr vert="horz" wrap="square" lIns="0" tIns="12065" rIns="0" bIns="0" rtlCol="0">
            <a:spAutoFit/>
          </a:bodyPr>
          <a:lstStyle/>
          <a:p>
            <a:pPr marL="12700">
              <a:lnSpc>
                <a:spcPct val="100000"/>
              </a:lnSpc>
              <a:spcBef>
                <a:spcPts val="95"/>
              </a:spcBef>
            </a:pPr>
            <a:r>
              <a:rPr sz="4000" spc="-455" dirty="0">
                <a:latin typeface="Arial"/>
                <a:cs typeface="Arial"/>
              </a:rPr>
              <a:t>CSC2231 </a:t>
            </a:r>
            <a:r>
              <a:rPr sz="4000" spc="-509" dirty="0">
                <a:latin typeface="Arial"/>
                <a:cs typeface="Arial"/>
              </a:rPr>
              <a:t>COMPUTER</a:t>
            </a:r>
            <a:r>
              <a:rPr sz="4000" spc="-5" dirty="0">
                <a:latin typeface="Arial"/>
                <a:cs typeface="Arial"/>
              </a:rPr>
              <a:t> </a:t>
            </a:r>
            <a:r>
              <a:rPr sz="4000" spc="-555" dirty="0">
                <a:latin typeface="Arial"/>
                <a:cs typeface="Arial"/>
              </a:rPr>
              <a:t>ARCHITECTURE</a:t>
            </a:r>
            <a:endParaRPr sz="4000">
              <a:latin typeface="Arial"/>
              <a:cs typeface="Arial"/>
            </a:endParaRPr>
          </a:p>
        </p:txBody>
      </p:sp>
      <p:sp>
        <p:nvSpPr>
          <p:cNvPr id="3" name="object 3"/>
          <p:cNvSpPr txBox="1"/>
          <p:nvPr/>
        </p:nvSpPr>
        <p:spPr>
          <a:xfrm>
            <a:off x="3266694" y="4479416"/>
            <a:ext cx="2613025" cy="513715"/>
          </a:xfrm>
          <a:prstGeom prst="rect">
            <a:avLst/>
          </a:prstGeom>
        </p:spPr>
        <p:txBody>
          <a:bodyPr vert="horz" wrap="square" lIns="0" tIns="12700" rIns="0" bIns="0" rtlCol="0">
            <a:spAutoFit/>
          </a:bodyPr>
          <a:lstStyle/>
          <a:p>
            <a:pPr marL="12700">
              <a:lnSpc>
                <a:spcPct val="100000"/>
              </a:lnSpc>
              <a:spcBef>
                <a:spcPts val="100"/>
              </a:spcBef>
            </a:pPr>
            <a:r>
              <a:rPr sz="3200" b="1" spc="-245" dirty="0">
                <a:solidFill>
                  <a:srgbClr val="888888"/>
                </a:solidFill>
                <a:latin typeface="Arial"/>
                <a:cs typeface="Arial"/>
              </a:rPr>
              <a:t>Lecture </a:t>
            </a:r>
            <a:r>
              <a:rPr sz="3200" b="1" spc="-270" dirty="0">
                <a:solidFill>
                  <a:srgbClr val="888888"/>
                </a:solidFill>
                <a:latin typeface="Arial"/>
                <a:cs typeface="Arial"/>
              </a:rPr>
              <a:t>slides</a:t>
            </a:r>
            <a:r>
              <a:rPr sz="3200" b="1" spc="-195" dirty="0">
                <a:solidFill>
                  <a:srgbClr val="888888"/>
                </a:solidFill>
                <a:latin typeface="Arial"/>
                <a:cs typeface="Arial"/>
              </a:rPr>
              <a:t> </a:t>
            </a:r>
            <a:r>
              <a:rPr sz="3200" b="1" spc="-160" dirty="0">
                <a:solidFill>
                  <a:srgbClr val="888888"/>
                </a:solidFill>
                <a:latin typeface="Arial"/>
                <a:cs typeface="Arial"/>
              </a:rPr>
              <a:t>1</a:t>
            </a:r>
            <a:endParaRPr sz="3200">
              <a:latin typeface="Arial"/>
              <a:cs typeface="Arial"/>
            </a:endParaRPr>
          </a:p>
        </p:txBody>
      </p:sp>
      <p:sp>
        <p:nvSpPr>
          <p:cNvPr id="4" name="object 4"/>
          <p:cNvSpPr/>
          <p:nvPr/>
        </p:nvSpPr>
        <p:spPr>
          <a:xfrm>
            <a:off x="3810000" y="555626"/>
            <a:ext cx="1333627" cy="16003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arlito"/>
              </a:rPr>
              <a:t>Data Processing Cycle</a:t>
            </a:r>
            <a:r>
              <a:rPr lang="en-US" b="1" dirty="0"/>
              <a:t/>
            </a:r>
            <a:br>
              <a:rPr lang="en-US" b="1" dirty="0"/>
            </a:br>
            <a:endParaRPr lang="en-US" dirty="0"/>
          </a:p>
        </p:txBody>
      </p:sp>
      <p:sp>
        <p:nvSpPr>
          <p:cNvPr id="3" name="Content Placeholder 2"/>
          <p:cNvSpPr>
            <a:spLocks noGrp="1"/>
          </p:cNvSpPr>
          <p:nvPr>
            <p:ph idx="1"/>
          </p:nvPr>
        </p:nvSpPr>
        <p:spPr>
          <a:xfrm>
            <a:off x="609599" y="1524000"/>
            <a:ext cx="6347714" cy="4517363"/>
          </a:xfrm>
        </p:spPr>
        <p:txBody>
          <a:bodyPr/>
          <a:lstStyle/>
          <a:p>
            <a:r>
              <a:rPr lang="en-US" b="1" dirty="0" smtClean="0"/>
              <a:t>Collection: </a:t>
            </a:r>
            <a:r>
              <a:rPr lang="en-US" dirty="0" smtClean="0"/>
              <a:t>The </a:t>
            </a:r>
            <a:r>
              <a:rPr lang="en-US" dirty="0"/>
              <a:t>collection of raw data is the first step of the data processing cycle. The type of raw data collected has a huge impact on the output produced</a:t>
            </a:r>
            <a:r>
              <a:rPr lang="en-US" dirty="0" smtClean="0"/>
              <a:t>.</a:t>
            </a:r>
          </a:p>
          <a:p>
            <a:r>
              <a:rPr lang="en-US" b="1" dirty="0" smtClean="0"/>
              <a:t>Preparation: </a:t>
            </a:r>
            <a:r>
              <a:rPr lang="en-US" dirty="0"/>
              <a:t>Data preparation or data cleaning is the process of sorting and filtering the raw data to remove unnecessary and inaccurate data. Raw data is checked for errors, duplication, miscalculations or missing data, and transformed into a suitable form for further analysis and </a:t>
            </a:r>
            <a:r>
              <a:rPr lang="en-US" dirty="0" smtClean="0"/>
              <a:t>processing</a:t>
            </a:r>
          </a:p>
          <a:p>
            <a:r>
              <a:rPr lang="en-US" b="1" dirty="0" smtClean="0"/>
              <a:t>Input:</a:t>
            </a:r>
            <a:r>
              <a:rPr lang="en-US" dirty="0"/>
              <a:t> In this step, the raw data is converted into machine readable form and fed into the processing unit. This can be in the form of data entry through a keyboard, scanner or any other input source. </a:t>
            </a:r>
            <a:endParaRPr lang="en-US" b="1" dirty="0"/>
          </a:p>
          <a:p>
            <a:endParaRPr lang="en-US" b="1" dirty="0"/>
          </a:p>
          <a:p>
            <a:endParaRPr lang="en-US" dirty="0"/>
          </a:p>
        </p:txBody>
      </p:sp>
    </p:spTree>
    <p:extLst>
      <p:ext uri="{BB962C8B-B14F-4D97-AF65-F5344CB8AC3E}">
        <p14:creationId xmlns:p14="http://schemas.microsoft.com/office/powerpoint/2010/main" val="2000896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normAutofit fontScale="90000"/>
          </a:bodyPr>
          <a:lstStyle/>
          <a:p>
            <a:r>
              <a:rPr lang="en-US" dirty="0">
                <a:solidFill>
                  <a:schemeClr val="tx1"/>
                </a:solidFill>
                <a:latin typeface="Carlito"/>
              </a:rPr>
              <a:t>Data Processing Cycle</a:t>
            </a:r>
            <a:r>
              <a:rPr lang="en-US" b="1" dirty="0"/>
              <a:t/>
            </a:r>
            <a:br>
              <a:rPr lang="en-US" b="1" dirty="0"/>
            </a:br>
            <a:endParaRPr lang="en-US" dirty="0"/>
          </a:p>
        </p:txBody>
      </p:sp>
      <p:sp>
        <p:nvSpPr>
          <p:cNvPr id="3" name="Content Placeholder 2"/>
          <p:cNvSpPr>
            <a:spLocks noGrp="1"/>
          </p:cNvSpPr>
          <p:nvPr>
            <p:ph idx="1"/>
          </p:nvPr>
        </p:nvSpPr>
        <p:spPr>
          <a:xfrm>
            <a:off x="609599" y="1447800"/>
            <a:ext cx="6347714" cy="4593563"/>
          </a:xfrm>
        </p:spPr>
        <p:txBody>
          <a:bodyPr/>
          <a:lstStyle/>
          <a:p>
            <a:r>
              <a:rPr lang="en-US" b="1" dirty="0"/>
              <a:t>Data </a:t>
            </a:r>
            <a:r>
              <a:rPr lang="en-US" b="1" dirty="0" smtClean="0"/>
              <a:t>Processing:</a:t>
            </a:r>
            <a:r>
              <a:rPr lang="en-US" dirty="0"/>
              <a:t> In this step, the raw data is subjected to various data processing methods using machine learning and artificial intelligence algorithms to generate a desirable output</a:t>
            </a:r>
            <a:r>
              <a:rPr lang="en-US" dirty="0" smtClean="0"/>
              <a:t>.</a:t>
            </a:r>
          </a:p>
          <a:p>
            <a:r>
              <a:rPr lang="en-US" b="1" dirty="0" smtClean="0"/>
              <a:t>Output: </a:t>
            </a:r>
            <a:r>
              <a:rPr lang="en-US" dirty="0"/>
              <a:t>The data is finally transmitted and displayed to the user in a readable form like graphs, tables, vector files, audio, video, documents, etc. This output can be stored and further processed in the next data processing cycle. </a:t>
            </a:r>
            <a:endParaRPr lang="en-US" dirty="0" smtClean="0"/>
          </a:p>
          <a:p>
            <a:r>
              <a:rPr lang="en-US" b="1" dirty="0" smtClean="0"/>
              <a:t>Storage: </a:t>
            </a:r>
            <a:r>
              <a:rPr lang="en-US" dirty="0"/>
              <a:t>The last step of the data processing cycle is storage, where data and metadata is stored for further use. This allows for quick access and retrieval of information whenever needed, and also allows it to be used as input in the next data processing cycle directly.</a:t>
            </a:r>
            <a:endParaRPr lang="en-US" b="1" dirty="0"/>
          </a:p>
          <a:p>
            <a:endParaRPr lang="en-US" b="1" dirty="0"/>
          </a:p>
          <a:p>
            <a:endParaRPr lang="en-US" dirty="0"/>
          </a:p>
        </p:txBody>
      </p:sp>
    </p:spTree>
    <p:extLst>
      <p:ext uri="{BB962C8B-B14F-4D97-AF65-F5344CB8AC3E}">
        <p14:creationId xmlns:p14="http://schemas.microsoft.com/office/powerpoint/2010/main" val="605693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09600"/>
          </a:xfrm>
        </p:spPr>
        <p:txBody>
          <a:bodyPr>
            <a:normAutofit fontScale="90000"/>
          </a:bodyPr>
          <a:lstStyle/>
          <a:p>
            <a:r>
              <a:rPr lang="en-US" b="1" dirty="0"/>
              <a:t>Types of Data Processing</a:t>
            </a:r>
            <a:br>
              <a:rPr lang="en-US" b="1" dirty="0"/>
            </a:br>
            <a:endParaRPr lang="en-US" dirty="0"/>
          </a:p>
        </p:txBody>
      </p:sp>
      <p:sp>
        <p:nvSpPr>
          <p:cNvPr id="3" name="Content Placeholder 2"/>
          <p:cNvSpPr>
            <a:spLocks noGrp="1"/>
          </p:cNvSpPr>
          <p:nvPr>
            <p:ph idx="1"/>
          </p:nvPr>
        </p:nvSpPr>
        <p:spPr>
          <a:xfrm>
            <a:off x="609599" y="1219200"/>
            <a:ext cx="6347714" cy="4822163"/>
          </a:xfrm>
        </p:spPr>
        <p:txBody>
          <a:bodyPr/>
          <a:lstStyle/>
          <a:p>
            <a:r>
              <a:rPr lang="en-US" dirty="0"/>
              <a:t>There are different types of data processing based on the source of data and the steps taken by the processing unit to generate an </a:t>
            </a:r>
            <a:r>
              <a:rPr lang="en-US" dirty="0" smtClean="0"/>
              <a:t>output.</a:t>
            </a:r>
          </a:p>
          <a:p>
            <a:r>
              <a:rPr lang="en-US" dirty="0"/>
              <a:t>Batch Processing: Data is collected and processed in batches. Used for large amounts of </a:t>
            </a:r>
            <a:r>
              <a:rPr lang="en-US" dirty="0" smtClean="0"/>
              <a:t>data. </a:t>
            </a:r>
            <a:r>
              <a:rPr lang="en-US" dirty="0" err="1" smtClean="0"/>
              <a:t>Eg</a:t>
            </a:r>
            <a:r>
              <a:rPr lang="en-US" dirty="0"/>
              <a:t>: payroll system</a:t>
            </a:r>
          </a:p>
          <a:p>
            <a:r>
              <a:rPr lang="en-US" dirty="0"/>
              <a:t>Real-time Processing: Data is processed within seconds when the input is given. Used for small amounts of </a:t>
            </a:r>
            <a:r>
              <a:rPr lang="en-US" dirty="0" smtClean="0"/>
              <a:t>data. </a:t>
            </a:r>
            <a:r>
              <a:rPr lang="en-US" dirty="0" err="1" smtClean="0"/>
              <a:t>Eg</a:t>
            </a:r>
            <a:r>
              <a:rPr lang="en-US" dirty="0"/>
              <a:t>: withdrawing money from </a:t>
            </a:r>
            <a:r>
              <a:rPr lang="en-US" dirty="0" smtClean="0"/>
              <a:t>ATM</a:t>
            </a:r>
          </a:p>
          <a:p>
            <a:r>
              <a:rPr lang="en-US" dirty="0"/>
              <a:t>Online Processing: Data is automatically fed into the CPU as soon as it becomes available. Used for continuous processing of </a:t>
            </a:r>
            <a:r>
              <a:rPr lang="en-US" dirty="0" smtClean="0"/>
              <a:t>data. </a:t>
            </a:r>
            <a:r>
              <a:rPr lang="en-US" dirty="0" err="1" smtClean="0"/>
              <a:t>Eg</a:t>
            </a:r>
            <a:r>
              <a:rPr lang="en-US" dirty="0"/>
              <a:t>: barcode </a:t>
            </a:r>
            <a:r>
              <a:rPr lang="en-US" dirty="0" smtClean="0"/>
              <a:t>scanning</a:t>
            </a:r>
          </a:p>
          <a:p>
            <a:endParaRPr lang="en-US" dirty="0"/>
          </a:p>
          <a:p>
            <a:endParaRPr lang="en-US" dirty="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125021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lstStyle/>
          <a:p>
            <a:r>
              <a:rPr lang="en-US" b="1" dirty="0"/>
              <a:t>Types of Data Processing</a:t>
            </a:r>
            <a:endParaRPr lang="en-US" dirty="0"/>
          </a:p>
        </p:txBody>
      </p:sp>
      <p:sp>
        <p:nvSpPr>
          <p:cNvPr id="3" name="Content Placeholder 2"/>
          <p:cNvSpPr>
            <a:spLocks noGrp="1"/>
          </p:cNvSpPr>
          <p:nvPr>
            <p:ph idx="1"/>
          </p:nvPr>
        </p:nvSpPr>
        <p:spPr>
          <a:xfrm>
            <a:off x="609598" y="1676400"/>
            <a:ext cx="6347714" cy="3880773"/>
          </a:xfrm>
        </p:spPr>
        <p:txBody>
          <a:bodyPr/>
          <a:lstStyle/>
          <a:p>
            <a:r>
              <a:rPr lang="en-US" dirty="0"/>
              <a:t>Multiprocessing: Data is broken down into frames and processed using two or more CPUs within a single computer system. Also known as parallel </a:t>
            </a:r>
            <a:r>
              <a:rPr lang="en-US" dirty="0" smtClean="0"/>
              <a:t>processing. </a:t>
            </a:r>
            <a:r>
              <a:rPr lang="en-US" dirty="0" err="1" smtClean="0"/>
              <a:t>Eg</a:t>
            </a:r>
            <a:r>
              <a:rPr lang="en-US" dirty="0"/>
              <a:t>: weather </a:t>
            </a:r>
            <a:r>
              <a:rPr lang="en-US" dirty="0" smtClean="0"/>
              <a:t>forecasting</a:t>
            </a:r>
          </a:p>
          <a:p>
            <a:r>
              <a:rPr lang="en-US" dirty="0"/>
              <a:t>Time-sharing: Allocates computer resources and data in time slots to several users simultaneously. </a:t>
            </a:r>
            <a:endParaRPr lang="en-US" dirty="0" smtClean="0"/>
          </a:p>
          <a:p>
            <a:endParaRPr lang="en-US" dirty="0"/>
          </a:p>
          <a:p>
            <a:endParaRPr lang="en-US" dirty="0"/>
          </a:p>
        </p:txBody>
      </p:sp>
    </p:spTree>
    <p:extLst>
      <p:ext uri="{BB962C8B-B14F-4D97-AF65-F5344CB8AC3E}">
        <p14:creationId xmlns:p14="http://schemas.microsoft.com/office/powerpoint/2010/main" val="4117820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normAutofit fontScale="90000"/>
          </a:bodyPr>
          <a:lstStyle/>
          <a:p>
            <a:r>
              <a:rPr lang="en-US" b="1" dirty="0"/>
              <a:t>Data Processing Methods</a:t>
            </a:r>
            <a:br>
              <a:rPr lang="en-US" b="1" dirty="0"/>
            </a:br>
            <a:endParaRPr lang="en-US" dirty="0"/>
          </a:p>
        </p:txBody>
      </p:sp>
      <p:sp>
        <p:nvSpPr>
          <p:cNvPr id="3" name="Content Placeholder 2"/>
          <p:cNvSpPr>
            <a:spLocks noGrp="1"/>
          </p:cNvSpPr>
          <p:nvPr>
            <p:ph idx="1"/>
          </p:nvPr>
        </p:nvSpPr>
        <p:spPr>
          <a:xfrm>
            <a:off x="609599" y="1371600"/>
            <a:ext cx="6347714" cy="4669763"/>
          </a:xfrm>
        </p:spPr>
        <p:txBody>
          <a:bodyPr>
            <a:normAutofit lnSpcReduction="10000"/>
          </a:bodyPr>
          <a:lstStyle/>
          <a:p>
            <a:r>
              <a:rPr lang="en-US" b="1" dirty="0"/>
              <a:t>Manual Data Processing: Manual Data </a:t>
            </a:r>
            <a:r>
              <a:rPr lang="en-US" b="1" dirty="0" smtClean="0"/>
              <a:t>Processing: </a:t>
            </a:r>
            <a:r>
              <a:rPr lang="en-US" dirty="0" smtClean="0"/>
              <a:t>In </a:t>
            </a:r>
            <a:r>
              <a:rPr lang="en-US" dirty="0"/>
              <a:t>this data processing method, data is processed manually. The entire process of data collection, filtering, sorting, calculation and other logical operations are all done with human intervention without the use of any other electronic device or automation software. It is a low-cost method and requires little to no tools, but produces high errors, high labor costs and lots of time.</a:t>
            </a:r>
          </a:p>
          <a:p>
            <a:r>
              <a:rPr lang="en-US" b="1" dirty="0"/>
              <a:t>Mechanical Data </a:t>
            </a:r>
            <a:r>
              <a:rPr lang="en-US" b="1" dirty="0" smtClean="0"/>
              <a:t>Processing: </a:t>
            </a:r>
            <a:r>
              <a:rPr lang="en-US" dirty="0"/>
              <a:t>Data is processed mechanically through the use of devices and machines. These can include simple devices such as calculators, typewriters, printing press, etc. Simple data processing operations can be achieved with this method. It has much lesser errors than manual data processing, but the increase of data has made this method more complex and difficult.</a:t>
            </a:r>
            <a:endParaRPr lang="en-US" b="1" dirty="0"/>
          </a:p>
          <a:p>
            <a:endParaRPr lang="en-US" b="1" dirty="0"/>
          </a:p>
          <a:p>
            <a:endParaRPr lang="en-US" dirty="0"/>
          </a:p>
        </p:txBody>
      </p:sp>
    </p:spTree>
    <p:extLst>
      <p:ext uri="{BB962C8B-B14F-4D97-AF65-F5344CB8AC3E}">
        <p14:creationId xmlns:p14="http://schemas.microsoft.com/office/powerpoint/2010/main" val="4267390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lstStyle/>
          <a:p>
            <a:r>
              <a:rPr lang="en-US" b="1" dirty="0"/>
              <a:t>Data Processing Methods</a:t>
            </a:r>
            <a:endParaRPr lang="en-US" dirty="0"/>
          </a:p>
        </p:txBody>
      </p:sp>
      <p:sp>
        <p:nvSpPr>
          <p:cNvPr id="3" name="Content Placeholder 2"/>
          <p:cNvSpPr>
            <a:spLocks noGrp="1"/>
          </p:cNvSpPr>
          <p:nvPr>
            <p:ph idx="1"/>
          </p:nvPr>
        </p:nvSpPr>
        <p:spPr>
          <a:xfrm>
            <a:off x="609599" y="1524000"/>
            <a:ext cx="6347714" cy="4517363"/>
          </a:xfrm>
        </p:spPr>
        <p:txBody>
          <a:bodyPr/>
          <a:lstStyle/>
          <a:p>
            <a:r>
              <a:rPr lang="en-US" b="1" dirty="0"/>
              <a:t>Electronic Data </a:t>
            </a:r>
            <a:r>
              <a:rPr lang="en-US" b="1" dirty="0" smtClean="0"/>
              <a:t>Processing: </a:t>
            </a:r>
            <a:r>
              <a:rPr lang="en-US" dirty="0" smtClean="0"/>
              <a:t>Data </a:t>
            </a:r>
            <a:r>
              <a:rPr lang="en-US" dirty="0"/>
              <a:t>is processed with modern technologies using data processing software and programs. A set of instructions is given to the software to process the data and yield output. This method is the most expensive but provides the fastest processing speeds with the highest reliability and accuracy of output.</a:t>
            </a:r>
          </a:p>
          <a:p>
            <a:endParaRPr lang="en-US" dirty="0"/>
          </a:p>
        </p:txBody>
      </p:sp>
    </p:spTree>
    <p:extLst>
      <p:ext uri="{BB962C8B-B14F-4D97-AF65-F5344CB8AC3E}">
        <p14:creationId xmlns:p14="http://schemas.microsoft.com/office/powerpoint/2010/main" val="4012460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Text Placeholder 2"/>
          <p:cNvSpPr>
            <a:spLocks noGrp="1"/>
          </p:cNvSpPr>
          <p:nvPr>
            <p:ph idx="1"/>
          </p:nvPr>
        </p:nvSpPr>
        <p:spPr>
          <a:xfrm>
            <a:off x="494995" y="1238633"/>
            <a:ext cx="8154009" cy="4431983"/>
          </a:xfrm>
        </p:spPr>
        <p:txBody>
          <a:bodyPr>
            <a:normAutofit lnSpcReduction="10000"/>
          </a:bodyPr>
          <a:lstStyle/>
          <a:p>
            <a:r>
              <a:rPr lang="en-US" sz="1600" dirty="0">
                <a:solidFill>
                  <a:schemeClr val="tx1"/>
                </a:solidFill>
                <a:latin typeface="Carlito"/>
              </a:rPr>
              <a:t>Data storage: Even if the computer is processing data on the fly (i.e., data come in and get processed, and the results go out immediately), the computer must temporarily store at least those pieces of data that are being worked on at any given moment. Thus, there is at least a short-term data storage function. Equally important, the computer performs a long-term data storage function. Files of data are stored on the computer for subsequent retrieval and update</a:t>
            </a:r>
            <a:r>
              <a:rPr lang="en-US" sz="1600" dirty="0" smtClean="0">
                <a:solidFill>
                  <a:schemeClr val="tx1"/>
                </a:solidFill>
                <a:latin typeface="Carlito"/>
              </a:rPr>
              <a:t>.</a:t>
            </a:r>
          </a:p>
          <a:p>
            <a:endParaRPr lang="en-US" sz="1600" dirty="0">
              <a:solidFill>
                <a:schemeClr val="tx1"/>
              </a:solidFill>
              <a:latin typeface="Carlito"/>
            </a:endParaRPr>
          </a:p>
          <a:p>
            <a:r>
              <a:rPr lang="en-US" sz="1600" dirty="0">
                <a:solidFill>
                  <a:schemeClr val="tx1"/>
                </a:solidFill>
                <a:latin typeface="Carlito"/>
              </a:rPr>
              <a:t>■Data movement: The computer’s operating environment consists of devices that serve as either sources or destinations of data. When data are received from or delivered to a device that is directly connected to the computer, the process is known as input–output (I/O), and the device is referred to as a peripheral. When data are moved over longer distances, to or from a remote device, the process is known as data communications.</a:t>
            </a:r>
          </a:p>
          <a:p>
            <a:endParaRPr lang="en-US" sz="1600" dirty="0" smtClean="0">
              <a:solidFill>
                <a:schemeClr val="tx1"/>
              </a:solidFill>
              <a:latin typeface="Carlito"/>
            </a:endParaRPr>
          </a:p>
          <a:p>
            <a:r>
              <a:rPr lang="en-US" sz="1600" dirty="0">
                <a:solidFill>
                  <a:schemeClr val="tx1"/>
                </a:solidFill>
                <a:latin typeface="Carlito"/>
              </a:rPr>
              <a:t>■Control: Within the computer, a control unit manages the computer’s resources and orchestrates the performance of its functional parts in response to instructions.</a:t>
            </a:r>
          </a:p>
          <a:p>
            <a:endParaRPr lang="en-US" sz="1600" dirty="0">
              <a:latin typeface="Carlito"/>
            </a:endParaRPr>
          </a:p>
          <a:p>
            <a:endParaRPr lang="en-US" sz="1600" dirty="0" smtClean="0">
              <a:latin typeface="Carlito"/>
            </a:endParaRPr>
          </a:p>
          <a:p>
            <a:pPr marL="0" indent="0">
              <a:buNone/>
            </a:pPr>
            <a:endParaRPr lang="en-US" sz="1600" dirty="0">
              <a:latin typeface="Carlito"/>
            </a:endParaRPr>
          </a:p>
        </p:txBody>
      </p:sp>
    </p:spTree>
    <p:extLst>
      <p:ext uri="{BB962C8B-B14F-4D97-AF65-F5344CB8AC3E}">
        <p14:creationId xmlns:p14="http://schemas.microsoft.com/office/powerpoint/2010/main" val="1532026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sp>
        <p:nvSpPr>
          <p:cNvPr id="3" name="Text Placeholder 2"/>
          <p:cNvSpPr>
            <a:spLocks noGrp="1"/>
          </p:cNvSpPr>
          <p:nvPr>
            <p:ph idx="1"/>
          </p:nvPr>
        </p:nvSpPr>
        <p:spPr>
          <a:xfrm>
            <a:off x="494995" y="1238633"/>
            <a:ext cx="8154009" cy="4708981"/>
          </a:xfrm>
        </p:spPr>
        <p:txBody>
          <a:bodyPr>
            <a:normAutofit fontScale="92500" lnSpcReduction="10000"/>
          </a:bodyPr>
          <a:lstStyle/>
          <a:p>
            <a:pPr lvl="1"/>
            <a:r>
              <a:rPr lang="en-US" b="1" dirty="0">
                <a:latin typeface="Carlito"/>
              </a:rPr>
              <a:t>We now look in a general way at the internal structure of a computer. </a:t>
            </a:r>
            <a:endParaRPr lang="en-US" b="1" dirty="0" smtClean="0">
              <a:latin typeface="Carlito"/>
            </a:endParaRPr>
          </a:p>
          <a:p>
            <a:pPr lvl="1"/>
            <a:endParaRPr lang="en-US" b="1" dirty="0">
              <a:latin typeface="Carlito"/>
            </a:endParaRPr>
          </a:p>
          <a:p>
            <a:pPr lvl="1"/>
            <a:r>
              <a:rPr lang="en-US" b="1" dirty="0">
                <a:latin typeface="Carlito"/>
              </a:rPr>
              <a:t>There are four main structural components</a:t>
            </a:r>
            <a:r>
              <a:rPr lang="en-US" b="1" dirty="0" smtClean="0">
                <a:latin typeface="Carlito"/>
              </a:rPr>
              <a:t>:</a:t>
            </a:r>
          </a:p>
          <a:p>
            <a:pPr lvl="1"/>
            <a:endParaRPr lang="en-US" b="1" dirty="0" smtClean="0">
              <a:latin typeface="Carlito"/>
            </a:endParaRPr>
          </a:p>
          <a:p>
            <a:pPr lvl="1"/>
            <a:r>
              <a:rPr lang="en-US" b="1" dirty="0">
                <a:latin typeface="Carlito"/>
              </a:rPr>
              <a:t>■ </a:t>
            </a:r>
            <a:r>
              <a:rPr lang="en-US" b="1" dirty="0" smtClean="0">
                <a:latin typeface="Carlito"/>
              </a:rPr>
              <a:t>Central </a:t>
            </a:r>
            <a:r>
              <a:rPr lang="en-US" b="1" dirty="0">
                <a:latin typeface="Carlito"/>
              </a:rPr>
              <a:t>processing unit (CPU): Controls the operation of the computer and performs its data processing functions; often simply referred to as processor</a:t>
            </a:r>
            <a:r>
              <a:rPr lang="en-US" b="1" dirty="0" smtClean="0">
                <a:latin typeface="Carlito"/>
              </a:rPr>
              <a:t>.</a:t>
            </a:r>
          </a:p>
          <a:p>
            <a:pPr lvl="1"/>
            <a:endParaRPr lang="en-US" b="1" dirty="0" smtClean="0">
              <a:latin typeface="Carlito"/>
            </a:endParaRPr>
          </a:p>
          <a:p>
            <a:pPr lvl="1"/>
            <a:r>
              <a:rPr lang="en-US" b="1" dirty="0" smtClean="0">
                <a:latin typeface="Carlito"/>
              </a:rPr>
              <a:t>■ Main </a:t>
            </a:r>
            <a:r>
              <a:rPr lang="en-US" b="1" dirty="0">
                <a:latin typeface="Carlito"/>
              </a:rPr>
              <a:t>memory: Stores data</a:t>
            </a:r>
            <a:r>
              <a:rPr lang="en-US" b="1" dirty="0" smtClean="0">
                <a:latin typeface="Carlito"/>
              </a:rPr>
              <a:t>.</a:t>
            </a:r>
          </a:p>
          <a:p>
            <a:pPr lvl="1"/>
            <a:endParaRPr lang="en-US" b="1" dirty="0" smtClean="0">
              <a:latin typeface="Carlito"/>
            </a:endParaRPr>
          </a:p>
          <a:p>
            <a:pPr lvl="1"/>
            <a:r>
              <a:rPr lang="en-US" b="1" dirty="0">
                <a:latin typeface="Carlito"/>
              </a:rPr>
              <a:t>■ </a:t>
            </a:r>
            <a:r>
              <a:rPr lang="en-US" b="1" dirty="0" smtClean="0">
                <a:latin typeface="Carlito"/>
              </a:rPr>
              <a:t>I/O</a:t>
            </a:r>
            <a:r>
              <a:rPr lang="en-US" b="1" dirty="0">
                <a:latin typeface="Carlito"/>
              </a:rPr>
              <a:t>: Moves data between the computer and its external environment</a:t>
            </a:r>
            <a:r>
              <a:rPr lang="en-US" b="1" dirty="0" smtClean="0">
                <a:latin typeface="Carlito"/>
              </a:rPr>
              <a:t>.</a:t>
            </a:r>
          </a:p>
          <a:p>
            <a:pPr lvl="1"/>
            <a:endParaRPr lang="en-US" b="1" dirty="0" smtClean="0">
              <a:latin typeface="Carlito"/>
            </a:endParaRPr>
          </a:p>
          <a:p>
            <a:pPr lvl="1"/>
            <a:r>
              <a:rPr lang="en-US" b="1" dirty="0" smtClean="0">
                <a:latin typeface="Carlito"/>
              </a:rPr>
              <a:t>■ System </a:t>
            </a:r>
            <a:r>
              <a:rPr lang="en-US" b="1" dirty="0">
                <a:latin typeface="Carlito"/>
              </a:rPr>
              <a:t>interconnection: Some mechanism that provides for </a:t>
            </a:r>
            <a:endParaRPr lang="en-US" b="1" dirty="0" smtClean="0">
              <a:latin typeface="Carlito"/>
            </a:endParaRPr>
          </a:p>
          <a:p>
            <a:pPr lvl="1"/>
            <a:r>
              <a:rPr lang="en-US" b="1" dirty="0" smtClean="0">
                <a:latin typeface="Carlito"/>
              </a:rPr>
              <a:t>communication </a:t>
            </a:r>
            <a:r>
              <a:rPr lang="en-US" b="1" dirty="0">
                <a:latin typeface="Carlito"/>
              </a:rPr>
              <a:t>among CPU, main memory, and I/O. A common example of system </a:t>
            </a:r>
            <a:r>
              <a:rPr lang="en-US" b="1" dirty="0" smtClean="0">
                <a:latin typeface="Carlito"/>
              </a:rPr>
              <a:t>interconnection </a:t>
            </a:r>
            <a:r>
              <a:rPr lang="en-US" b="1" dirty="0">
                <a:latin typeface="Carlito"/>
              </a:rPr>
              <a:t>is by means of a system bus, consisting of a number of conducting wires to which all the other components attach.</a:t>
            </a:r>
          </a:p>
        </p:txBody>
      </p:sp>
    </p:spTree>
    <p:extLst>
      <p:ext uri="{BB962C8B-B14F-4D97-AF65-F5344CB8AC3E}">
        <p14:creationId xmlns:p14="http://schemas.microsoft.com/office/powerpoint/2010/main" val="1891029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543801" cy="1320800"/>
          </a:xfrm>
        </p:spPr>
        <p:txBody>
          <a:bodyPr/>
          <a:lstStyle/>
          <a:p>
            <a:r>
              <a:rPr lang="en-US" dirty="0"/>
              <a:t>■ Central processing unit (CPU):</a:t>
            </a:r>
          </a:p>
        </p:txBody>
      </p:sp>
      <p:sp>
        <p:nvSpPr>
          <p:cNvPr id="3" name="Text Placeholder 2"/>
          <p:cNvSpPr>
            <a:spLocks noGrp="1"/>
          </p:cNvSpPr>
          <p:nvPr>
            <p:ph idx="1"/>
          </p:nvPr>
        </p:nvSpPr>
        <p:spPr>
          <a:xfrm>
            <a:off x="494995" y="1238632"/>
            <a:ext cx="8154009" cy="4781167"/>
          </a:xfrm>
        </p:spPr>
        <p:txBody>
          <a:bodyPr>
            <a:normAutofit/>
          </a:bodyPr>
          <a:lstStyle/>
          <a:p>
            <a:endParaRPr lang="en-US" sz="1600" b="1" dirty="0" smtClean="0">
              <a:solidFill>
                <a:schemeClr val="tx1"/>
              </a:solidFill>
              <a:latin typeface="Carlito"/>
            </a:endParaRPr>
          </a:p>
          <a:p>
            <a:r>
              <a:rPr lang="en-US" sz="1600" b="1" dirty="0" smtClean="0">
                <a:solidFill>
                  <a:schemeClr val="tx1"/>
                </a:solidFill>
                <a:latin typeface="Carlito"/>
              </a:rPr>
              <a:t>Its </a:t>
            </a:r>
            <a:r>
              <a:rPr lang="en-US" sz="1600" b="1" dirty="0">
                <a:solidFill>
                  <a:schemeClr val="tx1"/>
                </a:solidFill>
                <a:latin typeface="Carlito"/>
              </a:rPr>
              <a:t>major structural components are as follows</a:t>
            </a:r>
            <a:r>
              <a:rPr lang="en-US" sz="1600" b="1" dirty="0" smtClean="0">
                <a:solidFill>
                  <a:schemeClr val="tx1"/>
                </a:solidFill>
                <a:latin typeface="Carlito"/>
              </a:rPr>
              <a:t>:</a:t>
            </a:r>
          </a:p>
          <a:p>
            <a:endParaRPr lang="en-US" sz="1600" b="1" dirty="0">
              <a:solidFill>
                <a:schemeClr val="tx1"/>
              </a:solidFill>
              <a:latin typeface="Carlito"/>
            </a:endParaRPr>
          </a:p>
          <a:p>
            <a:r>
              <a:rPr lang="en-US" sz="1600" b="1" dirty="0">
                <a:solidFill>
                  <a:schemeClr val="tx1"/>
                </a:solidFill>
                <a:latin typeface="Carlito"/>
              </a:rPr>
              <a:t>Control unit: Controls the operation of the CPU and hence the computer</a:t>
            </a:r>
            <a:r>
              <a:rPr lang="en-US" sz="1600" b="1" dirty="0" smtClean="0">
                <a:solidFill>
                  <a:schemeClr val="tx1"/>
                </a:solidFill>
                <a:latin typeface="Carlito"/>
              </a:rPr>
              <a:t>.</a:t>
            </a:r>
          </a:p>
          <a:p>
            <a:endParaRPr lang="en-US" sz="1600" b="1" dirty="0">
              <a:solidFill>
                <a:schemeClr val="tx1"/>
              </a:solidFill>
              <a:latin typeface="Carlito"/>
            </a:endParaRPr>
          </a:p>
          <a:p>
            <a:r>
              <a:rPr lang="en-US" sz="1600" b="1" dirty="0" smtClean="0">
                <a:solidFill>
                  <a:schemeClr val="tx1"/>
                </a:solidFill>
                <a:latin typeface="Carlito"/>
              </a:rPr>
              <a:t>■ Arithmetic </a:t>
            </a:r>
            <a:r>
              <a:rPr lang="en-US" sz="1600" b="1" dirty="0">
                <a:solidFill>
                  <a:schemeClr val="tx1"/>
                </a:solidFill>
                <a:latin typeface="Carlito"/>
              </a:rPr>
              <a:t>and logic unit (ALU): Performs the computer’s data processing functions</a:t>
            </a:r>
            <a:r>
              <a:rPr lang="en-US" sz="1600" b="1" dirty="0" smtClean="0">
                <a:solidFill>
                  <a:schemeClr val="tx1"/>
                </a:solidFill>
                <a:latin typeface="Carlito"/>
              </a:rPr>
              <a:t>.</a:t>
            </a:r>
          </a:p>
          <a:p>
            <a:endParaRPr lang="en-US" sz="1600" b="1" dirty="0">
              <a:solidFill>
                <a:schemeClr val="tx1"/>
              </a:solidFill>
              <a:latin typeface="Carlito"/>
            </a:endParaRPr>
          </a:p>
          <a:p>
            <a:r>
              <a:rPr lang="en-US" sz="1600" b="1" dirty="0" smtClean="0">
                <a:solidFill>
                  <a:schemeClr val="tx1"/>
                </a:solidFill>
                <a:latin typeface="Carlito"/>
              </a:rPr>
              <a:t>■ Registers</a:t>
            </a:r>
            <a:r>
              <a:rPr lang="en-US" sz="1600" b="1" dirty="0">
                <a:solidFill>
                  <a:schemeClr val="tx1"/>
                </a:solidFill>
                <a:latin typeface="Carlito"/>
              </a:rPr>
              <a:t>: Provides storage internal to the CPU</a:t>
            </a:r>
            <a:r>
              <a:rPr lang="en-US" sz="1600" b="1" dirty="0" smtClean="0">
                <a:solidFill>
                  <a:schemeClr val="tx1"/>
                </a:solidFill>
                <a:latin typeface="Carlito"/>
              </a:rPr>
              <a:t>.</a:t>
            </a:r>
          </a:p>
          <a:p>
            <a:endParaRPr lang="en-US" sz="1600" b="1" dirty="0">
              <a:solidFill>
                <a:schemeClr val="tx1"/>
              </a:solidFill>
              <a:latin typeface="Carlito"/>
            </a:endParaRPr>
          </a:p>
          <a:p>
            <a:r>
              <a:rPr lang="en-US" sz="1600" b="1" dirty="0" smtClean="0">
                <a:solidFill>
                  <a:schemeClr val="tx1"/>
                </a:solidFill>
                <a:latin typeface="Carlito"/>
              </a:rPr>
              <a:t>■ CPU </a:t>
            </a:r>
            <a:r>
              <a:rPr lang="en-US" sz="1600" b="1" dirty="0">
                <a:solidFill>
                  <a:schemeClr val="tx1"/>
                </a:solidFill>
                <a:latin typeface="Carlito"/>
              </a:rPr>
              <a:t>interconnection: Some mechanism that provides for communication among the control unit, ALU, and registers.</a:t>
            </a:r>
            <a:endParaRPr lang="en-US" sz="1600" b="1" dirty="0" smtClean="0">
              <a:solidFill>
                <a:schemeClr val="tx1"/>
              </a:solidFill>
              <a:latin typeface="Carlito"/>
            </a:endParaRPr>
          </a:p>
          <a:p>
            <a:endParaRPr lang="en-US" dirty="0"/>
          </a:p>
        </p:txBody>
      </p:sp>
    </p:spTree>
    <p:extLst>
      <p:ext uri="{BB962C8B-B14F-4D97-AF65-F5344CB8AC3E}">
        <p14:creationId xmlns:p14="http://schemas.microsoft.com/office/powerpoint/2010/main" val="2756806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313385"/>
            <a:ext cx="5567680" cy="452120"/>
          </a:xfrm>
          <a:prstGeom prst="rect">
            <a:avLst/>
          </a:prstGeom>
        </p:spPr>
        <p:txBody>
          <a:bodyPr vert="horz" wrap="square" lIns="0" tIns="12065" rIns="0" bIns="0" rtlCol="0">
            <a:spAutoFit/>
          </a:bodyPr>
          <a:lstStyle/>
          <a:p>
            <a:pPr marL="12700">
              <a:lnSpc>
                <a:spcPct val="100000"/>
              </a:lnSpc>
              <a:spcBef>
                <a:spcPts val="95"/>
              </a:spcBef>
            </a:pPr>
            <a:r>
              <a:rPr sz="2800" b="1" spc="-160" dirty="0">
                <a:solidFill>
                  <a:srgbClr val="FFFFFF"/>
                </a:solidFill>
                <a:latin typeface="Trebuchet MS"/>
                <a:cs typeface="Trebuchet MS"/>
              </a:rPr>
              <a:t>Historical </a:t>
            </a:r>
            <a:r>
              <a:rPr sz="2800" b="1" spc="-155" dirty="0">
                <a:solidFill>
                  <a:srgbClr val="FFFFFF"/>
                </a:solidFill>
                <a:latin typeface="Trebuchet MS"/>
                <a:cs typeface="Trebuchet MS"/>
              </a:rPr>
              <a:t>Development </a:t>
            </a:r>
            <a:r>
              <a:rPr sz="2800" b="1" spc="-114" dirty="0">
                <a:solidFill>
                  <a:srgbClr val="FFFFFF"/>
                </a:solidFill>
                <a:latin typeface="Trebuchet MS"/>
                <a:cs typeface="Trebuchet MS"/>
              </a:rPr>
              <a:t>of</a:t>
            </a:r>
            <a:r>
              <a:rPr sz="2800" b="1" spc="-270" dirty="0">
                <a:solidFill>
                  <a:srgbClr val="FFFFFF"/>
                </a:solidFill>
                <a:latin typeface="Trebuchet MS"/>
                <a:cs typeface="Trebuchet MS"/>
              </a:rPr>
              <a:t> </a:t>
            </a:r>
            <a:r>
              <a:rPr sz="2800" b="1" spc="-145" dirty="0">
                <a:solidFill>
                  <a:srgbClr val="FFFFFF"/>
                </a:solidFill>
                <a:latin typeface="Trebuchet MS"/>
                <a:cs typeface="Trebuchet MS"/>
              </a:rPr>
              <a:t>Computing</a:t>
            </a:r>
            <a:endParaRPr sz="2800">
              <a:latin typeface="Trebuchet MS"/>
              <a:cs typeface="Trebuchet MS"/>
            </a:endParaRPr>
          </a:p>
        </p:txBody>
      </p:sp>
      <p:sp>
        <p:nvSpPr>
          <p:cNvPr id="13" name="object 1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3" name="object 3"/>
          <p:cNvSpPr txBox="1"/>
          <p:nvPr/>
        </p:nvSpPr>
        <p:spPr>
          <a:xfrm>
            <a:off x="485140" y="1088859"/>
            <a:ext cx="8187690" cy="5026660"/>
          </a:xfrm>
          <a:prstGeom prst="rect">
            <a:avLst/>
          </a:prstGeom>
        </p:spPr>
        <p:txBody>
          <a:bodyPr vert="horz" wrap="square" lIns="0" tIns="80010" rIns="0" bIns="0" rtlCol="0">
            <a:spAutoFit/>
          </a:bodyPr>
          <a:lstStyle/>
          <a:p>
            <a:pPr marL="406400" indent="-343535">
              <a:lnSpc>
                <a:spcPct val="100000"/>
              </a:lnSpc>
              <a:spcBef>
                <a:spcPts val="630"/>
              </a:spcBef>
              <a:buFont typeface="Wingdings"/>
              <a:buChar char=""/>
              <a:tabLst>
                <a:tab pos="406400" algn="l"/>
                <a:tab pos="407034" algn="l"/>
              </a:tabLst>
            </a:pPr>
            <a:r>
              <a:rPr sz="2200" spc="-95" dirty="0">
                <a:latin typeface="Arial"/>
                <a:cs typeface="Arial"/>
              </a:rPr>
              <a:t>First </a:t>
            </a:r>
            <a:r>
              <a:rPr sz="2200" spc="-85" dirty="0">
                <a:latin typeface="Arial"/>
                <a:cs typeface="Arial"/>
              </a:rPr>
              <a:t>calculating </a:t>
            </a:r>
            <a:r>
              <a:rPr sz="2200" spc="-80" dirty="0">
                <a:latin typeface="Arial"/>
                <a:cs typeface="Arial"/>
              </a:rPr>
              <a:t>‘machines’ </a:t>
            </a:r>
            <a:r>
              <a:rPr sz="2200" spc="-75" dirty="0">
                <a:latin typeface="Arial"/>
                <a:cs typeface="Arial"/>
              </a:rPr>
              <a:t>were </a:t>
            </a:r>
            <a:r>
              <a:rPr sz="2200" spc="-85" dirty="0">
                <a:latin typeface="Arial"/>
                <a:cs typeface="Arial"/>
              </a:rPr>
              <a:t>fingers, </a:t>
            </a:r>
            <a:r>
              <a:rPr sz="2200" spc="-110" dirty="0">
                <a:latin typeface="Arial"/>
                <a:cs typeface="Arial"/>
              </a:rPr>
              <a:t>stones, </a:t>
            </a:r>
            <a:r>
              <a:rPr sz="2200" spc="-130" dirty="0">
                <a:latin typeface="Arial"/>
                <a:cs typeface="Arial"/>
              </a:rPr>
              <a:t>beads,</a:t>
            </a:r>
            <a:r>
              <a:rPr sz="2200" spc="-250" dirty="0">
                <a:latin typeface="Arial"/>
                <a:cs typeface="Arial"/>
              </a:rPr>
              <a:t> </a:t>
            </a:r>
            <a:r>
              <a:rPr sz="2200" spc="-20" dirty="0">
                <a:latin typeface="Carlito"/>
                <a:cs typeface="Carlito"/>
              </a:rPr>
              <a:t>etc</a:t>
            </a:r>
            <a:endParaRPr sz="2200" dirty="0">
              <a:latin typeface="Carlito"/>
              <a:cs typeface="Carlito"/>
            </a:endParaRPr>
          </a:p>
          <a:p>
            <a:pPr marL="406400" indent="-343535">
              <a:lnSpc>
                <a:spcPct val="100000"/>
              </a:lnSpc>
              <a:spcBef>
                <a:spcPts val="530"/>
              </a:spcBef>
              <a:buFont typeface="Wingdings"/>
              <a:buChar char=""/>
              <a:tabLst>
                <a:tab pos="406400" algn="l"/>
                <a:tab pos="407034" algn="l"/>
              </a:tabLst>
            </a:pPr>
            <a:r>
              <a:rPr sz="2200" spc="-10" dirty="0">
                <a:latin typeface="Carlito"/>
                <a:cs typeface="Carlito"/>
              </a:rPr>
              <a:t>Examples </a:t>
            </a:r>
            <a:r>
              <a:rPr sz="2200" spc="-5" dirty="0">
                <a:latin typeface="Carlito"/>
                <a:cs typeface="Carlito"/>
              </a:rPr>
              <a:t>of </a:t>
            </a:r>
            <a:r>
              <a:rPr sz="2200" spc="-15" dirty="0">
                <a:latin typeface="Carlito"/>
                <a:cs typeface="Carlito"/>
              </a:rPr>
              <a:t>counting </a:t>
            </a:r>
            <a:r>
              <a:rPr sz="2200" spc="-5" dirty="0">
                <a:latin typeface="Carlito"/>
                <a:cs typeface="Carlito"/>
              </a:rPr>
              <a:t>aids </a:t>
            </a:r>
            <a:r>
              <a:rPr sz="2200" spc="-15" dirty="0">
                <a:latin typeface="Carlito"/>
                <a:cs typeface="Carlito"/>
              </a:rPr>
              <a:t>from </a:t>
            </a:r>
            <a:r>
              <a:rPr sz="2200" spc="-10" dirty="0">
                <a:latin typeface="Carlito"/>
                <a:cs typeface="Carlito"/>
              </a:rPr>
              <a:t>ancient civilizations</a:t>
            </a:r>
            <a:r>
              <a:rPr sz="2200" spc="70" dirty="0">
                <a:latin typeface="Carlito"/>
                <a:cs typeface="Carlito"/>
              </a:rPr>
              <a:t> </a:t>
            </a:r>
            <a:r>
              <a:rPr sz="2200" spc="-5" dirty="0">
                <a:latin typeface="Carlito"/>
                <a:cs typeface="Carlito"/>
              </a:rPr>
              <a:t>includes</a:t>
            </a:r>
            <a:endParaRPr sz="2200" dirty="0">
              <a:latin typeface="Carlito"/>
              <a:cs typeface="Carlito"/>
            </a:endParaRPr>
          </a:p>
          <a:p>
            <a:pPr marL="807085" lvl="1" indent="-287020">
              <a:lnSpc>
                <a:spcPct val="100000"/>
              </a:lnSpc>
              <a:spcBef>
                <a:spcPts val="445"/>
              </a:spcBef>
              <a:buFont typeface="Wingdings"/>
              <a:buChar char=""/>
              <a:tabLst>
                <a:tab pos="807720" algn="l"/>
              </a:tabLst>
            </a:pPr>
            <a:r>
              <a:rPr sz="1800" spc="-5" dirty="0">
                <a:latin typeface="Carlito"/>
                <a:cs typeface="Carlito"/>
              </a:rPr>
              <a:t>Greece: The Abacus</a:t>
            </a:r>
            <a:r>
              <a:rPr sz="1800" spc="20" dirty="0">
                <a:latin typeface="Carlito"/>
                <a:cs typeface="Carlito"/>
              </a:rPr>
              <a:t> </a:t>
            </a:r>
            <a:r>
              <a:rPr sz="1800" spc="-5" dirty="0">
                <a:latin typeface="Carlito"/>
                <a:cs typeface="Carlito"/>
              </a:rPr>
              <a:t>(287BC)</a:t>
            </a:r>
            <a:endParaRPr sz="1800" dirty="0">
              <a:latin typeface="Carlito"/>
              <a:cs typeface="Carlito"/>
            </a:endParaRPr>
          </a:p>
          <a:p>
            <a:pPr marL="807085" lvl="1" indent="-287020">
              <a:lnSpc>
                <a:spcPct val="100000"/>
              </a:lnSpc>
              <a:spcBef>
                <a:spcPts val="434"/>
              </a:spcBef>
              <a:buFont typeface="Wingdings"/>
              <a:buChar char=""/>
              <a:tabLst>
                <a:tab pos="807720" algn="l"/>
              </a:tabLst>
            </a:pPr>
            <a:r>
              <a:rPr sz="1800" spc="-5" dirty="0">
                <a:latin typeface="Carlito"/>
                <a:cs typeface="Carlito"/>
              </a:rPr>
              <a:t>Africa: </a:t>
            </a:r>
            <a:r>
              <a:rPr sz="1800" spc="-15" dirty="0">
                <a:latin typeface="Carlito"/>
                <a:cs typeface="Carlito"/>
              </a:rPr>
              <a:t>decorated </a:t>
            </a:r>
            <a:r>
              <a:rPr sz="1800" spc="-5" dirty="0">
                <a:latin typeface="Carlito"/>
                <a:cs typeface="Carlito"/>
              </a:rPr>
              <a:t>necklace </a:t>
            </a:r>
            <a:r>
              <a:rPr sz="1800" dirty="0">
                <a:latin typeface="Carlito"/>
                <a:cs typeface="Carlito"/>
              </a:rPr>
              <a:t>and </a:t>
            </a:r>
            <a:r>
              <a:rPr sz="1800" spc="-10" dirty="0">
                <a:latin typeface="Carlito"/>
                <a:cs typeface="Carlito"/>
              </a:rPr>
              <a:t>wrist</a:t>
            </a:r>
            <a:r>
              <a:rPr sz="1800" spc="60" dirty="0">
                <a:latin typeface="Carlito"/>
                <a:cs typeface="Carlito"/>
              </a:rPr>
              <a:t> </a:t>
            </a:r>
            <a:r>
              <a:rPr sz="1800" spc="-5" dirty="0">
                <a:latin typeface="Carlito"/>
                <a:cs typeface="Carlito"/>
              </a:rPr>
              <a:t>bands</a:t>
            </a:r>
            <a:endParaRPr sz="1800" dirty="0">
              <a:latin typeface="Carlito"/>
              <a:cs typeface="Carlito"/>
            </a:endParaRPr>
          </a:p>
          <a:p>
            <a:pPr marL="807085" lvl="1" indent="-287020">
              <a:lnSpc>
                <a:spcPct val="100000"/>
              </a:lnSpc>
              <a:spcBef>
                <a:spcPts val="430"/>
              </a:spcBef>
              <a:buFont typeface="Wingdings"/>
              <a:buChar char=""/>
              <a:tabLst>
                <a:tab pos="807720" algn="l"/>
              </a:tabLst>
            </a:pPr>
            <a:r>
              <a:rPr sz="1800" spc="-10" dirty="0">
                <a:latin typeface="Carlito"/>
                <a:cs typeface="Carlito"/>
              </a:rPr>
              <a:t>Peru: </a:t>
            </a:r>
            <a:r>
              <a:rPr sz="1800" spc="-15" dirty="0">
                <a:latin typeface="Carlito"/>
                <a:cs typeface="Carlito"/>
              </a:rPr>
              <a:t>rows </a:t>
            </a:r>
            <a:r>
              <a:rPr sz="1800" spc="-5" dirty="0">
                <a:latin typeface="Carlito"/>
                <a:cs typeface="Carlito"/>
              </a:rPr>
              <a:t>of </a:t>
            </a:r>
            <a:r>
              <a:rPr sz="1800" spc="-10" dirty="0">
                <a:latin typeface="Carlito"/>
                <a:cs typeface="Carlito"/>
              </a:rPr>
              <a:t>knotted strings,</a:t>
            </a:r>
            <a:r>
              <a:rPr sz="1800" spc="60" dirty="0">
                <a:latin typeface="Carlito"/>
                <a:cs typeface="Carlito"/>
              </a:rPr>
              <a:t> </a:t>
            </a:r>
            <a:r>
              <a:rPr sz="1800" spc="-15" dirty="0">
                <a:latin typeface="Carlito"/>
                <a:cs typeface="Carlito"/>
              </a:rPr>
              <a:t>etc</a:t>
            </a:r>
            <a:endParaRPr sz="1800" dirty="0">
              <a:latin typeface="Carlito"/>
              <a:cs typeface="Carlito"/>
            </a:endParaRPr>
          </a:p>
          <a:p>
            <a:pPr marL="406400" marR="808355" indent="-343535">
              <a:lnSpc>
                <a:spcPct val="100000"/>
              </a:lnSpc>
              <a:spcBef>
                <a:spcPts val="475"/>
              </a:spcBef>
              <a:buFont typeface="Wingdings"/>
              <a:buChar char=""/>
              <a:tabLst>
                <a:tab pos="406400" algn="l"/>
                <a:tab pos="407034" algn="l"/>
              </a:tabLst>
            </a:pPr>
            <a:r>
              <a:rPr sz="2000" dirty="0">
                <a:latin typeface="Carlito"/>
                <a:cs typeface="Carlito"/>
              </a:rPr>
              <a:t>1</a:t>
            </a:r>
            <a:r>
              <a:rPr sz="1950" baseline="25641" dirty="0">
                <a:latin typeface="Carlito"/>
                <a:cs typeface="Carlito"/>
              </a:rPr>
              <a:t>st </a:t>
            </a:r>
            <a:r>
              <a:rPr sz="2000" dirty="0">
                <a:latin typeface="Carlito"/>
                <a:cs typeface="Carlito"/>
              </a:rPr>
              <a:t>mechanical </a:t>
            </a:r>
            <a:r>
              <a:rPr sz="2000" spc="-5" dirty="0">
                <a:latin typeface="Carlito"/>
                <a:cs typeface="Carlito"/>
              </a:rPr>
              <a:t>calculating </a:t>
            </a:r>
            <a:r>
              <a:rPr sz="2000" dirty="0">
                <a:latin typeface="Carlito"/>
                <a:cs typeface="Carlito"/>
              </a:rPr>
              <a:t>machine </a:t>
            </a:r>
            <a:r>
              <a:rPr sz="2000" spc="-10" dirty="0">
                <a:latin typeface="Carlito"/>
                <a:cs typeface="Carlito"/>
              </a:rPr>
              <a:t>was </a:t>
            </a:r>
            <a:r>
              <a:rPr sz="2000" dirty="0">
                <a:latin typeface="Carlito"/>
                <a:cs typeface="Carlito"/>
              </a:rPr>
              <a:t>the </a:t>
            </a:r>
            <a:r>
              <a:rPr sz="2000" spc="-5" dirty="0">
                <a:latin typeface="Carlito"/>
                <a:cs typeface="Carlito"/>
              </a:rPr>
              <a:t>Antikythera used by </a:t>
            </a:r>
            <a:r>
              <a:rPr sz="2000" dirty="0">
                <a:latin typeface="Carlito"/>
                <a:cs typeface="Carlito"/>
              </a:rPr>
              <a:t>the  </a:t>
            </a:r>
            <a:r>
              <a:rPr sz="2000" spc="-5" dirty="0">
                <a:latin typeface="Carlito"/>
                <a:cs typeface="Carlito"/>
              </a:rPr>
              <a:t>ancient </a:t>
            </a:r>
            <a:r>
              <a:rPr sz="2000" spc="-10" dirty="0">
                <a:latin typeface="Carlito"/>
                <a:cs typeface="Carlito"/>
              </a:rPr>
              <a:t>Greeks </a:t>
            </a:r>
            <a:r>
              <a:rPr sz="2000" spc="-15" dirty="0">
                <a:latin typeface="Carlito"/>
                <a:cs typeface="Carlito"/>
              </a:rPr>
              <a:t>for </a:t>
            </a:r>
            <a:r>
              <a:rPr sz="2000" spc="-10" dirty="0">
                <a:latin typeface="Carlito"/>
                <a:cs typeface="Carlito"/>
              </a:rPr>
              <a:t>astronomical</a:t>
            </a:r>
            <a:r>
              <a:rPr sz="2000" spc="30" dirty="0">
                <a:latin typeface="Carlito"/>
                <a:cs typeface="Carlito"/>
              </a:rPr>
              <a:t> </a:t>
            </a:r>
            <a:r>
              <a:rPr sz="2000" spc="-5" dirty="0">
                <a:latin typeface="Carlito"/>
                <a:cs typeface="Carlito"/>
              </a:rPr>
              <a:t>calculations</a:t>
            </a:r>
            <a:endParaRPr sz="2000" dirty="0">
              <a:latin typeface="Carlito"/>
              <a:cs typeface="Carlito"/>
            </a:endParaRPr>
          </a:p>
          <a:p>
            <a:pPr marL="406400" indent="-343535">
              <a:lnSpc>
                <a:spcPct val="100000"/>
              </a:lnSpc>
              <a:spcBef>
                <a:spcPts val="520"/>
              </a:spcBef>
              <a:buFont typeface="Wingdings"/>
              <a:buChar char=""/>
              <a:tabLst>
                <a:tab pos="406400" algn="l"/>
                <a:tab pos="407034" algn="l"/>
              </a:tabLst>
            </a:pPr>
            <a:r>
              <a:rPr sz="2200" b="1" spc="-100" dirty="0">
                <a:solidFill>
                  <a:srgbClr val="FF0000"/>
                </a:solidFill>
                <a:latin typeface="Trebuchet MS"/>
                <a:cs typeface="Trebuchet MS"/>
              </a:rPr>
              <a:t>Mechanical </a:t>
            </a:r>
            <a:r>
              <a:rPr sz="2200" b="1" spc="-125" dirty="0">
                <a:solidFill>
                  <a:srgbClr val="FF0000"/>
                </a:solidFill>
                <a:latin typeface="Trebuchet MS"/>
                <a:cs typeface="Trebuchet MS"/>
              </a:rPr>
              <a:t>computation </a:t>
            </a:r>
            <a:r>
              <a:rPr sz="2200" b="1" spc="-105" dirty="0">
                <a:solidFill>
                  <a:srgbClr val="FF0000"/>
                </a:solidFill>
                <a:latin typeface="Trebuchet MS"/>
                <a:cs typeface="Trebuchet MS"/>
              </a:rPr>
              <a:t>did not </a:t>
            </a:r>
            <a:r>
              <a:rPr sz="2200" b="1" spc="-125" dirty="0">
                <a:solidFill>
                  <a:srgbClr val="FF0000"/>
                </a:solidFill>
                <a:latin typeface="Trebuchet MS"/>
                <a:cs typeface="Trebuchet MS"/>
              </a:rPr>
              <a:t>get </a:t>
            </a:r>
            <a:r>
              <a:rPr sz="2200" b="1" spc="-95" dirty="0">
                <a:solidFill>
                  <a:srgbClr val="FF0000"/>
                </a:solidFill>
                <a:latin typeface="Trebuchet MS"/>
                <a:cs typeface="Trebuchet MS"/>
              </a:rPr>
              <a:t>going </a:t>
            </a:r>
            <a:r>
              <a:rPr sz="2200" b="1" spc="-125" dirty="0">
                <a:solidFill>
                  <a:srgbClr val="FF0000"/>
                </a:solidFill>
                <a:latin typeface="Trebuchet MS"/>
                <a:cs typeface="Trebuchet MS"/>
              </a:rPr>
              <a:t>until </a:t>
            </a:r>
            <a:r>
              <a:rPr sz="2200" b="1" spc="-140" dirty="0">
                <a:solidFill>
                  <a:srgbClr val="FF0000"/>
                </a:solidFill>
                <a:latin typeface="Trebuchet MS"/>
                <a:cs typeface="Trebuchet MS"/>
              </a:rPr>
              <a:t>the </a:t>
            </a:r>
            <a:r>
              <a:rPr sz="2200" b="1" spc="-120" dirty="0">
                <a:solidFill>
                  <a:srgbClr val="FF0000"/>
                </a:solidFill>
                <a:latin typeface="Trebuchet MS"/>
                <a:cs typeface="Trebuchet MS"/>
              </a:rPr>
              <a:t>17</a:t>
            </a:r>
            <a:r>
              <a:rPr sz="2175" b="1" spc="-179" baseline="24904" dirty="0">
                <a:solidFill>
                  <a:srgbClr val="FF0000"/>
                </a:solidFill>
                <a:latin typeface="Trebuchet MS"/>
                <a:cs typeface="Trebuchet MS"/>
              </a:rPr>
              <a:t>th</a:t>
            </a:r>
            <a:r>
              <a:rPr sz="2175" b="1" spc="-419" baseline="24904" dirty="0">
                <a:solidFill>
                  <a:srgbClr val="FF0000"/>
                </a:solidFill>
                <a:latin typeface="Trebuchet MS"/>
                <a:cs typeface="Trebuchet MS"/>
              </a:rPr>
              <a:t> </a:t>
            </a:r>
            <a:r>
              <a:rPr sz="2200" b="1" spc="-150" dirty="0">
                <a:solidFill>
                  <a:srgbClr val="FF0000"/>
                </a:solidFill>
                <a:latin typeface="Trebuchet MS"/>
                <a:cs typeface="Trebuchet MS"/>
              </a:rPr>
              <a:t>century</a:t>
            </a:r>
            <a:endParaRPr sz="2200" dirty="0">
              <a:latin typeface="Trebuchet MS"/>
              <a:cs typeface="Trebuchet MS"/>
            </a:endParaRPr>
          </a:p>
          <a:p>
            <a:pPr marL="807085" marR="68580" indent="-287020">
              <a:lnSpc>
                <a:spcPct val="100000"/>
              </a:lnSpc>
              <a:spcBef>
                <a:spcPts val="484"/>
              </a:spcBef>
              <a:buFont typeface="Arial"/>
              <a:buChar char="–"/>
              <a:tabLst>
                <a:tab pos="807085" algn="l"/>
                <a:tab pos="807720" algn="l"/>
              </a:tabLst>
            </a:pPr>
            <a:r>
              <a:rPr sz="2000" dirty="0">
                <a:latin typeface="Carlito"/>
                <a:cs typeface="Carlito"/>
              </a:rPr>
              <a:t>Blaise </a:t>
            </a:r>
            <a:r>
              <a:rPr sz="2000" spc="-10" dirty="0">
                <a:latin typeface="Carlito"/>
                <a:cs typeface="Carlito"/>
              </a:rPr>
              <a:t>Pascal, </a:t>
            </a:r>
            <a:r>
              <a:rPr sz="2000" spc="-5" dirty="0">
                <a:latin typeface="Carlito"/>
                <a:cs typeface="Carlito"/>
              </a:rPr>
              <a:t>aged 19, </a:t>
            </a:r>
            <a:r>
              <a:rPr sz="2000" spc="-15" dirty="0">
                <a:latin typeface="Carlito"/>
                <a:cs typeface="Carlito"/>
              </a:rPr>
              <a:t>invented </a:t>
            </a:r>
            <a:r>
              <a:rPr sz="2000" dirty="0">
                <a:latin typeface="Carlito"/>
                <a:cs typeface="Carlito"/>
              </a:rPr>
              <a:t>a </a:t>
            </a:r>
            <a:r>
              <a:rPr sz="2000" spc="-5" dirty="0">
                <a:latin typeface="Carlito"/>
                <a:cs typeface="Carlito"/>
              </a:rPr>
              <a:t>gear-based </a:t>
            </a:r>
            <a:r>
              <a:rPr sz="2000" dirty="0">
                <a:latin typeface="Carlito"/>
                <a:cs typeface="Carlito"/>
              </a:rPr>
              <a:t>machine </a:t>
            </a:r>
            <a:r>
              <a:rPr sz="2000" spc="-15" dirty="0">
                <a:latin typeface="Carlito"/>
                <a:cs typeface="Carlito"/>
              </a:rPr>
              <a:t>for </a:t>
            </a:r>
            <a:r>
              <a:rPr sz="2000" dirty="0">
                <a:latin typeface="Carlito"/>
                <a:cs typeface="Carlito"/>
              </a:rPr>
              <a:t>addition and  </a:t>
            </a:r>
            <a:r>
              <a:rPr sz="2000" spc="-5" dirty="0">
                <a:latin typeface="Carlito"/>
                <a:cs typeface="Carlito"/>
              </a:rPr>
              <a:t>subtraction in</a:t>
            </a:r>
            <a:r>
              <a:rPr sz="2000" spc="-10" dirty="0">
                <a:latin typeface="Carlito"/>
                <a:cs typeface="Carlito"/>
              </a:rPr>
              <a:t> </a:t>
            </a:r>
            <a:r>
              <a:rPr sz="2000" dirty="0">
                <a:latin typeface="Carlito"/>
                <a:cs typeface="Carlito"/>
              </a:rPr>
              <a:t>1642</a:t>
            </a:r>
          </a:p>
          <a:p>
            <a:pPr marL="807085" indent="-287020">
              <a:lnSpc>
                <a:spcPct val="100000"/>
              </a:lnSpc>
              <a:spcBef>
                <a:spcPts val="484"/>
              </a:spcBef>
              <a:buFont typeface="Arial"/>
              <a:buChar char="–"/>
              <a:tabLst>
                <a:tab pos="807085" algn="l"/>
                <a:tab pos="807720" algn="l"/>
              </a:tabLst>
            </a:pPr>
            <a:r>
              <a:rPr sz="2000" spc="-5" dirty="0">
                <a:latin typeface="Carlito"/>
                <a:cs typeface="Carlito"/>
              </a:rPr>
              <a:t>In </a:t>
            </a:r>
            <a:r>
              <a:rPr sz="2000" dirty="0">
                <a:latin typeface="Carlito"/>
                <a:cs typeface="Carlito"/>
              </a:rPr>
              <a:t>1672, </a:t>
            </a:r>
            <a:r>
              <a:rPr sz="2000" spc="-10" dirty="0">
                <a:latin typeface="Carlito"/>
                <a:cs typeface="Carlito"/>
              </a:rPr>
              <a:t>von </a:t>
            </a:r>
            <a:r>
              <a:rPr sz="2000" spc="-5" dirty="0">
                <a:latin typeface="Carlito"/>
                <a:cs typeface="Carlito"/>
              </a:rPr>
              <a:t>Leibnitz </a:t>
            </a:r>
            <a:r>
              <a:rPr sz="2000" dirty="0">
                <a:latin typeface="Carlito"/>
                <a:cs typeface="Carlito"/>
              </a:rPr>
              <a:t>added </a:t>
            </a:r>
            <a:r>
              <a:rPr sz="2000" spc="-5" dirty="0">
                <a:latin typeface="Carlito"/>
                <a:cs typeface="Carlito"/>
              </a:rPr>
              <a:t>multiplication </a:t>
            </a:r>
            <a:r>
              <a:rPr sz="2000" dirty="0">
                <a:latin typeface="Carlito"/>
                <a:cs typeface="Carlito"/>
              </a:rPr>
              <a:t>and</a:t>
            </a:r>
            <a:r>
              <a:rPr sz="2000" spc="-50" dirty="0">
                <a:latin typeface="Carlito"/>
                <a:cs typeface="Carlito"/>
              </a:rPr>
              <a:t> </a:t>
            </a:r>
            <a:r>
              <a:rPr sz="2000" spc="-5" dirty="0">
                <a:latin typeface="Carlito"/>
                <a:cs typeface="Carlito"/>
              </a:rPr>
              <a:t>division</a:t>
            </a:r>
            <a:endParaRPr sz="2000" dirty="0">
              <a:latin typeface="Carlito"/>
              <a:cs typeface="Carlito"/>
            </a:endParaRPr>
          </a:p>
          <a:p>
            <a:pPr marL="807085" indent="-287020">
              <a:lnSpc>
                <a:spcPct val="100000"/>
              </a:lnSpc>
              <a:spcBef>
                <a:spcPts val="480"/>
              </a:spcBef>
              <a:buFont typeface="Arial"/>
              <a:buChar char="–"/>
              <a:tabLst>
                <a:tab pos="807085" algn="l"/>
                <a:tab pos="807720" algn="l"/>
              </a:tabLst>
            </a:pPr>
            <a:r>
              <a:rPr sz="2000" spc="-5" dirty="0">
                <a:latin typeface="Carlito"/>
                <a:cs typeface="Carlito"/>
              </a:rPr>
              <a:t>Then came </a:t>
            </a:r>
            <a:r>
              <a:rPr sz="2000" dirty="0">
                <a:latin typeface="Carlito"/>
                <a:cs typeface="Carlito"/>
              </a:rPr>
              <a:t>the </a:t>
            </a:r>
            <a:r>
              <a:rPr sz="2000" spc="-5" dirty="0">
                <a:latin typeface="Carlito"/>
                <a:cs typeface="Carlito"/>
              </a:rPr>
              <a:t>Charles </a:t>
            </a:r>
            <a:r>
              <a:rPr sz="2000" spc="-140" dirty="0">
                <a:latin typeface="Arial"/>
                <a:cs typeface="Arial"/>
              </a:rPr>
              <a:t>Babbage’s </a:t>
            </a:r>
            <a:r>
              <a:rPr sz="2000" spc="-10" dirty="0">
                <a:latin typeface="Carlito"/>
                <a:cs typeface="Carlito"/>
              </a:rPr>
              <a:t>Difference</a:t>
            </a:r>
            <a:r>
              <a:rPr sz="2000" spc="5" dirty="0">
                <a:latin typeface="Carlito"/>
                <a:cs typeface="Carlito"/>
              </a:rPr>
              <a:t> </a:t>
            </a:r>
            <a:r>
              <a:rPr sz="2000" dirty="0">
                <a:latin typeface="Carlito"/>
                <a:cs typeface="Carlito"/>
              </a:rPr>
              <a:t>Engine</a:t>
            </a:r>
          </a:p>
          <a:p>
            <a:pPr marL="1206500" lvl="1" indent="-229235">
              <a:lnSpc>
                <a:spcPct val="100000"/>
              </a:lnSpc>
              <a:spcBef>
                <a:spcPts val="480"/>
              </a:spcBef>
              <a:buFont typeface="Arial"/>
              <a:buChar char="•"/>
              <a:tabLst>
                <a:tab pos="1206500" algn="l"/>
                <a:tab pos="1207135" algn="l"/>
              </a:tabLst>
            </a:pPr>
            <a:r>
              <a:rPr sz="2000" dirty="0">
                <a:latin typeface="Carlito"/>
                <a:cs typeface="Carlito"/>
              </a:rPr>
              <a:t>Only addition and </a:t>
            </a:r>
            <a:r>
              <a:rPr sz="2000" spc="-5" dirty="0">
                <a:latin typeface="Carlito"/>
                <a:cs typeface="Carlito"/>
              </a:rPr>
              <a:t>subtraction </a:t>
            </a:r>
            <a:r>
              <a:rPr sz="2000" dirty="0">
                <a:latin typeface="Carlito"/>
                <a:cs typeface="Carlito"/>
              </a:rPr>
              <a:t>but </a:t>
            </a:r>
            <a:r>
              <a:rPr sz="2000" spc="-5" dirty="0">
                <a:latin typeface="Carlito"/>
                <a:cs typeface="Carlito"/>
              </a:rPr>
              <a:t>with hard-copy</a:t>
            </a:r>
            <a:r>
              <a:rPr sz="2000" spc="-95" dirty="0">
                <a:latin typeface="Carlito"/>
                <a:cs typeface="Carlito"/>
              </a:rPr>
              <a:t> </a:t>
            </a:r>
            <a:r>
              <a:rPr sz="2000" spc="-5" dirty="0">
                <a:latin typeface="Carlito"/>
                <a:cs typeface="Carlito"/>
              </a:rPr>
              <a:t>output</a:t>
            </a:r>
            <a:endParaRPr sz="2000" dirty="0">
              <a:latin typeface="Carlito"/>
              <a:cs typeface="Carlito"/>
            </a:endParaRPr>
          </a:p>
          <a:p>
            <a:pPr marL="1206500" lvl="1" indent="-229235">
              <a:lnSpc>
                <a:spcPct val="100000"/>
              </a:lnSpc>
              <a:spcBef>
                <a:spcPts val="480"/>
              </a:spcBef>
              <a:buFont typeface="Arial"/>
              <a:buChar char="•"/>
              <a:tabLst>
                <a:tab pos="1206500" algn="l"/>
                <a:tab pos="1207135" algn="l"/>
              </a:tabLst>
            </a:pPr>
            <a:r>
              <a:rPr sz="2000" spc="-5" dirty="0">
                <a:latin typeface="Carlito"/>
                <a:cs typeface="Carlito"/>
              </a:rPr>
              <a:t>Laid </a:t>
            </a:r>
            <a:r>
              <a:rPr sz="2000" dirty="0">
                <a:latin typeface="Carlito"/>
                <a:cs typeface="Carlito"/>
              </a:rPr>
              <a:t>the </a:t>
            </a:r>
            <a:r>
              <a:rPr sz="2000" spc="-10" dirty="0">
                <a:latin typeface="Carlito"/>
                <a:cs typeface="Carlito"/>
              </a:rPr>
              <a:t>foundation </a:t>
            </a:r>
            <a:r>
              <a:rPr sz="2000" spc="-15" dirty="0">
                <a:latin typeface="Carlito"/>
                <a:cs typeface="Carlito"/>
              </a:rPr>
              <a:t>for </a:t>
            </a:r>
            <a:r>
              <a:rPr sz="2000" dirty="0">
                <a:latin typeface="Carlito"/>
                <a:cs typeface="Carlito"/>
              </a:rPr>
              <a:t>1</a:t>
            </a:r>
            <a:r>
              <a:rPr sz="1950" baseline="25641" dirty="0">
                <a:latin typeface="Carlito"/>
                <a:cs typeface="Carlito"/>
              </a:rPr>
              <a:t>st </a:t>
            </a:r>
            <a:r>
              <a:rPr sz="2000" spc="-10" dirty="0">
                <a:latin typeface="Carlito"/>
                <a:cs typeface="Carlito"/>
              </a:rPr>
              <a:t>programmable </a:t>
            </a:r>
            <a:r>
              <a:rPr sz="2000" dirty="0">
                <a:latin typeface="Carlito"/>
                <a:cs typeface="Carlito"/>
              </a:rPr>
              <a:t>mechanical</a:t>
            </a:r>
            <a:r>
              <a:rPr sz="2000" spc="-150" dirty="0">
                <a:latin typeface="Carlito"/>
                <a:cs typeface="Carlito"/>
              </a:rPr>
              <a:t> </a:t>
            </a:r>
            <a:r>
              <a:rPr sz="2000" spc="-5" dirty="0">
                <a:latin typeface="Carlito"/>
                <a:cs typeface="Carlito"/>
              </a:rPr>
              <a:t>computer</a:t>
            </a:r>
            <a:endParaRPr sz="2000" dirty="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p:nvPr/>
        </p:nvSpPr>
        <p:spPr>
          <a:xfrm>
            <a:off x="6758305" y="1920328"/>
            <a:ext cx="1846199" cy="1016038"/>
          </a:xfrm>
          <a:prstGeom prst="rect">
            <a:avLst/>
          </a:prstGeom>
          <a:blipFill>
            <a:blip r:embed="rId6" cstate="print"/>
            <a:stretch>
              <a:fillRect/>
            </a:stretch>
          </a:blipFill>
        </p:spPr>
        <p:txBody>
          <a:bodyPr wrap="square" lIns="0" tIns="0" rIns="0" bIns="0" rtlCol="0"/>
          <a:lstStyle/>
          <a:p>
            <a:endParaRPr/>
          </a:p>
        </p:txBody>
      </p:sp>
      <p:sp>
        <p:nvSpPr>
          <p:cNvPr id="15" name="object 15"/>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177749"/>
            <a:ext cx="1706880" cy="69723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FFFF"/>
                </a:solidFill>
              </a:rPr>
              <a:t>Outline</a:t>
            </a:r>
          </a:p>
        </p:txBody>
      </p:sp>
      <p:sp>
        <p:nvSpPr>
          <p:cNvPr id="12" name="object 12"/>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3" name="object 3"/>
          <p:cNvSpPr txBox="1"/>
          <p:nvPr/>
        </p:nvSpPr>
        <p:spPr>
          <a:xfrm>
            <a:off x="521278" y="788415"/>
            <a:ext cx="6450965" cy="4569460"/>
          </a:xfrm>
          <a:prstGeom prst="rect">
            <a:avLst/>
          </a:prstGeom>
        </p:spPr>
        <p:txBody>
          <a:bodyPr vert="horz" wrap="square" lIns="0" tIns="88900" rIns="0" bIns="0" rtlCol="0">
            <a:spAutoFit/>
          </a:bodyPr>
          <a:lstStyle/>
          <a:p>
            <a:pPr marL="355600" indent="-343535">
              <a:lnSpc>
                <a:spcPct val="100000"/>
              </a:lnSpc>
              <a:spcBef>
                <a:spcPts val="700"/>
              </a:spcBef>
              <a:buFont typeface="Arial"/>
              <a:buChar char="•"/>
              <a:tabLst>
                <a:tab pos="355600" algn="l"/>
                <a:tab pos="356235" algn="l"/>
              </a:tabLst>
            </a:pPr>
            <a:r>
              <a:rPr sz="2400" dirty="0">
                <a:latin typeface="Carlito"/>
                <a:cs typeface="Carlito"/>
              </a:rPr>
              <a:t>Basic</a:t>
            </a:r>
            <a:r>
              <a:rPr sz="2400" spc="-40" dirty="0">
                <a:latin typeface="Carlito"/>
                <a:cs typeface="Carlito"/>
              </a:rPr>
              <a:t> </a:t>
            </a:r>
            <a:r>
              <a:rPr sz="2400" spc="-10" dirty="0">
                <a:latin typeface="Carlito"/>
                <a:cs typeface="Carlito"/>
              </a:rPr>
              <a:t>concepts</a:t>
            </a:r>
            <a:endParaRPr sz="2400" dirty="0">
              <a:latin typeface="Carlito"/>
              <a:cs typeface="Carlito"/>
            </a:endParaRPr>
          </a:p>
          <a:p>
            <a:pPr marL="756285" lvl="1" indent="-287020">
              <a:lnSpc>
                <a:spcPct val="100000"/>
              </a:lnSpc>
              <a:spcBef>
                <a:spcPts val="509"/>
              </a:spcBef>
              <a:buFont typeface="Arial"/>
              <a:buChar char="–"/>
              <a:tabLst>
                <a:tab pos="756285" algn="l"/>
                <a:tab pos="756920" algn="l"/>
              </a:tabLst>
            </a:pPr>
            <a:r>
              <a:rPr sz="2000" spc="-5" dirty="0">
                <a:latin typeface="Carlito"/>
                <a:cs typeface="Carlito"/>
              </a:rPr>
              <a:t>Brief </a:t>
            </a:r>
            <a:r>
              <a:rPr sz="2000" spc="-10" dirty="0">
                <a:latin typeface="Carlito"/>
                <a:cs typeface="Carlito"/>
              </a:rPr>
              <a:t>Historical</a:t>
            </a:r>
            <a:r>
              <a:rPr sz="2000" spc="10" dirty="0">
                <a:latin typeface="Carlito"/>
                <a:cs typeface="Carlito"/>
              </a:rPr>
              <a:t> </a:t>
            </a:r>
            <a:r>
              <a:rPr sz="2000" spc="-5" dirty="0">
                <a:latin typeface="Carlito"/>
                <a:cs typeface="Carlito"/>
              </a:rPr>
              <a:t>Overview</a:t>
            </a:r>
            <a:endParaRPr sz="2000" dirty="0">
              <a:latin typeface="Carlito"/>
              <a:cs typeface="Carlito"/>
            </a:endParaRPr>
          </a:p>
          <a:p>
            <a:pPr marL="756285" lvl="1" indent="-287020">
              <a:lnSpc>
                <a:spcPct val="100000"/>
              </a:lnSpc>
              <a:spcBef>
                <a:spcPts val="480"/>
              </a:spcBef>
              <a:buFont typeface="Arial"/>
              <a:buChar char="–"/>
              <a:tabLst>
                <a:tab pos="756285" algn="l"/>
                <a:tab pos="756920" algn="l"/>
              </a:tabLst>
            </a:pPr>
            <a:r>
              <a:rPr sz="2000" spc="-10" dirty="0">
                <a:latin typeface="Carlito"/>
                <a:cs typeface="Carlito"/>
              </a:rPr>
              <a:t>Stored </a:t>
            </a:r>
            <a:r>
              <a:rPr sz="2000" spc="-15" dirty="0">
                <a:latin typeface="Carlito"/>
                <a:cs typeface="Carlito"/>
              </a:rPr>
              <a:t>program </a:t>
            </a:r>
            <a:r>
              <a:rPr sz="2000" spc="-10" dirty="0">
                <a:latin typeface="Carlito"/>
                <a:cs typeface="Carlito"/>
              </a:rPr>
              <a:t>(von </a:t>
            </a:r>
            <a:r>
              <a:rPr sz="2000" dirty="0">
                <a:latin typeface="Carlito"/>
                <a:cs typeface="Carlito"/>
              </a:rPr>
              <a:t>Neumann) </a:t>
            </a:r>
            <a:r>
              <a:rPr sz="2000" spc="-10" dirty="0">
                <a:latin typeface="Carlito"/>
                <a:cs typeface="Carlito"/>
              </a:rPr>
              <a:t>computer</a:t>
            </a:r>
            <a:r>
              <a:rPr sz="2000" spc="5" dirty="0">
                <a:latin typeface="Carlito"/>
                <a:cs typeface="Carlito"/>
              </a:rPr>
              <a:t> </a:t>
            </a:r>
            <a:r>
              <a:rPr sz="2000" spc="-10" dirty="0">
                <a:latin typeface="Carlito"/>
                <a:cs typeface="Carlito"/>
              </a:rPr>
              <a:t>organisation</a:t>
            </a:r>
            <a:endParaRPr sz="2000" dirty="0">
              <a:latin typeface="Carlito"/>
              <a:cs typeface="Carlito"/>
            </a:endParaRPr>
          </a:p>
          <a:p>
            <a:pPr marL="756285" lvl="1" indent="-287020">
              <a:lnSpc>
                <a:spcPct val="100000"/>
              </a:lnSpc>
              <a:spcBef>
                <a:spcPts val="480"/>
              </a:spcBef>
              <a:buFont typeface="Arial"/>
              <a:buChar char="–"/>
              <a:tabLst>
                <a:tab pos="756285" algn="l"/>
                <a:tab pos="756920" algn="l"/>
              </a:tabLst>
            </a:pPr>
            <a:r>
              <a:rPr sz="2000" spc="-5" dirty="0">
                <a:latin typeface="Carlito"/>
                <a:cs typeface="Carlito"/>
              </a:rPr>
              <a:t>Instruction</a:t>
            </a:r>
            <a:r>
              <a:rPr sz="2000" spc="-70" dirty="0">
                <a:latin typeface="Carlito"/>
                <a:cs typeface="Carlito"/>
              </a:rPr>
              <a:t> </a:t>
            </a:r>
            <a:r>
              <a:rPr sz="2000" spc="-5" dirty="0">
                <a:latin typeface="Carlito"/>
                <a:cs typeface="Carlito"/>
              </a:rPr>
              <a:t>Sets</a:t>
            </a:r>
            <a:endParaRPr sz="2000" dirty="0">
              <a:latin typeface="Carlito"/>
              <a:cs typeface="Carlito"/>
            </a:endParaRPr>
          </a:p>
          <a:p>
            <a:pPr marL="756285" lvl="1" indent="-287020">
              <a:lnSpc>
                <a:spcPct val="100000"/>
              </a:lnSpc>
              <a:spcBef>
                <a:spcPts val="480"/>
              </a:spcBef>
              <a:buFont typeface="Arial"/>
              <a:buChar char="–"/>
              <a:tabLst>
                <a:tab pos="756285" algn="l"/>
                <a:tab pos="756920" algn="l"/>
              </a:tabLst>
            </a:pPr>
            <a:r>
              <a:rPr sz="2000" spc="-10" dirty="0">
                <a:latin typeface="Carlito"/>
                <a:cs typeface="Carlito"/>
              </a:rPr>
              <a:t>Processor</a:t>
            </a:r>
            <a:r>
              <a:rPr sz="2000" spc="-75" dirty="0">
                <a:latin typeface="Carlito"/>
                <a:cs typeface="Carlito"/>
              </a:rPr>
              <a:t> </a:t>
            </a:r>
            <a:r>
              <a:rPr sz="2000" spc="-5" dirty="0">
                <a:latin typeface="Carlito"/>
                <a:cs typeface="Carlito"/>
              </a:rPr>
              <a:t>Cycle</a:t>
            </a:r>
            <a:endParaRPr sz="2000" dirty="0">
              <a:latin typeface="Carlito"/>
              <a:cs typeface="Carlito"/>
            </a:endParaRPr>
          </a:p>
          <a:p>
            <a:pPr marL="756285" lvl="1" indent="-287020">
              <a:lnSpc>
                <a:spcPct val="100000"/>
              </a:lnSpc>
              <a:spcBef>
                <a:spcPts val="480"/>
              </a:spcBef>
              <a:buFont typeface="Arial"/>
              <a:buChar char="–"/>
              <a:tabLst>
                <a:tab pos="756285" algn="l"/>
                <a:tab pos="756920" algn="l"/>
              </a:tabLst>
            </a:pPr>
            <a:r>
              <a:rPr sz="2000" dirty="0">
                <a:latin typeface="Carlito"/>
                <a:cs typeface="Carlito"/>
              </a:rPr>
              <a:t>Measuring, predicting, and </a:t>
            </a:r>
            <a:r>
              <a:rPr sz="2000" spc="-10" dirty="0">
                <a:latin typeface="Carlito"/>
                <a:cs typeface="Carlito"/>
              </a:rPr>
              <a:t>improving</a:t>
            </a:r>
            <a:r>
              <a:rPr sz="2000" spc="-60" dirty="0">
                <a:latin typeface="Carlito"/>
                <a:cs typeface="Carlito"/>
              </a:rPr>
              <a:t> </a:t>
            </a:r>
            <a:r>
              <a:rPr sz="2000" spc="-5" dirty="0">
                <a:latin typeface="Carlito"/>
                <a:cs typeface="Carlito"/>
              </a:rPr>
              <a:t>performance</a:t>
            </a:r>
            <a:endParaRPr sz="2000" dirty="0">
              <a:latin typeface="Carlito"/>
              <a:cs typeface="Carlito"/>
            </a:endParaRPr>
          </a:p>
          <a:p>
            <a:pPr marL="355600" indent="-343535">
              <a:lnSpc>
                <a:spcPct val="100000"/>
              </a:lnSpc>
              <a:spcBef>
                <a:spcPts val="550"/>
              </a:spcBef>
              <a:buFont typeface="Arial"/>
              <a:buChar char="•"/>
              <a:tabLst>
                <a:tab pos="355600" algn="l"/>
                <a:tab pos="356235" algn="l"/>
              </a:tabLst>
            </a:pPr>
            <a:r>
              <a:rPr sz="2400" spc="-5" dirty="0">
                <a:latin typeface="Carlito"/>
                <a:cs typeface="Carlito"/>
              </a:rPr>
              <a:t>Inside </a:t>
            </a:r>
            <a:r>
              <a:rPr sz="2400" dirty="0">
                <a:latin typeface="Carlito"/>
                <a:cs typeface="Carlito"/>
              </a:rPr>
              <a:t>the</a:t>
            </a:r>
            <a:r>
              <a:rPr sz="2400" spc="-10" dirty="0">
                <a:latin typeface="Carlito"/>
                <a:cs typeface="Carlito"/>
              </a:rPr>
              <a:t> </a:t>
            </a:r>
            <a:r>
              <a:rPr sz="2400" spc="-5" dirty="0">
                <a:latin typeface="Carlito"/>
                <a:cs typeface="Carlito"/>
              </a:rPr>
              <a:t>CPU</a:t>
            </a:r>
            <a:endParaRPr sz="2400" dirty="0">
              <a:latin typeface="Carlito"/>
              <a:cs typeface="Carlito"/>
            </a:endParaRPr>
          </a:p>
          <a:p>
            <a:pPr marL="756285" lvl="1" indent="-287020">
              <a:lnSpc>
                <a:spcPct val="100000"/>
              </a:lnSpc>
              <a:spcBef>
                <a:spcPts val="509"/>
              </a:spcBef>
              <a:buFont typeface="Arial"/>
              <a:buChar char="–"/>
              <a:tabLst>
                <a:tab pos="756285" algn="l"/>
                <a:tab pos="756920" algn="l"/>
              </a:tabLst>
            </a:pPr>
            <a:r>
              <a:rPr sz="2000" spc="-5" dirty="0">
                <a:latin typeface="Carlito"/>
                <a:cs typeface="Carlito"/>
              </a:rPr>
              <a:t>Basic Device</a:t>
            </a:r>
            <a:r>
              <a:rPr sz="2000" dirty="0">
                <a:latin typeface="Carlito"/>
                <a:cs typeface="Carlito"/>
              </a:rPr>
              <a:t> </a:t>
            </a:r>
            <a:r>
              <a:rPr sz="2000" spc="-10" dirty="0">
                <a:latin typeface="Carlito"/>
                <a:cs typeface="Carlito"/>
              </a:rPr>
              <a:t>Physics</a:t>
            </a:r>
            <a:endParaRPr sz="2000" dirty="0">
              <a:latin typeface="Carlito"/>
              <a:cs typeface="Carlito"/>
            </a:endParaRPr>
          </a:p>
          <a:p>
            <a:pPr marL="756285" lvl="1" indent="-287020">
              <a:lnSpc>
                <a:spcPct val="100000"/>
              </a:lnSpc>
              <a:spcBef>
                <a:spcPts val="480"/>
              </a:spcBef>
              <a:buFont typeface="Arial"/>
              <a:buChar char="–"/>
              <a:tabLst>
                <a:tab pos="756285" algn="l"/>
                <a:tab pos="756920" algn="l"/>
              </a:tabLst>
            </a:pPr>
            <a:r>
              <a:rPr sz="2000" dirty="0">
                <a:latin typeface="Carlito"/>
                <a:cs typeface="Carlito"/>
              </a:rPr>
              <a:t>Boolean </a:t>
            </a:r>
            <a:r>
              <a:rPr sz="2000" spc="-10" dirty="0">
                <a:latin typeface="Carlito"/>
                <a:cs typeface="Carlito"/>
              </a:rPr>
              <a:t>Algebra </a:t>
            </a:r>
            <a:r>
              <a:rPr sz="2000" dirty="0">
                <a:latin typeface="Carlito"/>
                <a:cs typeface="Carlito"/>
              </a:rPr>
              <a:t>and </a:t>
            </a:r>
            <a:r>
              <a:rPr sz="2000" spc="-10" dirty="0">
                <a:latin typeface="Carlito"/>
                <a:cs typeface="Carlito"/>
              </a:rPr>
              <a:t>Digital</a:t>
            </a:r>
            <a:r>
              <a:rPr sz="2000" spc="-45" dirty="0">
                <a:latin typeface="Carlito"/>
                <a:cs typeface="Carlito"/>
              </a:rPr>
              <a:t> </a:t>
            </a:r>
            <a:r>
              <a:rPr sz="2000" spc="-5" dirty="0">
                <a:latin typeface="Carlito"/>
                <a:cs typeface="Carlito"/>
              </a:rPr>
              <a:t>Logic</a:t>
            </a:r>
            <a:endParaRPr sz="2000" dirty="0">
              <a:latin typeface="Carlito"/>
              <a:cs typeface="Carlito"/>
            </a:endParaRPr>
          </a:p>
          <a:p>
            <a:pPr marL="756285" lvl="1" indent="-287020">
              <a:lnSpc>
                <a:spcPct val="100000"/>
              </a:lnSpc>
              <a:spcBef>
                <a:spcPts val="480"/>
              </a:spcBef>
              <a:buFont typeface="Arial"/>
              <a:buChar char="–"/>
              <a:tabLst>
                <a:tab pos="756285" algn="l"/>
                <a:tab pos="756920" algn="l"/>
              </a:tabLst>
            </a:pPr>
            <a:r>
              <a:rPr sz="2000" spc="-5" dirty="0">
                <a:latin typeface="Carlito"/>
                <a:cs typeface="Carlito"/>
              </a:rPr>
              <a:t>Implementing CPU elements with </a:t>
            </a:r>
            <a:r>
              <a:rPr sz="2000" spc="-10" dirty="0">
                <a:latin typeface="Carlito"/>
                <a:cs typeface="Carlito"/>
              </a:rPr>
              <a:t>Digital</a:t>
            </a:r>
            <a:r>
              <a:rPr sz="2000" spc="35" dirty="0">
                <a:latin typeface="Carlito"/>
                <a:cs typeface="Carlito"/>
              </a:rPr>
              <a:t> </a:t>
            </a:r>
            <a:r>
              <a:rPr sz="2000" spc="-5" dirty="0">
                <a:latin typeface="Carlito"/>
                <a:cs typeface="Carlito"/>
              </a:rPr>
              <a:t>Logic</a:t>
            </a:r>
            <a:endParaRPr sz="2000" dirty="0">
              <a:latin typeface="Carlito"/>
              <a:cs typeface="Carlito"/>
            </a:endParaRPr>
          </a:p>
          <a:p>
            <a:pPr marL="756285" lvl="1" indent="-287020">
              <a:lnSpc>
                <a:spcPct val="100000"/>
              </a:lnSpc>
              <a:spcBef>
                <a:spcPts val="484"/>
              </a:spcBef>
              <a:buFont typeface="Arial"/>
              <a:buChar char="–"/>
              <a:tabLst>
                <a:tab pos="756285" algn="l"/>
                <a:tab pos="756920" algn="l"/>
              </a:tabLst>
            </a:pPr>
            <a:r>
              <a:rPr sz="2000" spc="-5" dirty="0">
                <a:latin typeface="Carlito"/>
                <a:cs typeface="Carlito"/>
              </a:rPr>
              <a:t>Pipelining</a:t>
            </a:r>
            <a:endParaRPr sz="2000" dirty="0">
              <a:latin typeface="Carlito"/>
              <a:cs typeface="Carlito"/>
            </a:endParaRPr>
          </a:p>
          <a:p>
            <a:pPr marL="756285" lvl="1" indent="-287020">
              <a:lnSpc>
                <a:spcPct val="100000"/>
              </a:lnSpc>
              <a:spcBef>
                <a:spcPts val="480"/>
              </a:spcBef>
              <a:buFont typeface="Arial"/>
              <a:buChar char="–"/>
              <a:tabLst>
                <a:tab pos="756285" algn="l"/>
                <a:tab pos="756920" algn="l"/>
              </a:tabLst>
            </a:pPr>
            <a:r>
              <a:rPr sz="2000" spc="-10" dirty="0">
                <a:latin typeface="Carlito"/>
                <a:cs typeface="Carlito"/>
              </a:rPr>
              <a:t>Controlling </a:t>
            </a:r>
            <a:r>
              <a:rPr sz="2000" dirty="0">
                <a:latin typeface="Carlito"/>
                <a:cs typeface="Carlito"/>
              </a:rPr>
              <a:t>the</a:t>
            </a:r>
            <a:r>
              <a:rPr sz="2000" spc="-15" dirty="0">
                <a:latin typeface="Carlito"/>
                <a:cs typeface="Carlito"/>
              </a:rPr>
              <a:t> </a:t>
            </a:r>
            <a:r>
              <a:rPr sz="2000" spc="-5" dirty="0">
                <a:latin typeface="Carlito"/>
                <a:cs typeface="Carlito"/>
              </a:rPr>
              <a:t>CPU</a:t>
            </a:r>
            <a:endParaRPr sz="2000" dirty="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3" name="object 13"/>
          <p:cNvSpPr txBox="1"/>
          <p:nvPr/>
        </p:nvSpPr>
        <p:spPr>
          <a:xfrm>
            <a:off x="8479535" y="6464985"/>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2</a:t>
            </a:fld>
            <a:endParaRPr sz="1200">
              <a:latin typeface="Carlito"/>
              <a:cs typeface="Carlito"/>
            </a:endParaRPr>
          </a:p>
        </p:txBody>
      </p:sp>
      <p:sp>
        <p:nvSpPr>
          <p:cNvPr id="14" name="object 14"/>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313385"/>
            <a:ext cx="5567680" cy="452120"/>
          </a:xfrm>
          <a:prstGeom prst="rect">
            <a:avLst/>
          </a:prstGeom>
        </p:spPr>
        <p:txBody>
          <a:bodyPr vert="horz" wrap="square" lIns="0" tIns="12065" rIns="0" bIns="0" rtlCol="0">
            <a:spAutoFit/>
          </a:bodyPr>
          <a:lstStyle/>
          <a:p>
            <a:pPr marL="12700">
              <a:lnSpc>
                <a:spcPct val="100000"/>
              </a:lnSpc>
              <a:spcBef>
                <a:spcPts val="95"/>
              </a:spcBef>
            </a:pPr>
            <a:r>
              <a:rPr sz="2800" b="1" spc="-160" dirty="0">
                <a:solidFill>
                  <a:srgbClr val="FFFFFF"/>
                </a:solidFill>
                <a:latin typeface="Trebuchet MS"/>
                <a:cs typeface="Trebuchet MS"/>
              </a:rPr>
              <a:t>Historical </a:t>
            </a:r>
            <a:r>
              <a:rPr sz="2800" b="1" spc="-155" dirty="0">
                <a:solidFill>
                  <a:srgbClr val="FFFFFF"/>
                </a:solidFill>
                <a:latin typeface="Trebuchet MS"/>
                <a:cs typeface="Trebuchet MS"/>
              </a:rPr>
              <a:t>Development </a:t>
            </a:r>
            <a:r>
              <a:rPr sz="2800" b="1" spc="-114" dirty="0">
                <a:solidFill>
                  <a:srgbClr val="FFFFFF"/>
                </a:solidFill>
                <a:latin typeface="Trebuchet MS"/>
                <a:cs typeface="Trebuchet MS"/>
              </a:rPr>
              <a:t>of</a:t>
            </a:r>
            <a:r>
              <a:rPr sz="2800" b="1" spc="-270" dirty="0">
                <a:solidFill>
                  <a:srgbClr val="FFFFFF"/>
                </a:solidFill>
                <a:latin typeface="Trebuchet MS"/>
                <a:cs typeface="Trebuchet MS"/>
              </a:rPr>
              <a:t> </a:t>
            </a:r>
            <a:r>
              <a:rPr sz="2800" b="1" spc="-145" dirty="0">
                <a:solidFill>
                  <a:srgbClr val="FFFFFF"/>
                </a:solidFill>
                <a:latin typeface="Trebuchet MS"/>
                <a:cs typeface="Trebuchet MS"/>
              </a:rPr>
              <a:t>Computing</a:t>
            </a:r>
            <a:endParaRPr sz="2800">
              <a:latin typeface="Trebuchet MS"/>
              <a:cs typeface="Trebuchet MS"/>
            </a:endParaRPr>
          </a:p>
        </p:txBody>
      </p:sp>
      <p:sp>
        <p:nvSpPr>
          <p:cNvPr id="3" name="object 3"/>
          <p:cNvSpPr txBox="1">
            <a:spLocks noGrp="1"/>
          </p:cNvSpPr>
          <p:nvPr>
            <p:ph idx="1"/>
          </p:nvPr>
        </p:nvSpPr>
        <p:spPr>
          <a:prstGeom prst="rect">
            <a:avLst/>
          </a:prstGeom>
        </p:spPr>
        <p:txBody>
          <a:bodyPr vert="horz" wrap="square" lIns="0" tIns="74930" rIns="0" bIns="0" rtlCol="0">
            <a:spAutoFit/>
          </a:bodyPr>
          <a:lstStyle/>
          <a:p>
            <a:pPr marL="796925" indent="-287020">
              <a:lnSpc>
                <a:spcPct val="100000"/>
              </a:lnSpc>
              <a:spcBef>
                <a:spcPts val="590"/>
              </a:spcBef>
              <a:buFont typeface="Arial"/>
              <a:buChar char="–"/>
              <a:tabLst>
                <a:tab pos="797560" algn="l"/>
                <a:tab pos="798195" algn="l"/>
              </a:tabLst>
            </a:pPr>
            <a:r>
              <a:rPr spc="-120" dirty="0"/>
              <a:t>Charles </a:t>
            </a:r>
            <a:r>
              <a:rPr spc="-195" dirty="0">
                <a:latin typeface="Arial"/>
                <a:cs typeface="Arial"/>
              </a:rPr>
              <a:t>Babbage’s </a:t>
            </a:r>
            <a:r>
              <a:rPr spc="-105" dirty="0"/>
              <a:t>Analytical</a:t>
            </a:r>
            <a:r>
              <a:rPr spc="-135" dirty="0"/>
              <a:t> </a:t>
            </a:r>
            <a:r>
              <a:rPr spc="-114" dirty="0"/>
              <a:t>Engine</a:t>
            </a:r>
          </a:p>
          <a:p>
            <a:pPr marL="1195705" lvl="1" indent="-229235">
              <a:lnSpc>
                <a:spcPct val="100000"/>
              </a:lnSpc>
              <a:spcBef>
                <a:spcPts val="440"/>
              </a:spcBef>
              <a:buFont typeface="Arial"/>
              <a:buChar char="•"/>
              <a:tabLst>
                <a:tab pos="1196340" algn="l"/>
                <a:tab pos="1196975" algn="l"/>
              </a:tabLst>
            </a:pPr>
            <a:r>
              <a:rPr sz="1800" spc="-5" dirty="0">
                <a:latin typeface="Carlito"/>
                <a:cs typeface="Carlito"/>
              </a:rPr>
              <a:t>The </a:t>
            </a:r>
            <a:r>
              <a:rPr sz="1800" spc="-15" dirty="0">
                <a:latin typeface="Carlito"/>
                <a:cs typeface="Carlito"/>
              </a:rPr>
              <a:t>Store</a:t>
            </a:r>
            <a:r>
              <a:rPr sz="1800" spc="5" dirty="0">
                <a:latin typeface="Carlito"/>
                <a:cs typeface="Carlito"/>
              </a:rPr>
              <a:t> </a:t>
            </a:r>
            <a:r>
              <a:rPr sz="1800" spc="-5" dirty="0">
                <a:latin typeface="Carlito"/>
                <a:cs typeface="Carlito"/>
              </a:rPr>
              <a:t>(Memory)</a:t>
            </a:r>
            <a:endParaRPr sz="1800">
              <a:latin typeface="Carlito"/>
              <a:cs typeface="Carlito"/>
            </a:endParaRPr>
          </a:p>
          <a:p>
            <a:pPr marL="1195705" lvl="1" indent="-229235">
              <a:lnSpc>
                <a:spcPct val="100000"/>
              </a:lnSpc>
              <a:spcBef>
                <a:spcPts val="434"/>
              </a:spcBef>
              <a:buFont typeface="Arial"/>
              <a:buChar char="•"/>
              <a:tabLst>
                <a:tab pos="1196340" algn="l"/>
                <a:tab pos="1196975" algn="l"/>
              </a:tabLst>
            </a:pPr>
            <a:r>
              <a:rPr sz="1800" spc="-5" dirty="0">
                <a:latin typeface="Carlito"/>
                <a:cs typeface="Carlito"/>
              </a:rPr>
              <a:t>The </a:t>
            </a:r>
            <a:r>
              <a:rPr sz="1800" spc="-10" dirty="0">
                <a:latin typeface="Carlito"/>
                <a:cs typeface="Carlito"/>
              </a:rPr>
              <a:t>Mill</a:t>
            </a:r>
            <a:r>
              <a:rPr sz="1800" spc="10" dirty="0">
                <a:latin typeface="Carlito"/>
                <a:cs typeface="Carlito"/>
              </a:rPr>
              <a:t> </a:t>
            </a:r>
            <a:r>
              <a:rPr sz="1800" spc="-5" dirty="0">
                <a:latin typeface="Carlito"/>
                <a:cs typeface="Carlito"/>
              </a:rPr>
              <a:t>(CPU)</a:t>
            </a:r>
            <a:endParaRPr sz="1800">
              <a:latin typeface="Carlito"/>
              <a:cs typeface="Carlito"/>
            </a:endParaRPr>
          </a:p>
          <a:p>
            <a:pPr marL="1195705" lvl="1" indent="-229235">
              <a:lnSpc>
                <a:spcPct val="100000"/>
              </a:lnSpc>
              <a:spcBef>
                <a:spcPts val="430"/>
              </a:spcBef>
              <a:buFont typeface="Arial"/>
              <a:buChar char="•"/>
              <a:tabLst>
                <a:tab pos="1196340" algn="l"/>
                <a:tab pos="1196975" algn="l"/>
              </a:tabLst>
            </a:pPr>
            <a:r>
              <a:rPr sz="1800" spc="-5" dirty="0">
                <a:latin typeface="Carlito"/>
                <a:cs typeface="Carlito"/>
              </a:rPr>
              <a:t>The </a:t>
            </a:r>
            <a:r>
              <a:rPr sz="1800" dirty="0">
                <a:latin typeface="Carlito"/>
                <a:cs typeface="Carlito"/>
              </a:rPr>
              <a:t>Input </a:t>
            </a:r>
            <a:r>
              <a:rPr sz="1800" spc="-5" dirty="0">
                <a:latin typeface="Carlito"/>
                <a:cs typeface="Carlito"/>
              </a:rPr>
              <a:t>section (punch </a:t>
            </a:r>
            <a:r>
              <a:rPr sz="1800" spc="-15" dirty="0">
                <a:latin typeface="Carlito"/>
                <a:cs typeface="Carlito"/>
              </a:rPr>
              <a:t>card</a:t>
            </a:r>
            <a:r>
              <a:rPr sz="1800" spc="70" dirty="0">
                <a:latin typeface="Carlito"/>
                <a:cs typeface="Carlito"/>
              </a:rPr>
              <a:t> </a:t>
            </a:r>
            <a:r>
              <a:rPr sz="1800" spc="-5" dirty="0">
                <a:latin typeface="Carlito"/>
                <a:cs typeface="Carlito"/>
              </a:rPr>
              <a:t>reader)</a:t>
            </a:r>
            <a:endParaRPr sz="1800">
              <a:latin typeface="Carlito"/>
              <a:cs typeface="Carlito"/>
            </a:endParaRPr>
          </a:p>
          <a:p>
            <a:pPr marL="1195705" lvl="1" indent="-229235">
              <a:lnSpc>
                <a:spcPct val="100000"/>
              </a:lnSpc>
              <a:spcBef>
                <a:spcPts val="434"/>
              </a:spcBef>
              <a:buFont typeface="Arial"/>
              <a:buChar char="•"/>
              <a:tabLst>
                <a:tab pos="1196340" algn="l"/>
                <a:tab pos="1196975" algn="l"/>
              </a:tabLst>
            </a:pPr>
            <a:r>
              <a:rPr sz="1800" spc="-5" dirty="0">
                <a:latin typeface="Carlito"/>
                <a:cs typeface="Carlito"/>
              </a:rPr>
              <a:t>The Output (Punched</a:t>
            </a:r>
            <a:r>
              <a:rPr sz="1800" spc="55" dirty="0">
                <a:latin typeface="Carlito"/>
                <a:cs typeface="Carlito"/>
              </a:rPr>
              <a:t> </a:t>
            </a:r>
            <a:r>
              <a:rPr sz="1800" spc="-10" dirty="0">
                <a:latin typeface="Carlito"/>
                <a:cs typeface="Carlito"/>
              </a:rPr>
              <a:t>cards)</a:t>
            </a:r>
            <a:endParaRPr sz="1800">
              <a:latin typeface="Carlito"/>
              <a:cs typeface="Carlito"/>
            </a:endParaRPr>
          </a:p>
          <a:p>
            <a:pPr marL="796925" indent="-287020">
              <a:lnSpc>
                <a:spcPct val="100000"/>
              </a:lnSpc>
              <a:spcBef>
                <a:spcPts val="470"/>
              </a:spcBef>
              <a:buFont typeface="Arial"/>
              <a:buChar char="–"/>
              <a:tabLst>
                <a:tab pos="797560" algn="l"/>
                <a:tab pos="798195" algn="l"/>
              </a:tabLst>
            </a:pPr>
            <a:r>
              <a:rPr b="0" spc="-10" dirty="0">
                <a:solidFill>
                  <a:srgbClr val="000000"/>
                </a:solidFill>
                <a:latin typeface="Carlito"/>
                <a:cs typeface="Carlito"/>
              </a:rPr>
              <a:t>Read </a:t>
            </a:r>
            <a:r>
              <a:rPr b="0" spc="-15" dirty="0">
                <a:solidFill>
                  <a:srgbClr val="000000"/>
                </a:solidFill>
                <a:latin typeface="Carlito"/>
                <a:cs typeface="Carlito"/>
              </a:rPr>
              <a:t>instrs from </a:t>
            </a:r>
            <a:r>
              <a:rPr b="0" dirty="0">
                <a:solidFill>
                  <a:srgbClr val="000000"/>
                </a:solidFill>
                <a:latin typeface="Carlito"/>
                <a:cs typeface="Carlito"/>
              </a:rPr>
              <a:t>punch </a:t>
            </a:r>
            <a:r>
              <a:rPr b="0" spc="-10" dirty="0">
                <a:solidFill>
                  <a:srgbClr val="000000"/>
                </a:solidFill>
                <a:latin typeface="Carlito"/>
                <a:cs typeface="Carlito"/>
              </a:rPr>
              <a:t>cards </a:t>
            </a:r>
            <a:r>
              <a:rPr b="0" dirty="0">
                <a:solidFill>
                  <a:srgbClr val="000000"/>
                </a:solidFill>
                <a:latin typeface="Carlito"/>
                <a:cs typeface="Carlito"/>
              </a:rPr>
              <a:t>and </a:t>
            </a:r>
            <a:r>
              <a:rPr b="0" spc="-20" dirty="0">
                <a:solidFill>
                  <a:srgbClr val="000000"/>
                </a:solidFill>
                <a:latin typeface="Carlito"/>
                <a:cs typeface="Carlito"/>
              </a:rPr>
              <a:t>execute</a:t>
            </a:r>
            <a:r>
              <a:rPr b="0" spc="25" dirty="0">
                <a:solidFill>
                  <a:srgbClr val="000000"/>
                </a:solidFill>
                <a:latin typeface="Carlito"/>
                <a:cs typeface="Carlito"/>
              </a:rPr>
              <a:t> </a:t>
            </a:r>
            <a:r>
              <a:rPr b="0" dirty="0">
                <a:solidFill>
                  <a:srgbClr val="000000"/>
                </a:solidFill>
                <a:latin typeface="Carlito"/>
                <a:cs typeface="Carlito"/>
              </a:rPr>
              <a:t>them</a:t>
            </a:r>
          </a:p>
          <a:p>
            <a:pPr marL="796925" indent="-287020">
              <a:lnSpc>
                <a:spcPct val="100000"/>
              </a:lnSpc>
              <a:spcBef>
                <a:spcPts val="484"/>
              </a:spcBef>
              <a:buFont typeface="Arial"/>
              <a:buChar char="–"/>
              <a:tabLst>
                <a:tab pos="797560" algn="l"/>
                <a:tab pos="798195" algn="l"/>
              </a:tabLst>
            </a:pPr>
            <a:r>
              <a:rPr b="0" dirty="0">
                <a:solidFill>
                  <a:srgbClr val="000000"/>
                </a:solidFill>
                <a:latin typeface="Carlito"/>
                <a:cs typeface="Carlito"/>
              </a:rPr>
              <a:t>1</a:t>
            </a:r>
            <a:r>
              <a:rPr sz="1950" b="0" baseline="25641" dirty="0">
                <a:solidFill>
                  <a:srgbClr val="000000"/>
                </a:solidFill>
                <a:latin typeface="Carlito"/>
                <a:cs typeface="Carlito"/>
              </a:rPr>
              <a:t>st </a:t>
            </a:r>
            <a:r>
              <a:rPr sz="2000" b="0" spc="-5" dirty="0">
                <a:solidFill>
                  <a:srgbClr val="000000"/>
                </a:solidFill>
                <a:latin typeface="Carlito"/>
                <a:cs typeface="Carlito"/>
              </a:rPr>
              <a:t>fully </a:t>
            </a:r>
            <a:r>
              <a:rPr sz="2000" b="0" spc="-10" dirty="0">
                <a:solidFill>
                  <a:srgbClr val="000000"/>
                </a:solidFill>
                <a:latin typeface="Carlito"/>
                <a:cs typeface="Carlito"/>
              </a:rPr>
              <a:t>programmable yet </a:t>
            </a:r>
            <a:r>
              <a:rPr sz="2000" b="0" spc="-5" dirty="0">
                <a:solidFill>
                  <a:srgbClr val="000000"/>
                </a:solidFill>
                <a:latin typeface="Carlito"/>
                <a:cs typeface="Carlito"/>
              </a:rPr>
              <a:t>fully</a:t>
            </a:r>
            <a:r>
              <a:rPr sz="2000" b="0" spc="-145" dirty="0">
                <a:solidFill>
                  <a:srgbClr val="000000"/>
                </a:solidFill>
                <a:latin typeface="Carlito"/>
                <a:cs typeface="Carlito"/>
              </a:rPr>
              <a:t> </a:t>
            </a:r>
            <a:r>
              <a:rPr sz="2000" b="0" dirty="0">
                <a:solidFill>
                  <a:srgbClr val="000000"/>
                </a:solidFill>
                <a:latin typeface="Carlito"/>
                <a:cs typeface="Carlito"/>
              </a:rPr>
              <a:t>mechanical</a:t>
            </a:r>
            <a:endParaRPr sz="2000">
              <a:latin typeface="Carlito"/>
              <a:cs typeface="Carlito"/>
            </a:endParaRPr>
          </a:p>
          <a:p>
            <a:pPr marL="796925" marR="43180" indent="-287020">
              <a:lnSpc>
                <a:spcPct val="100000"/>
              </a:lnSpc>
              <a:spcBef>
                <a:spcPts val="480"/>
              </a:spcBef>
              <a:buFont typeface="Arial"/>
              <a:buChar char="–"/>
              <a:tabLst>
                <a:tab pos="797560" algn="l"/>
                <a:tab pos="798195" algn="l"/>
              </a:tabLst>
            </a:pPr>
            <a:r>
              <a:rPr b="0" spc="-10" dirty="0">
                <a:solidFill>
                  <a:srgbClr val="000000"/>
                </a:solidFill>
                <a:latin typeface="Carlito"/>
                <a:cs typeface="Carlito"/>
              </a:rPr>
              <a:t>Programming was via </a:t>
            </a:r>
            <a:r>
              <a:rPr b="0" dirty="0">
                <a:solidFill>
                  <a:srgbClr val="000000"/>
                </a:solidFill>
                <a:latin typeface="Carlito"/>
                <a:cs typeface="Carlito"/>
              </a:rPr>
              <a:t>a </a:t>
            </a:r>
            <a:r>
              <a:rPr b="0" spc="-5" dirty="0">
                <a:solidFill>
                  <a:srgbClr val="000000"/>
                </a:solidFill>
                <a:latin typeface="Carlito"/>
                <a:cs typeface="Carlito"/>
              </a:rPr>
              <a:t>simple </a:t>
            </a:r>
            <a:r>
              <a:rPr b="0" dirty="0">
                <a:solidFill>
                  <a:srgbClr val="000000"/>
                </a:solidFill>
                <a:latin typeface="Carlito"/>
                <a:cs typeface="Carlito"/>
              </a:rPr>
              <a:t>assembly </a:t>
            </a:r>
            <a:r>
              <a:rPr b="0" spc="-5" dirty="0">
                <a:solidFill>
                  <a:srgbClr val="000000"/>
                </a:solidFill>
                <a:latin typeface="Carlito"/>
                <a:cs typeface="Carlito"/>
              </a:rPr>
              <a:t>language developed </a:t>
            </a:r>
            <a:r>
              <a:rPr b="0" spc="-15" dirty="0">
                <a:solidFill>
                  <a:srgbClr val="000000"/>
                </a:solidFill>
                <a:latin typeface="Carlito"/>
                <a:cs typeface="Carlito"/>
              </a:rPr>
              <a:t>by </a:t>
            </a:r>
            <a:r>
              <a:rPr b="0" dirty="0">
                <a:solidFill>
                  <a:srgbClr val="000000"/>
                </a:solidFill>
                <a:latin typeface="Carlito"/>
                <a:cs typeface="Carlito"/>
              </a:rPr>
              <a:t>Ada  </a:t>
            </a:r>
            <a:r>
              <a:rPr b="0" spc="-10" dirty="0">
                <a:solidFill>
                  <a:srgbClr val="000000"/>
                </a:solidFill>
                <a:latin typeface="Carlito"/>
                <a:cs typeface="Carlito"/>
              </a:rPr>
              <a:t>Lovelace</a:t>
            </a:r>
          </a:p>
          <a:p>
            <a:pPr marL="793750" marR="3488054" indent="-283845">
              <a:lnSpc>
                <a:spcPct val="120000"/>
              </a:lnSpc>
              <a:buFont typeface="Arial"/>
              <a:buChar char="–"/>
              <a:tabLst>
                <a:tab pos="797560" algn="l"/>
                <a:tab pos="798195" algn="l"/>
              </a:tabLst>
            </a:pPr>
            <a:r>
              <a:rPr b="0" spc="-10" dirty="0">
                <a:solidFill>
                  <a:srgbClr val="000000"/>
                </a:solidFill>
                <a:latin typeface="Carlito"/>
                <a:cs typeface="Carlito"/>
              </a:rPr>
              <a:t>Never </a:t>
            </a:r>
            <a:r>
              <a:rPr b="0" spc="-20" dirty="0">
                <a:solidFill>
                  <a:srgbClr val="000000"/>
                </a:solidFill>
                <a:latin typeface="Carlito"/>
                <a:cs typeface="Carlito"/>
              </a:rPr>
              <a:t>worked </a:t>
            </a:r>
            <a:r>
              <a:rPr b="0" spc="-114" dirty="0">
                <a:solidFill>
                  <a:srgbClr val="000000"/>
                </a:solidFill>
                <a:latin typeface="Arial"/>
                <a:cs typeface="Arial"/>
              </a:rPr>
              <a:t>– </a:t>
            </a:r>
            <a:r>
              <a:rPr b="0" dirty="0">
                <a:solidFill>
                  <a:srgbClr val="000000"/>
                </a:solidFill>
                <a:latin typeface="Carlito"/>
                <a:cs typeface="Carlito"/>
              </a:rPr>
              <a:t>the </a:t>
            </a:r>
            <a:r>
              <a:rPr b="0" spc="-10" dirty="0">
                <a:solidFill>
                  <a:srgbClr val="000000"/>
                </a:solidFill>
                <a:latin typeface="Carlito"/>
                <a:cs typeface="Carlito"/>
              </a:rPr>
              <a:t>gears </a:t>
            </a:r>
            <a:r>
              <a:rPr b="0" spc="-30" dirty="0">
                <a:solidFill>
                  <a:srgbClr val="000000"/>
                </a:solidFill>
                <a:latin typeface="Arial"/>
                <a:cs typeface="Arial"/>
              </a:rPr>
              <a:t>couldn’t</a:t>
            </a:r>
            <a:r>
              <a:rPr b="0" spc="-135" dirty="0">
                <a:solidFill>
                  <a:srgbClr val="000000"/>
                </a:solidFill>
                <a:latin typeface="Arial"/>
                <a:cs typeface="Arial"/>
              </a:rPr>
              <a:t> </a:t>
            </a:r>
            <a:r>
              <a:rPr b="0" dirty="0">
                <a:solidFill>
                  <a:srgbClr val="000000"/>
                </a:solidFill>
                <a:latin typeface="Carlito"/>
                <a:cs typeface="Carlito"/>
              </a:rPr>
              <a:t>be  made </a:t>
            </a:r>
            <a:r>
              <a:rPr b="0" spc="-10" dirty="0">
                <a:solidFill>
                  <a:srgbClr val="000000"/>
                </a:solidFill>
                <a:latin typeface="Carlito"/>
                <a:cs typeface="Carlito"/>
              </a:rPr>
              <a:t>accurate</a:t>
            </a:r>
            <a:r>
              <a:rPr b="0" spc="15" dirty="0">
                <a:solidFill>
                  <a:srgbClr val="000000"/>
                </a:solidFill>
                <a:latin typeface="Carlito"/>
                <a:cs typeface="Carlito"/>
              </a:rPr>
              <a:t> </a:t>
            </a:r>
            <a:r>
              <a:rPr b="0" dirty="0">
                <a:solidFill>
                  <a:srgbClr val="000000"/>
                </a:solidFill>
                <a:latin typeface="Carlito"/>
                <a:cs typeface="Carlito"/>
              </a:rPr>
              <a:t>enough</a:t>
            </a:r>
          </a:p>
        </p:txBody>
      </p:sp>
      <p:sp>
        <p:nvSpPr>
          <p:cNvPr id="14" name="object 1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5" name="object 1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p:nvPr/>
        </p:nvSpPr>
        <p:spPr>
          <a:xfrm>
            <a:off x="6438646" y="1196721"/>
            <a:ext cx="2309749" cy="237451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6934200" y="3962400"/>
            <a:ext cx="1732787" cy="1895348"/>
          </a:xfrm>
          <a:prstGeom prst="rect">
            <a:avLst/>
          </a:prstGeom>
          <a:blipFill>
            <a:blip r:embed="rId7" cstate="print"/>
            <a:stretch>
              <a:fillRect/>
            </a:stretch>
          </a:blipFill>
        </p:spPr>
        <p:txBody>
          <a:bodyPr wrap="square" lIns="0" tIns="0" rIns="0" bIns="0" rtlCol="0"/>
          <a:lstStyle/>
          <a:p>
            <a:endParaRPr/>
          </a:p>
        </p:txBody>
      </p:sp>
      <p:sp>
        <p:nvSpPr>
          <p:cNvPr id="16" name="object 16"/>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313385"/>
            <a:ext cx="120650" cy="452120"/>
          </a:xfrm>
          <a:prstGeom prst="rect">
            <a:avLst/>
          </a:prstGeom>
        </p:spPr>
        <p:txBody>
          <a:bodyPr vert="horz" wrap="square" lIns="0" tIns="12065" rIns="0" bIns="0" rtlCol="0">
            <a:spAutoFit/>
          </a:bodyPr>
          <a:lstStyle/>
          <a:p>
            <a:pPr marL="12700">
              <a:lnSpc>
                <a:spcPct val="100000"/>
              </a:lnSpc>
              <a:spcBef>
                <a:spcPts val="95"/>
              </a:spcBef>
            </a:pPr>
            <a:r>
              <a:rPr sz="2800" b="1" spc="-285" dirty="0">
                <a:solidFill>
                  <a:srgbClr val="006FC0"/>
                </a:solidFill>
                <a:latin typeface="Trebuchet MS"/>
                <a:cs typeface="Trebuchet MS"/>
              </a:rPr>
              <a:t>.</a:t>
            </a:r>
            <a:endParaRPr sz="2800">
              <a:latin typeface="Trebuchet MS"/>
              <a:cs typeface="Trebuchet MS"/>
            </a:endParaRPr>
          </a:p>
        </p:txBody>
      </p:sp>
      <p:grpSp>
        <p:nvGrpSpPr>
          <p:cNvPr id="3" name="object 3"/>
          <p:cNvGrpSpPr/>
          <p:nvPr/>
        </p:nvGrpSpPr>
        <p:grpSpPr>
          <a:xfrm>
            <a:off x="6228207" y="116598"/>
            <a:ext cx="2388870" cy="792480"/>
            <a:chOff x="6228207" y="116598"/>
            <a:chExt cx="2388870" cy="792480"/>
          </a:xfrm>
        </p:grpSpPr>
        <p:sp>
          <p:nvSpPr>
            <p:cNvPr id="4" name="object 4"/>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7" name="object 7"/>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8" name="object 8"/>
          <p:cNvGrpSpPr/>
          <p:nvPr/>
        </p:nvGrpSpPr>
        <p:grpSpPr>
          <a:xfrm>
            <a:off x="6949440" y="97535"/>
            <a:ext cx="142240" cy="876300"/>
            <a:chOff x="6949440" y="97535"/>
            <a:chExt cx="142240" cy="876300"/>
          </a:xfrm>
        </p:grpSpPr>
        <p:sp>
          <p:nvSpPr>
            <p:cNvPr id="9" name="object 9"/>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1" name="object 11"/>
          <p:cNvSpPr/>
          <p:nvPr/>
        </p:nvSpPr>
        <p:spPr>
          <a:xfrm>
            <a:off x="755573" y="1412747"/>
            <a:ext cx="7771383" cy="4929378"/>
          </a:xfrm>
          <a:prstGeom prst="rect">
            <a:avLst/>
          </a:prstGeom>
          <a:blipFill>
            <a:blip r:embed="rId6" cstate="print"/>
            <a:stretch>
              <a:fillRect/>
            </a:stretch>
          </a:blipFill>
        </p:spPr>
        <p:txBody>
          <a:bodyPr wrap="square" lIns="0" tIns="0" rIns="0" bIns="0" rtlCol="0"/>
          <a:lstStyle/>
          <a:p>
            <a:endParaRPr/>
          </a:p>
        </p:txBody>
      </p:sp>
      <p:sp>
        <p:nvSpPr>
          <p:cNvPr id="12" name="object 12"/>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14" name="object 14"/>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535940" y="1060953"/>
            <a:ext cx="8074025" cy="4376420"/>
          </a:xfrm>
          <a:prstGeom prst="rect">
            <a:avLst/>
          </a:prstGeom>
        </p:spPr>
        <p:txBody>
          <a:bodyPr vert="horz" wrap="square" lIns="0" tIns="101600" rIns="0" bIns="0" rtlCol="0">
            <a:spAutoFit/>
          </a:bodyPr>
          <a:lstStyle/>
          <a:p>
            <a:pPr marL="355600" indent="-343535">
              <a:lnSpc>
                <a:spcPct val="100000"/>
              </a:lnSpc>
              <a:spcBef>
                <a:spcPts val="800"/>
              </a:spcBef>
              <a:buFont typeface="Arial"/>
              <a:buChar char="•"/>
              <a:tabLst>
                <a:tab pos="355600" algn="l"/>
                <a:tab pos="356235" algn="l"/>
              </a:tabLst>
            </a:pPr>
            <a:r>
              <a:rPr sz="2800" b="1" spc="-204" dirty="0">
                <a:solidFill>
                  <a:srgbClr val="FF0000"/>
                </a:solidFill>
                <a:latin typeface="Trebuchet MS"/>
                <a:cs typeface="Trebuchet MS"/>
              </a:rPr>
              <a:t>First </a:t>
            </a:r>
            <a:r>
              <a:rPr sz="2800" b="1" spc="-190" dirty="0">
                <a:solidFill>
                  <a:srgbClr val="FF0000"/>
                </a:solidFill>
                <a:latin typeface="Trebuchet MS"/>
                <a:cs typeface="Trebuchet MS"/>
              </a:rPr>
              <a:t>Electronic </a:t>
            </a:r>
            <a:r>
              <a:rPr sz="2800" b="1" spc="-165" dirty="0">
                <a:solidFill>
                  <a:srgbClr val="FF0000"/>
                </a:solidFill>
                <a:latin typeface="Trebuchet MS"/>
                <a:cs typeface="Trebuchet MS"/>
              </a:rPr>
              <a:t>Computers</a:t>
            </a:r>
            <a:endParaRPr sz="2800">
              <a:latin typeface="Trebuchet MS"/>
              <a:cs typeface="Trebuchet MS"/>
            </a:endParaRPr>
          </a:p>
          <a:p>
            <a:pPr marL="756285" lvl="1" indent="-287020" algn="just">
              <a:lnSpc>
                <a:spcPct val="100000"/>
              </a:lnSpc>
              <a:spcBef>
                <a:spcPts val="605"/>
              </a:spcBef>
              <a:buChar char="–"/>
              <a:tabLst>
                <a:tab pos="756920" algn="l"/>
              </a:tabLst>
            </a:pPr>
            <a:r>
              <a:rPr sz="2400" spc="-170" dirty="0">
                <a:latin typeface="Arial"/>
                <a:cs typeface="Arial"/>
              </a:rPr>
              <a:t>Babbage’s </a:t>
            </a:r>
            <a:r>
              <a:rPr sz="2400" dirty="0">
                <a:latin typeface="Carlito"/>
                <a:cs typeface="Carlito"/>
              </a:rPr>
              <a:t>Analytical </a:t>
            </a:r>
            <a:r>
              <a:rPr sz="2400" spc="-5" dirty="0">
                <a:latin typeface="Carlito"/>
                <a:cs typeface="Carlito"/>
              </a:rPr>
              <a:t>Engine </a:t>
            </a:r>
            <a:r>
              <a:rPr sz="2400" dirty="0">
                <a:latin typeface="Carlito"/>
                <a:cs typeface="Carlito"/>
              </a:rPr>
              <a:t>laid the</a:t>
            </a:r>
            <a:r>
              <a:rPr sz="2400" spc="-30" dirty="0">
                <a:latin typeface="Carlito"/>
                <a:cs typeface="Carlito"/>
              </a:rPr>
              <a:t> </a:t>
            </a:r>
            <a:r>
              <a:rPr sz="2400" spc="-10" dirty="0">
                <a:latin typeface="Carlito"/>
                <a:cs typeface="Carlito"/>
              </a:rPr>
              <a:t>foundation</a:t>
            </a:r>
            <a:endParaRPr sz="2400">
              <a:latin typeface="Carlito"/>
              <a:cs typeface="Carlito"/>
            </a:endParaRPr>
          </a:p>
          <a:p>
            <a:pPr marL="756285" lvl="1" indent="-287020" algn="just">
              <a:lnSpc>
                <a:spcPct val="100000"/>
              </a:lnSpc>
              <a:spcBef>
                <a:spcPts val="575"/>
              </a:spcBef>
              <a:buFont typeface="Arial"/>
              <a:buChar char="–"/>
              <a:tabLst>
                <a:tab pos="756920" algn="l"/>
              </a:tabLst>
            </a:pPr>
            <a:r>
              <a:rPr sz="2400" spc="-5" dirty="0">
                <a:latin typeface="Carlito"/>
                <a:cs typeface="Carlito"/>
              </a:rPr>
              <a:t>No </a:t>
            </a:r>
            <a:r>
              <a:rPr sz="2400" spc="-10" dirty="0">
                <a:latin typeface="Carlito"/>
                <a:cs typeface="Carlito"/>
              </a:rPr>
              <a:t>significant </a:t>
            </a:r>
            <a:r>
              <a:rPr sz="2400" spc="-5" dirty="0">
                <a:latin typeface="Carlito"/>
                <a:cs typeface="Carlito"/>
              </a:rPr>
              <a:t>advances </a:t>
            </a:r>
            <a:r>
              <a:rPr sz="2400" spc="-10" dirty="0">
                <a:latin typeface="Carlito"/>
                <a:cs typeface="Carlito"/>
              </a:rPr>
              <a:t>until </a:t>
            </a:r>
            <a:r>
              <a:rPr sz="2400" spc="-15" dirty="0">
                <a:latin typeface="Carlito"/>
                <a:cs typeface="Carlito"/>
              </a:rPr>
              <a:t>late</a:t>
            </a:r>
            <a:r>
              <a:rPr sz="2400" spc="-25" dirty="0">
                <a:latin typeface="Carlito"/>
                <a:cs typeface="Carlito"/>
              </a:rPr>
              <a:t> </a:t>
            </a:r>
            <a:r>
              <a:rPr sz="2400" spc="-5" dirty="0">
                <a:latin typeface="Carlito"/>
                <a:cs typeface="Carlito"/>
              </a:rPr>
              <a:t>1930</a:t>
            </a:r>
            <a:endParaRPr sz="2400">
              <a:latin typeface="Carlito"/>
              <a:cs typeface="Carlito"/>
            </a:endParaRPr>
          </a:p>
          <a:p>
            <a:pPr marL="1155700" marR="5080" lvl="2" indent="-228600" algn="just">
              <a:lnSpc>
                <a:spcPct val="100000"/>
              </a:lnSpc>
              <a:spcBef>
                <a:spcPts val="550"/>
              </a:spcBef>
              <a:buFont typeface="Arial"/>
              <a:buChar char="•"/>
              <a:tabLst>
                <a:tab pos="1156335" algn="l"/>
              </a:tabLst>
            </a:pPr>
            <a:r>
              <a:rPr sz="2200" spc="-15" dirty="0">
                <a:latin typeface="Carlito"/>
                <a:cs typeface="Carlito"/>
              </a:rPr>
              <a:t>Conrad </a:t>
            </a:r>
            <a:r>
              <a:rPr sz="2200" spc="-5" dirty="0">
                <a:latin typeface="Carlito"/>
                <a:cs typeface="Carlito"/>
              </a:rPr>
              <a:t>Zuse used </a:t>
            </a:r>
            <a:r>
              <a:rPr sz="2200" spc="-10" dirty="0">
                <a:latin typeface="Carlito"/>
                <a:cs typeface="Carlito"/>
              </a:rPr>
              <a:t>electronic </a:t>
            </a:r>
            <a:r>
              <a:rPr sz="2200" spc="-20" dirty="0">
                <a:latin typeface="Carlito"/>
                <a:cs typeface="Carlito"/>
              </a:rPr>
              <a:t>relays </a:t>
            </a:r>
            <a:r>
              <a:rPr sz="2200" spc="-15" dirty="0">
                <a:latin typeface="Carlito"/>
                <a:cs typeface="Carlito"/>
              </a:rPr>
              <a:t>to </a:t>
            </a:r>
            <a:r>
              <a:rPr sz="2200" spc="-10" dirty="0">
                <a:latin typeface="Carlito"/>
                <a:cs typeface="Carlito"/>
              </a:rPr>
              <a:t>build an electronic  computing</a:t>
            </a:r>
            <a:r>
              <a:rPr sz="2200" spc="-5" dirty="0">
                <a:latin typeface="Carlito"/>
                <a:cs typeface="Carlito"/>
              </a:rPr>
              <a:t> machine</a:t>
            </a:r>
            <a:endParaRPr sz="2200">
              <a:latin typeface="Carlito"/>
              <a:cs typeface="Carlito"/>
            </a:endParaRPr>
          </a:p>
          <a:p>
            <a:pPr marL="1155700" marR="7620" lvl="2" indent="-228600" algn="just">
              <a:lnSpc>
                <a:spcPct val="100000"/>
              </a:lnSpc>
              <a:spcBef>
                <a:spcPts val="530"/>
              </a:spcBef>
              <a:buFont typeface="Arial"/>
              <a:buChar char="•"/>
              <a:tabLst>
                <a:tab pos="1156335" algn="l"/>
              </a:tabLst>
            </a:pPr>
            <a:r>
              <a:rPr sz="2200" spc="-5" dirty="0">
                <a:latin typeface="Carlito"/>
                <a:cs typeface="Carlito"/>
              </a:rPr>
              <a:t>John </a:t>
            </a:r>
            <a:r>
              <a:rPr sz="2200" spc="-15" dirty="0">
                <a:latin typeface="Carlito"/>
                <a:cs typeface="Carlito"/>
              </a:rPr>
              <a:t>Atanasoff </a:t>
            </a:r>
            <a:r>
              <a:rPr sz="2200" spc="-20" dirty="0">
                <a:latin typeface="Carlito"/>
                <a:cs typeface="Carlito"/>
              </a:rPr>
              <a:t>invented </a:t>
            </a:r>
            <a:r>
              <a:rPr sz="2200" spc="-5" dirty="0">
                <a:latin typeface="Carlito"/>
                <a:cs typeface="Carlito"/>
              </a:rPr>
              <a:t>a machine which used binary  arithmetic and </a:t>
            </a:r>
            <a:r>
              <a:rPr sz="2200" spc="-10" dirty="0">
                <a:latin typeface="Carlito"/>
                <a:cs typeface="Carlito"/>
              </a:rPr>
              <a:t>had </a:t>
            </a:r>
            <a:r>
              <a:rPr sz="2200" spc="-5" dirty="0">
                <a:latin typeface="Carlito"/>
                <a:cs typeface="Carlito"/>
              </a:rPr>
              <a:t>a </a:t>
            </a:r>
            <a:r>
              <a:rPr sz="2200" spc="-10" dirty="0">
                <a:latin typeface="Carlito"/>
                <a:cs typeface="Carlito"/>
              </a:rPr>
              <a:t>capacitor </a:t>
            </a:r>
            <a:r>
              <a:rPr sz="2200" dirty="0">
                <a:latin typeface="Carlito"/>
                <a:cs typeface="Carlito"/>
              </a:rPr>
              <a:t>memory </a:t>
            </a:r>
            <a:r>
              <a:rPr sz="2200" spc="-10" dirty="0">
                <a:latin typeface="Carlito"/>
                <a:cs typeface="Carlito"/>
              </a:rPr>
              <a:t>(now </a:t>
            </a:r>
            <a:r>
              <a:rPr sz="2200" spc="-5" dirty="0">
                <a:latin typeface="Carlito"/>
                <a:cs typeface="Carlito"/>
              </a:rPr>
              <a:t>known as  </a:t>
            </a:r>
            <a:r>
              <a:rPr sz="2200" spc="-10" dirty="0">
                <a:latin typeface="Carlito"/>
                <a:cs typeface="Carlito"/>
              </a:rPr>
              <a:t>DRAM). Never</a:t>
            </a:r>
            <a:r>
              <a:rPr sz="2200" spc="25" dirty="0">
                <a:latin typeface="Carlito"/>
                <a:cs typeface="Carlito"/>
              </a:rPr>
              <a:t> </a:t>
            </a:r>
            <a:r>
              <a:rPr sz="2200" spc="-20" dirty="0">
                <a:latin typeface="Carlito"/>
                <a:cs typeface="Carlito"/>
              </a:rPr>
              <a:t>worked</a:t>
            </a:r>
            <a:endParaRPr sz="2200">
              <a:latin typeface="Carlito"/>
              <a:cs typeface="Carlito"/>
            </a:endParaRPr>
          </a:p>
          <a:p>
            <a:pPr marL="1155700" lvl="2" indent="-229235" algn="just">
              <a:lnSpc>
                <a:spcPct val="100000"/>
              </a:lnSpc>
              <a:spcBef>
                <a:spcPts val="530"/>
              </a:spcBef>
              <a:buFont typeface="Arial"/>
              <a:buChar char="•"/>
              <a:tabLst>
                <a:tab pos="1156335" algn="l"/>
              </a:tabLst>
            </a:pPr>
            <a:r>
              <a:rPr sz="2200" spc="-15" dirty="0">
                <a:latin typeface="Carlito"/>
                <a:cs typeface="Carlito"/>
              </a:rPr>
              <a:t>George </a:t>
            </a:r>
            <a:r>
              <a:rPr sz="2200" spc="-10" dirty="0">
                <a:latin typeface="Carlito"/>
                <a:cs typeface="Carlito"/>
              </a:rPr>
              <a:t>Stibbitz </a:t>
            </a:r>
            <a:r>
              <a:rPr sz="2200" spc="-15" dirty="0">
                <a:latin typeface="Carlito"/>
                <a:cs typeface="Carlito"/>
              </a:rPr>
              <a:t>demonstrated </a:t>
            </a:r>
            <a:r>
              <a:rPr sz="2200" spc="-5" dirty="0">
                <a:latin typeface="Carlito"/>
                <a:cs typeface="Carlito"/>
              </a:rPr>
              <a:t>a </a:t>
            </a:r>
            <a:r>
              <a:rPr sz="2200" spc="-10" dirty="0">
                <a:latin typeface="Carlito"/>
                <a:cs typeface="Carlito"/>
              </a:rPr>
              <a:t>working </a:t>
            </a:r>
            <a:r>
              <a:rPr sz="2200" spc="-5" dirty="0">
                <a:latin typeface="Carlito"/>
                <a:cs typeface="Carlito"/>
              </a:rPr>
              <a:t>machine in</a:t>
            </a:r>
            <a:r>
              <a:rPr sz="2200" spc="110" dirty="0">
                <a:latin typeface="Carlito"/>
                <a:cs typeface="Carlito"/>
              </a:rPr>
              <a:t> </a:t>
            </a:r>
            <a:r>
              <a:rPr sz="2200" spc="-5" dirty="0">
                <a:latin typeface="Carlito"/>
                <a:cs typeface="Carlito"/>
              </a:rPr>
              <a:t>1940</a:t>
            </a:r>
            <a:endParaRPr sz="2200">
              <a:latin typeface="Carlito"/>
              <a:cs typeface="Carlito"/>
            </a:endParaRPr>
          </a:p>
          <a:p>
            <a:pPr marL="1155700" marR="5715" lvl="2" indent="-228600" algn="just">
              <a:lnSpc>
                <a:spcPct val="100000"/>
              </a:lnSpc>
              <a:spcBef>
                <a:spcPts val="530"/>
              </a:spcBef>
              <a:buFont typeface="Arial"/>
              <a:buChar char="•"/>
              <a:tabLst>
                <a:tab pos="1156335" algn="l"/>
              </a:tabLst>
            </a:pPr>
            <a:r>
              <a:rPr sz="2200" spc="-15" dirty="0">
                <a:latin typeface="Carlito"/>
                <a:cs typeface="Carlito"/>
              </a:rPr>
              <a:t>Howard Aiken </a:t>
            </a:r>
            <a:r>
              <a:rPr sz="2200" spc="-10" dirty="0">
                <a:latin typeface="Carlito"/>
                <a:cs typeface="Carlito"/>
              </a:rPr>
              <a:t>built </a:t>
            </a:r>
            <a:r>
              <a:rPr sz="2200" spc="-160" dirty="0">
                <a:latin typeface="Arial"/>
                <a:cs typeface="Arial"/>
              </a:rPr>
              <a:t>Babbage’s </a:t>
            </a:r>
            <a:r>
              <a:rPr sz="2200" spc="-5" dirty="0">
                <a:latin typeface="Carlito"/>
                <a:cs typeface="Carlito"/>
              </a:rPr>
              <a:t>analytical engine </a:t>
            </a:r>
            <a:r>
              <a:rPr sz="2200" spc="-10" dirty="0">
                <a:latin typeface="Carlito"/>
                <a:cs typeface="Carlito"/>
              </a:rPr>
              <a:t>using  electronic </a:t>
            </a:r>
            <a:r>
              <a:rPr sz="2200" spc="-20" dirty="0">
                <a:latin typeface="Carlito"/>
                <a:cs typeface="Carlito"/>
              </a:rPr>
              <a:t>relays </a:t>
            </a:r>
            <a:r>
              <a:rPr sz="2200" spc="-5" dirty="0">
                <a:latin typeface="Carlito"/>
                <a:cs typeface="Carlito"/>
              </a:rPr>
              <a:t>in 1944, and made it</a:t>
            </a:r>
            <a:r>
              <a:rPr sz="2200" spc="25" dirty="0">
                <a:latin typeface="Carlito"/>
                <a:cs typeface="Carlito"/>
              </a:rPr>
              <a:t> </a:t>
            </a:r>
            <a:r>
              <a:rPr sz="2200" spc="-10" dirty="0">
                <a:latin typeface="Carlito"/>
                <a:cs typeface="Carlito"/>
              </a:rPr>
              <a:t>work.</a:t>
            </a:r>
            <a:endParaRPr sz="22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14" name="object 14"/>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510540" y="1205154"/>
            <a:ext cx="8137525" cy="4185920"/>
          </a:xfrm>
          <a:prstGeom prst="rect">
            <a:avLst/>
          </a:prstGeom>
        </p:spPr>
        <p:txBody>
          <a:bodyPr vert="horz" wrap="square" lIns="0" tIns="101600" rIns="0" bIns="0" rtlCol="0">
            <a:spAutoFit/>
          </a:bodyPr>
          <a:lstStyle/>
          <a:p>
            <a:pPr marL="381000" indent="-343535">
              <a:lnSpc>
                <a:spcPct val="100000"/>
              </a:lnSpc>
              <a:spcBef>
                <a:spcPts val="800"/>
              </a:spcBef>
              <a:buFont typeface="Arial"/>
              <a:buChar char="•"/>
              <a:tabLst>
                <a:tab pos="381000" algn="l"/>
                <a:tab pos="381635" algn="l"/>
              </a:tabLst>
            </a:pPr>
            <a:r>
              <a:rPr sz="2800" b="1" spc="-235" dirty="0">
                <a:solidFill>
                  <a:srgbClr val="FF0000"/>
                </a:solidFill>
                <a:latin typeface="Trebuchet MS"/>
                <a:cs typeface="Trebuchet MS"/>
              </a:rPr>
              <a:t>The </a:t>
            </a:r>
            <a:r>
              <a:rPr sz="2800" b="1" spc="-180" dirty="0">
                <a:solidFill>
                  <a:srgbClr val="FF0000"/>
                </a:solidFill>
                <a:latin typeface="Trebuchet MS"/>
                <a:cs typeface="Trebuchet MS"/>
              </a:rPr>
              <a:t>Vacuum </a:t>
            </a:r>
            <a:r>
              <a:rPr sz="2800" b="1" spc="-245" dirty="0">
                <a:solidFill>
                  <a:srgbClr val="FF0000"/>
                </a:solidFill>
                <a:latin typeface="Trebuchet MS"/>
                <a:cs typeface="Trebuchet MS"/>
              </a:rPr>
              <a:t>Tube</a:t>
            </a:r>
            <a:r>
              <a:rPr sz="2800" b="1" spc="-200" dirty="0">
                <a:solidFill>
                  <a:srgbClr val="FF0000"/>
                </a:solidFill>
                <a:latin typeface="Trebuchet MS"/>
                <a:cs typeface="Trebuchet MS"/>
              </a:rPr>
              <a:t> </a:t>
            </a:r>
            <a:r>
              <a:rPr sz="2800" b="1" spc="-100" dirty="0">
                <a:solidFill>
                  <a:srgbClr val="FF0000"/>
                </a:solidFill>
                <a:latin typeface="Trebuchet MS"/>
                <a:cs typeface="Trebuchet MS"/>
              </a:rPr>
              <a:t>Machines</a:t>
            </a:r>
            <a:endParaRPr sz="2800">
              <a:latin typeface="Trebuchet MS"/>
              <a:cs typeface="Trebuchet MS"/>
            </a:endParaRPr>
          </a:p>
          <a:p>
            <a:pPr marL="781685" marR="43180" lvl="1" indent="-287020" algn="just">
              <a:lnSpc>
                <a:spcPct val="100000"/>
              </a:lnSpc>
              <a:spcBef>
                <a:spcPts val="605"/>
              </a:spcBef>
              <a:buFont typeface="Arial"/>
              <a:buChar char="–"/>
              <a:tabLst>
                <a:tab pos="782320" algn="l"/>
              </a:tabLst>
            </a:pPr>
            <a:r>
              <a:rPr sz="2400" spc="-5" dirty="0">
                <a:latin typeface="Carlito"/>
                <a:cs typeface="Carlito"/>
              </a:rPr>
              <a:t>Compelled </a:t>
            </a:r>
            <a:r>
              <a:rPr sz="2400" spc="-10" dirty="0">
                <a:latin typeface="Carlito"/>
                <a:cs typeface="Carlito"/>
              </a:rPr>
              <a:t>by </a:t>
            </a:r>
            <a:r>
              <a:rPr sz="2400" dirty="0">
                <a:latin typeface="Carlito"/>
                <a:cs typeface="Carlito"/>
              </a:rPr>
              <a:t>the </a:t>
            </a:r>
            <a:r>
              <a:rPr sz="2400" spc="-5" dirty="0">
                <a:latin typeface="Carlito"/>
                <a:cs typeface="Carlito"/>
              </a:rPr>
              <a:t>necessity </a:t>
            </a:r>
            <a:r>
              <a:rPr sz="2400" spc="-15" dirty="0">
                <a:latin typeface="Carlito"/>
                <a:cs typeface="Carlito"/>
              </a:rPr>
              <a:t>to crack </a:t>
            </a:r>
            <a:r>
              <a:rPr sz="2400" dirty="0">
                <a:latin typeface="Carlito"/>
                <a:cs typeface="Carlito"/>
              </a:rPr>
              <a:t>the </a:t>
            </a:r>
            <a:r>
              <a:rPr sz="2400" spc="-5" dirty="0">
                <a:latin typeface="Carlito"/>
                <a:cs typeface="Carlito"/>
              </a:rPr>
              <a:t>ENIGMA </a:t>
            </a:r>
            <a:r>
              <a:rPr sz="2400" spc="-10" dirty="0">
                <a:latin typeface="Carlito"/>
                <a:cs typeface="Carlito"/>
              </a:rPr>
              <a:t>code,  </a:t>
            </a:r>
            <a:r>
              <a:rPr sz="2400" dirty="0">
                <a:latin typeface="Carlito"/>
                <a:cs typeface="Carlito"/>
              </a:rPr>
              <a:t>Alan </a:t>
            </a:r>
            <a:r>
              <a:rPr sz="2400" spc="-30" dirty="0">
                <a:latin typeface="Carlito"/>
                <a:cs typeface="Carlito"/>
              </a:rPr>
              <a:t>Turing </a:t>
            </a:r>
            <a:r>
              <a:rPr sz="2400" spc="-10" dirty="0">
                <a:latin typeface="Carlito"/>
                <a:cs typeface="Carlito"/>
              </a:rPr>
              <a:t>was commissioned by </a:t>
            </a:r>
            <a:r>
              <a:rPr sz="2400" dirty="0">
                <a:latin typeface="Carlito"/>
                <a:cs typeface="Carlito"/>
              </a:rPr>
              <a:t>the </a:t>
            </a:r>
            <a:r>
              <a:rPr sz="2400" spc="-5" dirty="0">
                <a:latin typeface="Carlito"/>
                <a:cs typeface="Carlito"/>
              </a:rPr>
              <a:t>British </a:t>
            </a:r>
            <a:r>
              <a:rPr sz="2400" dirty="0">
                <a:latin typeface="Carlito"/>
                <a:cs typeface="Carlito"/>
              </a:rPr>
              <a:t>MoD </a:t>
            </a:r>
            <a:r>
              <a:rPr sz="2400" spc="-25" dirty="0">
                <a:latin typeface="Carlito"/>
                <a:cs typeface="Carlito"/>
              </a:rPr>
              <a:t>to  </a:t>
            </a:r>
            <a:r>
              <a:rPr sz="2400" spc="-5" dirty="0">
                <a:latin typeface="Carlito"/>
                <a:cs typeface="Carlito"/>
              </a:rPr>
              <a:t>design </a:t>
            </a:r>
            <a:r>
              <a:rPr sz="2400" dirty="0">
                <a:latin typeface="Carlito"/>
                <a:cs typeface="Carlito"/>
              </a:rPr>
              <a:t>the</a:t>
            </a:r>
            <a:r>
              <a:rPr sz="2400" spc="-5" dirty="0">
                <a:latin typeface="Carlito"/>
                <a:cs typeface="Carlito"/>
              </a:rPr>
              <a:t> </a:t>
            </a:r>
            <a:r>
              <a:rPr sz="2400" spc="-15" dirty="0">
                <a:latin typeface="Carlito"/>
                <a:cs typeface="Carlito"/>
              </a:rPr>
              <a:t>COLOSSUS</a:t>
            </a:r>
            <a:endParaRPr sz="2400">
              <a:latin typeface="Carlito"/>
              <a:cs typeface="Carlito"/>
            </a:endParaRPr>
          </a:p>
          <a:p>
            <a:pPr marL="1181100" lvl="2" indent="-229235">
              <a:lnSpc>
                <a:spcPct val="100000"/>
              </a:lnSpc>
              <a:spcBef>
                <a:spcPts val="509"/>
              </a:spcBef>
              <a:buFont typeface="Arial"/>
              <a:buChar char="•"/>
              <a:tabLst>
                <a:tab pos="1181100" algn="l"/>
                <a:tab pos="1181735" algn="l"/>
              </a:tabLst>
            </a:pPr>
            <a:r>
              <a:rPr sz="2000" spc="-5" dirty="0">
                <a:latin typeface="Carlito"/>
                <a:cs typeface="Carlito"/>
              </a:rPr>
              <a:t>The </a:t>
            </a:r>
            <a:r>
              <a:rPr sz="2000" spc="-60" dirty="0">
                <a:latin typeface="Arial"/>
                <a:cs typeface="Arial"/>
              </a:rPr>
              <a:t>world’s </a:t>
            </a:r>
            <a:r>
              <a:rPr sz="2000" dirty="0">
                <a:latin typeface="Carlito"/>
                <a:cs typeface="Carlito"/>
              </a:rPr>
              <a:t>1</a:t>
            </a:r>
            <a:r>
              <a:rPr sz="1950" baseline="25641" dirty="0">
                <a:latin typeface="Carlito"/>
                <a:cs typeface="Carlito"/>
              </a:rPr>
              <a:t>st </a:t>
            </a:r>
            <a:r>
              <a:rPr sz="2000" spc="-5" dirty="0">
                <a:latin typeface="Carlito"/>
                <a:cs typeface="Carlito"/>
              </a:rPr>
              <a:t>electronic </a:t>
            </a:r>
            <a:r>
              <a:rPr sz="2000" spc="-10" dirty="0">
                <a:latin typeface="Carlito"/>
                <a:cs typeface="Carlito"/>
              </a:rPr>
              <a:t>digital</a:t>
            </a:r>
            <a:r>
              <a:rPr sz="2000" spc="-165" dirty="0">
                <a:latin typeface="Carlito"/>
                <a:cs typeface="Carlito"/>
              </a:rPr>
              <a:t> </a:t>
            </a:r>
            <a:r>
              <a:rPr sz="2000" spc="-5" dirty="0">
                <a:latin typeface="Carlito"/>
                <a:cs typeface="Carlito"/>
              </a:rPr>
              <a:t>computer</a:t>
            </a:r>
            <a:endParaRPr sz="2000">
              <a:latin typeface="Carlito"/>
              <a:cs typeface="Carlito"/>
            </a:endParaRPr>
          </a:p>
          <a:p>
            <a:pPr marL="1181100" lvl="2" indent="-229235">
              <a:lnSpc>
                <a:spcPct val="100000"/>
              </a:lnSpc>
              <a:spcBef>
                <a:spcPts val="480"/>
              </a:spcBef>
              <a:buFont typeface="Arial"/>
              <a:buChar char="•"/>
              <a:tabLst>
                <a:tab pos="1181100" algn="l"/>
                <a:tab pos="1181735" algn="l"/>
              </a:tabLst>
            </a:pPr>
            <a:r>
              <a:rPr sz="2000" spc="-25" dirty="0">
                <a:latin typeface="Carlito"/>
                <a:cs typeface="Carlito"/>
              </a:rPr>
              <a:t>Worked, </a:t>
            </a:r>
            <a:r>
              <a:rPr sz="2000" dirty="0">
                <a:latin typeface="Carlito"/>
                <a:cs typeface="Carlito"/>
              </a:rPr>
              <a:t>but </a:t>
            </a:r>
            <a:r>
              <a:rPr sz="2000" spc="-5" dirty="0">
                <a:latin typeface="Carlito"/>
                <a:cs typeface="Carlito"/>
              </a:rPr>
              <a:t>highly</a:t>
            </a:r>
            <a:r>
              <a:rPr sz="2000" spc="-35" dirty="0">
                <a:latin typeface="Carlito"/>
                <a:cs typeface="Carlito"/>
              </a:rPr>
              <a:t> </a:t>
            </a:r>
            <a:r>
              <a:rPr sz="2000" spc="-5" dirty="0">
                <a:latin typeface="Carlito"/>
                <a:cs typeface="Carlito"/>
              </a:rPr>
              <a:t>classified</a:t>
            </a:r>
            <a:endParaRPr sz="2000">
              <a:latin typeface="Carlito"/>
              <a:cs typeface="Carlito"/>
            </a:endParaRPr>
          </a:p>
          <a:p>
            <a:pPr marL="781685" lvl="1" indent="-287020">
              <a:lnSpc>
                <a:spcPct val="100000"/>
              </a:lnSpc>
              <a:spcBef>
                <a:spcPts val="520"/>
              </a:spcBef>
              <a:buFont typeface="Arial"/>
              <a:buChar char="–"/>
              <a:tabLst>
                <a:tab pos="781685" algn="l"/>
                <a:tab pos="782320" algn="l"/>
              </a:tabLst>
            </a:pPr>
            <a:r>
              <a:rPr sz="2200" spc="-10" dirty="0">
                <a:latin typeface="Carlito"/>
                <a:cs typeface="Carlito"/>
              </a:rPr>
              <a:t>Maulchy </a:t>
            </a:r>
            <a:r>
              <a:rPr sz="2200" spc="-5" dirty="0">
                <a:latin typeface="Carlito"/>
                <a:cs typeface="Carlito"/>
              </a:rPr>
              <a:t>and </a:t>
            </a:r>
            <a:r>
              <a:rPr sz="2200" spc="-20" dirty="0">
                <a:latin typeface="Carlito"/>
                <a:cs typeface="Carlito"/>
              </a:rPr>
              <a:t>Erkert </a:t>
            </a:r>
            <a:r>
              <a:rPr sz="2200" spc="-10" dirty="0">
                <a:latin typeface="Carlito"/>
                <a:cs typeface="Carlito"/>
              </a:rPr>
              <a:t>build </a:t>
            </a:r>
            <a:r>
              <a:rPr sz="2200" spc="-5" dirty="0">
                <a:latin typeface="Carlito"/>
                <a:cs typeface="Carlito"/>
              </a:rPr>
              <a:t>the </a:t>
            </a:r>
            <a:r>
              <a:rPr sz="2200" spc="-10" dirty="0">
                <a:latin typeface="Carlito"/>
                <a:cs typeface="Carlito"/>
              </a:rPr>
              <a:t>ENIAC </a:t>
            </a:r>
            <a:r>
              <a:rPr sz="2200" spc="-5" dirty="0">
                <a:latin typeface="Carlito"/>
                <a:cs typeface="Carlito"/>
              </a:rPr>
              <a:t>in</a:t>
            </a:r>
            <a:r>
              <a:rPr sz="2200" spc="50" dirty="0">
                <a:latin typeface="Carlito"/>
                <a:cs typeface="Carlito"/>
              </a:rPr>
              <a:t> </a:t>
            </a:r>
            <a:r>
              <a:rPr sz="2200" spc="-5" dirty="0">
                <a:latin typeface="Carlito"/>
                <a:cs typeface="Carlito"/>
              </a:rPr>
              <a:t>1943-46</a:t>
            </a:r>
            <a:endParaRPr sz="2200">
              <a:latin typeface="Carlito"/>
              <a:cs typeface="Carlito"/>
            </a:endParaRPr>
          </a:p>
          <a:p>
            <a:pPr marL="1181100" marR="43180" lvl="2" indent="-228600">
              <a:lnSpc>
                <a:spcPct val="100000"/>
              </a:lnSpc>
              <a:spcBef>
                <a:spcPts val="489"/>
              </a:spcBef>
              <a:buFont typeface="Arial"/>
              <a:buChar char="•"/>
              <a:tabLst>
                <a:tab pos="1181100" algn="l"/>
                <a:tab pos="1181735" algn="l"/>
              </a:tabLst>
            </a:pPr>
            <a:r>
              <a:rPr sz="2000" spc="-5" dirty="0">
                <a:latin typeface="Carlito"/>
                <a:cs typeface="Carlito"/>
              </a:rPr>
              <a:t>18000 vacuum </a:t>
            </a:r>
            <a:r>
              <a:rPr sz="2000" dirty="0">
                <a:latin typeface="Carlito"/>
                <a:cs typeface="Carlito"/>
              </a:rPr>
              <a:t>tubes, </a:t>
            </a:r>
            <a:r>
              <a:rPr sz="2000" spc="-5" dirty="0">
                <a:latin typeface="Carlito"/>
                <a:cs typeface="Carlito"/>
              </a:rPr>
              <a:t>1500 </a:t>
            </a:r>
            <a:r>
              <a:rPr sz="2000" spc="-15" dirty="0">
                <a:latin typeface="Carlito"/>
                <a:cs typeface="Carlito"/>
              </a:rPr>
              <a:t>relays, </a:t>
            </a:r>
            <a:r>
              <a:rPr sz="2000" dirty="0">
                <a:latin typeface="Carlito"/>
                <a:cs typeface="Carlito"/>
              </a:rPr>
              <a:t>6000 </a:t>
            </a:r>
            <a:r>
              <a:rPr sz="2000" spc="-10" dirty="0">
                <a:latin typeface="Carlito"/>
                <a:cs typeface="Carlito"/>
              </a:rPr>
              <a:t>programming </a:t>
            </a:r>
            <a:r>
              <a:rPr sz="2000" spc="-5" dirty="0">
                <a:latin typeface="Carlito"/>
                <a:cs typeface="Carlito"/>
              </a:rPr>
              <a:t>switches, </a:t>
            </a:r>
            <a:r>
              <a:rPr sz="2000" dirty="0">
                <a:latin typeface="Carlito"/>
                <a:cs typeface="Carlito"/>
              </a:rPr>
              <a:t>30  </a:t>
            </a:r>
            <a:r>
              <a:rPr sz="2000" spc="-10" dirty="0">
                <a:latin typeface="Carlito"/>
                <a:cs typeface="Carlito"/>
              </a:rPr>
              <a:t>tons</a:t>
            </a:r>
            <a:endParaRPr sz="2000">
              <a:latin typeface="Carlito"/>
              <a:cs typeface="Carlito"/>
            </a:endParaRPr>
          </a:p>
          <a:p>
            <a:pPr marL="1181100" lvl="2" indent="-229235">
              <a:lnSpc>
                <a:spcPct val="100000"/>
              </a:lnSpc>
              <a:spcBef>
                <a:spcPts val="480"/>
              </a:spcBef>
              <a:buFont typeface="Arial"/>
              <a:buChar char="•"/>
              <a:tabLst>
                <a:tab pos="1181100" algn="l"/>
                <a:tab pos="1181735" algn="l"/>
              </a:tabLst>
            </a:pPr>
            <a:r>
              <a:rPr sz="2000" spc="-5" dirty="0">
                <a:latin typeface="Carlito"/>
                <a:cs typeface="Carlito"/>
              </a:rPr>
              <a:t>Influenced </a:t>
            </a:r>
            <a:r>
              <a:rPr sz="2000" dirty="0">
                <a:latin typeface="Carlito"/>
                <a:cs typeface="Carlito"/>
              </a:rPr>
              <a:t>a </a:t>
            </a:r>
            <a:r>
              <a:rPr sz="2000" spc="-10" dirty="0">
                <a:latin typeface="Carlito"/>
                <a:cs typeface="Carlito"/>
              </a:rPr>
              <a:t>host </a:t>
            </a:r>
            <a:r>
              <a:rPr sz="2000" spc="-5" dirty="0">
                <a:latin typeface="Carlito"/>
                <a:cs typeface="Carlito"/>
              </a:rPr>
              <a:t>of similar</a:t>
            </a:r>
            <a:r>
              <a:rPr sz="2000" spc="10" dirty="0">
                <a:latin typeface="Carlito"/>
                <a:cs typeface="Carlito"/>
              </a:rPr>
              <a:t> </a:t>
            </a:r>
            <a:r>
              <a:rPr sz="2000" dirty="0">
                <a:latin typeface="Carlito"/>
                <a:cs typeface="Carlito"/>
              </a:rPr>
              <a:t>machines</a:t>
            </a:r>
            <a:endParaRPr sz="2000">
              <a:latin typeface="Carlito"/>
              <a:cs typeface="Carlito"/>
            </a:endParaRPr>
          </a:p>
          <a:p>
            <a:pPr marL="1409700">
              <a:lnSpc>
                <a:spcPct val="100000"/>
              </a:lnSpc>
              <a:spcBef>
                <a:spcPts val="414"/>
              </a:spcBef>
            </a:pPr>
            <a:r>
              <a:rPr sz="1600" spc="-5" dirty="0">
                <a:latin typeface="Arial"/>
                <a:cs typeface="Arial"/>
              </a:rPr>
              <a:t>– </a:t>
            </a:r>
            <a:r>
              <a:rPr sz="1600" spc="-10" dirty="0">
                <a:latin typeface="Carlito"/>
                <a:cs typeface="Carlito"/>
              </a:rPr>
              <a:t>EDSAC </a:t>
            </a:r>
            <a:r>
              <a:rPr sz="1600" dirty="0">
                <a:latin typeface="Carlito"/>
                <a:cs typeface="Carlito"/>
              </a:rPr>
              <a:t>I, </a:t>
            </a:r>
            <a:r>
              <a:rPr sz="1600" spc="-10" dirty="0">
                <a:latin typeface="Carlito"/>
                <a:cs typeface="Carlito"/>
              </a:rPr>
              <a:t>ILIAC, MANIAC,</a:t>
            </a:r>
            <a:r>
              <a:rPr sz="1600" spc="50" dirty="0">
                <a:latin typeface="Carlito"/>
                <a:cs typeface="Carlito"/>
              </a:rPr>
              <a:t> </a:t>
            </a:r>
            <a:r>
              <a:rPr sz="1600" spc="-15" dirty="0">
                <a:latin typeface="Carlito"/>
                <a:cs typeface="Carlito"/>
              </a:rPr>
              <a:t>etc.</a:t>
            </a:r>
            <a:endParaRPr sz="16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p:nvPr/>
        </p:nvSpPr>
        <p:spPr>
          <a:xfrm>
            <a:off x="6172200" y="4512678"/>
            <a:ext cx="2766694" cy="1756791"/>
          </a:xfrm>
          <a:prstGeom prst="rect">
            <a:avLst/>
          </a:prstGeom>
          <a:blipFill>
            <a:blip r:embed="rId6" cstate="print"/>
            <a:stretch>
              <a:fillRect/>
            </a:stretch>
          </a:blipFill>
        </p:spPr>
        <p:txBody>
          <a:bodyPr wrap="square" lIns="0" tIns="0" rIns="0" bIns="0" rtlCol="0"/>
          <a:lstStyle/>
          <a:p>
            <a:endParaRPr/>
          </a:p>
        </p:txBody>
      </p:sp>
      <p:sp>
        <p:nvSpPr>
          <p:cNvPr id="13" name="object 1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
        <p:nvSpPr>
          <p:cNvPr id="15" name="object 15"/>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510540" y="1200722"/>
            <a:ext cx="8137525" cy="2027555"/>
          </a:xfrm>
          <a:prstGeom prst="rect">
            <a:avLst/>
          </a:prstGeom>
        </p:spPr>
        <p:txBody>
          <a:bodyPr vert="horz" wrap="square" lIns="0" tIns="106045" rIns="0" bIns="0" rtlCol="0">
            <a:spAutoFit/>
          </a:bodyPr>
          <a:lstStyle/>
          <a:p>
            <a:pPr marL="381000" indent="-343535">
              <a:lnSpc>
                <a:spcPct val="100000"/>
              </a:lnSpc>
              <a:spcBef>
                <a:spcPts val="835"/>
              </a:spcBef>
              <a:buFont typeface="Arial"/>
              <a:buChar char="•"/>
              <a:tabLst>
                <a:tab pos="381000" algn="l"/>
                <a:tab pos="381635" algn="l"/>
              </a:tabLst>
            </a:pPr>
            <a:r>
              <a:rPr sz="2800" b="1" spc="-235" dirty="0">
                <a:solidFill>
                  <a:srgbClr val="FF0000"/>
                </a:solidFill>
                <a:latin typeface="Trebuchet MS"/>
                <a:cs typeface="Trebuchet MS"/>
              </a:rPr>
              <a:t>The </a:t>
            </a:r>
            <a:r>
              <a:rPr sz="2800" b="1" spc="-140" dirty="0">
                <a:solidFill>
                  <a:srgbClr val="FF0000"/>
                </a:solidFill>
                <a:latin typeface="Trebuchet MS"/>
                <a:cs typeface="Trebuchet MS"/>
              </a:rPr>
              <a:t>von </a:t>
            </a:r>
            <a:r>
              <a:rPr sz="2800" b="1" spc="-130" dirty="0">
                <a:solidFill>
                  <a:srgbClr val="FF0000"/>
                </a:solidFill>
                <a:latin typeface="Trebuchet MS"/>
                <a:cs typeface="Trebuchet MS"/>
              </a:rPr>
              <a:t>Newmann</a:t>
            </a:r>
            <a:r>
              <a:rPr sz="2800" b="1" spc="-240" dirty="0">
                <a:solidFill>
                  <a:srgbClr val="FF0000"/>
                </a:solidFill>
                <a:latin typeface="Trebuchet MS"/>
                <a:cs typeface="Trebuchet MS"/>
              </a:rPr>
              <a:t> </a:t>
            </a:r>
            <a:r>
              <a:rPr sz="2800" b="1" spc="-100" dirty="0">
                <a:solidFill>
                  <a:srgbClr val="FF0000"/>
                </a:solidFill>
                <a:latin typeface="Trebuchet MS"/>
                <a:cs typeface="Trebuchet MS"/>
              </a:rPr>
              <a:t>Machines</a:t>
            </a:r>
            <a:endParaRPr sz="2800">
              <a:latin typeface="Trebuchet MS"/>
              <a:cs typeface="Trebuchet MS"/>
            </a:endParaRPr>
          </a:p>
          <a:p>
            <a:pPr marL="781685" marR="43180" lvl="1" indent="-287020">
              <a:lnSpc>
                <a:spcPct val="100000"/>
              </a:lnSpc>
              <a:spcBef>
                <a:spcPts val="575"/>
              </a:spcBef>
              <a:buFont typeface="Arial"/>
              <a:buChar char="–"/>
              <a:tabLst>
                <a:tab pos="781685" algn="l"/>
                <a:tab pos="782320" algn="l"/>
              </a:tabLst>
            </a:pPr>
            <a:r>
              <a:rPr sz="2200" spc="-5" dirty="0">
                <a:latin typeface="Carlito"/>
                <a:cs typeface="Carlito"/>
              </a:rPr>
              <a:t>John </a:t>
            </a:r>
            <a:r>
              <a:rPr sz="2200" spc="-10" dirty="0">
                <a:latin typeface="Carlito"/>
                <a:cs typeface="Carlito"/>
              </a:rPr>
              <a:t>von </a:t>
            </a:r>
            <a:r>
              <a:rPr sz="2200" spc="-5" dirty="0">
                <a:latin typeface="Carlito"/>
                <a:cs typeface="Carlito"/>
              </a:rPr>
              <a:t>Newmann designed the 1</a:t>
            </a:r>
            <a:r>
              <a:rPr sz="2175" spc="-7" baseline="24904" dirty="0">
                <a:latin typeface="Carlito"/>
                <a:cs typeface="Carlito"/>
              </a:rPr>
              <a:t>st </a:t>
            </a:r>
            <a:r>
              <a:rPr sz="2200" spc="-10" dirty="0">
                <a:latin typeface="Carlito"/>
                <a:cs typeface="Carlito"/>
              </a:rPr>
              <a:t>programmable electronic  </a:t>
            </a:r>
            <a:r>
              <a:rPr sz="2200" spc="-15" dirty="0">
                <a:latin typeface="Carlito"/>
                <a:cs typeface="Carlito"/>
              </a:rPr>
              <a:t>computer at</a:t>
            </a:r>
            <a:r>
              <a:rPr sz="2200" spc="20" dirty="0">
                <a:latin typeface="Carlito"/>
                <a:cs typeface="Carlito"/>
              </a:rPr>
              <a:t> </a:t>
            </a:r>
            <a:r>
              <a:rPr sz="2200" spc="-5" dirty="0">
                <a:latin typeface="Carlito"/>
                <a:cs typeface="Carlito"/>
              </a:rPr>
              <a:t>IAS</a:t>
            </a:r>
            <a:endParaRPr sz="2200">
              <a:latin typeface="Carlito"/>
              <a:cs typeface="Carlito"/>
            </a:endParaRPr>
          </a:p>
          <a:p>
            <a:pPr marL="781685" marR="46355" lvl="1" indent="-287020">
              <a:lnSpc>
                <a:spcPct val="100000"/>
              </a:lnSpc>
              <a:spcBef>
                <a:spcPts val="530"/>
              </a:spcBef>
              <a:buFont typeface="Arial"/>
              <a:buChar char="–"/>
              <a:tabLst>
                <a:tab pos="781685" algn="l"/>
                <a:tab pos="782320" algn="l"/>
              </a:tabLst>
            </a:pPr>
            <a:r>
              <a:rPr sz="2200" spc="-10" dirty="0">
                <a:latin typeface="Carlito"/>
                <a:cs typeface="Carlito"/>
              </a:rPr>
              <a:t>The </a:t>
            </a:r>
            <a:r>
              <a:rPr sz="2200" spc="-5" dirty="0">
                <a:latin typeface="Carlito"/>
                <a:cs typeface="Carlito"/>
              </a:rPr>
              <a:t>basic </a:t>
            </a:r>
            <a:r>
              <a:rPr sz="2200" spc="-15" dirty="0">
                <a:latin typeface="Carlito"/>
                <a:cs typeface="Carlito"/>
              </a:rPr>
              <a:t>architecture </a:t>
            </a:r>
            <a:r>
              <a:rPr sz="2200" spc="-20" dirty="0">
                <a:latin typeface="Carlito"/>
                <a:cs typeface="Carlito"/>
              </a:rPr>
              <a:t>for </a:t>
            </a:r>
            <a:r>
              <a:rPr sz="2200" spc="-10" dirty="0">
                <a:latin typeface="Carlito"/>
                <a:cs typeface="Carlito"/>
              </a:rPr>
              <a:t>almost </a:t>
            </a:r>
            <a:r>
              <a:rPr sz="2200" spc="-5" dirty="0">
                <a:latin typeface="Carlito"/>
                <a:cs typeface="Carlito"/>
              </a:rPr>
              <a:t>all modern machine </a:t>
            </a:r>
            <a:r>
              <a:rPr sz="2200" spc="-15" dirty="0">
                <a:latin typeface="Carlito"/>
                <a:cs typeface="Carlito"/>
              </a:rPr>
              <a:t>follows  </a:t>
            </a:r>
            <a:r>
              <a:rPr sz="2200" spc="-5" dirty="0">
                <a:latin typeface="Carlito"/>
                <a:cs typeface="Carlito"/>
              </a:rPr>
              <a:t>the IAS</a:t>
            </a:r>
            <a:r>
              <a:rPr sz="2200" spc="5" dirty="0">
                <a:latin typeface="Carlito"/>
                <a:cs typeface="Carlito"/>
              </a:rPr>
              <a:t> </a:t>
            </a:r>
            <a:r>
              <a:rPr sz="2200" spc="-10" dirty="0">
                <a:latin typeface="Carlito"/>
                <a:cs typeface="Carlito"/>
              </a:rPr>
              <a:t>design</a:t>
            </a:r>
            <a:endParaRPr sz="22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p:nvPr/>
        </p:nvSpPr>
        <p:spPr>
          <a:xfrm>
            <a:off x="1691639" y="3285045"/>
            <a:ext cx="5832602" cy="3334130"/>
          </a:xfrm>
          <a:prstGeom prst="rect">
            <a:avLst/>
          </a:prstGeom>
          <a:blipFill>
            <a:blip r:embed="rId6" cstate="print"/>
            <a:stretch>
              <a:fillRect/>
            </a:stretch>
          </a:blipFill>
        </p:spPr>
        <p:txBody>
          <a:bodyPr wrap="square" lIns="0" tIns="0" rIns="0" bIns="0" rtlCol="0"/>
          <a:lstStyle/>
          <a:p>
            <a:endParaRPr/>
          </a:p>
        </p:txBody>
      </p:sp>
      <p:sp>
        <p:nvSpPr>
          <p:cNvPr id="13" name="object 1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15" name="object 15"/>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535940" y="1200722"/>
            <a:ext cx="8074025" cy="4911090"/>
          </a:xfrm>
          <a:prstGeom prst="rect">
            <a:avLst/>
          </a:prstGeom>
        </p:spPr>
        <p:txBody>
          <a:bodyPr vert="horz" wrap="square" lIns="0" tIns="106045" rIns="0" bIns="0" rtlCol="0">
            <a:spAutoFit/>
          </a:bodyPr>
          <a:lstStyle/>
          <a:p>
            <a:pPr marL="355600" indent="-343535">
              <a:lnSpc>
                <a:spcPct val="100000"/>
              </a:lnSpc>
              <a:spcBef>
                <a:spcPts val="835"/>
              </a:spcBef>
              <a:buFont typeface="Arial"/>
              <a:buChar char="•"/>
              <a:tabLst>
                <a:tab pos="355600" algn="l"/>
                <a:tab pos="356235" algn="l"/>
              </a:tabLst>
            </a:pPr>
            <a:r>
              <a:rPr sz="2800" b="1" spc="-235" dirty="0">
                <a:solidFill>
                  <a:srgbClr val="FF0000"/>
                </a:solidFill>
                <a:latin typeface="Trebuchet MS"/>
                <a:cs typeface="Trebuchet MS"/>
              </a:rPr>
              <a:t>The </a:t>
            </a:r>
            <a:r>
              <a:rPr sz="2800" b="1" spc="-150" dirty="0">
                <a:solidFill>
                  <a:srgbClr val="FF0000"/>
                </a:solidFill>
                <a:latin typeface="Trebuchet MS"/>
                <a:cs typeface="Trebuchet MS"/>
              </a:rPr>
              <a:t>Invention </a:t>
            </a:r>
            <a:r>
              <a:rPr sz="2800" b="1" spc="-120" dirty="0">
                <a:solidFill>
                  <a:srgbClr val="FF0000"/>
                </a:solidFill>
                <a:latin typeface="Trebuchet MS"/>
                <a:cs typeface="Trebuchet MS"/>
              </a:rPr>
              <a:t>of</a:t>
            </a:r>
            <a:r>
              <a:rPr sz="2800" b="1" spc="-235" dirty="0">
                <a:solidFill>
                  <a:srgbClr val="FF0000"/>
                </a:solidFill>
                <a:latin typeface="Trebuchet MS"/>
                <a:cs typeface="Trebuchet MS"/>
              </a:rPr>
              <a:t> </a:t>
            </a:r>
            <a:r>
              <a:rPr sz="2800" b="1" spc="-180" dirty="0">
                <a:solidFill>
                  <a:srgbClr val="FF0000"/>
                </a:solidFill>
                <a:latin typeface="Trebuchet MS"/>
                <a:cs typeface="Trebuchet MS"/>
              </a:rPr>
              <a:t>Transistors</a:t>
            </a:r>
            <a:endParaRPr sz="2800">
              <a:latin typeface="Trebuchet MS"/>
              <a:cs typeface="Trebuchet MS"/>
            </a:endParaRPr>
          </a:p>
          <a:p>
            <a:pPr marL="722630" marR="2369185" lvl="1" indent="-253365" algn="just">
              <a:lnSpc>
                <a:spcPct val="120000"/>
              </a:lnSpc>
              <a:spcBef>
                <a:spcPts val="45"/>
              </a:spcBef>
              <a:buFont typeface="Arial"/>
              <a:buChar char="–"/>
              <a:tabLst>
                <a:tab pos="756920" algn="l"/>
              </a:tabLst>
            </a:pPr>
            <a:r>
              <a:rPr dirty="0"/>
              <a:t>	</a:t>
            </a:r>
            <a:r>
              <a:rPr sz="2200" spc="-25" dirty="0">
                <a:latin typeface="Carlito"/>
                <a:cs typeface="Carlito"/>
              </a:rPr>
              <a:t>Shockley, </a:t>
            </a:r>
            <a:r>
              <a:rPr sz="2200" spc="-10" dirty="0">
                <a:latin typeface="Carlito"/>
                <a:cs typeface="Carlito"/>
              </a:rPr>
              <a:t>Bardeen </a:t>
            </a:r>
            <a:r>
              <a:rPr sz="2200" spc="-5" dirty="0">
                <a:latin typeface="Carlito"/>
                <a:cs typeface="Carlito"/>
              </a:rPr>
              <a:t>and </a:t>
            </a:r>
            <a:r>
              <a:rPr sz="2200" spc="-15" dirty="0">
                <a:latin typeface="Carlito"/>
                <a:cs typeface="Carlito"/>
              </a:rPr>
              <a:t>Brittain </a:t>
            </a:r>
            <a:r>
              <a:rPr sz="2200" spc="-20" dirty="0">
                <a:latin typeface="Carlito"/>
                <a:cs typeface="Carlito"/>
              </a:rPr>
              <a:t>invented </a:t>
            </a:r>
            <a:r>
              <a:rPr sz="2200" spc="-5" dirty="0">
                <a:latin typeface="Carlito"/>
                <a:cs typeface="Carlito"/>
              </a:rPr>
              <a:t>the  </a:t>
            </a:r>
            <a:r>
              <a:rPr sz="2200" spc="-15" dirty="0">
                <a:latin typeface="Carlito"/>
                <a:cs typeface="Carlito"/>
              </a:rPr>
              <a:t>transistor </a:t>
            </a:r>
            <a:r>
              <a:rPr sz="2200" spc="-5" dirty="0">
                <a:latin typeface="Carlito"/>
                <a:cs typeface="Carlito"/>
              </a:rPr>
              <a:t>in 1948, and </a:t>
            </a:r>
            <a:r>
              <a:rPr sz="2200" spc="-15" dirty="0">
                <a:latin typeface="Carlito"/>
                <a:cs typeface="Carlito"/>
              </a:rPr>
              <a:t>won </a:t>
            </a:r>
            <a:r>
              <a:rPr sz="2200" spc="-5" dirty="0">
                <a:latin typeface="Carlito"/>
                <a:cs typeface="Carlito"/>
              </a:rPr>
              <a:t>the 1956 Nobel  </a:t>
            </a:r>
            <a:r>
              <a:rPr sz="2200" spc="-15" dirty="0">
                <a:latin typeface="Carlito"/>
                <a:cs typeface="Carlito"/>
              </a:rPr>
              <a:t>Prize </a:t>
            </a:r>
            <a:r>
              <a:rPr sz="2200" spc="-20" dirty="0">
                <a:latin typeface="Carlito"/>
                <a:cs typeface="Carlito"/>
              </a:rPr>
              <a:t>for</a:t>
            </a:r>
            <a:r>
              <a:rPr sz="2200" spc="5" dirty="0">
                <a:latin typeface="Carlito"/>
                <a:cs typeface="Carlito"/>
              </a:rPr>
              <a:t> </a:t>
            </a:r>
            <a:r>
              <a:rPr sz="2200" spc="-15" dirty="0">
                <a:latin typeface="Carlito"/>
                <a:cs typeface="Carlito"/>
              </a:rPr>
              <a:t>Physics</a:t>
            </a:r>
            <a:endParaRPr sz="2200">
              <a:latin typeface="Carlito"/>
              <a:cs typeface="Carlito"/>
            </a:endParaRPr>
          </a:p>
          <a:p>
            <a:pPr lvl="1">
              <a:lnSpc>
                <a:spcPct val="100000"/>
              </a:lnSpc>
              <a:spcBef>
                <a:spcPts val="40"/>
              </a:spcBef>
              <a:buFont typeface="Arial"/>
              <a:buChar char="–"/>
            </a:pPr>
            <a:endParaRPr sz="1700">
              <a:latin typeface="Carlito"/>
              <a:cs typeface="Carlito"/>
            </a:endParaRPr>
          </a:p>
          <a:p>
            <a:pPr marL="756285" lvl="1" indent="-287020" algn="just">
              <a:lnSpc>
                <a:spcPct val="100000"/>
              </a:lnSpc>
              <a:buFont typeface="Arial"/>
              <a:buChar char="–"/>
              <a:tabLst>
                <a:tab pos="756920" algn="l"/>
              </a:tabLst>
            </a:pPr>
            <a:r>
              <a:rPr sz="2200" spc="-5" dirty="0">
                <a:latin typeface="Carlito"/>
                <a:cs typeface="Carlito"/>
              </a:rPr>
              <a:t>Made </a:t>
            </a:r>
            <a:r>
              <a:rPr sz="2200" spc="-10" dirty="0">
                <a:latin typeface="Carlito"/>
                <a:cs typeface="Carlito"/>
              </a:rPr>
              <a:t>vacuum </a:t>
            </a:r>
            <a:r>
              <a:rPr sz="2200" spc="-5" dirty="0">
                <a:latin typeface="Carlito"/>
                <a:cs typeface="Carlito"/>
              </a:rPr>
              <a:t>tube machines </a:t>
            </a:r>
            <a:r>
              <a:rPr sz="2200" spc="-10" dirty="0">
                <a:latin typeface="Carlito"/>
                <a:cs typeface="Carlito"/>
              </a:rPr>
              <a:t>obsolete </a:t>
            </a:r>
            <a:r>
              <a:rPr sz="2200" spc="-15" dirty="0">
                <a:latin typeface="Carlito"/>
                <a:cs typeface="Carlito"/>
              </a:rPr>
              <a:t>from </a:t>
            </a:r>
            <a:r>
              <a:rPr sz="2200" spc="-5" dirty="0">
                <a:latin typeface="Carlito"/>
                <a:cs typeface="Carlito"/>
              </a:rPr>
              <a:t>early</a:t>
            </a:r>
            <a:r>
              <a:rPr sz="2200" spc="70" dirty="0">
                <a:latin typeface="Carlito"/>
                <a:cs typeface="Carlito"/>
              </a:rPr>
              <a:t> </a:t>
            </a:r>
            <a:r>
              <a:rPr sz="2200" spc="-5" dirty="0">
                <a:latin typeface="Carlito"/>
                <a:cs typeface="Carlito"/>
              </a:rPr>
              <a:t>50s</a:t>
            </a:r>
            <a:endParaRPr sz="2200">
              <a:latin typeface="Carlito"/>
              <a:cs typeface="Carlito"/>
            </a:endParaRPr>
          </a:p>
          <a:p>
            <a:pPr marL="756285" marR="6985" lvl="1" indent="-287020" algn="just">
              <a:lnSpc>
                <a:spcPct val="100000"/>
              </a:lnSpc>
              <a:spcBef>
                <a:spcPts val="530"/>
              </a:spcBef>
              <a:buFont typeface="Arial"/>
              <a:buChar char="–"/>
              <a:tabLst>
                <a:tab pos="756920" algn="l"/>
              </a:tabLst>
            </a:pPr>
            <a:r>
              <a:rPr sz="2200" spc="-30" dirty="0">
                <a:latin typeface="Carlito"/>
                <a:cs typeface="Carlito"/>
              </a:rPr>
              <a:t>Was </a:t>
            </a:r>
            <a:r>
              <a:rPr sz="2200" spc="-10" dirty="0">
                <a:latin typeface="Carlito"/>
                <a:cs typeface="Carlito"/>
              </a:rPr>
              <a:t>very expensive: </a:t>
            </a:r>
            <a:r>
              <a:rPr sz="2200" spc="-5" dirty="0">
                <a:latin typeface="Carlito"/>
                <a:cs typeface="Carlito"/>
              </a:rPr>
              <a:t>the </a:t>
            </a:r>
            <a:r>
              <a:rPr sz="2200" spc="-15" dirty="0">
                <a:latin typeface="Carlito"/>
                <a:cs typeface="Carlito"/>
              </a:rPr>
              <a:t>DEC </a:t>
            </a:r>
            <a:r>
              <a:rPr sz="2200" spc="-5" dirty="0">
                <a:latin typeface="Carlito"/>
                <a:cs typeface="Carlito"/>
              </a:rPr>
              <a:t>PDP-1 </a:t>
            </a:r>
            <a:r>
              <a:rPr sz="2200" spc="-10" dirty="0">
                <a:latin typeface="Carlito"/>
                <a:cs typeface="Carlito"/>
              </a:rPr>
              <a:t>had </a:t>
            </a:r>
            <a:r>
              <a:rPr sz="2200" spc="-5" dirty="0">
                <a:latin typeface="Carlito"/>
                <a:cs typeface="Carlito"/>
              </a:rPr>
              <a:t>4K 18-bit </a:t>
            </a:r>
            <a:r>
              <a:rPr sz="2200" spc="-15" dirty="0">
                <a:latin typeface="Carlito"/>
                <a:cs typeface="Carlito"/>
              </a:rPr>
              <a:t>word </a:t>
            </a:r>
            <a:r>
              <a:rPr sz="2200" spc="-25" dirty="0">
                <a:latin typeface="Carlito"/>
                <a:cs typeface="Carlito"/>
              </a:rPr>
              <a:t>memory,  </a:t>
            </a:r>
            <a:r>
              <a:rPr sz="2200" spc="-5" dirty="0">
                <a:latin typeface="Carlito"/>
                <a:cs typeface="Carlito"/>
              </a:rPr>
              <a:t>a visual </a:t>
            </a:r>
            <a:r>
              <a:rPr sz="2200" spc="-30" dirty="0">
                <a:latin typeface="Carlito"/>
                <a:cs typeface="Carlito"/>
              </a:rPr>
              <a:t>display, </a:t>
            </a:r>
            <a:r>
              <a:rPr sz="2200" spc="-20" dirty="0">
                <a:latin typeface="Carlito"/>
                <a:cs typeface="Carlito"/>
              </a:rPr>
              <a:t>ran </a:t>
            </a:r>
            <a:r>
              <a:rPr sz="2200" spc="-15" dirty="0">
                <a:latin typeface="Carlito"/>
                <a:cs typeface="Carlito"/>
              </a:rPr>
              <a:t>at </a:t>
            </a:r>
            <a:r>
              <a:rPr sz="2200" spc="-5" dirty="0">
                <a:latin typeface="Carlito"/>
                <a:cs typeface="Carlito"/>
              </a:rPr>
              <a:t>0.2MHz and </a:t>
            </a:r>
            <a:r>
              <a:rPr sz="2200" spc="-15" dirty="0">
                <a:latin typeface="Carlito"/>
                <a:cs typeface="Carlito"/>
              </a:rPr>
              <a:t>cost</a:t>
            </a:r>
            <a:r>
              <a:rPr sz="2200" spc="30" dirty="0">
                <a:latin typeface="Carlito"/>
                <a:cs typeface="Carlito"/>
              </a:rPr>
              <a:t> </a:t>
            </a:r>
            <a:r>
              <a:rPr sz="2200" spc="-5" dirty="0">
                <a:latin typeface="Carlito"/>
                <a:cs typeface="Carlito"/>
              </a:rPr>
              <a:t>$120,000.00</a:t>
            </a:r>
            <a:endParaRPr sz="2200">
              <a:latin typeface="Carlito"/>
              <a:cs typeface="Carlito"/>
            </a:endParaRPr>
          </a:p>
          <a:p>
            <a:pPr marL="756285" marR="5080" lvl="1" indent="-287020" algn="just">
              <a:lnSpc>
                <a:spcPct val="100000"/>
              </a:lnSpc>
              <a:spcBef>
                <a:spcPts val="525"/>
              </a:spcBef>
              <a:buFont typeface="Arial"/>
              <a:buChar char="–"/>
              <a:tabLst>
                <a:tab pos="756920" algn="l"/>
              </a:tabLst>
            </a:pPr>
            <a:r>
              <a:rPr sz="2200" spc="-10" dirty="0">
                <a:latin typeface="Carlito"/>
                <a:cs typeface="Carlito"/>
              </a:rPr>
              <a:t>The </a:t>
            </a:r>
            <a:r>
              <a:rPr sz="2200" spc="-5" dirty="0">
                <a:latin typeface="Carlito"/>
                <a:cs typeface="Carlito"/>
              </a:rPr>
              <a:t>PDP-8 </a:t>
            </a:r>
            <a:r>
              <a:rPr sz="2200" spc="-15" dirty="0">
                <a:latin typeface="Carlito"/>
                <a:cs typeface="Carlito"/>
              </a:rPr>
              <a:t>later </a:t>
            </a:r>
            <a:r>
              <a:rPr sz="2200" spc="-10" dirty="0">
                <a:latin typeface="Carlito"/>
                <a:cs typeface="Carlito"/>
              </a:rPr>
              <a:t>introduced </a:t>
            </a:r>
            <a:r>
              <a:rPr sz="2200" spc="-5" dirty="0">
                <a:latin typeface="Carlito"/>
                <a:cs typeface="Carlito"/>
              </a:rPr>
              <a:t>the idea </a:t>
            </a:r>
            <a:r>
              <a:rPr sz="2200" dirty="0">
                <a:latin typeface="Carlito"/>
                <a:cs typeface="Carlito"/>
              </a:rPr>
              <a:t>of </a:t>
            </a:r>
            <a:r>
              <a:rPr sz="2200" spc="-5" dirty="0">
                <a:latin typeface="Carlito"/>
                <a:cs typeface="Carlito"/>
              </a:rPr>
              <a:t>a </a:t>
            </a:r>
            <a:r>
              <a:rPr sz="2200" spc="-10" dirty="0">
                <a:latin typeface="Carlito"/>
                <a:cs typeface="Carlito"/>
              </a:rPr>
              <a:t>bus, </a:t>
            </a:r>
            <a:r>
              <a:rPr sz="2200" spc="-20" dirty="0">
                <a:latin typeface="Carlito"/>
                <a:cs typeface="Carlito"/>
              </a:rPr>
              <a:t>to </a:t>
            </a:r>
            <a:r>
              <a:rPr sz="2200" spc="-5" dirty="0">
                <a:latin typeface="Carlito"/>
                <a:cs typeface="Carlito"/>
              </a:rPr>
              <a:t>allow  </a:t>
            </a:r>
            <a:r>
              <a:rPr sz="2200" spc="-10" dirty="0">
                <a:latin typeface="Carlito"/>
                <a:cs typeface="Carlito"/>
              </a:rPr>
              <a:t>components </a:t>
            </a:r>
            <a:r>
              <a:rPr sz="2200" spc="-20" dirty="0">
                <a:latin typeface="Carlito"/>
                <a:cs typeface="Carlito"/>
              </a:rPr>
              <a:t>to </a:t>
            </a:r>
            <a:r>
              <a:rPr sz="2200" spc="-15" dirty="0">
                <a:latin typeface="Carlito"/>
                <a:cs typeface="Carlito"/>
              </a:rPr>
              <a:t>communicate </a:t>
            </a:r>
            <a:r>
              <a:rPr sz="2200" spc="-5" dirty="0">
                <a:latin typeface="Carlito"/>
                <a:cs typeface="Carlito"/>
              </a:rPr>
              <a:t>with each </a:t>
            </a:r>
            <a:r>
              <a:rPr sz="2200" spc="-35" dirty="0">
                <a:latin typeface="Carlito"/>
                <a:cs typeface="Carlito"/>
              </a:rPr>
              <a:t>other, </a:t>
            </a:r>
            <a:r>
              <a:rPr sz="2200" spc="-15" dirty="0">
                <a:latin typeface="Carlito"/>
                <a:cs typeface="Carlito"/>
              </a:rPr>
              <a:t>rather </a:t>
            </a:r>
            <a:r>
              <a:rPr sz="2200" spc="-5" dirty="0">
                <a:latin typeface="Carlito"/>
                <a:cs typeface="Carlito"/>
              </a:rPr>
              <a:t>than via  the memory</a:t>
            </a:r>
            <a:endParaRPr sz="2200">
              <a:latin typeface="Carlito"/>
              <a:cs typeface="Carlito"/>
            </a:endParaRPr>
          </a:p>
          <a:p>
            <a:pPr marL="756285" marR="5715" lvl="1" indent="-287020" algn="just">
              <a:lnSpc>
                <a:spcPct val="100000"/>
              </a:lnSpc>
              <a:spcBef>
                <a:spcPts val="535"/>
              </a:spcBef>
              <a:buFont typeface="Arial"/>
              <a:buChar char="–"/>
              <a:tabLst>
                <a:tab pos="756920" algn="l"/>
              </a:tabLst>
            </a:pPr>
            <a:r>
              <a:rPr sz="2200" spc="-10" dirty="0">
                <a:latin typeface="Carlito"/>
                <a:cs typeface="Carlito"/>
              </a:rPr>
              <a:t>The </a:t>
            </a:r>
            <a:r>
              <a:rPr sz="2200" spc="-5" dirty="0">
                <a:latin typeface="Carlito"/>
                <a:cs typeface="Carlito"/>
              </a:rPr>
              <a:t>IBM 7090 </a:t>
            </a:r>
            <a:r>
              <a:rPr sz="2200" spc="-15" dirty="0">
                <a:latin typeface="Carlito"/>
                <a:cs typeface="Carlito"/>
              </a:rPr>
              <a:t>dominated </a:t>
            </a:r>
            <a:r>
              <a:rPr sz="2200" spc="-10" dirty="0">
                <a:latin typeface="Carlito"/>
                <a:cs typeface="Carlito"/>
              </a:rPr>
              <a:t>scientific </a:t>
            </a:r>
            <a:r>
              <a:rPr sz="2200" spc="-5" dirty="0">
                <a:latin typeface="Carlito"/>
                <a:cs typeface="Carlito"/>
              </a:rPr>
              <a:t>computing in the </a:t>
            </a:r>
            <a:r>
              <a:rPr sz="2200" dirty="0">
                <a:latin typeface="Carlito"/>
                <a:cs typeface="Carlito"/>
              </a:rPr>
              <a:t>60s, </a:t>
            </a:r>
            <a:r>
              <a:rPr sz="2200" spc="-5" dirty="0">
                <a:latin typeface="Carlito"/>
                <a:cs typeface="Carlito"/>
              </a:rPr>
              <a:t>while  1401 </a:t>
            </a:r>
            <a:r>
              <a:rPr sz="2200" spc="-15" dirty="0">
                <a:latin typeface="Carlito"/>
                <a:cs typeface="Carlito"/>
              </a:rPr>
              <a:t>dominated </a:t>
            </a:r>
            <a:r>
              <a:rPr sz="2200" spc="-5" dirty="0">
                <a:latin typeface="Carlito"/>
                <a:cs typeface="Carlito"/>
              </a:rPr>
              <a:t>the </a:t>
            </a:r>
            <a:r>
              <a:rPr sz="2200" spc="-10" dirty="0">
                <a:latin typeface="Carlito"/>
                <a:cs typeface="Carlito"/>
              </a:rPr>
              <a:t>business</a:t>
            </a:r>
            <a:r>
              <a:rPr sz="2200" spc="35" dirty="0">
                <a:latin typeface="Carlito"/>
                <a:cs typeface="Carlito"/>
              </a:rPr>
              <a:t> </a:t>
            </a:r>
            <a:r>
              <a:rPr sz="2200" spc="-20" dirty="0">
                <a:latin typeface="Carlito"/>
                <a:cs typeface="Carlito"/>
              </a:rPr>
              <a:t>market</a:t>
            </a:r>
            <a:endParaRPr sz="22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p:nvPr/>
        </p:nvSpPr>
        <p:spPr>
          <a:xfrm>
            <a:off x="6712839" y="1196721"/>
            <a:ext cx="2343150" cy="1952625"/>
          </a:xfrm>
          <a:prstGeom prst="rect">
            <a:avLst/>
          </a:prstGeom>
          <a:blipFill>
            <a:blip r:embed="rId6" cstate="print"/>
            <a:stretch>
              <a:fillRect/>
            </a:stretch>
          </a:blipFill>
        </p:spPr>
        <p:txBody>
          <a:bodyPr wrap="square" lIns="0" tIns="0" rIns="0" bIns="0" rtlCol="0"/>
          <a:lstStyle/>
          <a:p>
            <a:endParaRPr/>
          </a:p>
        </p:txBody>
      </p:sp>
      <p:sp>
        <p:nvSpPr>
          <p:cNvPr id="13" name="object 1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
        <p:nvSpPr>
          <p:cNvPr id="15" name="object 15"/>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535940" y="1200722"/>
            <a:ext cx="8073390" cy="4982210"/>
          </a:xfrm>
          <a:prstGeom prst="rect">
            <a:avLst/>
          </a:prstGeom>
        </p:spPr>
        <p:txBody>
          <a:bodyPr vert="horz" wrap="square" lIns="0" tIns="106045" rIns="0" bIns="0" rtlCol="0">
            <a:spAutoFit/>
          </a:bodyPr>
          <a:lstStyle/>
          <a:p>
            <a:pPr marL="355600" indent="-343535">
              <a:lnSpc>
                <a:spcPct val="100000"/>
              </a:lnSpc>
              <a:spcBef>
                <a:spcPts val="835"/>
              </a:spcBef>
              <a:buFont typeface="Arial"/>
              <a:buChar char="•"/>
              <a:tabLst>
                <a:tab pos="355600" algn="l"/>
                <a:tab pos="356235" algn="l"/>
              </a:tabLst>
            </a:pPr>
            <a:r>
              <a:rPr sz="2800" b="1" spc="-155" dirty="0">
                <a:solidFill>
                  <a:srgbClr val="FF0000"/>
                </a:solidFill>
                <a:latin typeface="Trebuchet MS"/>
                <a:cs typeface="Trebuchet MS"/>
              </a:rPr>
              <a:t>Seymour</a:t>
            </a:r>
            <a:r>
              <a:rPr sz="2800" b="1" spc="-225" dirty="0">
                <a:solidFill>
                  <a:srgbClr val="FF0000"/>
                </a:solidFill>
                <a:latin typeface="Trebuchet MS"/>
                <a:cs typeface="Trebuchet MS"/>
              </a:rPr>
              <a:t> </a:t>
            </a:r>
            <a:r>
              <a:rPr sz="2800" b="1" spc="-210" dirty="0">
                <a:solidFill>
                  <a:srgbClr val="FF0000"/>
                </a:solidFill>
                <a:latin typeface="Trebuchet MS"/>
                <a:cs typeface="Trebuchet MS"/>
              </a:rPr>
              <a:t>Cray</a:t>
            </a:r>
            <a:endParaRPr sz="2800">
              <a:latin typeface="Trebuchet MS"/>
              <a:cs typeface="Trebuchet MS"/>
            </a:endParaRPr>
          </a:p>
          <a:p>
            <a:pPr marL="785495" marR="2634615" lvl="1" indent="-315595">
              <a:lnSpc>
                <a:spcPct val="120100"/>
              </a:lnSpc>
              <a:spcBef>
                <a:spcPts val="45"/>
              </a:spcBef>
              <a:buFont typeface="Arial"/>
              <a:buChar char="–"/>
              <a:tabLst>
                <a:tab pos="756285" algn="l"/>
                <a:tab pos="756920" algn="l"/>
              </a:tabLst>
            </a:pPr>
            <a:r>
              <a:rPr sz="2200" spc="-10" dirty="0">
                <a:latin typeface="Carlito"/>
                <a:cs typeface="Carlito"/>
              </a:rPr>
              <a:t>The </a:t>
            </a:r>
            <a:r>
              <a:rPr sz="2200" spc="-5" dirty="0">
                <a:latin typeface="Carlito"/>
                <a:cs typeface="Carlito"/>
              </a:rPr>
              <a:t>6600, </a:t>
            </a:r>
            <a:r>
              <a:rPr sz="2200" spc="-10" dirty="0">
                <a:latin typeface="Carlito"/>
                <a:cs typeface="Carlito"/>
              </a:rPr>
              <a:t>designed by </a:t>
            </a:r>
            <a:r>
              <a:rPr sz="2200" spc="-5" dirty="0">
                <a:latin typeface="Carlito"/>
                <a:cs typeface="Carlito"/>
              </a:rPr>
              <a:t>Seymour </a:t>
            </a:r>
            <a:r>
              <a:rPr sz="2200" spc="-25" dirty="0">
                <a:latin typeface="Carlito"/>
                <a:cs typeface="Carlito"/>
              </a:rPr>
              <a:t>Cray </a:t>
            </a:r>
            <a:r>
              <a:rPr sz="2200" spc="-15" dirty="0">
                <a:latin typeface="Carlito"/>
                <a:cs typeface="Carlito"/>
              </a:rPr>
              <a:t>was  introduced </a:t>
            </a:r>
            <a:r>
              <a:rPr sz="2200" spc="-10" dirty="0">
                <a:latin typeface="Carlito"/>
                <a:cs typeface="Carlito"/>
              </a:rPr>
              <a:t>by </a:t>
            </a:r>
            <a:r>
              <a:rPr sz="2200" dirty="0">
                <a:latin typeface="Carlito"/>
                <a:cs typeface="Carlito"/>
              </a:rPr>
              <a:t>CDC </a:t>
            </a:r>
            <a:r>
              <a:rPr sz="2200" spc="-5" dirty="0">
                <a:latin typeface="Carlito"/>
                <a:cs typeface="Carlito"/>
              </a:rPr>
              <a:t>in</a:t>
            </a:r>
            <a:r>
              <a:rPr sz="2200" spc="15" dirty="0">
                <a:latin typeface="Carlito"/>
                <a:cs typeface="Carlito"/>
              </a:rPr>
              <a:t> </a:t>
            </a:r>
            <a:r>
              <a:rPr sz="2200" spc="-5" dirty="0">
                <a:latin typeface="Carlito"/>
                <a:cs typeface="Carlito"/>
              </a:rPr>
              <a:t>1964</a:t>
            </a:r>
            <a:endParaRPr sz="2200">
              <a:latin typeface="Carlito"/>
              <a:cs typeface="Carlito"/>
            </a:endParaRPr>
          </a:p>
          <a:p>
            <a:pPr marL="785495" marR="2515870" lvl="1" indent="-315595">
              <a:lnSpc>
                <a:spcPct val="120000"/>
              </a:lnSpc>
              <a:buFont typeface="Arial"/>
              <a:buChar char="–"/>
              <a:tabLst>
                <a:tab pos="756285" algn="l"/>
                <a:tab pos="756920" algn="l"/>
              </a:tabLst>
            </a:pPr>
            <a:r>
              <a:rPr sz="2200" spc="-5" dirty="0">
                <a:latin typeface="Carlito"/>
                <a:cs typeface="Carlito"/>
              </a:rPr>
              <a:t>It </a:t>
            </a:r>
            <a:r>
              <a:rPr sz="2200" spc="-15" dirty="0">
                <a:latin typeface="Carlito"/>
                <a:cs typeface="Carlito"/>
              </a:rPr>
              <a:t>was </a:t>
            </a:r>
            <a:r>
              <a:rPr sz="2200" spc="-10" dirty="0">
                <a:latin typeface="Carlito"/>
                <a:cs typeface="Carlito"/>
              </a:rPr>
              <a:t>superscalar </a:t>
            </a:r>
            <a:r>
              <a:rPr sz="2200" spc="-5" dirty="0">
                <a:latin typeface="Carlito"/>
                <a:cs typeface="Carlito"/>
              </a:rPr>
              <a:t>with multiple functional  </a:t>
            </a:r>
            <a:r>
              <a:rPr sz="2200" spc="-10" dirty="0">
                <a:latin typeface="Carlito"/>
                <a:cs typeface="Carlito"/>
              </a:rPr>
              <a:t>units </a:t>
            </a:r>
            <a:r>
              <a:rPr sz="2200" spc="-5" dirty="0">
                <a:latin typeface="Carlito"/>
                <a:cs typeface="Carlito"/>
              </a:rPr>
              <a:t>tha </a:t>
            </a:r>
            <a:r>
              <a:rPr sz="2200" spc="-20" dirty="0">
                <a:latin typeface="Carlito"/>
                <a:cs typeface="Carlito"/>
              </a:rPr>
              <a:t>worked </a:t>
            </a:r>
            <a:r>
              <a:rPr sz="2200" spc="-5" dirty="0">
                <a:latin typeface="Carlito"/>
                <a:cs typeface="Carlito"/>
              </a:rPr>
              <a:t>in</a:t>
            </a:r>
            <a:r>
              <a:rPr sz="2200" spc="30" dirty="0">
                <a:latin typeface="Carlito"/>
                <a:cs typeface="Carlito"/>
              </a:rPr>
              <a:t> </a:t>
            </a:r>
            <a:r>
              <a:rPr sz="2200" spc="-10" dirty="0">
                <a:latin typeface="Carlito"/>
                <a:cs typeface="Carlito"/>
              </a:rPr>
              <a:t>parallel</a:t>
            </a:r>
            <a:endParaRPr sz="2200">
              <a:latin typeface="Carlito"/>
              <a:cs typeface="Carlito"/>
            </a:endParaRPr>
          </a:p>
          <a:p>
            <a:pPr marL="756285" lvl="1" indent="-287020">
              <a:lnSpc>
                <a:spcPct val="100000"/>
              </a:lnSpc>
              <a:spcBef>
                <a:spcPts val="530"/>
              </a:spcBef>
              <a:buFont typeface="Arial"/>
              <a:buChar char="–"/>
              <a:tabLst>
                <a:tab pos="756285" algn="l"/>
                <a:tab pos="756920" algn="l"/>
              </a:tabLst>
            </a:pPr>
            <a:r>
              <a:rPr sz="2200" spc="-10" dirty="0">
                <a:latin typeface="Carlito"/>
                <a:cs typeface="Carlito"/>
              </a:rPr>
              <a:t>Contained </a:t>
            </a:r>
            <a:r>
              <a:rPr sz="2200" spc="-5" dirty="0">
                <a:latin typeface="Carlito"/>
                <a:cs typeface="Carlito"/>
              </a:rPr>
              <a:t>smaller </a:t>
            </a:r>
            <a:r>
              <a:rPr sz="2200" spc="-15" dirty="0">
                <a:latin typeface="Carlito"/>
                <a:cs typeface="Carlito"/>
              </a:rPr>
              <a:t>slave </a:t>
            </a:r>
            <a:r>
              <a:rPr sz="2200" spc="-10" dirty="0">
                <a:latin typeface="Carlito"/>
                <a:cs typeface="Carlito"/>
              </a:rPr>
              <a:t>units that handled </a:t>
            </a:r>
            <a:r>
              <a:rPr sz="2200" spc="-5" dirty="0">
                <a:latin typeface="Carlito"/>
                <a:cs typeface="Carlito"/>
              </a:rPr>
              <a:t>admin </a:t>
            </a:r>
            <a:r>
              <a:rPr sz="2200" spc="-15" dirty="0">
                <a:latin typeface="Carlito"/>
                <a:cs typeface="Carlito"/>
              </a:rPr>
              <a:t>tasks,</a:t>
            </a:r>
            <a:r>
              <a:rPr sz="2200" spc="280" dirty="0">
                <a:latin typeface="Carlito"/>
                <a:cs typeface="Carlito"/>
              </a:rPr>
              <a:t> </a:t>
            </a:r>
            <a:r>
              <a:rPr sz="2200" spc="-10" dirty="0">
                <a:latin typeface="Carlito"/>
                <a:cs typeface="Carlito"/>
              </a:rPr>
              <a:t>leaving</a:t>
            </a:r>
            <a:endParaRPr sz="2200">
              <a:latin typeface="Carlito"/>
              <a:cs typeface="Carlito"/>
            </a:endParaRPr>
          </a:p>
          <a:p>
            <a:pPr marL="756285">
              <a:lnSpc>
                <a:spcPct val="100000"/>
              </a:lnSpc>
            </a:pPr>
            <a:r>
              <a:rPr sz="2200" spc="-5" dirty="0">
                <a:latin typeface="Carlito"/>
                <a:cs typeface="Carlito"/>
              </a:rPr>
              <a:t>the </a:t>
            </a:r>
            <a:r>
              <a:rPr sz="2200" dirty="0">
                <a:latin typeface="Carlito"/>
                <a:cs typeface="Carlito"/>
              </a:rPr>
              <a:t>CPU </a:t>
            </a:r>
            <a:r>
              <a:rPr sz="2200" spc="-20" dirty="0">
                <a:latin typeface="Carlito"/>
                <a:cs typeface="Carlito"/>
              </a:rPr>
              <a:t>to </a:t>
            </a:r>
            <a:r>
              <a:rPr sz="2200" spc="-5" dirty="0">
                <a:latin typeface="Carlito"/>
                <a:cs typeface="Carlito"/>
              </a:rPr>
              <a:t>crunch</a:t>
            </a:r>
            <a:r>
              <a:rPr sz="2200" spc="25" dirty="0">
                <a:latin typeface="Carlito"/>
                <a:cs typeface="Carlito"/>
              </a:rPr>
              <a:t> </a:t>
            </a:r>
            <a:r>
              <a:rPr sz="2200" spc="-15" dirty="0">
                <a:latin typeface="Carlito"/>
                <a:cs typeface="Carlito"/>
              </a:rPr>
              <a:t>numbers</a:t>
            </a:r>
            <a:endParaRPr sz="2200">
              <a:latin typeface="Carlito"/>
              <a:cs typeface="Carlito"/>
            </a:endParaRPr>
          </a:p>
          <a:p>
            <a:pPr marL="756285" lvl="1" indent="-287020">
              <a:lnSpc>
                <a:spcPct val="100000"/>
              </a:lnSpc>
              <a:spcBef>
                <a:spcPts val="525"/>
              </a:spcBef>
              <a:buFont typeface="Arial"/>
              <a:buChar char="–"/>
              <a:tabLst>
                <a:tab pos="756285" algn="l"/>
                <a:tab pos="756920" algn="l"/>
              </a:tabLst>
            </a:pPr>
            <a:r>
              <a:rPr sz="2200" spc="-10" dirty="0">
                <a:latin typeface="Carlito"/>
                <a:cs typeface="Carlito"/>
              </a:rPr>
              <a:t>Decades </a:t>
            </a:r>
            <a:r>
              <a:rPr sz="2200" spc="-5" dirty="0">
                <a:latin typeface="Carlito"/>
                <a:cs typeface="Carlito"/>
              </a:rPr>
              <a:t>ahead </a:t>
            </a:r>
            <a:r>
              <a:rPr sz="2200" dirty="0">
                <a:latin typeface="Carlito"/>
                <a:cs typeface="Carlito"/>
              </a:rPr>
              <a:t>of </a:t>
            </a:r>
            <a:r>
              <a:rPr sz="2200" spc="-5" dirty="0">
                <a:latin typeface="Carlito"/>
                <a:cs typeface="Carlito"/>
              </a:rPr>
              <a:t>anything else </a:t>
            </a:r>
            <a:r>
              <a:rPr sz="2200" spc="-10" dirty="0">
                <a:latin typeface="Carlito"/>
                <a:cs typeface="Carlito"/>
              </a:rPr>
              <a:t>that</a:t>
            </a:r>
            <a:r>
              <a:rPr sz="2200" spc="25" dirty="0">
                <a:latin typeface="Carlito"/>
                <a:cs typeface="Carlito"/>
              </a:rPr>
              <a:t> </a:t>
            </a:r>
            <a:r>
              <a:rPr sz="2200" spc="-20" dirty="0">
                <a:latin typeface="Carlito"/>
                <a:cs typeface="Carlito"/>
              </a:rPr>
              <a:t>existed</a:t>
            </a:r>
            <a:endParaRPr sz="2200">
              <a:latin typeface="Carlito"/>
              <a:cs typeface="Carlito"/>
            </a:endParaRPr>
          </a:p>
          <a:p>
            <a:pPr marL="756285" lvl="1" indent="-287020">
              <a:lnSpc>
                <a:spcPct val="100000"/>
              </a:lnSpc>
              <a:spcBef>
                <a:spcPts val="490"/>
              </a:spcBef>
              <a:buFont typeface="Arial"/>
              <a:buChar char="–"/>
              <a:tabLst>
                <a:tab pos="756285" algn="l"/>
                <a:tab pos="756920" algn="l"/>
              </a:tabLst>
            </a:pPr>
            <a:r>
              <a:rPr sz="2000" spc="-25" dirty="0">
                <a:latin typeface="Carlito"/>
                <a:cs typeface="Carlito"/>
              </a:rPr>
              <a:t>Cray </a:t>
            </a:r>
            <a:r>
              <a:rPr sz="2000" spc="-10" dirty="0">
                <a:latin typeface="Carlito"/>
                <a:cs typeface="Carlito"/>
              </a:rPr>
              <a:t>later formed </a:t>
            </a:r>
            <a:r>
              <a:rPr sz="2000" spc="-5" dirty="0">
                <a:latin typeface="Carlito"/>
                <a:cs typeface="Carlito"/>
              </a:rPr>
              <a:t>his own </a:t>
            </a:r>
            <a:r>
              <a:rPr sz="2000" spc="-10" dirty="0">
                <a:latin typeface="Carlito"/>
                <a:cs typeface="Carlito"/>
              </a:rPr>
              <a:t>company </a:t>
            </a:r>
            <a:r>
              <a:rPr sz="2000" spc="-5" dirty="0">
                <a:latin typeface="Carlito"/>
                <a:cs typeface="Carlito"/>
              </a:rPr>
              <a:t>manufacturing super</a:t>
            </a:r>
            <a:r>
              <a:rPr sz="2000" spc="30" dirty="0">
                <a:latin typeface="Carlito"/>
                <a:cs typeface="Carlito"/>
              </a:rPr>
              <a:t> </a:t>
            </a:r>
            <a:r>
              <a:rPr sz="2000" spc="-10" dirty="0">
                <a:latin typeface="Carlito"/>
                <a:cs typeface="Carlito"/>
              </a:rPr>
              <a:t>computers</a:t>
            </a:r>
            <a:endParaRPr sz="2000">
              <a:latin typeface="Carlito"/>
              <a:cs typeface="Carlito"/>
            </a:endParaRPr>
          </a:p>
          <a:p>
            <a:pPr marL="355600" indent="-343535">
              <a:lnSpc>
                <a:spcPct val="100000"/>
              </a:lnSpc>
              <a:spcBef>
                <a:spcPts val="620"/>
              </a:spcBef>
              <a:buFont typeface="Arial"/>
              <a:buChar char="•"/>
              <a:tabLst>
                <a:tab pos="355600" algn="l"/>
                <a:tab pos="356235" algn="l"/>
              </a:tabLst>
            </a:pPr>
            <a:r>
              <a:rPr sz="2800" spc="-5" dirty="0">
                <a:solidFill>
                  <a:srgbClr val="FF0000"/>
                </a:solidFill>
                <a:latin typeface="Carlito"/>
                <a:cs typeface="Carlito"/>
              </a:rPr>
              <a:t>The IC</a:t>
            </a:r>
            <a:r>
              <a:rPr sz="2800" spc="-15" dirty="0">
                <a:solidFill>
                  <a:srgbClr val="FF0000"/>
                </a:solidFill>
                <a:latin typeface="Carlito"/>
                <a:cs typeface="Carlito"/>
              </a:rPr>
              <a:t> Revolution</a:t>
            </a:r>
            <a:endParaRPr sz="2800">
              <a:latin typeface="Carlito"/>
              <a:cs typeface="Carlito"/>
            </a:endParaRPr>
          </a:p>
          <a:p>
            <a:pPr marL="756285" marR="5080" lvl="1" indent="-287020">
              <a:lnSpc>
                <a:spcPct val="100000"/>
              </a:lnSpc>
              <a:spcBef>
                <a:spcPts val="605"/>
              </a:spcBef>
              <a:buFont typeface="Arial"/>
              <a:buChar char="–"/>
              <a:tabLst>
                <a:tab pos="756920" algn="l"/>
                <a:tab pos="2054860" algn="l"/>
                <a:tab pos="2442210" algn="l"/>
                <a:tab pos="2812415" algn="l"/>
                <a:tab pos="3241040" algn="l"/>
                <a:tab pos="3881120" algn="l"/>
                <a:tab pos="4608195" algn="l"/>
                <a:tab pos="5205730" algn="l"/>
                <a:tab pos="6132195" algn="l"/>
                <a:tab pos="6972300" algn="l"/>
                <a:tab pos="7517765" algn="l"/>
              </a:tabLst>
            </a:pPr>
            <a:r>
              <a:rPr sz="2400" dirty="0">
                <a:latin typeface="Carlito"/>
                <a:cs typeface="Carlito"/>
              </a:rPr>
              <a:t>I</a:t>
            </a:r>
            <a:r>
              <a:rPr sz="2400" spc="-45" dirty="0">
                <a:latin typeface="Carlito"/>
                <a:cs typeface="Carlito"/>
              </a:rPr>
              <a:t>n</a:t>
            </a:r>
            <a:r>
              <a:rPr sz="2400" spc="-30" dirty="0">
                <a:latin typeface="Carlito"/>
                <a:cs typeface="Carlito"/>
              </a:rPr>
              <a:t>v</a:t>
            </a:r>
            <a:r>
              <a:rPr sz="2400" dirty="0">
                <a:latin typeface="Carlito"/>
                <a:cs typeface="Carlito"/>
              </a:rPr>
              <a:t>e</a:t>
            </a:r>
            <a:r>
              <a:rPr sz="2400" spc="-20" dirty="0">
                <a:latin typeface="Carlito"/>
                <a:cs typeface="Carlito"/>
              </a:rPr>
              <a:t>n</a:t>
            </a:r>
            <a:r>
              <a:rPr sz="2400" dirty="0">
                <a:latin typeface="Carlito"/>
                <a:cs typeface="Carlito"/>
              </a:rPr>
              <a:t>tion	</a:t>
            </a:r>
            <a:r>
              <a:rPr sz="2400" spc="5" dirty="0">
                <a:latin typeface="Carlito"/>
                <a:cs typeface="Carlito"/>
              </a:rPr>
              <a:t>o</a:t>
            </a:r>
            <a:r>
              <a:rPr sz="2400" dirty="0">
                <a:latin typeface="Carlito"/>
                <a:cs typeface="Carlito"/>
              </a:rPr>
              <a:t>f	</a:t>
            </a:r>
            <a:r>
              <a:rPr sz="2400" spc="-5" dirty="0">
                <a:latin typeface="Carlito"/>
                <a:cs typeface="Carlito"/>
              </a:rPr>
              <a:t>I</a:t>
            </a:r>
            <a:r>
              <a:rPr sz="2400" dirty="0">
                <a:latin typeface="Carlito"/>
                <a:cs typeface="Carlito"/>
              </a:rPr>
              <a:t>C	</a:t>
            </a:r>
            <a:r>
              <a:rPr sz="2400" spc="-15" dirty="0">
                <a:latin typeface="Carlito"/>
                <a:cs typeface="Carlito"/>
              </a:rPr>
              <a:t>b</a:t>
            </a:r>
            <a:r>
              <a:rPr sz="2400" dirty="0">
                <a:latin typeface="Carlito"/>
                <a:cs typeface="Carlito"/>
              </a:rPr>
              <a:t>y	J</a:t>
            </a:r>
            <a:r>
              <a:rPr sz="2400" spc="-10" dirty="0">
                <a:latin typeface="Carlito"/>
                <a:cs typeface="Carlito"/>
              </a:rPr>
              <a:t>a</a:t>
            </a:r>
            <a:r>
              <a:rPr sz="2400" dirty="0">
                <a:latin typeface="Carlito"/>
                <a:cs typeface="Carlito"/>
              </a:rPr>
              <a:t>ck	Kil</a:t>
            </a:r>
            <a:r>
              <a:rPr sz="2400" spc="-15" dirty="0">
                <a:latin typeface="Carlito"/>
                <a:cs typeface="Carlito"/>
              </a:rPr>
              <a:t>b</a:t>
            </a:r>
            <a:r>
              <a:rPr sz="2400" dirty="0">
                <a:latin typeface="Carlito"/>
                <a:cs typeface="Carlito"/>
              </a:rPr>
              <a:t>y	and	</a:t>
            </a:r>
            <a:r>
              <a:rPr sz="2400" spc="-5" dirty="0">
                <a:latin typeface="Carlito"/>
                <a:cs typeface="Carlito"/>
              </a:rPr>
              <a:t>othe</a:t>
            </a:r>
            <a:r>
              <a:rPr sz="2400" spc="-35" dirty="0">
                <a:latin typeface="Carlito"/>
                <a:cs typeface="Carlito"/>
              </a:rPr>
              <a:t>r</a:t>
            </a:r>
            <a:r>
              <a:rPr sz="2400" dirty="0">
                <a:latin typeface="Carlito"/>
                <a:cs typeface="Carlito"/>
              </a:rPr>
              <a:t>s	</a:t>
            </a:r>
            <a:r>
              <a:rPr sz="2400" spc="-5" dirty="0">
                <a:latin typeface="Carlito"/>
                <a:cs typeface="Carlito"/>
              </a:rPr>
              <a:t>d</a:t>
            </a:r>
            <a:r>
              <a:rPr sz="2400" spc="-35" dirty="0">
                <a:latin typeface="Carlito"/>
                <a:cs typeface="Carlito"/>
              </a:rPr>
              <a:t>r</a:t>
            </a:r>
            <a:r>
              <a:rPr sz="2400" spc="-20" dirty="0">
                <a:latin typeface="Carlito"/>
                <a:cs typeface="Carlito"/>
              </a:rPr>
              <a:t>ov</a:t>
            </a:r>
            <a:r>
              <a:rPr sz="2400" dirty="0">
                <a:latin typeface="Carlito"/>
                <a:cs typeface="Carlito"/>
              </a:rPr>
              <a:t>e	the	</a:t>
            </a:r>
            <a:r>
              <a:rPr sz="2400" spc="-5" dirty="0">
                <a:latin typeface="Carlito"/>
                <a:cs typeface="Carlito"/>
              </a:rPr>
              <a:t>n</a:t>
            </a:r>
            <a:r>
              <a:rPr sz="2400" spc="-35" dirty="0">
                <a:latin typeface="Carlito"/>
                <a:cs typeface="Carlito"/>
              </a:rPr>
              <a:t>e</a:t>
            </a:r>
            <a:r>
              <a:rPr sz="2400" spc="-5" dirty="0">
                <a:latin typeface="Carlito"/>
                <a:cs typeface="Carlito"/>
              </a:rPr>
              <a:t>xt  </a:t>
            </a:r>
            <a:r>
              <a:rPr sz="2400" spc="-15" dirty="0">
                <a:latin typeface="Carlito"/>
                <a:cs typeface="Carlito"/>
              </a:rPr>
              <a:t>revolution</a:t>
            </a:r>
            <a:endParaRPr sz="24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444234" y="97535"/>
            <a:ext cx="2524125" cy="2881630"/>
            <a:chOff x="6444234" y="97535"/>
            <a:chExt cx="2524125" cy="288163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sp>
          <p:nvSpPr>
            <p:cNvPr id="12" name="object 12"/>
            <p:cNvSpPr/>
            <p:nvPr/>
          </p:nvSpPr>
          <p:spPr>
            <a:xfrm>
              <a:off x="6444234" y="1169161"/>
              <a:ext cx="2524125" cy="1809750"/>
            </a:xfrm>
            <a:prstGeom prst="rect">
              <a:avLst/>
            </a:prstGeom>
            <a:blipFill>
              <a:blip r:embed="rId6" cstate="print"/>
              <a:stretch>
                <a:fillRect/>
              </a:stretch>
            </a:blipFill>
          </p:spPr>
          <p:txBody>
            <a:bodyPr wrap="square" lIns="0" tIns="0" rIns="0" bIns="0" rtlCol="0"/>
            <a:lstStyle/>
            <a:p>
              <a:endParaRPr/>
            </a:p>
          </p:txBody>
        </p:sp>
      </p:grpSp>
      <p:sp>
        <p:nvSpPr>
          <p:cNvPr id="13" name="object 1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
        <p:nvSpPr>
          <p:cNvPr id="15" name="object 15"/>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787704" y="1663191"/>
            <a:ext cx="7616825" cy="2586990"/>
          </a:xfrm>
          <a:prstGeom prst="rect">
            <a:avLst/>
          </a:prstGeom>
        </p:spPr>
        <p:txBody>
          <a:bodyPr vert="horz" wrap="square" lIns="0" tIns="12700" rIns="0" bIns="0" rtlCol="0">
            <a:spAutoFit/>
          </a:bodyPr>
          <a:lstStyle/>
          <a:p>
            <a:pPr marL="299720" marR="2947670" indent="-299720">
              <a:lnSpc>
                <a:spcPct val="120100"/>
              </a:lnSpc>
              <a:spcBef>
                <a:spcPts val="100"/>
              </a:spcBef>
              <a:buFont typeface="Arial"/>
              <a:buChar char="–"/>
              <a:tabLst>
                <a:tab pos="299720" algn="l"/>
              </a:tabLst>
            </a:pPr>
            <a:r>
              <a:rPr sz="2400" spc="-10" dirty="0">
                <a:latin typeface="Carlito"/>
                <a:cs typeface="Carlito"/>
              </a:rPr>
              <a:t>They figured </a:t>
            </a:r>
            <a:r>
              <a:rPr sz="2400" spc="-5" dirty="0">
                <a:latin typeface="Carlito"/>
                <a:cs typeface="Carlito"/>
              </a:rPr>
              <a:t>out </a:t>
            </a:r>
            <a:r>
              <a:rPr sz="2400" spc="-10" dirty="0">
                <a:latin typeface="Carlito"/>
                <a:cs typeface="Carlito"/>
              </a:rPr>
              <a:t>how </a:t>
            </a:r>
            <a:r>
              <a:rPr sz="2400" spc="-15" dirty="0">
                <a:latin typeface="Carlito"/>
                <a:cs typeface="Carlito"/>
              </a:rPr>
              <a:t>to </a:t>
            </a:r>
            <a:r>
              <a:rPr sz="2400" spc="-5" dirty="0">
                <a:latin typeface="Carlito"/>
                <a:cs typeface="Carlito"/>
              </a:rPr>
              <a:t>pack </a:t>
            </a:r>
            <a:r>
              <a:rPr sz="2400" spc="-15" dirty="0">
                <a:latin typeface="Carlito"/>
                <a:cs typeface="Carlito"/>
              </a:rPr>
              <a:t>many  transistors </a:t>
            </a:r>
            <a:r>
              <a:rPr sz="2400" spc="-5" dirty="0">
                <a:latin typeface="Carlito"/>
                <a:cs typeface="Carlito"/>
              </a:rPr>
              <a:t>on </a:t>
            </a:r>
            <a:r>
              <a:rPr sz="2400" dirty="0">
                <a:latin typeface="Carlito"/>
                <a:cs typeface="Carlito"/>
              </a:rPr>
              <a:t>a </a:t>
            </a:r>
            <a:r>
              <a:rPr sz="2400" spc="-5" dirty="0">
                <a:latin typeface="Carlito"/>
                <a:cs typeface="Carlito"/>
              </a:rPr>
              <a:t>single</a:t>
            </a:r>
            <a:r>
              <a:rPr sz="2400" spc="-35" dirty="0">
                <a:latin typeface="Carlito"/>
                <a:cs typeface="Carlito"/>
              </a:rPr>
              <a:t> </a:t>
            </a:r>
            <a:r>
              <a:rPr sz="2400" spc="-10" dirty="0">
                <a:latin typeface="Carlito"/>
                <a:cs typeface="Carlito"/>
              </a:rPr>
              <a:t>microchip</a:t>
            </a:r>
            <a:endParaRPr sz="2400">
              <a:latin typeface="Carlito"/>
              <a:cs typeface="Carlito"/>
            </a:endParaRPr>
          </a:p>
          <a:p>
            <a:pPr marL="283845" marR="2315210" indent="-271780">
              <a:lnSpc>
                <a:spcPct val="120000"/>
              </a:lnSpc>
              <a:buFont typeface="Arial"/>
              <a:buChar char="–"/>
              <a:tabLst>
                <a:tab pos="299720" algn="l"/>
              </a:tabLst>
            </a:pPr>
            <a:r>
              <a:rPr sz="2400" spc="-5" dirty="0">
                <a:latin typeface="Carlito"/>
                <a:cs typeface="Carlito"/>
              </a:rPr>
              <a:t>Led </a:t>
            </a:r>
            <a:r>
              <a:rPr sz="2400" spc="-15" dirty="0">
                <a:latin typeface="Carlito"/>
                <a:cs typeface="Carlito"/>
              </a:rPr>
              <a:t>to </a:t>
            </a:r>
            <a:r>
              <a:rPr sz="2400" dirty="0">
                <a:latin typeface="Carlito"/>
                <a:cs typeface="Carlito"/>
              </a:rPr>
              <a:t>cheaper </a:t>
            </a:r>
            <a:r>
              <a:rPr sz="2400" spc="-15" dirty="0">
                <a:latin typeface="Carlito"/>
                <a:cs typeface="Carlito"/>
              </a:rPr>
              <a:t>computers </a:t>
            </a:r>
            <a:r>
              <a:rPr sz="2400" dirty="0">
                <a:latin typeface="Carlito"/>
                <a:cs typeface="Carlito"/>
              </a:rPr>
              <a:t>and </a:t>
            </a:r>
            <a:r>
              <a:rPr sz="2400" spc="-5" dirty="0">
                <a:latin typeface="Carlito"/>
                <a:cs typeface="Carlito"/>
              </a:rPr>
              <a:t>ignited  </a:t>
            </a:r>
            <a:r>
              <a:rPr sz="2400" dirty="0">
                <a:latin typeface="Carlito"/>
                <a:cs typeface="Carlito"/>
              </a:rPr>
              <a:t>the </a:t>
            </a:r>
            <a:r>
              <a:rPr sz="2400" spc="-10" dirty="0">
                <a:latin typeface="Carlito"/>
                <a:cs typeface="Carlito"/>
              </a:rPr>
              <a:t>microcomputer </a:t>
            </a:r>
            <a:r>
              <a:rPr sz="2400" spc="-15" dirty="0">
                <a:latin typeface="Carlito"/>
                <a:cs typeface="Carlito"/>
              </a:rPr>
              <a:t>revolution </a:t>
            </a:r>
            <a:r>
              <a:rPr sz="2400" dirty="0">
                <a:latin typeface="Carlito"/>
                <a:cs typeface="Carlito"/>
              </a:rPr>
              <a:t>in the</a:t>
            </a:r>
            <a:r>
              <a:rPr sz="2400" spc="-35" dirty="0">
                <a:latin typeface="Carlito"/>
                <a:cs typeface="Carlito"/>
              </a:rPr>
              <a:t> </a:t>
            </a:r>
            <a:r>
              <a:rPr sz="2400" spc="-5" dirty="0">
                <a:latin typeface="Carlito"/>
                <a:cs typeface="Carlito"/>
              </a:rPr>
              <a:t>70s</a:t>
            </a:r>
            <a:endParaRPr sz="2400">
              <a:latin typeface="Carlito"/>
              <a:cs typeface="Carlito"/>
            </a:endParaRPr>
          </a:p>
          <a:p>
            <a:pPr marL="367665" indent="-355600">
              <a:lnSpc>
                <a:spcPct val="100000"/>
              </a:lnSpc>
              <a:spcBef>
                <a:spcPts val="575"/>
              </a:spcBef>
              <a:buFont typeface="Arial"/>
              <a:buChar char="–"/>
              <a:tabLst>
                <a:tab pos="367665" algn="l"/>
                <a:tab pos="368300" algn="l"/>
              </a:tabLst>
            </a:pPr>
            <a:r>
              <a:rPr sz="2400" spc="-5" dirty="0">
                <a:latin typeface="Carlito"/>
                <a:cs typeface="Carlito"/>
              </a:rPr>
              <a:t>notable</a:t>
            </a:r>
            <a:r>
              <a:rPr sz="2400" spc="120" dirty="0">
                <a:latin typeface="Carlito"/>
                <a:cs typeface="Carlito"/>
              </a:rPr>
              <a:t> </a:t>
            </a:r>
            <a:r>
              <a:rPr sz="2400" spc="-5" dirty="0">
                <a:latin typeface="Carlito"/>
                <a:cs typeface="Carlito"/>
              </a:rPr>
              <a:t>machines</a:t>
            </a:r>
            <a:r>
              <a:rPr sz="2400" spc="130" dirty="0">
                <a:latin typeface="Carlito"/>
                <a:cs typeface="Carlito"/>
              </a:rPr>
              <a:t> </a:t>
            </a:r>
            <a:r>
              <a:rPr sz="2400" spc="-5" dirty="0">
                <a:latin typeface="Carlito"/>
                <a:cs typeface="Carlito"/>
              </a:rPr>
              <a:t>included</a:t>
            </a:r>
            <a:r>
              <a:rPr sz="2400" spc="130" dirty="0">
                <a:latin typeface="Carlito"/>
                <a:cs typeface="Carlito"/>
              </a:rPr>
              <a:t> </a:t>
            </a:r>
            <a:r>
              <a:rPr sz="2400" spc="-5" dirty="0">
                <a:latin typeface="Carlito"/>
                <a:cs typeface="Carlito"/>
              </a:rPr>
              <a:t>the</a:t>
            </a:r>
            <a:r>
              <a:rPr sz="2400" spc="135" dirty="0">
                <a:latin typeface="Carlito"/>
                <a:cs typeface="Carlito"/>
              </a:rPr>
              <a:t> </a:t>
            </a:r>
            <a:r>
              <a:rPr sz="2400" dirty="0">
                <a:latin typeface="Carlito"/>
                <a:cs typeface="Carlito"/>
              </a:rPr>
              <a:t>IBM</a:t>
            </a:r>
            <a:r>
              <a:rPr sz="2400" spc="114" dirty="0">
                <a:latin typeface="Carlito"/>
                <a:cs typeface="Carlito"/>
              </a:rPr>
              <a:t> </a:t>
            </a:r>
            <a:r>
              <a:rPr sz="2400" spc="-10" dirty="0">
                <a:latin typeface="Carlito"/>
                <a:cs typeface="Carlito"/>
              </a:rPr>
              <a:t>360,</a:t>
            </a:r>
            <a:r>
              <a:rPr sz="2400" spc="135" dirty="0">
                <a:latin typeface="Carlito"/>
                <a:cs typeface="Carlito"/>
              </a:rPr>
              <a:t> </a:t>
            </a:r>
            <a:r>
              <a:rPr sz="2400" spc="-10" dirty="0">
                <a:latin typeface="Carlito"/>
                <a:cs typeface="Carlito"/>
              </a:rPr>
              <a:t>suitable</a:t>
            </a:r>
            <a:r>
              <a:rPr sz="2400" spc="140" dirty="0">
                <a:latin typeface="Carlito"/>
                <a:cs typeface="Carlito"/>
              </a:rPr>
              <a:t> </a:t>
            </a:r>
            <a:r>
              <a:rPr sz="2400" spc="-20" dirty="0">
                <a:latin typeface="Carlito"/>
                <a:cs typeface="Carlito"/>
              </a:rPr>
              <a:t>for</a:t>
            </a:r>
            <a:r>
              <a:rPr sz="2400" spc="130" dirty="0">
                <a:latin typeface="Carlito"/>
                <a:cs typeface="Carlito"/>
              </a:rPr>
              <a:t> </a:t>
            </a:r>
            <a:r>
              <a:rPr sz="2400" spc="-5" dirty="0">
                <a:latin typeface="Carlito"/>
                <a:cs typeface="Carlito"/>
              </a:rPr>
              <a:t>both</a:t>
            </a:r>
            <a:endParaRPr sz="2400">
              <a:latin typeface="Carlito"/>
              <a:cs typeface="Carlito"/>
            </a:endParaRPr>
          </a:p>
          <a:p>
            <a:pPr marL="299085">
              <a:lnSpc>
                <a:spcPct val="100000"/>
              </a:lnSpc>
            </a:pPr>
            <a:r>
              <a:rPr sz="2400" spc="-5" dirty="0">
                <a:latin typeface="Carlito"/>
                <a:cs typeface="Carlito"/>
              </a:rPr>
              <a:t>scientific </a:t>
            </a:r>
            <a:r>
              <a:rPr sz="2400" dirty="0">
                <a:latin typeface="Carlito"/>
                <a:cs typeface="Carlito"/>
              </a:rPr>
              <a:t>and </a:t>
            </a:r>
            <a:r>
              <a:rPr sz="2400" spc="-10" dirty="0">
                <a:latin typeface="Carlito"/>
                <a:cs typeface="Carlito"/>
              </a:rPr>
              <a:t>commercial</a:t>
            </a:r>
            <a:r>
              <a:rPr sz="2400" spc="-55" dirty="0">
                <a:latin typeface="Carlito"/>
                <a:cs typeface="Carlito"/>
              </a:rPr>
              <a:t> </a:t>
            </a:r>
            <a:r>
              <a:rPr sz="2400" spc="-5" dirty="0">
                <a:latin typeface="Carlito"/>
                <a:cs typeface="Carlito"/>
              </a:rPr>
              <a:t>applications</a:t>
            </a:r>
            <a:endParaRPr sz="2400">
              <a:latin typeface="Carlito"/>
              <a:cs typeface="Carlito"/>
            </a:endParaRPr>
          </a:p>
        </p:txBody>
      </p:sp>
      <p:sp>
        <p:nvSpPr>
          <p:cNvPr id="4" name="object 4"/>
          <p:cNvSpPr txBox="1"/>
          <p:nvPr/>
        </p:nvSpPr>
        <p:spPr>
          <a:xfrm>
            <a:off x="762304" y="4205985"/>
            <a:ext cx="661035" cy="391160"/>
          </a:xfrm>
          <a:prstGeom prst="rect">
            <a:avLst/>
          </a:prstGeom>
        </p:spPr>
        <p:txBody>
          <a:bodyPr vert="horz" wrap="square" lIns="0" tIns="12700" rIns="0" bIns="0" rtlCol="0">
            <a:spAutoFit/>
          </a:bodyPr>
          <a:lstStyle/>
          <a:p>
            <a:pPr marL="38100">
              <a:lnSpc>
                <a:spcPct val="100000"/>
              </a:lnSpc>
              <a:spcBef>
                <a:spcPts val="100"/>
              </a:spcBef>
            </a:pPr>
            <a:r>
              <a:rPr sz="3600" baseline="-16203" dirty="0">
                <a:latin typeface="Arial"/>
                <a:cs typeface="Arial"/>
              </a:rPr>
              <a:t>–</a:t>
            </a:r>
            <a:r>
              <a:rPr sz="3600" spc="270" baseline="-16203" dirty="0">
                <a:latin typeface="Arial"/>
                <a:cs typeface="Arial"/>
              </a:rPr>
              <a:t> </a:t>
            </a:r>
            <a:r>
              <a:rPr sz="3600" spc="-22" baseline="-16203" dirty="0">
                <a:latin typeface="Carlito"/>
                <a:cs typeface="Carlito"/>
              </a:rPr>
              <a:t>1</a:t>
            </a:r>
            <a:r>
              <a:rPr sz="1600" spc="-15" dirty="0">
                <a:latin typeface="Carlito"/>
                <a:cs typeface="Carlito"/>
              </a:rPr>
              <a:t>st</a:t>
            </a:r>
            <a:endParaRPr sz="1600">
              <a:latin typeface="Carlito"/>
              <a:cs typeface="Carlito"/>
            </a:endParaRPr>
          </a:p>
        </p:txBody>
      </p:sp>
      <p:sp>
        <p:nvSpPr>
          <p:cNvPr id="5" name="object 5"/>
          <p:cNvSpPr txBox="1"/>
          <p:nvPr/>
        </p:nvSpPr>
        <p:spPr>
          <a:xfrm>
            <a:off x="1510030" y="4297426"/>
            <a:ext cx="6890384" cy="391160"/>
          </a:xfrm>
          <a:prstGeom prst="rect">
            <a:avLst/>
          </a:prstGeom>
        </p:spPr>
        <p:txBody>
          <a:bodyPr vert="horz" wrap="square" lIns="0" tIns="12700" rIns="0" bIns="0" rtlCol="0">
            <a:spAutoFit/>
          </a:bodyPr>
          <a:lstStyle/>
          <a:p>
            <a:pPr marL="12700">
              <a:lnSpc>
                <a:spcPct val="100000"/>
              </a:lnSpc>
              <a:spcBef>
                <a:spcPts val="100"/>
              </a:spcBef>
              <a:tabLst>
                <a:tab pos="1355090" algn="l"/>
                <a:tab pos="2613025" algn="l"/>
                <a:tab pos="5144770" algn="l"/>
                <a:tab pos="6315075" algn="l"/>
                <a:tab pos="6623050" algn="l"/>
              </a:tabLst>
            </a:pPr>
            <a:r>
              <a:rPr sz="2400" spc="-20" dirty="0">
                <a:latin typeface="Carlito"/>
                <a:cs typeface="Carlito"/>
              </a:rPr>
              <a:t>c</a:t>
            </a:r>
            <a:r>
              <a:rPr sz="2400" spc="-5" dirty="0">
                <a:latin typeface="Carlito"/>
                <a:cs typeface="Carlito"/>
              </a:rPr>
              <a:t>ompu</a:t>
            </a:r>
            <a:r>
              <a:rPr sz="2400" spc="-25" dirty="0">
                <a:latin typeface="Carlito"/>
                <a:cs typeface="Carlito"/>
              </a:rPr>
              <a:t>t</a:t>
            </a:r>
            <a:r>
              <a:rPr sz="2400" dirty="0">
                <a:latin typeface="Carlito"/>
                <a:cs typeface="Carlito"/>
              </a:rPr>
              <a:t>er	</a:t>
            </a:r>
            <a:r>
              <a:rPr sz="2400" spc="-65" dirty="0">
                <a:latin typeface="Carlito"/>
                <a:cs typeface="Carlito"/>
              </a:rPr>
              <a:t>f</a:t>
            </a:r>
            <a:r>
              <a:rPr sz="2400" dirty="0">
                <a:latin typeface="Carlito"/>
                <a:cs typeface="Carlito"/>
              </a:rPr>
              <a:t>e</a:t>
            </a:r>
            <a:r>
              <a:rPr sz="2400" spc="-20" dirty="0">
                <a:latin typeface="Carlito"/>
                <a:cs typeface="Carlito"/>
              </a:rPr>
              <a:t>a</a:t>
            </a:r>
            <a:r>
              <a:rPr sz="2400" dirty="0">
                <a:latin typeface="Carlito"/>
                <a:cs typeface="Carlito"/>
              </a:rPr>
              <a:t>turing	multip</a:t>
            </a:r>
            <a:r>
              <a:rPr sz="2400" spc="-30" dirty="0">
                <a:latin typeface="Carlito"/>
                <a:cs typeface="Carlito"/>
              </a:rPr>
              <a:t>r</a:t>
            </a:r>
            <a:r>
              <a:rPr sz="2400" spc="-5" dirty="0">
                <a:latin typeface="Carlito"/>
                <a:cs typeface="Carlito"/>
              </a:rPr>
              <a:t>o</a:t>
            </a:r>
            <a:r>
              <a:rPr sz="2400" spc="-20" dirty="0">
                <a:latin typeface="Carlito"/>
                <a:cs typeface="Carlito"/>
              </a:rPr>
              <a:t>g</a:t>
            </a:r>
            <a:r>
              <a:rPr sz="2400" spc="-45" dirty="0">
                <a:latin typeface="Carlito"/>
                <a:cs typeface="Carlito"/>
              </a:rPr>
              <a:t>r</a:t>
            </a:r>
            <a:r>
              <a:rPr sz="2400" spc="-10" dirty="0">
                <a:latin typeface="Carlito"/>
                <a:cs typeface="Carlito"/>
              </a:rPr>
              <a:t>a</a:t>
            </a:r>
            <a:r>
              <a:rPr sz="2400" dirty="0">
                <a:latin typeface="Carlito"/>
                <a:cs typeface="Carlito"/>
              </a:rPr>
              <a:t>m</a:t>
            </a:r>
            <a:r>
              <a:rPr sz="2400" spc="5" dirty="0">
                <a:latin typeface="Carlito"/>
                <a:cs typeface="Carlito"/>
              </a:rPr>
              <a:t>m</a:t>
            </a:r>
            <a:r>
              <a:rPr sz="2400" dirty="0">
                <a:latin typeface="Carlito"/>
                <a:cs typeface="Carlito"/>
              </a:rPr>
              <a:t>in</a:t>
            </a:r>
            <a:r>
              <a:rPr sz="2400" spc="20" dirty="0">
                <a:latin typeface="Carlito"/>
                <a:cs typeface="Carlito"/>
              </a:rPr>
              <a:t>g</a:t>
            </a:r>
            <a:r>
              <a:rPr sz="2400" dirty="0">
                <a:latin typeface="Carlito"/>
                <a:cs typeface="Carlito"/>
              </a:rPr>
              <a:t>,	</a:t>
            </a:r>
            <a:r>
              <a:rPr sz="2400" spc="-10" dirty="0">
                <a:latin typeface="Carlito"/>
                <a:cs typeface="Carlito"/>
              </a:rPr>
              <a:t>a</a:t>
            </a:r>
            <a:r>
              <a:rPr sz="2400" dirty="0">
                <a:latin typeface="Carlito"/>
                <a:cs typeface="Carlito"/>
              </a:rPr>
              <a:t>ll</a:t>
            </a:r>
            <a:r>
              <a:rPr sz="2400" spc="-20" dirty="0">
                <a:latin typeface="Carlito"/>
                <a:cs typeface="Carlito"/>
              </a:rPr>
              <a:t>o</a:t>
            </a:r>
            <a:r>
              <a:rPr sz="2400" dirty="0">
                <a:latin typeface="Carlito"/>
                <a:cs typeface="Carlito"/>
              </a:rPr>
              <a:t>wing	it	</a:t>
            </a:r>
            <a:r>
              <a:rPr sz="2400" spc="-40" dirty="0">
                <a:latin typeface="Carlito"/>
                <a:cs typeface="Carlito"/>
              </a:rPr>
              <a:t>to</a:t>
            </a:r>
            <a:endParaRPr sz="2400">
              <a:latin typeface="Carlito"/>
              <a:cs typeface="Carlito"/>
            </a:endParaRPr>
          </a:p>
        </p:txBody>
      </p:sp>
      <p:sp>
        <p:nvSpPr>
          <p:cNvPr id="6" name="object 6"/>
          <p:cNvSpPr txBox="1"/>
          <p:nvPr/>
        </p:nvSpPr>
        <p:spPr>
          <a:xfrm>
            <a:off x="1074216" y="4663185"/>
            <a:ext cx="7327900" cy="75755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rlito"/>
                <a:cs typeface="Carlito"/>
              </a:rPr>
              <a:t>run </a:t>
            </a:r>
            <a:r>
              <a:rPr sz="2400" spc="-15" dirty="0">
                <a:latin typeface="Carlito"/>
                <a:cs typeface="Carlito"/>
              </a:rPr>
              <a:t>several programs </a:t>
            </a:r>
            <a:r>
              <a:rPr sz="2400" spc="-20" dirty="0">
                <a:latin typeface="Carlito"/>
                <a:cs typeface="Carlito"/>
              </a:rPr>
              <a:t>at </a:t>
            </a:r>
            <a:r>
              <a:rPr sz="2400" spc="-5" dirty="0">
                <a:latin typeface="Carlito"/>
                <a:cs typeface="Carlito"/>
              </a:rPr>
              <a:t>once </a:t>
            </a:r>
            <a:r>
              <a:rPr sz="2400" dirty="0">
                <a:latin typeface="Carlito"/>
                <a:cs typeface="Carlito"/>
              </a:rPr>
              <a:t>and </a:t>
            </a:r>
            <a:r>
              <a:rPr sz="2400" spc="-10" dirty="0">
                <a:latin typeface="Carlito"/>
                <a:cs typeface="Carlito"/>
              </a:rPr>
              <a:t>could </a:t>
            </a:r>
            <a:r>
              <a:rPr sz="2400" dirty="0">
                <a:latin typeface="Carlito"/>
                <a:cs typeface="Carlito"/>
              </a:rPr>
              <a:t>also </a:t>
            </a:r>
            <a:r>
              <a:rPr sz="2400" spc="-10" dirty="0">
                <a:latin typeface="Carlito"/>
                <a:cs typeface="Carlito"/>
              </a:rPr>
              <a:t>emulate other  </a:t>
            </a:r>
            <a:r>
              <a:rPr sz="2400" dirty="0">
                <a:latin typeface="Carlito"/>
                <a:cs typeface="Carlito"/>
              </a:rPr>
              <a:t>macines</a:t>
            </a:r>
            <a:endParaRPr sz="2400">
              <a:latin typeface="Carlito"/>
              <a:cs typeface="Carlito"/>
            </a:endParaRPr>
          </a:p>
        </p:txBody>
      </p:sp>
      <p:grpSp>
        <p:nvGrpSpPr>
          <p:cNvPr id="7" name="object 7"/>
          <p:cNvGrpSpPr/>
          <p:nvPr/>
        </p:nvGrpSpPr>
        <p:grpSpPr>
          <a:xfrm>
            <a:off x="6228207" y="116598"/>
            <a:ext cx="2388870" cy="792480"/>
            <a:chOff x="6228207" y="116598"/>
            <a:chExt cx="2388870" cy="792480"/>
          </a:xfrm>
        </p:grpSpPr>
        <p:sp>
          <p:nvSpPr>
            <p:cNvPr id="8" name="object 8"/>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11" name="object 11"/>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12" name="object 12"/>
          <p:cNvGrpSpPr/>
          <p:nvPr/>
        </p:nvGrpSpPr>
        <p:grpSpPr>
          <a:xfrm>
            <a:off x="6949440" y="97535"/>
            <a:ext cx="142240" cy="876300"/>
            <a:chOff x="6949440" y="97535"/>
            <a:chExt cx="142240" cy="876300"/>
          </a:xfrm>
        </p:grpSpPr>
        <p:sp>
          <p:nvSpPr>
            <p:cNvPr id="13" name="object 13"/>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5" name="object 15"/>
          <p:cNvSpPr/>
          <p:nvPr/>
        </p:nvSpPr>
        <p:spPr>
          <a:xfrm>
            <a:off x="6263132" y="1196721"/>
            <a:ext cx="2701416" cy="2191512"/>
          </a:xfrm>
          <a:prstGeom prst="rect">
            <a:avLst/>
          </a:prstGeom>
          <a:blipFill>
            <a:blip r:embed="rId6" cstate="print"/>
            <a:stretch>
              <a:fillRect/>
            </a:stretch>
          </a:blipFill>
        </p:spPr>
        <p:txBody>
          <a:bodyPr wrap="square" lIns="0" tIns="0" rIns="0" bIns="0" rtlCol="0"/>
          <a:lstStyle/>
          <a:p>
            <a:endParaRPr/>
          </a:p>
        </p:txBody>
      </p:sp>
      <p:sp>
        <p:nvSpPr>
          <p:cNvPr id="16" name="object 16"/>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
        <p:nvSpPr>
          <p:cNvPr id="18" name="object 18"/>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330200" y="1205154"/>
            <a:ext cx="8072755" cy="4788535"/>
          </a:xfrm>
          <a:prstGeom prst="rect">
            <a:avLst/>
          </a:prstGeom>
        </p:spPr>
        <p:txBody>
          <a:bodyPr vert="horz" wrap="square" lIns="0" tIns="101600" rIns="0" bIns="0" rtlCol="0">
            <a:spAutoFit/>
          </a:bodyPr>
          <a:lstStyle/>
          <a:p>
            <a:pPr marL="355600" indent="-343535">
              <a:lnSpc>
                <a:spcPct val="100000"/>
              </a:lnSpc>
              <a:spcBef>
                <a:spcPts val="800"/>
              </a:spcBef>
              <a:buFont typeface="Arial"/>
              <a:buChar char="•"/>
              <a:tabLst>
                <a:tab pos="355600" algn="l"/>
                <a:tab pos="356235" algn="l"/>
              </a:tabLst>
            </a:pPr>
            <a:r>
              <a:rPr sz="2800" spc="-10" dirty="0">
                <a:solidFill>
                  <a:srgbClr val="FF0000"/>
                </a:solidFill>
                <a:latin typeface="Carlito"/>
                <a:cs typeface="Carlito"/>
              </a:rPr>
              <a:t>VLSI</a:t>
            </a:r>
            <a:endParaRPr sz="2800">
              <a:latin typeface="Carlito"/>
              <a:cs typeface="Carlito"/>
            </a:endParaRPr>
          </a:p>
          <a:p>
            <a:pPr marL="756285" lvl="1" indent="-287020">
              <a:lnSpc>
                <a:spcPct val="100000"/>
              </a:lnSpc>
              <a:spcBef>
                <a:spcPts val="605"/>
              </a:spcBef>
              <a:buFont typeface="Arial"/>
              <a:buChar char="–"/>
              <a:tabLst>
                <a:tab pos="756920" algn="l"/>
              </a:tabLst>
            </a:pPr>
            <a:r>
              <a:rPr sz="2400" spc="-5" dirty="0">
                <a:latin typeface="Carlito"/>
                <a:cs typeface="Carlito"/>
              </a:rPr>
              <a:t>IC-based </a:t>
            </a:r>
            <a:r>
              <a:rPr sz="2400" spc="-10" dirty="0">
                <a:latin typeface="Carlito"/>
                <a:cs typeface="Carlito"/>
              </a:rPr>
              <a:t>micros where still </a:t>
            </a:r>
            <a:r>
              <a:rPr sz="2400" spc="-5" dirty="0">
                <a:latin typeface="Carlito"/>
                <a:cs typeface="Carlito"/>
              </a:rPr>
              <a:t>very</a:t>
            </a:r>
            <a:r>
              <a:rPr sz="2400" spc="-20" dirty="0">
                <a:latin typeface="Carlito"/>
                <a:cs typeface="Carlito"/>
              </a:rPr>
              <a:t> </a:t>
            </a:r>
            <a:r>
              <a:rPr sz="2400" spc="-15" dirty="0">
                <a:latin typeface="Carlito"/>
                <a:cs typeface="Carlito"/>
              </a:rPr>
              <a:t>large</a:t>
            </a:r>
            <a:endParaRPr sz="2400">
              <a:latin typeface="Carlito"/>
              <a:cs typeface="Carlito"/>
            </a:endParaRPr>
          </a:p>
          <a:p>
            <a:pPr marL="741045" marR="2263140" lvl="1" indent="-271780">
              <a:lnSpc>
                <a:spcPct val="120000"/>
              </a:lnSpc>
              <a:buFont typeface="Arial"/>
              <a:buChar char="–"/>
              <a:tabLst>
                <a:tab pos="756920" algn="l"/>
              </a:tabLst>
            </a:pPr>
            <a:r>
              <a:rPr sz="2400" spc="-5" dirty="0">
                <a:latin typeface="Carlito"/>
                <a:cs typeface="Carlito"/>
              </a:rPr>
              <a:t>VLSI </a:t>
            </a:r>
            <a:r>
              <a:rPr sz="2400" spc="-10" dirty="0">
                <a:latin typeface="Carlito"/>
                <a:cs typeface="Carlito"/>
              </a:rPr>
              <a:t>technology </a:t>
            </a:r>
            <a:r>
              <a:rPr sz="2400" spc="-5" dirty="0">
                <a:latin typeface="Carlito"/>
                <a:cs typeface="Carlito"/>
              </a:rPr>
              <a:t>allow </a:t>
            </a:r>
            <a:r>
              <a:rPr sz="2400" spc="-10" dirty="0">
                <a:latin typeface="Carlito"/>
                <a:cs typeface="Carlito"/>
              </a:rPr>
              <a:t>tens hundreds of  </a:t>
            </a:r>
            <a:r>
              <a:rPr sz="2400" dirty="0">
                <a:latin typeface="Carlito"/>
                <a:cs typeface="Carlito"/>
              </a:rPr>
              <a:t>millions </a:t>
            </a:r>
            <a:r>
              <a:rPr sz="2400" spc="-5" dirty="0">
                <a:latin typeface="Carlito"/>
                <a:cs typeface="Carlito"/>
              </a:rPr>
              <a:t>of </a:t>
            </a:r>
            <a:r>
              <a:rPr sz="2400" spc="-15" dirty="0">
                <a:latin typeface="Carlito"/>
                <a:cs typeface="Carlito"/>
              </a:rPr>
              <a:t>transistors to </a:t>
            </a:r>
            <a:r>
              <a:rPr sz="2400" spc="-5" dirty="0">
                <a:latin typeface="Carlito"/>
                <a:cs typeface="Carlito"/>
              </a:rPr>
              <a:t>be </a:t>
            </a:r>
            <a:r>
              <a:rPr sz="2400" spc="-15" dirty="0">
                <a:latin typeface="Carlito"/>
                <a:cs typeface="Carlito"/>
              </a:rPr>
              <a:t>fabricated </a:t>
            </a:r>
            <a:r>
              <a:rPr sz="2400" spc="-10" dirty="0">
                <a:latin typeface="Carlito"/>
                <a:cs typeface="Carlito"/>
              </a:rPr>
              <a:t>on  </a:t>
            </a:r>
            <a:r>
              <a:rPr sz="2400" dirty="0">
                <a:latin typeface="Carlito"/>
                <a:cs typeface="Carlito"/>
              </a:rPr>
              <a:t>a </a:t>
            </a:r>
            <a:r>
              <a:rPr sz="2400" spc="-5" dirty="0">
                <a:latin typeface="Carlito"/>
                <a:cs typeface="Carlito"/>
              </a:rPr>
              <a:t>single</a:t>
            </a:r>
            <a:r>
              <a:rPr sz="2400" spc="-25" dirty="0">
                <a:latin typeface="Carlito"/>
                <a:cs typeface="Carlito"/>
              </a:rPr>
              <a:t> </a:t>
            </a:r>
            <a:r>
              <a:rPr sz="2400" dirty="0">
                <a:latin typeface="Carlito"/>
                <a:cs typeface="Carlito"/>
              </a:rPr>
              <a:t>chip</a:t>
            </a:r>
            <a:endParaRPr sz="2400">
              <a:latin typeface="Carlito"/>
              <a:cs typeface="Carlito"/>
            </a:endParaRPr>
          </a:p>
          <a:p>
            <a:pPr marL="756285" lvl="1" indent="-287020">
              <a:lnSpc>
                <a:spcPct val="100000"/>
              </a:lnSpc>
              <a:spcBef>
                <a:spcPts val="580"/>
              </a:spcBef>
              <a:buFont typeface="Arial"/>
              <a:buChar char="–"/>
              <a:tabLst>
                <a:tab pos="756920" algn="l"/>
              </a:tabLst>
            </a:pPr>
            <a:r>
              <a:rPr sz="2400" spc="-10" dirty="0">
                <a:latin typeface="Carlito"/>
                <a:cs typeface="Carlito"/>
              </a:rPr>
              <a:t>Ignited </a:t>
            </a:r>
            <a:r>
              <a:rPr sz="2400" spc="-5" dirty="0">
                <a:latin typeface="Carlito"/>
                <a:cs typeface="Carlito"/>
              </a:rPr>
              <a:t>the home </a:t>
            </a:r>
            <a:r>
              <a:rPr sz="2400" spc="-10" dirty="0">
                <a:latin typeface="Carlito"/>
                <a:cs typeface="Carlito"/>
              </a:rPr>
              <a:t>computer</a:t>
            </a:r>
            <a:r>
              <a:rPr sz="2400" spc="-30" dirty="0">
                <a:latin typeface="Carlito"/>
                <a:cs typeface="Carlito"/>
              </a:rPr>
              <a:t> </a:t>
            </a:r>
            <a:r>
              <a:rPr sz="2400" spc="-10" dirty="0">
                <a:latin typeface="Carlito"/>
                <a:cs typeface="Carlito"/>
              </a:rPr>
              <a:t>revolution</a:t>
            </a:r>
            <a:endParaRPr sz="2400">
              <a:latin typeface="Carlito"/>
              <a:cs typeface="Carlito"/>
            </a:endParaRPr>
          </a:p>
          <a:p>
            <a:pPr marL="756285" marR="5080" lvl="1" indent="-287020">
              <a:lnSpc>
                <a:spcPct val="100000"/>
              </a:lnSpc>
              <a:spcBef>
                <a:spcPts val="575"/>
              </a:spcBef>
              <a:buFont typeface="Arial"/>
              <a:buChar char="–"/>
              <a:tabLst>
                <a:tab pos="756920" algn="l"/>
                <a:tab pos="1501775" algn="l"/>
                <a:tab pos="2355215" algn="l"/>
                <a:tab pos="3815715" algn="l"/>
                <a:tab pos="4458970" algn="l"/>
                <a:tab pos="4743450" algn="l"/>
                <a:tab pos="5337175" algn="l"/>
                <a:tab pos="6531609" algn="l"/>
                <a:tab pos="7592695" algn="l"/>
              </a:tabLst>
            </a:pPr>
            <a:r>
              <a:rPr sz="2400" spc="-35" dirty="0">
                <a:latin typeface="Carlito"/>
                <a:cs typeface="Carlito"/>
              </a:rPr>
              <a:t>E</a:t>
            </a:r>
            <a:r>
              <a:rPr sz="2400" dirty="0">
                <a:latin typeface="Carlito"/>
                <a:cs typeface="Carlito"/>
              </a:rPr>
              <a:t>arly	</a:t>
            </a:r>
            <a:r>
              <a:rPr sz="2400" spc="-5" dirty="0">
                <a:latin typeface="Carlito"/>
                <a:cs typeface="Carlito"/>
              </a:rPr>
              <a:t>hom</a:t>
            </a:r>
            <a:r>
              <a:rPr sz="2400" dirty="0">
                <a:latin typeface="Carlito"/>
                <a:cs typeface="Carlito"/>
              </a:rPr>
              <a:t>e	</a:t>
            </a:r>
            <a:r>
              <a:rPr sz="2400" spc="-20" dirty="0">
                <a:latin typeface="Carlito"/>
                <a:cs typeface="Carlito"/>
              </a:rPr>
              <a:t>c</a:t>
            </a:r>
            <a:r>
              <a:rPr sz="2400" spc="-5" dirty="0">
                <a:latin typeface="Carlito"/>
                <a:cs typeface="Carlito"/>
              </a:rPr>
              <a:t>ompu</a:t>
            </a:r>
            <a:r>
              <a:rPr sz="2400" spc="-25" dirty="0">
                <a:latin typeface="Carlito"/>
                <a:cs typeface="Carlito"/>
              </a:rPr>
              <a:t>t</a:t>
            </a:r>
            <a:r>
              <a:rPr sz="2400" dirty="0">
                <a:latin typeface="Carlito"/>
                <a:cs typeface="Carlito"/>
              </a:rPr>
              <a:t>e</a:t>
            </a:r>
            <a:r>
              <a:rPr sz="2400" spc="-30" dirty="0">
                <a:latin typeface="Carlito"/>
                <a:cs typeface="Carlito"/>
              </a:rPr>
              <a:t>r</a:t>
            </a:r>
            <a:r>
              <a:rPr sz="2400" dirty="0">
                <a:latin typeface="Carlito"/>
                <a:cs typeface="Carlito"/>
              </a:rPr>
              <a:t>s	</a:t>
            </a:r>
            <a:r>
              <a:rPr sz="2400" spc="-20" dirty="0">
                <a:latin typeface="Carlito"/>
                <a:cs typeface="Carlito"/>
              </a:rPr>
              <a:t>c</a:t>
            </a:r>
            <a:r>
              <a:rPr sz="2400" spc="-5" dirty="0">
                <a:latin typeface="Carlito"/>
                <a:cs typeface="Carlito"/>
              </a:rPr>
              <a:t>o</a:t>
            </a:r>
            <a:r>
              <a:rPr sz="2400" spc="-35" dirty="0">
                <a:latin typeface="Carlito"/>
                <a:cs typeface="Carlito"/>
              </a:rPr>
              <a:t>s</a:t>
            </a:r>
            <a:r>
              <a:rPr sz="2400" dirty="0">
                <a:latin typeface="Carlito"/>
                <a:cs typeface="Carlito"/>
              </a:rPr>
              <a:t>t	a	</a:t>
            </a:r>
            <a:r>
              <a:rPr sz="2400" spc="-65" dirty="0">
                <a:latin typeface="Carlito"/>
                <a:cs typeface="Carlito"/>
              </a:rPr>
              <a:t>f</a:t>
            </a:r>
            <a:r>
              <a:rPr sz="2400" dirty="0">
                <a:latin typeface="Carlito"/>
                <a:cs typeface="Carlito"/>
              </a:rPr>
              <a:t>ew	</a:t>
            </a:r>
            <a:r>
              <a:rPr sz="2400" spc="-5" dirty="0">
                <a:latin typeface="Carlito"/>
                <a:cs typeface="Carlito"/>
              </a:rPr>
              <a:t>hund</a:t>
            </a:r>
            <a:r>
              <a:rPr sz="2400" spc="-35" dirty="0">
                <a:latin typeface="Carlito"/>
                <a:cs typeface="Carlito"/>
              </a:rPr>
              <a:t>r</a:t>
            </a:r>
            <a:r>
              <a:rPr sz="2400" dirty="0">
                <a:latin typeface="Carlito"/>
                <a:cs typeface="Carlito"/>
              </a:rPr>
              <a:t>ed	</a:t>
            </a:r>
            <a:r>
              <a:rPr sz="2400" spc="5" dirty="0">
                <a:latin typeface="Carlito"/>
                <a:cs typeface="Carlito"/>
              </a:rPr>
              <a:t>p</a:t>
            </a:r>
            <a:r>
              <a:rPr sz="2400" spc="-5" dirty="0">
                <a:latin typeface="Carlito"/>
                <a:cs typeface="Carlito"/>
              </a:rPr>
              <a:t>ound</a:t>
            </a:r>
            <a:r>
              <a:rPr sz="2400" dirty="0">
                <a:latin typeface="Carlito"/>
                <a:cs typeface="Carlito"/>
              </a:rPr>
              <a:t>s	and  </a:t>
            </a:r>
            <a:r>
              <a:rPr sz="2400" spc="-15" dirty="0">
                <a:latin typeface="Carlito"/>
                <a:cs typeface="Carlito"/>
              </a:rPr>
              <a:t>were </a:t>
            </a:r>
            <a:r>
              <a:rPr sz="2400" spc="-5" dirty="0">
                <a:latin typeface="Carlito"/>
                <a:cs typeface="Carlito"/>
              </a:rPr>
              <a:t>plugged </a:t>
            </a:r>
            <a:r>
              <a:rPr sz="2400" spc="-15" dirty="0">
                <a:latin typeface="Carlito"/>
                <a:cs typeface="Carlito"/>
              </a:rPr>
              <a:t>into</a:t>
            </a:r>
            <a:r>
              <a:rPr sz="2400" spc="-5" dirty="0">
                <a:latin typeface="Carlito"/>
                <a:cs typeface="Carlito"/>
              </a:rPr>
              <a:t> </a:t>
            </a:r>
            <a:r>
              <a:rPr sz="2400" spc="-10" dirty="0">
                <a:latin typeface="Carlito"/>
                <a:cs typeface="Carlito"/>
              </a:rPr>
              <a:t>TV</a:t>
            </a:r>
            <a:endParaRPr sz="2400">
              <a:latin typeface="Carlito"/>
              <a:cs typeface="Carlito"/>
            </a:endParaRPr>
          </a:p>
          <a:p>
            <a:pPr marL="756285" lvl="1" indent="-287020">
              <a:lnSpc>
                <a:spcPct val="100000"/>
              </a:lnSpc>
              <a:spcBef>
                <a:spcPts val="580"/>
              </a:spcBef>
              <a:buFont typeface="Arial"/>
              <a:buChar char="–"/>
              <a:tabLst>
                <a:tab pos="756920" algn="l"/>
                <a:tab pos="1481455" algn="l"/>
                <a:tab pos="2230120" algn="l"/>
                <a:tab pos="3905250" algn="l"/>
                <a:tab pos="4387215" algn="l"/>
                <a:tab pos="6152515" algn="l"/>
              </a:tabLst>
            </a:pPr>
            <a:r>
              <a:rPr sz="2400" spc="-10" dirty="0">
                <a:latin typeface="Carlito"/>
                <a:cs typeface="Carlito"/>
              </a:rPr>
              <a:t>They	</a:t>
            </a:r>
            <a:r>
              <a:rPr sz="2400" spc="-15" dirty="0">
                <a:latin typeface="Carlito"/>
                <a:cs typeface="Carlito"/>
              </a:rPr>
              <a:t>were	</a:t>
            </a:r>
            <a:r>
              <a:rPr sz="2400" dirty="0">
                <a:latin typeface="Carlito"/>
                <a:cs typeface="Carlito"/>
              </a:rPr>
              <a:t>mainly</a:t>
            </a:r>
            <a:r>
              <a:rPr sz="2400" spc="459" dirty="0">
                <a:latin typeface="Carlito"/>
                <a:cs typeface="Carlito"/>
              </a:rPr>
              <a:t> </a:t>
            </a:r>
            <a:r>
              <a:rPr sz="2400" spc="-5" dirty="0">
                <a:latin typeface="Carlito"/>
                <a:cs typeface="Carlito"/>
              </a:rPr>
              <a:t>used	</a:t>
            </a:r>
            <a:r>
              <a:rPr sz="2400" spc="-20" dirty="0">
                <a:latin typeface="Carlito"/>
                <a:cs typeface="Carlito"/>
              </a:rPr>
              <a:t>for	</a:t>
            </a:r>
            <a:r>
              <a:rPr sz="2400" spc="-10" dirty="0">
                <a:latin typeface="Carlito"/>
                <a:cs typeface="Carlito"/>
              </a:rPr>
              <a:t>games,</a:t>
            </a:r>
            <a:r>
              <a:rPr sz="2400" spc="459" dirty="0">
                <a:latin typeface="Carlito"/>
                <a:cs typeface="Carlito"/>
              </a:rPr>
              <a:t> </a:t>
            </a:r>
            <a:r>
              <a:rPr sz="2400" spc="-20" dirty="0">
                <a:latin typeface="Carlito"/>
                <a:cs typeface="Carlito"/>
              </a:rPr>
              <a:t>word	</a:t>
            </a:r>
            <a:r>
              <a:rPr sz="2400" spc="-10" dirty="0">
                <a:latin typeface="Carlito"/>
                <a:cs typeface="Carlito"/>
              </a:rPr>
              <a:t>processing</a:t>
            </a:r>
            <a:r>
              <a:rPr sz="2400" spc="395" dirty="0">
                <a:latin typeface="Carlito"/>
                <a:cs typeface="Carlito"/>
              </a:rPr>
              <a:t> </a:t>
            </a:r>
            <a:r>
              <a:rPr sz="2400" dirty="0">
                <a:latin typeface="Carlito"/>
                <a:cs typeface="Carlito"/>
              </a:rPr>
              <a:t>and</a:t>
            </a:r>
            <a:endParaRPr sz="2400">
              <a:latin typeface="Carlito"/>
              <a:cs typeface="Carlito"/>
            </a:endParaRPr>
          </a:p>
          <a:p>
            <a:pPr marL="756285">
              <a:lnSpc>
                <a:spcPct val="100000"/>
              </a:lnSpc>
            </a:pPr>
            <a:r>
              <a:rPr sz="2400" spc="-10" dirty="0">
                <a:latin typeface="Carlito"/>
                <a:cs typeface="Carlito"/>
              </a:rPr>
              <a:t>spreadsheet</a:t>
            </a:r>
            <a:endParaRPr sz="2400">
              <a:latin typeface="Carlito"/>
              <a:cs typeface="Carlito"/>
            </a:endParaRPr>
          </a:p>
          <a:p>
            <a:pPr marL="756285" lvl="1" indent="-287020">
              <a:lnSpc>
                <a:spcPct val="100000"/>
              </a:lnSpc>
              <a:spcBef>
                <a:spcPts val="575"/>
              </a:spcBef>
              <a:buFont typeface="Arial"/>
              <a:buChar char="–"/>
              <a:tabLst>
                <a:tab pos="756920" algn="l"/>
              </a:tabLst>
            </a:pPr>
            <a:r>
              <a:rPr sz="2400" spc="-10" dirty="0">
                <a:latin typeface="Carlito"/>
                <a:cs typeface="Carlito"/>
              </a:rPr>
              <a:t>Commodore </a:t>
            </a:r>
            <a:r>
              <a:rPr sz="2400" spc="-5" dirty="0">
                <a:latin typeface="Carlito"/>
                <a:cs typeface="Carlito"/>
              </a:rPr>
              <a:t>64, </a:t>
            </a:r>
            <a:r>
              <a:rPr sz="2400" spc="-15" dirty="0">
                <a:latin typeface="Carlito"/>
                <a:cs typeface="Carlito"/>
              </a:rPr>
              <a:t>Intel </a:t>
            </a:r>
            <a:r>
              <a:rPr sz="2400" spc="-5" dirty="0">
                <a:latin typeface="Carlito"/>
                <a:cs typeface="Carlito"/>
              </a:rPr>
              <a:t>8080, Zilog Z80, </a:t>
            </a:r>
            <a:r>
              <a:rPr sz="2400" dirty="0">
                <a:latin typeface="Carlito"/>
                <a:cs typeface="Carlito"/>
              </a:rPr>
              <a:t>BBc </a:t>
            </a:r>
            <a:r>
              <a:rPr sz="2400" spc="-15" dirty="0">
                <a:latin typeface="Carlito"/>
                <a:cs typeface="Carlito"/>
              </a:rPr>
              <a:t>Micro,</a:t>
            </a:r>
            <a:r>
              <a:rPr sz="2400" spc="-65" dirty="0">
                <a:latin typeface="Carlito"/>
                <a:cs typeface="Carlito"/>
              </a:rPr>
              <a:t> </a:t>
            </a:r>
            <a:r>
              <a:rPr sz="2400" spc="-15" dirty="0">
                <a:latin typeface="Carlito"/>
                <a:cs typeface="Carlito"/>
              </a:rPr>
              <a:t>etc</a:t>
            </a:r>
            <a:endParaRPr sz="24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p:nvPr/>
        </p:nvSpPr>
        <p:spPr>
          <a:xfrm>
            <a:off x="6224523" y="1961514"/>
            <a:ext cx="2667889" cy="1976247"/>
          </a:xfrm>
          <a:prstGeom prst="rect">
            <a:avLst/>
          </a:prstGeom>
          <a:blipFill>
            <a:blip r:embed="rId6" cstate="print"/>
            <a:stretch>
              <a:fillRect/>
            </a:stretch>
          </a:blipFill>
        </p:spPr>
        <p:txBody>
          <a:bodyPr wrap="square" lIns="0" tIns="0" rIns="0" bIns="0" rtlCol="0"/>
          <a:lstStyle/>
          <a:p>
            <a:endParaRPr/>
          </a:p>
        </p:txBody>
      </p:sp>
      <p:sp>
        <p:nvSpPr>
          <p:cNvPr id="13" name="object 1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
        <p:nvSpPr>
          <p:cNvPr id="15" name="object 15"/>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330200" y="1117356"/>
            <a:ext cx="8074025" cy="4408170"/>
          </a:xfrm>
          <a:prstGeom prst="rect">
            <a:avLst/>
          </a:prstGeom>
        </p:spPr>
        <p:txBody>
          <a:bodyPr vert="horz" wrap="square" lIns="0" tIns="101600" rIns="0" bIns="0" rtlCol="0">
            <a:spAutoFit/>
          </a:bodyPr>
          <a:lstStyle/>
          <a:p>
            <a:pPr marL="355600" indent="-343535">
              <a:lnSpc>
                <a:spcPct val="100000"/>
              </a:lnSpc>
              <a:spcBef>
                <a:spcPts val="800"/>
              </a:spcBef>
              <a:buFont typeface="Arial"/>
              <a:buChar char="•"/>
              <a:tabLst>
                <a:tab pos="355600" algn="l"/>
                <a:tab pos="356235" algn="l"/>
              </a:tabLst>
            </a:pPr>
            <a:r>
              <a:rPr sz="2800" spc="-10" dirty="0">
                <a:solidFill>
                  <a:srgbClr val="FF0000"/>
                </a:solidFill>
                <a:latin typeface="Carlito"/>
                <a:cs typeface="Carlito"/>
              </a:rPr>
              <a:t>The</a:t>
            </a:r>
            <a:r>
              <a:rPr sz="2800" spc="-15" dirty="0">
                <a:solidFill>
                  <a:srgbClr val="FF0000"/>
                </a:solidFill>
                <a:latin typeface="Carlito"/>
                <a:cs typeface="Carlito"/>
              </a:rPr>
              <a:t> </a:t>
            </a:r>
            <a:r>
              <a:rPr sz="2800" spc="-10" dirty="0">
                <a:solidFill>
                  <a:srgbClr val="FF0000"/>
                </a:solidFill>
                <a:latin typeface="Carlito"/>
                <a:cs typeface="Carlito"/>
              </a:rPr>
              <a:t>PC</a:t>
            </a:r>
            <a:endParaRPr sz="2800">
              <a:latin typeface="Carlito"/>
              <a:cs typeface="Carlito"/>
            </a:endParaRPr>
          </a:p>
          <a:p>
            <a:pPr marL="756285" lvl="1" indent="-287020">
              <a:lnSpc>
                <a:spcPct val="100000"/>
              </a:lnSpc>
              <a:spcBef>
                <a:spcPts val="605"/>
              </a:spcBef>
              <a:buFont typeface="Arial"/>
              <a:buChar char="–"/>
              <a:tabLst>
                <a:tab pos="756920" algn="l"/>
              </a:tabLst>
            </a:pPr>
            <a:r>
              <a:rPr sz="2400" spc="-15" dirty="0">
                <a:latin typeface="Carlito"/>
                <a:cs typeface="Carlito"/>
              </a:rPr>
              <a:t>Intel </a:t>
            </a:r>
            <a:r>
              <a:rPr sz="2400" spc="-5" dirty="0">
                <a:latin typeface="Carlito"/>
                <a:cs typeface="Carlito"/>
              </a:rPr>
              <a:t>8088 </a:t>
            </a:r>
            <a:r>
              <a:rPr sz="2400" spc="-15" dirty="0">
                <a:latin typeface="Carlito"/>
                <a:cs typeface="Carlito"/>
              </a:rPr>
              <a:t>CPU, </a:t>
            </a:r>
            <a:r>
              <a:rPr sz="2400" spc="-5" dirty="0">
                <a:latin typeface="Carlito"/>
                <a:cs typeface="Carlito"/>
              </a:rPr>
              <a:t>MS-DOS </a:t>
            </a:r>
            <a:r>
              <a:rPr sz="2400" spc="-10" dirty="0">
                <a:latin typeface="Carlito"/>
                <a:cs typeface="Carlito"/>
              </a:rPr>
              <a:t>operating</a:t>
            </a:r>
            <a:r>
              <a:rPr sz="2400" spc="-20" dirty="0">
                <a:latin typeface="Carlito"/>
                <a:cs typeface="Carlito"/>
              </a:rPr>
              <a:t> </a:t>
            </a:r>
            <a:r>
              <a:rPr sz="2400" spc="-25" dirty="0">
                <a:latin typeface="Carlito"/>
                <a:cs typeface="Carlito"/>
              </a:rPr>
              <a:t>system</a:t>
            </a:r>
            <a:endParaRPr sz="2400">
              <a:latin typeface="Carlito"/>
              <a:cs typeface="Carlito"/>
            </a:endParaRPr>
          </a:p>
          <a:p>
            <a:pPr marL="1155700" marR="6985" lvl="2" indent="-228600">
              <a:lnSpc>
                <a:spcPct val="100000"/>
              </a:lnSpc>
              <a:spcBef>
                <a:spcPts val="509"/>
              </a:spcBef>
              <a:buFont typeface="Arial"/>
              <a:buChar char="•"/>
              <a:tabLst>
                <a:tab pos="1155700" algn="l"/>
                <a:tab pos="1156335" algn="l"/>
              </a:tabLst>
            </a:pPr>
            <a:r>
              <a:rPr sz="2000" spc="-5" dirty="0">
                <a:latin typeface="Carlito"/>
                <a:cs typeface="Carlito"/>
              </a:rPr>
              <a:t>Windows came </a:t>
            </a:r>
            <a:r>
              <a:rPr sz="2000" dirty="0">
                <a:latin typeface="Carlito"/>
                <a:cs typeface="Carlito"/>
              </a:rPr>
              <a:t>much </a:t>
            </a:r>
            <a:r>
              <a:rPr sz="2000" spc="-10" dirty="0">
                <a:latin typeface="Carlito"/>
                <a:cs typeface="Carlito"/>
              </a:rPr>
              <a:t>later </a:t>
            </a:r>
            <a:r>
              <a:rPr sz="2000" spc="-5" dirty="0">
                <a:latin typeface="Carlito"/>
                <a:cs typeface="Carlito"/>
              </a:rPr>
              <a:t>(after </a:t>
            </a:r>
            <a:r>
              <a:rPr sz="2000" dirty="0">
                <a:latin typeface="Carlito"/>
                <a:cs typeface="Carlito"/>
              </a:rPr>
              <a:t>Apple </a:t>
            </a:r>
            <a:r>
              <a:rPr sz="2000" spc="-5" dirty="0">
                <a:latin typeface="Carlito"/>
                <a:cs typeface="Carlito"/>
              </a:rPr>
              <a:t>had </a:t>
            </a:r>
            <a:r>
              <a:rPr sz="2000" spc="-10" dirty="0">
                <a:latin typeface="Carlito"/>
                <a:cs typeface="Carlito"/>
              </a:rPr>
              <a:t>introduced </a:t>
            </a:r>
            <a:r>
              <a:rPr sz="2000" spc="-5" dirty="0">
                <a:latin typeface="Carlito"/>
                <a:cs typeface="Carlito"/>
              </a:rPr>
              <a:t>the GUI </a:t>
            </a:r>
            <a:r>
              <a:rPr sz="2000" spc="-15" dirty="0">
                <a:latin typeface="Carlito"/>
                <a:cs typeface="Carlito"/>
              </a:rPr>
              <a:t>on  </a:t>
            </a:r>
            <a:r>
              <a:rPr sz="2000" dirty="0">
                <a:latin typeface="Carlito"/>
                <a:cs typeface="Carlito"/>
              </a:rPr>
              <a:t>the </a:t>
            </a:r>
            <a:r>
              <a:rPr sz="2000" spc="-5" dirty="0">
                <a:latin typeface="Carlito"/>
                <a:cs typeface="Carlito"/>
              </a:rPr>
              <a:t>Lisa, </a:t>
            </a:r>
            <a:r>
              <a:rPr sz="2000" dirty="0">
                <a:latin typeface="Carlito"/>
                <a:cs typeface="Carlito"/>
              </a:rPr>
              <a:t>and then the</a:t>
            </a:r>
            <a:r>
              <a:rPr sz="2000" spc="-25" dirty="0">
                <a:latin typeface="Carlito"/>
                <a:cs typeface="Carlito"/>
              </a:rPr>
              <a:t> </a:t>
            </a:r>
            <a:r>
              <a:rPr sz="2000" dirty="0">
                <a:latin typeface="Carlito"/>
                <a:cs typeface="Carlito"/>
              </a:rPr>
              <a:t>Mac)</a:t>
            </a:r>
            <a:endParaRPr sz="2000">
              <a:latin typeface="Carlito"/>
              <a:cs typeface="Carlito"/>
            </a:endParaRPr>
          </a:p>
          <a:p>
            <a:pPr marL="741045" marR="2941955" lvl="1" indent="-271780">
              <a:lnSpc>
                <a:spcPts val="3460"/>
              </a:lnSpc>
              <a:spcBef>
                <a:spcPts val="180"/>
              </a:spcBef>
              <a:buFont typeface="Arial"/>
              <a:buChar char="–"/>
              <a:tabLst>
                <a:tab pos="756920" algn="l"/>
              </a:tabLst>
            </a:pPr>
            <a:r>
              <a:rPr sz="2400" dirty="0">
                <a:latin typeface="Carlito"/>
                <a:cs typeface="Carlito"/>
              </a:rPr>
              <a:t>IBM made the </a:t>
            </a:r>
            <a:r>
              <a:rPr sz="2400" spc="-5" dirty="0">
                <a:latin typeface="Carlito"/>
                <a:cs typeface="Carlito"/>
              </a:rPr>
              <a:t>design public so</a:t>
            </a:r>
            <a:r>
              <a:rPr sz="2400" spc="-114" dirty="0">
                <a:latin typeface="Carlito"/>
                <a:cs typeface="Carlito"/>
              </a:rPr>
              <a:t> </a:t>
            </a:r>
            <a:r>
              <a:rPr sz="2400" spc="-10" dirty="0">
                <a:latin typeface="Carlito"/>
                <a:cs typeface="Carlito"/>
              </a:rPr>
              <a:t>that  others could </a:t>
            </a:r>
            <a:r>
              <a:rPr sz="2400" spc="-5" dirty="0">
                <a:latin typeface="Carlito"/>
                <a:cs typeface="Carlito"/>
              </a:rPr>
              <a:t>build</a:t>
            </a:r>
            <a:r>
              <a:rPr sz="2400" dirty="0">
                <a:latin typeface="Carlito"/>
                <a:cs typeface="Carlito"/>
              </a:rPr>
              <a:t> </a:t>
            </a:r>
            <a:r>
              <a:rPr sz="2400" spc="-5" dirty="0">
                <a:latin typeface="Carlito"/>
                <a:cs typeface="Carlito"/>
              </a:rPr>
              <a:t>add-ons</a:t>
            </a:r>
            <a:endParaRPr sz="2400">
              <a:latin typeface="Carlito"/>
              <a:cs typeface="Carlito"/>
            </a:endParaRPr>
          </a:p>
          <a:p>
            <a:pPr marL="756285" lvl="1" indent="-287020">
              <a:lnSpc>
                <a:spcPct val="100000"/>
              </a:lnSpc>
              <a:spcBef>
                <a:spcPts val="365"/>
              </a:spcBef>
              <a:buFont typeface="Arial"/>
              <a:buChar char="–"/>
              <a:tabLst>
                <a:tab pos="756920" algn="l"/>
              </a:tabLst>
            </a:pPr>
            <a:r>
              <a:rPr sz="2400" dirty="0">
                <a:latin typeface="Carlito"/>
                <a:cs typeface="Carlito"/>
              </a:rPr>
              <a:t>But </a:t>
            </a:r>
            <a:r>
              <a:rPr sz="2400" spc="-10" dirty="0">
                <a:latin typeface="Carlito"/>
                <a:cs typeface="Carlito"/>
              </a:rPr>
              <a:t>others </a:t>
            </a:r>
            <a:r>
              <a:rPr sz="2400" spc="-5" dirty="0">
                <a:latin typeface="Carlito"/>
                <a:cs typeface="Carlito"/>
              </a:rPr>
              <a:t>sold</a:t>
            </a:r>
            <a:r>
              <a:rPr sz="2400" spc="-35" dirty="0">
                <a:latin typeface="Carlito"/>
                <a:cs typeface="Carlito"/>
              </a:rPr>
              <a:t> </a:t>
            </a:r>
            <a:r>
              <a:rPr sz="2400" spc="-5" dirty="0">
                <a:latin typeface="Carlito"/>
                <a:cs typeface="Carlito"/>
              </a:rPr>
              <a:t>IBM-compatible</a:t>
            </a:r>
            <a:endParaRPr sz="2400">
              <a:latin typeface="Carlito"/>
              <a:cs typeface="Carlito"/>
            </a:endParaRPr>
          </a:p>
          <a:p>
            <a:pPr marL="741045">
              <a:lnSpc>
                <a:spcPct val="100000"/>
              </a:lnSpc>
              <a:spcBef>
                <a:spcPts val="575"/>
              </a:spcBef>
            </a:pPr>
            <a:r>
              <a:rPr sz="2400" dirty="0">
                <a:latin typeface="Carlito"/>
                <a:cs typeface="Carlito"/>
              </a:rPr>
              <a:t>machines </a:t>
            </a:r>
            <a:r>
              <a:rPr sz="2400" spc="-15" dirty="0">
                <a:latin typeface="Carlito"/>
                <a:cs typeface="Carlito"/>
              </a:rPr>
              <a:t>at </a:t>
            </a:r>
            <a:r>
              <a:rPr sz="2400" dirty="0">
                <a:latin typeface="Carlito"/>
                <a:cs typeface="Carlito"/>
              </a:rPr>
              <a:t>much </a:t>
            </a:r>
            <a:r>
              <a:rPr sz="2400" spc="-10" dirty="0">
                <a:latin typeface="Carlito"/>
                <a:cs typeface="Carlito"/>
              </a:rPr>
              <a:t>lower</a:t>
            </a:r>
            <a:r>
              <a:rPr sz="2400" spc="-40" dirty="0">
                <a:latin typeface="Carlito"/>
                <a:cs typeface="Carlito"/>
              </a:rPr>
              <a:t> </a:t>
            </a:r>
            <a:r>
              <a:rPr sz="2400" spc="-15" dirty="0">
                <a:latin typeface="Carlito"/>
                <a:cs typeface="Carlito"/>
              </a:rPr>
              <a:t>cost</a:t>
            </a:r>
            <a:endParaRPr sz="2400">
              <a:latin typeface="Carlito"/>
              <a:cs typeface="Carlito"/>
            </a:endParaRPr>
          </a:p>
          <a:p>
            <a:pPr marL="756285" marR="5080" lvl="1" indent="-287020">
              <a:lnSpc>
                <a:spcPct val="100000"/>
              </a:lnSpc>
              <a:spcBef>
                <a:spcPts val="2090"/>
              </a:spcBef>
              <a:buFont typeface="Arial"/>
              <a:buChar char="–"/>
              <a:tabLst>
                <a:tab pos="756920" algn="l"/>
              </a:tabLst>
            </a:pPr>
            <a:r>
              <a:rPr sz="2400" spc="-10" dirty="0">
                <a:latin typeface="Carlito"/>
                <a:cs typeface="Carlito"/>
              </a:rPr>
              <a:t>Microsoft </a:t>
            </a:r>
            <a:r>
              <a:rPr sz="2400" spc="-5" dirty="0">
                <a:latin typeface="Carlito"/>
                <a:cs typeface="Carlito"/>
              </a:rPr>
              <a:t>and </a:t>
            </a:r>
            <a:r>
              <a:rPr sz="2400" spc="-15" dirty="0">
                <a:latin typeface="Carlito"/>
                <a:cs typeface="Carlito"/>
              </a:rPr>
              <a:t>Intel </a:t>
            </a:r>
            <a:r>
              <a:rPr sz="2400" spc="-10" dirty="0">
                <a:latin typeface="Carlito"/>
                <a:cs typeface="Carlito"/>
              </a:rPr>
              <a:t>eventually gained </a:t>
            </a:r>
            <a:r>
              <a:rPr sz="2400" spc="-15" dirty="0">
                <a:latin typeface="Carlito"/>
                <a:cs typeface="Carlito"/>
              </a:rPr>
              <a:t>control </a:t>
            </a:r>
            <a:r>
              <a:rPr sz="2400" spc="-10" dirty="0">
                <a:latin typeface="Carlito"/>
                <a:cs typeface="Carlito"/>
              </a:rPr>
              <a:t>of </a:t>
            </a:r>
            <a:r>
              <a:rPr sz="2400" dirty="0">
                <a:latin typeface="Carlito"/>
                <a:cs typeface="Carlito"/>
              </a:rPr>
              <a:t>the </a:t>
            </a:r>
            <a:r>
              <a:rPr sz="2400" spc="-20" dirty="0">
                <a:latin typeface="Carlito"/>
                <a:cs typeface="Carlito"/>
              </a:rPr>
              <a:t>market  </a:t>
            </a:r>
            <a:r>
              <a:rPr sz="2400" spc="-15" dirty="0">
                <a:latin typeface="Carlito"/>
                <a:cs typeface="Carlito"/>
              </a:rPr>
              <a:t>created </a:t>
            </a:r>
            <a:r>
              <a:rPr sz="2400" spc="-10" dirty="0">
                <a:latin typeface="Carlito"/>
                <a:cs typeface="Carlito"/>
              </a:rPr>
              <a:t>by </a:t>
            </a:r>
            <a:r>
              <a:rPr sz="2400" dirty="0">
                <a:latin typeface="Carlito"/>
                <a:cs typeface="Carlito"/>
              </a:rPr>
              <a:t>IBM, and the </a:t>
            </a:r>
            <a:r>
              <a:rPr sz="2400" spc="-10" dirty="0">
                <a:latin typeface="Carlito"/>
                <a:cs typeface="Carlito"/>
              </a:rPr>
              <a:t>result </a:t>
            </a:r>
            <a:r>
              <a:rPr sz="2400" dirty="0">
                <a:latin typeface="Carlito"/>
                <a:cs typeface="Carlito"/>
              </a:rPr>
              <a:t>is the modern </a:t>
            </a:r>
            <a:r>
              <a:rPr sz="2400" spc="-5" dirty="0">
                <a:latin typeface="Carlito"/>
                <a:cs typeface="Carlito"/>
              </a:rPr>
              <a:t>PC</a:t>
            </a:r>
            <a:r>
              <a:rPr sz="2400" spc="-75" dirty="0">
                <a:latin typeface="Carlito"/>
                <a:cs typeface="Carlito"/>
              </a:rPr>
              <a:t> </a:t>
            </a:r>
            <a:r>
              <a:rPr sz="2400" spc="-5" dirty="0">
                <a:latin typeface="Carlito"/>
                <a:cs typeface="Carlito"/>
              </a:rPr>
              <a:t>industry</a:t>
            </a:r>
            <a:endParaRPr sz="24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p:nvPr/>
        </p:nvSpPr>
        <p:spPr>
          <a:xfrm>
            <a:off x="6444234" y="2564892"/>
            <a:ext cx="2133600" cy="2143124"/>
          </a:xfrm>
          <a:prstGeom prst="rect">
            <a:avLst/>
          </a:prstGeom>
          <a:blipFill>
            <a:blip r:embed="rId6" cstate="print"/>
            <a:stretch>
              <a:fillRect/>
            </a:stretch>
          </a:blipFill>
        </p:spPr>
        <p:txBody>
          <a:bodyPr wrap="square" lIns="0" tIns="0" rIns="0" bIns="0" rtlCol="0"/>
          <a:lstStyle/>
          <a:p>
            <a:endParaRPr/>
          </a:p>
        </p:txBody>
      </p:sp>
      <p:sp>
        <p:nvSpPr>
          <p:cNvPr id="13" name="object 1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sp>
        <p:nvSpPr>
          <p:cNvPr id="15" name="object 15"/>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177749"/>
            <a:ext cx="1706880" cy="69723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FFFF"/>
                </a:solidFill>
              </a:rPr>
              <a:t>Outline</a:t>
            </a:r>
          </a:p>
        </p:txBody>
      </p:sp>
      <p:sp>
        <p:nvSpPr>
          <p:cNvPr id="12" name="object 12"/>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3" name="object 3"/>
          <p:cNvSpPr txBox="1"/>
          <p:nvPr/>
        </p:nvSpPr>
        <p:spPr>
          <a:xfrm>
            <a:off x="535940" y="1094431"/>
            <a:ext cx="5095875" cy="5076825"/>
          </a:xfrm>
          <a:prstGeom prst="rect">
            <a:avLst/>
          </a:prstGeom>
        </p:spPr>
        <p:txBody>
          <a:bodyPr vert="horz" wrap="square" lIns="0" tIns="75565" rIns="0" bIns="0" rtlCol="0">
            <a:spAutoFit/>
          </a:bodyPr>
          <a:lstStyle/>
          <a:p>
            <a:pPr marL="355600" indent="-343535">
              <a:lnSpc>
                <a:spcPct val="100000"/>
              </a:lnSpc>
              <a:spcBef>
                <a:spcPts val="595"/>
              </a:spcBef>
              <a:buFont typeface="Arial"/>
              <a:buChar char="•"/>
              <a:tabLst>
                <a:tab pos="355600" algn="l"/>
                <a:tab pos="356235" algn="l"/>
              </a:tabLst>
            </a:pPr>
            <a:r>
              <a:rPr sz="2000" dirty="0">
                <a:latin typeface="Carlito"/>
                <a:cs typeface="Carlito"/>
              </a:rPr>
              <a:t>Memory</a:t>
            </a:r>
            <a:r>
              <a:rPr sz="2000" spc="-25" dirty="0">
                <a:latin typeface="Carlito"/>
                <a:cs typeface="Carlito"/>
              </a:rPr>
              <a:t> </a:t>
            </a:r>
            <a:r>
              <a:rPr sz="2000" spc="-5" dirty="0">
                <a:latin typeface="Carlito"/>
                <a:cs typeface="Carlito"/>
              </a:rPr>
              <a:t>Architecture</a:t>
            </a:r>
            <a:endParaRPr sz="2000" dirty="0">
              <a:latin typeface="Carlito"/>
              <a:cs typeface="Carlito"/>
            </a:endParaRPr>
          </a:p>
          <a:p>
            <a:pPr marL="756285" lvl="1" indent="-287020">
              <a:lnSpc>
                <a:spcPct val="100000"/>
              </a:lnSpc>
              <a:spcBef>
                <a:spcPts val="440"/>
              </a:spcBef>
              <a:buFont typeface="Arial"/>
              <a:buChar char="–"/>
              <a:tabLst>
                <a:tab pos="756285" algn="l"/>
                <a:tab pos="756920" algn="l"/>
              </a:tabLst>
            </a:pPr>
            <a:r>
              <a:rPr sz="1800" dirty="0">
                <a:latin typeface="Carlito"/>
                <a:cs typeface="Carlito"/>
              </a:rPr>
              <a:t>Memory </a:t>
            </a:r>
            <a:r>
              <a:rPr sz="1800" spc="-5" dirty="0">
                <a:latin typeface="Carlito"/>
                <a:cs typeface="Carlito"/>
              </a:rPr>
              <a:t>Design </a:t>
            </a:r>
            <a:r>
              <a:rPr sz="1800" dirty="0">
                <a:latin typeface="Carlito"/>
                <a:cs typeface="Carlito"/>
              </a:rPr>
              <a:t>and </a:t>
            </a:r>
            <a:r>
              <a:rPr sz="1800" spc="-10" dirty="0">
                <a:latin typeface="Carlito"/>
                <a:cs typeface="Carlito"/>
              </a:rPr>
              <a:t>Construction</a:t>
            </a:r>
            <a:endParaRPr sz="1800" dirty="0">
              <a:latin typeface="Carlito"/>
              <a:cs typeface="Carlito"/>
            </a:endParaRPr>
          </a:p>
          <a:p>
            <a:pPr marL="756285" lvl="1" indent="-287020">
              <a:lnSpc>
                <a:spcPct val="100000"/>
              </a:lnSpc>
              <a:spcBef>
                <a:spcPts val="430"/>
              </a:spcBef>
              <a:buFont typeface="Arial"/>
              <a:buChar char="–"/>
              <a:tabLst>
                <a:tab pos="756285" algn="l"/>
                <a:tab pos="756920" algn="l"/>
              </a:tabLst>
            </a:pPr>
            <a:r>
              <a:rPr sz="1800" spc="-5" dirty="0">
                <a:latin typeface="Carlito"/>
                <a:cs typeface="Carlito"/>
              </a:rPr>
              <a:t>The </a:t>
            </a:r>
            <a:r>
              <a:rPr sz="1800" dirty="0">
                <a:latin typeface="Carlito"/>
                <a:cs typeface="Carlito"/>
              </a:rPr>
              <a:t>Memory</a:t>
            </a:r>
            <a:r>
              <a:rPr sz="1800" spc="-10" dirty="0">
                <a:latin typeface="Carlito"/>
                <a:cs typeface="Carlito"/>
              </a:rPr>
              <a:t> </a:t>
            </a:r>
            <a:r>
              <a:rPr sz="1800" spc="-15" dirty="0">
                <a:latin typeface="Carlito"/>
                <a:cs typeface="Carlito"/>
              </a:rPr>
              <a:t>Hierarchy</a:t>
            </a:r>
            <a:endParaRPr sz="1800" dirty="0">
              <a:latin typeface="Carlito"/>
              <a:cs typeface="Carlito"/>
            </a:endParaRPr>
          </a:p>
          <a:p>
            <a:pPr marL="756285" lvl="1" indent="-287020">
              <a:lnSpc>
                <a:spcPct val="100000"/>
              </a:lnSpc>
              <a:spcBef>
                <a:spcPts val="434"/>
              </a:spcBef>
              <a:buFont typeface="Arial"/>
              <a:buChar char="–"/>
              <a:tabLst>
                <a:tab pos="756285" algn="l"/>
                <a:tab pos="756920" algn="l"/>
              </a:tabLst>
            </a:pPr>
            <a:r>
              <a:rPr sz="1800" spc="-5" dirty="0">
                <a:latin typeface="Carlito"/>
                <a:cs typeface="Carlito"/>
              </a:rPr>
              <a:t>The </a:t>
            </a:r>
            <a:r>
              <a:rPr sz="1800" dirty="0">
                <a:latin typeface="Carlito"/>
                <a:cs typeface="Carlito"/>
              </a:rPr>
              <a:t>Memory</a:t>
            </a:r>
            <a:r>
              <a:rPr sz="1800" spc="-10" dirty="0">
                <a:latin typeface="Carlito"/>
                <a:cs typeface="Carlito"/>
              </a:rPr>
              <a:t> </a:t>
            </a:r>
            <a:r>
              <a:rPr sz="1800" dirty="0">
                <a:latin typeface="Carlito"/>
                <a:cs typeface="Carlito"/>
              </a:rPr>
              <a:t>Map</a:t>
            </a:r>
          </a:p>
          <a:p>
            <a:pPr marL="756285" lvl="1" indent="-287020">
              <a:lnSpc>
                <a:spcPct val="100000"/>
              </a:lnSpc>
              <a:spcBef>
                <a:spcPts val="430"/>
              </a:spcBef>
              <a:buFont typeface="Arial"/>
              <a:buChar char="–"/>
              <a:tabLst>
                <a:tab pos="756285" algn="l"/>
                <a:tab pos="756920" algn="l"/>
              </a:tabLst>
            </a:pPr>
            <a:r>
              <a:rPr sz="1800" spc="-5" dirty="0">
                <a:latin typeface="Carlito"/>
                <a:cs typeface="Carlito"/>
              </a:rPr>
              <a:t>Caches</a:t>
            </a:r>
            <a:endParaRPr sz="1800" dirty="0">
              <a:latin typeface="Carlito"/>
              <a:cs typeface="Carlito"/>
            </a:endParaRPr>
          </a:p>
          <a:p>
            <a:pPr marL="355600" indent="-343535">
              <a:lnSpc>
                <a:spcPct val="100000"/>
              </a:lnSpc>
              <a:spcBef>
                <a:spcPts val="475"/>
              </a:spcBef>
              <a:buFont typeface="Arial"/>
              <a:buChar char="•"/>
              <a:tabLst>
                <a:tab pos="355600" algn="l"/>
                <a:tab pos="356235" algn="l"/>
              </a:tabLst>
            </a:pPr>
            <a:r>
              <a:rPr sz="2000" dirty="0">
                <a:latin typeface="Carlito"/>
                <a:cs typeface="Carlito"/>
              </a:rPr>
              <a:t>I/O and </a:t>
            </a:r>
            <a:r>
              <a:rPr sz="2000" spc="-10" dirty="0">
                <a:latin typeface="Carlito"/>
                <a:cs typeface="Carlito"/>
              </a:rPr>
              <a:t>Peripheral</a:t>
            </a:r>
            <a:r>
              <a:rPr sz="2000" spc="-30" dirty="0">
                <a:latin typeface="Carlito"/>
                <a:cs typeface="Carlito"/>
              </a:rPr>
              <a:t> </a:t>
            </a:r>
            <a:r>
              <a:rPr sz="2000" spc="-15" dirty="0">
                <a:latin typeface="Carlito"/>
                <a:cs typeface="Carlito"/>
              </a:rPr>
              <a:t>Control</a:t>
            </a:r>
            <a:endParaRPr sz="2000" dirty="0">
              <a:latin typeface="Carlito"/>
              <a:cs typeface="Carlito"/>
            </a:endParaRPr>
          </a:p>
          <a:p>
            <a:pPr marL="756285" lvl="1" indent="-287020">
              <a:lnSpc>
                <a:spcPct val="100000"/>
              </a:lnSpc>
              <a:spcBef>
                <a:spcPts val="440"/>
              </a:spcBef>
              <a:buFont typeface="Arial"/>
              <a:buChar char="–"/>
              <a:tabLst>
                <a:tab pos="756285" algn="l"/>
                <a:tab pos="756920" algn="l"/>
              </a:tabLst>
            </a:pPr>
            <a:r>
              <a:rPr sz="1800" dirty="0">
                <a:latin typeface="Carlito"/>
                <a:cs typeface="Carlito"/>
              </a:rPr>
              <a:t>Buses</a:t>
            </a:r>
          </a:p>
          <a:p>
            <a:pPr marL="756285" lvl="1" indent="-287020">
              <a:lnSpc>
                <a:spcPct val="100000"/>
              </a:lnSpc>
              <a:spcBef>
                <a:spcPts val="430"/>
              </a:spcBef>
              <a:buFont typeface="Arial"/>
              <a:buChar char="–"/>
              <a:tabLst>
                <a:tab pos="756285" algn="l"/>
                <a:tab pos="756920" algn="l"/>
              </a:tabLst>
            </a:pPr>
            <a:r>
              <a:rPr sz="1800" dirty="0">
                <a:latin typeface="Carlito"/>
                <a:cs typeface="Carlito"/>
              </a:rPr>
              <a:t>Memory-mapped</a:t>
            </a:r>
            <a:r>
              <a:rPr sz="1800" spc="-15" dirty="0">
                <a:latin typeface="Carlito"/>
                <a:cs typeface="Carlito"/>
              </a:rPr>
              <a:t> </a:t>
            </a:r>
            <a:r>
              <a:rPr sz="1800" dirty="0">
                <a:latin typeface="Carlito"/>
                <a:cs typeface="Carlito"/>
              </a:rPr>
              <a:t>I/O</a:t>
            </a:r>
          </a:p>
          <a:p>
            <a:pPr marL="756285" lvl="1" indent="-287020">
              <a:lnSpc>
                <a:spcPct val="100000"/>
              </a:lnSpc>
              <a:spcBef>
                <a:spcPts val="434"/>
              </a:spcBef>
              <a:buFont typeface="Arial"/>
              <a:buChar char="–"/>
              <a:tabLst>
                <a:tab pos="756285" algn="l"/>
                <a:tab pos="756920" algn="l"/>
              </a:tabLst>
            </a:pPr>
            <a:r>
              <a:rPr sz="1800" spc="-5" dirty="0">
                <a:latin typeface="Carlito"/>
                <a:cs typeface="Carlito"/>
              </a:rPr>
              <a:t>Interrupts</a:t>
            </a:r>
            <a:endParaRPr sz="1800" dirty="0">
              <a:latin typeface="Carlito"/>
              <a:cs typeface="Carlito"/>
            </a:endParaRPr>
          </a:p>
          <a:p>
            <a:pPr marL="756285" lvl="1" indent="-287020">
              <a:lnSpc>
                <a:spcPct val="100000"/>
              </a:lnSpc>
              <a:spcBef>
                <a:spcPts val="434"/>
              </a:spcBef>
              <a:buFont typeface="Arial"/>
              <a:buChar char="–"/>
              <a:tabLst>
                <a:tab pos="756285" algn="l"/>
                <a:tab pos="756920" algn="l"/>
              </a:tabLst>
            </a:pPr>
            <a:r>
              <a:rPr sz="1800" spc="-10" dirty="0">
                <a:latin typeface="Carlito"/>
                <a:cs typeface="Carlito"/>
              </a:rPr>
              <a:t>Direct </a:t>
            </a:r>
            <a:r>
              <a:rPr sz="1800" dirty="0">
                <a:latin typeface="Carlito"/>
                <a:cs typeface="Carlito"/>
              </a:rPr>
              <a:t>Memory</a:t>
            </a:r>
            <a:r>
              <a:rPr sz="1800" spc="5" dirty="0">
                <a:latin typeface="Carlito"/>
                <a:cs typeface="Carlito"/>
              </a:rPr>
              <a:t> </a:t>
            </a:r>
            <a:r>
              <a:rPr sz="1800" spc="-5" dirty="0">
                <a:latin typeface="Carlito"/>
                <a:cs typeface="Carlito"/>
              </a:rPr>
              <a:t>Access</a:t>
            </a:r>
            <a:endParaRPr sz="1800" dirty="0">
              <a:latin typeface="Carlito"/>
              <a:cs typeface="Carlito"/>
            </a:endParaRPr>
          </a:p>
          <a:p>
            <a:pPr marL="355600" indent="-343535">
              <a:lnSpc>
                <a:spcPct val="100000"/>
              </a:lnSpc>
              <a:spcBef>
                <a:spcPts val="470"/>
              </a:spcBef>
              <a:buFont typeface="Arial"/>
              <a:buChar char="•"/>
              <a:tabLst>
                <a:tab pos="355600" algn="l"/>
                <a:tab pos="356235" algn="l"/>
              </a:tabLst>
            </a:pPr>
            <a:r>
              <a:rPr sz="2000" spc="-10" dirty="0">
                <a:latin typeface="Carlito"/>
                <a:cs typeface="Carlito"/>
              </a:rPr>
              <a:t>Hardware/Software</a:t>
            </a:r>
            <a:r>
              <a:rPr sz="2000" spc="-15" dirty="0">
                <a:latin typeface="Carlito"/>
                <a:cs typeface="Carlito"/>
              </a:rPr>
              <a:t> </a:t>
            </a:r>
            <a:r>
              <a:rPr sz="2000" spc="-10" dirty="0">
                <a:latin typeface="Carlito"/>
                <a:cs typeface="Carlito"/>
              </a:rPr>
              <a:t>Interface</a:t>
            </a:r>
            <a:endParaRPr sz="2000" dirty="0">
              <a:latin typeface="Carlito"/>
              <a:cs typeface="Carlito"/>
            </a:endParaRPr>
          </a:p>
          <a:p>
            <a:pPr marL="756285" lvl="1" indent="-287020">
              <a:lnSpc>
                <a:spcPct val="100000"/>
              </a:lnSpc>
              <a:spcBef>
                <a:spcPts val="440"/>
              </a:spcBef>
              <a:buFont typeface="Arial"/>
              <a:buChar char="–"/>
              <a:tabLst>
                <a:tab pos="756285" algn="l"/>
                <a:tab pos="756920" algn="l"/>
              </a:tabLst>
            </a:pPr>
            <a:r>
              <a:rPr sz="1800" spc="-5" dirty="0">
                <a:latin typeface="Carlito"/>
                <a:cs typeface="Carlito"/>
              </a:rPr>
              <a:t>What happens during </a:t>
            </a:r>
            <a:r>
              <a:rPr sz="1800" spc="-10" dirty="0">
                <a:latin typeface="Carlito"/>
                <a:cs typeface="Carlito"/>
              </a:rPr>
              <a:t>compilation </a:t>
            </a:r>
            <a:r>
              <a:rPr sz="1800" dirty="0">
                <a:latin typeface="Carlito"/>
                <a:cs typeface="Carlito"/>
              </a:rPr>
              <a:t>and</a:t>
            </a:r>
            <a:r>
              <a:rPr sz="1800" spc="20" dirty="0">
                <a:latin typeface="Carlito"/>
                <a:cs typeface="Carlito"/>
              </a:rPr>
              <a:t> </a:t>
            </a:r>
            <a:r>
              <a:rPr sz="1800" spc="-5" dirty="0">
                <a:latin typeface="Carlito"/>
                <a:cs typeface="Carlito"/>
              </a:rPr>
              <a:t>linking?</a:t>
            </a:r>
            <a:endParaRPr sz="1800" dirty="0">
              <a:latin typeface="Carlito"/>
              <a:cs typeface="Carlito"/>
            </a:endParaRPr>
          </a:p>
          <a:p>
            <a:pPr marL="756285" lvl="1" indent="-287020">
              <a:lnSpc>
                <a:spcPct val="100000"/>
              </a:lnSpc>
              <a:spcBef>
                <a:spcPts val="430"/>
              </a:spcBef>
              <a:buFont typeface="Arial"/>
              <a:buChar char="–"/>
              <a:tabLst>
                <a:tab pos="756285" algn="l"/>
                <a:tab pos="756920" algn="l"/>
              </a:tabLst>
            </a:pPr>
            <a:r>
              <a:rPr sz="1800" spc="-5" dirty="0">
                <a:latin typeface="Carlito"/>
                <a:cs typeface="Carlito"/>
              </a:rPr>
              <a:t>Machine Code </a:t>
            </a:r>
            <a:r>
              <a:rPr sz="1800" dirty="0">
                <a:latin typeface="Carlito"/>
                <a:cs typeface="Carlito"/>
              </a:rPr>
              <a:t>and Assembly</a:t>
            </a:r>
            <a:r>
              <a:rPr sz="1800" spc="5" dirty="0">
                <a:latin typeface="Carlito"/>
                <a:cs typeface="Carlito"/>
              </a:rPr>
              <a:t> </a:t>
            </a:r>
            <a:r>
              <a:rPr sz="1800" spc="-5" dirty="0">
                <a:latin typeface="Carlito"/>
                <a:cs typeface="Carlito"/>
              </a:rPr>
              <a:t>Language</a:t>
            </a:r>
            <a:endParaRPr sz="1800" dirty="0">
              <a:latin typeface="Carlito"/>
              <a:cs typeface="Carlito"/>
            </a:endParaRPr>
          </a:p>
          <a:p>
            <a:pPr marL="756285" lvl="1" indent="-287020">
              <a:lnSpc>
                <a:spcPct val="100000"/>
              </a:lnSpc>
              <a:spcBef>
                <a:spcPts val="434"/>
              </a:spcBef>
              <a:buFont typeface="Arial"/>
              <a:buChar char="–"/>
              <a:tabLst>
                <a:tab pos="756285" algn="l"/>
                <a:tab pos="756920" algn="l"/>
              </a:tabLst>
            </a:pPr>
            <a:r>
              <a:rPr sz="1800" spc="-10" dirty="0">
                <a:latin typeface="Carlito"/>
                <a:cs typeface="Carlito"/>
              </a:rPr>
              <a:t>Generating</a:t>
            </a:r>
            <a:r>
              <a:rPr sz="1800" spc="-15" dirty="0">
                <a:latin typeface="Carlito"/>
                <a:cs typeface="Carlito"/>
              </a:rPr>
              <a:t> </a:t>
            </a:r>
            <a:r>
              <a:rPr sz="1800" spc="-5" dirty="0">
                <a:latin typeface="Carlito"/>
                <a:cs typeface="Carlito"/>
              </a:rPr>
              <a:t>Code</a:t>
            </a:r>
            <a:endParaRPr sz="1800" dirty="0">
              <a:latin typeface="Carlito"/>
              <a:cs typeface="Carlito"/>
            </a:endParaRPr>
          </a:p>
          <a:p>
            <a:pPr marL="756285" lvl="1" indent="-287020">
              <a:lnSpc>
                <a:spcPct val="100000"/>
              </a:lnSpc>
              <a:spcBef>
                <a:spcPts val="434"/>
              </a:spcBef>
              <a:buFont typeface="Arial"/>
              <a:buChar char="–"/>
              <a:tabLst>
                <a:tab pos="756285" algn="l"/>
                <a:tab pos="756920" algn="l"/>
              </a:tabLst>
            </a:pPr>
            <a:r>
              <a:rPr sz="1800" spc="-5" dirty="0">
                <a:latin typeface="Carlito"/>
                <a:cs typeface="Carlito"/>
              </a:rPr>
              <a:t>Addressing</a:t>
            </a:r>
            <a:r>
              <a:rPr sz="1800" spc="-30" dirty="0">
                <a:latin typeface="Carlito"/>
                <a:cs typeface="Carlito"/>
              </a:rPr>
              <a:t> </a:t>
            </a:r>
            <a:r>
              <a:rPr sz="1800" dirty="0">
                <a:latin typeface="Carlito"/>
                <a:cs typeface="Carlito"/>
              </a:rPr>
              <a:t>Modes</a:t>
            </a: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3" name="object 13"/>
          <p:cNvSpPr txBox="1"/>
          <p:nvPr/>
        </p:nvSpPr>
        <p:spPr>
          <a:xfrm>
            <a:off x="8479535" y="6464985"/>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3</a:t>
            </a:fld>
            <a:endParaRPr sz="1200">
              <a:latin typeface="Carlito"/>
              <a:cs typeface="Carlito"/>
            </a:endParaRPr>
          </a:p>
        </p:txBody>
      </p:sp>
      <p:sp>
        <p:nvSpPr>
          <p:cNvPr id="14" name="object 14"/>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160934" y="1133705"/>
            <a:ext cx="4745355" cy="4958080"/>
          </a:xfrm>
          <a:prstGeom prst="rect">
            <a:avLst/>
          </a:prstGeom>
        </p:spPr>
        <p:txBody>
          <a:bodyPr vert="horz" wrap="square" lIns="0" tIns="88900" rIns="0" bIns="0" rtlCol="0">
            <a:spAutoFit/>
          </a:bodyPr>
          <a:lstStyle/>
          <a:p>
            <a:pPr marL="381000" indent="-342900">
              <a:lnSpc>
                <a:spcPct val="100000"/>
              </a:lnSpc>
              <a:spcBef>
                <a:spcPts val="700"/>
              </a:spcBef>
              <a:buFont typeface="Arial"/>
              <a:buChar char="•"/>
              <a:tabLst>
                <a:tab pos="380365" algn="l"/>
                <a:tab pos="381000" algn="l"/>
              </a:tabLst>
            </a:pPr>
            <a:r>
              <a:rPr sz="2400" spc="-5" dirty="0">
                <a:solidFill>
                  <a:srgbClr val="FF0000"/>
                </a:solidFill>
                <a:latin typeface="Carlito"/>
                <a:cs typeface="Carlito"/>
              </a:rPr>
              <a:t>The </a:t>
            </a:r>
            <a:r>
              <a:rPr sz="2400" dirty="0">
                <a:solidFill>
                  <a:srgbClr val="FF0000"/>
                </a:solidFill>
                <a:latin typeface="Carlito"/>
                <a:cs typeface="Carlito"/>
              </a:rPr>
              <a:t>Modern </a:t>
            </a:r>
            <a:r>
              <a:rPr sz="2400" spc="-5" dirty="0">
                <a:solidFill>
                  <a:srgbClr val="FF0000"/>
                </a:solidFill>
                <a:latin typeface="Carlito"/>
                <a:cs typeface="Carlito"/>
              </a:rPr>
              <a:t>VLSI</a:t>
            </a:r>
            <a:r>
              <a:rPr sz="2400" spc="-65" dirty="0">
                <a:solidFill>
                  <a:srgbClr val="FF0000"/>
                </a:solidFill>
                <a:latin typeface="Carlito"/>
                <a:cs typeface="Carlito"/>
              </a:rPr>
              <a:t> </a:t>
            </a:r>
            <a:r>
              <a:rPr sz="2400" spc="-10" dirty="0">
                <a:solidFill>
                  <a:srgbClr val="FF0000"/>
                </a:solidFill>
                <a:latin typeface="Carlito"/>
                <a:cs typeface="Carlito"/>
              </a:rPr>
              <a:t>Microprocessors</a:t>
            </a:r>
            <a:endParaRPr sz="2400">
              <a:latin typeface="Carlito"/>
              <a:cs typeface="Carlito"/>
            </a:endParaRPr>
          </a:p>
          <a:p>
            <a:pPr marL="781685" marR="56515" lvl="1" indent="-287020" algn="just">
              <a:lnSpc>
                <a:spcPct val="100000"/>
              </a:lnSpc>
              <a:spcBef>
                <a:spcPts val="550"/>
              </a:spcBef>
              <a:buFont typeface="Arial"/>
              <a:buChar char="–"/>
              <a:tabLst>
                <a:tab pos="782320" algn="l"/>
              </a:tabLst>
            </a:pPr>
            <a:r>
              <a:rPr sz="2200" spc="-5" dirty="0">
                <a:latin typeface="Carlito"/>
                <a:cs typeface="Carlito"/>
              </a:rPr>
              <a:t>The </a:t>
            </a:r>
            <a:r>
              <a:rPr sz="2200" spc="-15" dirty="0">
                <a:latin typeface="Carlito"/>
                <a:cs typeface="Carlito"/>
              </a:rPr>
              <a:t>discerete-transistor </a:t>
            </a:r>
            <a:r>
              <a:rPr sz="2200" spc="-5" dirty="0">
                <a:latin typeface="Carlito"/>
                <a:cs typeface="Carlito"/>
              </a:rPr>
              <a:t>machines  </a:t>
            </a:r>
            <a:r>
              <a:rPr sz="2200" dirty="0">
                <a:latin typeface="Carlito"/>
                <a:cs typeface="Carlito"/>
              </a:rPr>
              <a:t>of </a:t>
            </a:r>
            <a:r>
              <a:rPr sz="2200" spc="-5" dirty="0">
                <a:latin typeface="Carlito"/>
                <a:cs typeface="Carlito"/>
              </a:rPr>
              <a:t>the 60s </a:t>
            </a:r>
            <a:r>
              <a:rPr sz="2200" spc="-10" dirty="0">
                <a:latin typeface="Carlito"/>
                <a:cs typeface="Carlito"/>
              </a:rPr>
              <a:t>had </a:t>
            </a:r>
            <a:r>
              <a:rPr sz="2200" spc="-5" dirty="0">
                <a:latin typeface="Carlito"/>
                <a:cs typeface="Carlito"/>
              </a:rPr>
              <a:t>a </a:t>
            </a:r>
            <a:r>
              <a:rPr sz="2200" spc="-25" dirty="0">
                <a:latin typeface="Carlito"/>
                <a:cs typeface="Carlito"/>
              </a:rPr>
              <a:t>few </a:t>
            </a:r>
            <a:r>
              <a:rPr sz="2200" spc="-5" dirty="0">
                <a:latin typeface="Carlito"/>
                <a:cs typeface="Carlito"/>
              </a:rPr>
              <a:t>thousand  </a:t>
            </a:r>
            <a:r>
              <a:rPr sz="2200" spc="-15" dirty="0">
                <a:latin typeface="Carlito"/>
                <a:cs typeface="Carlito"/>
              </a:rPr>
              <a:t>transistors </a:t>
            </a:r>
            <a:r>
              <a:rPr sz="2200" spc="-5" dirty="0">
                <a:latin typeface="Carlito"/>
                <a:cs typeface="Carlito"/>
              </a:rPr>
              <a:t>which </a:t>
            </a:r>
            <a:r>
              <a:rPr sz="2200" spc="-10" dirty="0">
                <a:latin typeface="Carlito"/>
                <a:cs typeface="Carlito"/>
              </a:rPr>
              <a:t>filled </a:t>
            </a:r>
            <a:r>
              <a:rPr sz="2200" spc="-5" dirty="0">
                <a:latin typeface="Carlito"/>
                <a:cs typeface="Carlito"/>
              </a:rPr>
              <a:t>a </a:t>
            </a:r>
            <a:r>
              <a:rPr sz="2200" spc="-15" dirty="0">
                <a:latin typeface="Carlito"/>
                <a:cs typeface="Carlito"/>
              </a:rPr>
              <a:t>large  room</a:t>
            </a:r>
            <a:endParaRPr sz="2200">
              <a:latin typeface="Carlito"/>
              <a:cs typeface="Carlito"/>
            </a:endParaRPr>
          </a:p>
          <a:p>
            <a:pPr marL="781685" lvl="1" indent="-287020" algn="just">
              <a:lnSpc>
                <a:spcPct val="100000"/>
              </a:lnSpc>
              <a:spcBef>
                <a:spcPts val="560"/>
              </a:spcBef>
              <a:buFont typeface="Arial"/>
              <a:buChar char="–"/>
              <a:tabLst>
                <a:tab pos="782320" algn="l"/>
              </a:tabLst>
            </a:pPr>
            <a:r>
              <a:rPr sz="2400" spc="-10" dirty="0">
                <a:latin typeface="Carlito"/>
                <a:cs typeface="Carlito"/>
              </a:rPr>
              <a:t>Early</a:t>
            </a:r>
            <a:r>
              <a:rPr sz="2400" spc="170" dirty="0">
                <a:latin typeface="Carlito"/>
                <a:cs typeface="Carlito"/>
              </a:rPr>
              <a:t> </a:t>
            </a:r>
            <a:r>
              <a:rPr sz="2400" spc="-5" dirty="0">
                <a:latin typeface="Carlito"/>
                <a:cs typeface="Carlito"/>
              </a:rPr>
              <a:t>VLSI</a:t>
            </a:r>
            <a:r>
              <a:rPr sz="2400" spc="145" dirty="0">
                <a:latin typeface="Carlito"/>
                <a:cs typeface="Carlito"/>
              </a:rPr>
              <a:t> </a:t>
            </a:r>
            <a:r>
              <a:rPr sz="2400" spc="-10" dirty="0">
                <a:latin typeface="Carlito"/>
                <a:cs typeface="Carlito"/>
              </a:rPr>
              <a:t>chips</a:t>
            </a:r>
            <a:r>
              <a:rPr sz="2400" spc="155" dirty="0">
                <a:latin typeface="Carlito"/>
                <a:cs typeface="Carlito"/>
              </a:rPr>
              <a:t> </a:t>
            </a:r>
            <a:r>
              <a:rPr sz="2400" spc="-5" dirty="0">
                <a:latin typeface="Carlito"/>
                <a:cs typeface="Carlito"/>
              </a:rPr>
              <a:t>had</a:t>
            </a:r>
            <a:r>
              <a:rPr sz="2400" spc="165" dirty="0">
                <a:latin typeface="Carlito"/>
                <a:cs typeface="Carlito"/>
              </a:rPr>
              <a:t> </a:t>
            </a:r>
            <a:r>
              <a:rPr sz="2400" dirty="0">
                <a:latin typeface="Carlito"/>
                <a:cs typeface="Carlito"/>
              </a:rPr>
              <a:t>a</a:t>
            </a:r>
            <a:r>
              <a:rPr sz="2400" spc="170" dirty="0">
                <a:latin typeface="Carlito"/>
                <a:cs typeface="Carlito"/>
              </a:rPr>
              <a:t> </a:t>
            </a:r>
            <a:r>
              <a:rPr sz="2400" spc="-20" dirty="0">
                <a:latin typeface="Carlito"/>
                <a:cs typeface="Carlito"/>
              </a:rPr>
              <a:t>few</a:t>
            </a:r>
            <a:r>
              <a:rPr sz="2400" spc="155" dirty="0">
                <a:latin typeface="Carlito"/>
                <a:cs typeface="Carlito"/>
              </a:rPr>
              <a:t> </a:t>
            </a:r>
            <a:r>
              <a:rPr sz="2400" spc="-10" dirty="0">
                <a:latin typeface="Carlito"/>
                <a:cs typeface="Carlito"/>
              </a:rPr>
              <a:t>tens</a:t>
            </a:r>
            <a:endParaRPr sz="2400">
              <a:latin typeface="Carlito"/>
              <a:cs typeface="Carlito"/>
            </a:endParaRPr>
          </a:p>
          <a:p>
            <a:pPr marL="781685" algn="just">
              <a:lnSpc>
                <a:spcPct val="100000"/>
              </a:lnSpc>
            </a:pPr>
            <a:r>
              <a:rPr sz="2400" spc="-5" dirty="0">
                <a:latin typeface="Carlito"/>
                <a:cs typeface="Carlito"/>
              </a:rPr>
              <a:t>of thousands</a:t>
            </a:r>
            <a:r>
              <a:rPr sz="2400" spc="-15" dirty="0">
                <a:latin typeface="Carlito"/>
                <a:cs typeface="Carlito"/>
              </a:rPr>
              <a:t> transistors</a:t>
            </a:r>
            <a:endParaRPr sz="2400">
              <a:latin typeface="Carlito"/>
              <a:cs typeface="Carlito"/>
            </a:endParaRPr>
          </a:p>
          <a:p>
            <a:pPr marL="781685" marR="55880" lvl="1" indent="-287020" algn="just">
              <a:lnSpc>
                <a:spcPct val="100000"/>
              </a:lnSpc>
              <a:spcBef>
                <a:spcPts val="575"/>
              </a:spcBef>
              <a:buFont typeface="Arial"/>
              <a:buChar char="–"/>
              <a:tabLst>
                <a:tab pos="782320" algn="l"/>
              </a:tabLst>
            </a:pPr>
            <a:r>
              <a:rPr sz="2400" spc="-5" dirty="0">
                <a:latin typeface="Carlito"/>
                <a:cs typeface="Carlito"/>
              </a:rPr>
              <a:t>The </a:t>
            </a:r>
            <a:r>
              <a:rPr sz="2400" dirty="0">
                <a:latin typeface="Carlito"/>
                <a:cs typeface="Carlito"/>
              </a:rPr>
              <a:t>modern </a:t>
            </a:r>
            <a:r>
              <a:rPr sz="2400" spc="-10" dirty="0">
                <a:latin typeface="Carlito"/>
                <a:cs typeface="Carlito"/>
              </a:rPr>
              <a:t>Athlon </a:t>
            </a:r>
            <a:r>
              <a:rPr sz="2400" spc="-5" dirty="0">
                <a:latin typeface="Carlito"/>
                <a:cs typeface="Carlito"/>
              </a:rPr>
              <a:t>64 </a:t>
            </a:r>
            <a:r>
              <a:rPr sz="2400" dirty="0">
                <a:latin typeface="Carlito"/>
                <a:cs typeface="Carlito"/>
              </a:rPr>
              <a:t>X2 </a:t>
            </a:r>
            <a:r>
              <a:rPr sz="2400" spc="-5" dirty="0">
                <a:latin typeface="Carlito"/>
                <a:cs typeface="Carlito"/>
              </a:rPr>
              <a:t>has  221 </a:t>
            </a:r>
            <a:r>
              <a:rPr sz="2400" dirty="0">
                <a:latin typeface="Carlito"/>
                <a:cs typeface="Carlito"/>
              </a:rPr>
              <a:t>million </a:t>
            </a:r>
            <a:r>
              <a:rPr sz="2400" spc="-15" dirty="0">
                <a:latin typeface="Carlito"/>
                <a:cs typeface="Carlito"/>
              </a:rPr>
              <a:t>transistors </a:t>
            </a:r>
            <a:r>
              <a:rPr sz="2400" spc="-5" dirty="0">
                <a:latin typeface="Carlito"/>
                <a:cs typeface="Carlito"/>
              </a:rPr>
              <a:t>on one  </a:t>
            </a:r>
            <a:r>
              <a:rPr sz="2400" spc="-10" dirty="0">
                <a:latin typeface="Carlito"/>
                <a:cs typeface="Carlito"/>
              </a:rPr>
              <a:t>microchip </a:t>
            </a:r>
            <a:r>
              <a:rPr sz="2400" spc="-15" dirty="0">
                <a:latin typeface="Carlito"/>
                <a:cs typeface="Carlito"/>
              </a:rPr>
              <a:t>that </a:t>
            </a:r>
            <a:r>
              <a:rPr sz="2400" dirty="0">
                <a:latin typeface="Carlito"/>
                <a:cs typeface="Carlito"/>
              </a:rPr>
              <a:t>is </a:t>
            </a:r>
            <a:r>
              <a:rPr sz="2400" spc="-15" dirty="0">
                <a:latin typeface="Carlito"/>
                <a:cs typeface="Carlito"/>
              </a:rPr>
              <a:t>just </a:t>
            </a:r>
            <a:r>
              <a:rPr sz="2400" spc="-5" dirty="0">
                <a:latin typeface="Carlito"/>
                <a:cs typeface="Carlito"/>
              </a:rPr>
              <a:t>118mm</a:t>
            </a:r>
            <a:r>
              <a:rPr sz="2400" spc="-7" baseline="24305" dirty="0">
                <a:latin typeface="Carlito"/>
                <a:cs typeface="Carlito"/>
              </a:rPr>
              <a:t>2 </a:t>
            </a:r>
            <a:r>
              <a:rPr sz="1600" spc="-5" dirty="0">
                <a:latin typeface="Carlito"/>
                <a:cs typeface="Carlito"/>
              </a:rPr>
              <a:t> </a:t>
            </a:r>
            <a:r>
              <a:rPr sz="2400" dirty="0">
                <a:latin typeface="Carlito"/>
                <a:cs typeface="Carlito"/>
              </a:rPr>
              <a:t>in</a:t>
            </a:r>
            <a:r>
              <a:rPr sz="2400" spc="-25" dirty="0">
                <a:latin typeface="Carlito"/>
                <a:cs typeface="Carlito"/>
              </a:rPr>
              <a:t> </a:t>
            </a:r>
            <a:r>
              <a:rPr sz="2400" spc="-10" dirty="0">
                <a:latin typeface="Carlito"/>
                <a:cs typeface="Carlito"/>
              </a:rPr>
              <a:t>area</a:t>
            </a:r>
            <a:endParaRPr sz="2400">
              <a:latin typeface="Carlito"/>
              <a:cs typeface="Carlito"/>
            </a:endParaRPr>
          </a:p>
          <a:p>
            <a:pPr marL="781685" marR="56515" lvl="1" indent="-287020" algn="just">
              <a:lnSpc>
                <a:spcPct val="100000"/>
              </a:lnSpc>
              <a:spcBef>
                <a:spcPts val="550"/>
              </a:spcBef>
              <a:buFont typeface="Arial"/>
              <a:buChar char="–"/>
              <a:tabLst>
                <a:tab pos="782320" algn="l"/>
              </a:tabLst>
            </a:pPr>
            <a:r>
              <a:rPr sz="2200" spc="-10" dirty="0">
                <a:latin typeface="Carlito"/>
                <a:cs typeface="Carlito"/>
              </a:rPr>
              <a:t>The </a:t>
            </a:r>
            <a:r>
              <a:rPr sz="2200" spc="-15" dirty="0">
                <a:latin typeface="Carlito"/>
                <a:cs typeface="Carlito"/>
              </a:rPr>
              <a:t>transistors are </a:t>
            </a:r>
            <a:r>
              <a:rPr sz="2200" spc="-5" dirty="0">
                <a:latin typeface="Carlito"/>
                <a:cs typeface="Carlito"/>
              </a:rPr>
              <a:t>&lt; </a:t>
            </a:r>
            <a:r>
              <a:rPr sz="2200" spc="-10" dirty="0">
                <a:latin typeface="Carlito"/>
                <a:cs typeface="Carlito"/>
              </a:rPr>
              <a:t>0.1microns </a:t>
            </a:r>
            <a:r>
              <a:rPr sz="2200" spc="-5" dirty="0">
                <a:latin typeface="Carlito"/>
                <a:cs typeface="Carlito"/>
              </a:rPr>
              <a:t>in  width</a:t>
            </a:r>
            <a:endParaRPr sz="22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p:nvPr/>
        </p:nvSpPr>
        <p:spPr>
          <a:xfrm>
            <a:off x="6012179" y="1196721"/>
            <a:ext cx="2304287" cy="2712720"/>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5284089" y="4005021"/>
            <a:ext cx="3464433" cy="2305431"/>
          </a:xfrm>
          <a:prstGeom prst="rect">
            <a:avLst/>
          </a:prstGeom>
          <a:blipFill>
            <a:blip r:embed="rId7" cstate="print"/>
            <a:stretch>
              <a:fillRect/>
            </a:stretch>
          </a:blipFill>
        </p:spPr>
        <p:txBody>
          <a:bodyPr wrap="square" lIns="0" tIns="0" rIns="0" bIns="0" rtlCol="0"/>
          <a:lstStyle/>
          <a:p>
            <a:endParaRPr/>
          </a:p>
        </p:txBody>
      </p:sp>
      <p:sp>
        <p:nvSpPr>
          <p:cNvPr id="14" name="object 1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5" name="object 1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sp>
        <p:nvSpPr>
          <p:cNvPr id="16" name="object 16"/>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79857"/>
            <a:ext cx="5063490"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FFFF"/>
                </a:solidFill>
              </a:rPr>
              <a:t>The </a:t>
            </a:r>
            <a:r>
              <a:rPr sz="3200" spc="-15" dirty="0">
                <a:solidFill>
                  <a:srgbClr val="FFFFFF"/>
                </a:solidFill>
              </a:rPr>
              <a:t>Stored </a:t>
            </a:r>
            <a:r>
              <a:rPr sz="3200" spc="-20" dirty="0">
                <a:solidFill>
                  <a:srgbClr val="FFFFFF"/>
                </a:solidFill>
              </a:rPr>
              <a:t>Program</a:t>
            </a:r>
            <a:r>
              <a:rPr sz="3200" spc="-40" dirty="0">
                <a:solidFill>
                  <a:srgbClr val="FFFFFF"/>
                </a:solidFill>
              </a:rPr>
              <a:t> </a:t>
            </a:r>
            <a:r>
              <a:rPr sz="3200" spc="-10" dirty="0">
                <a:solidFill>
                  <a:srgbClr val="FFFFFF"/>
                </a:solidFill>
              </a:rPr>
              <a:t>Computer</a:t>
            </a:r>
            <a:endParaRPr sz="3200"/>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31</a:t>
            </a:fld>
            <a:endParaRPr dirty="0"/>
          </a:p>
        </p:txBody>
      </p:sp>
      <p:sp>
        <p:nvSpPr>
          <p:cNvPr id="3" name="object 3"/>
          <p:cNvSpPr txBox="1"/>
          <p:nvPr/>
        </p:nvSpPr>
        <p:spPr>
          <a:xfrm>
            <a:off x="535940" y="1200722"/>
            <a:ext cx="7961630" cy="5142865"/>
          </a:xfrm>
          <a:prstGeom prst="rect">
            <a:avLst/>
          </a:prstGeom>
        </p:spPr>
        <p:txBody>
          <a:bodyPr vert="horz" wrap="square" lIns="0" tIns="106045" rIns="0" bIns="0" rtlCol="0">
            <a:spAutoFit/>
          </a:bodyPr>
          <a:lstStyle/>
          <a:p>
            <a:pPr marL="355600" indent="-343535">
              <a:lnSpc>
                <a:spcPct val="100000"/>
              </a:lnSpc>
              <a:spcBef>
                <a:spcPts val="835"/>
              </a:spcBef>
              <a:buFont typeface="Arial"/>
              <a:buChar char="•"/>
              <a:tabLst>
                <a:tab pos="355600" algn="l"/>
                <a:tab pos="356235" algn="l"/>
              </a:tabLst>
            </a:pPr>
            <a:r>
              <a:rPr sz="2800" spc="-10" dirty="0">
                <a:latin typeface="Carlito"/>
                <a:cs typeface="Carlito"/>
              </a:rPr>
              <a:t>Instruction vs.</a:t>
            </a:r>
            <a:r>
              <a:rPr sz="2800" spc="50" dirty="0">
                <a:latin typeface="Carlito"/>
                <a:cs typeface="Carlito"/>
              </a:rPr>
              <a:t> </a:t>
            </a:r>
            <a:r>
              <a:rPr sz="2800" spc="-20" dirty="0">
                <a:latin typeface="Carlito"/>
                <a:cs typeface="Carlito"/>
              </a:rPr>
              <a:t>Data</a:t>
            </a:r>
            <a:endParaRPr sz="2800" dirty="0">
              <a:latin typeface="Carlito"/>
              <a:cs typeface="Carlito"/>
            </a:endParaRPr>
          </a:p>
          <a:p>
            <a:pPr marL="756285" marR="311785" lvl="1" indent="-287020">
              <a:lnSpc>
                <a:spcPct val="100000"/>
              </a:lnSpc>
              <a:spcBef>
                <a:spcPts val="575"/>
              </a:spcBef>
              <a:buFont typeface="Arial"/>
              <a:buChar char="–"/>
              <a:tabLst>
                <a:tab pos="756285" algn="l"/>
                <a:tab pos="756920" algn="l"/>
              </a:tabLst>
            </a:pPr>
            <a:r>
              <a:rPr sz="2200" spc="-5" dirty="0">
                <a:latin typeface="Carlito"/>
                <a:cs typeface="Carlito"/>
              </a:rPr>
              <a:t>Modern </a:t>
            </a:r>
            <a:r>
              <a:rPr sz="2200" spc="-15" dirty="0">
                <a:latin typeface="Carlito"/>
                <a:cs typeface="Carlito"/>
              </a:rPr>
              <a:t>computers </a:t>
            </a:r>
            <a:r>
              <a:rPr sz="2200" spc="-10" dirty="0">
                <a:latin typeface="Carlito"/>
                <a:cs typeface="Carlito"/>
              </a:rPr>
              <a:t>accomplish computations by interpreting  </a:t>
            </a:r>
            <a:r>
              <a:rPr sz="2200" spc="-5" dirty="0">
                <a:latin typeface="Carlito"/>
                <a:cs typeface="Carlito"/>
              </a:rPr>
              <a:t>and manipulating binary</a:t>
            </a:r>
            <a:r>
              <a:rPr sz="2200" spc="-35" dirty="0">
                <a:latin typeface="Carlito"/>
                <a:cs typeface="Carlito"/>
              </a:rPr>
              <a:t> </a:t>
            </a:r>
            <a:r>
              <a:rPr sz="2200" spc="-5" dirty="0">
                <a:latin typeface="Carlito"/>
                <a:cs typeface="Carlito"/>
              </a:rPr>
              <a:t>strings</a:t>
            </a:r>
            <a:endParaRPr sz="2200" dirty="0">
              <a:latin typeface="Carlito"/>
              <a:cs typeface="Carlito"/>
            </a:endParaRPr>
          </a:p>
          <a:p>
            <a:pPr marL="756285" marR="5080" lvl="1" indent="-287020">
              <a:lnSpc>
                <a:spcPct val="100000"/>
              </a:lnSpc>
              <a:spcBef>
                <a:spcPts val="530"/>
              </a:spcBef>
              <a:buFont typeface="Arial"/>
              <a:buChar char="–"/>
              <a:tabLst>
                <a:tab pos="756285" algn="l"/>
                <a:tab pos="756920" algn="l"/>
              </a:tabLst>
            </a:pPr>
            <a:r>
              <a:rPr sz="2200" spc="-5" dirty="0">
                <a:latin typeface="Carlito"/>
                <a:cs typeface="Carlito"/>
              </a:rPr>
              <a:t>Binary strings </a:t>
            </a:r>
            <a:r>
              <a:rPr sz="2200" spc="-10" dirty="0">
                <a:latin typeface="Carlito"/>
                <a:cs typeface="Carlito"/>
              </a:rPr>
              <a:t>are </a:t>
            </a:r>
            <a:r>
              <a:rPr sz="2200" spc="-5" dirty="0">
                <a:latin typeface="Carlito"/>
                <a:cs typeface="Carlito"/>
              </a:rPr>
              <a:t>either 4 or 8 </a:t>
            </a:r>
            <a:r>
              <a:rPr sz="2200" spc="-10" dirty="0">
                <a:latin typeface="Carlito"/>
                <a:cs typeface="Carlito"/>
              </a:rPr>
              <a:t>bytes </a:t>
            </a:r>
            <a:r>
              <a:rPr sz="2200" spc="-5" dirty="0">
                <a:latin typeface="Carlito"/>
                <a:cs typeface="Carlito"/>
              </a:rPr>
              <a:t>long in </a:t>
            </a:r>
            <a:r>
              <a:rPr sz="2200" spc="-10" dirty="0">
                <a:latin typeface="Carlito"/>
                <a:cs typeface="Carlito"/>
              </a:rPr>
              <a:t>most </a:t>
            </a:r>
            <a:r>
              <a:rPr sz="2200" spc="-5" dirty="0">
                <a:latin typeface="Carlito"/>
                <a:cs typeface="Carlito"/>
              </a:rPr>
              <a:t>machines </a:t>
            </a:r>
            <a:r>
              <a:rPr sz="2200" spc="-10" dirty="0">
                <a:latin typeface="Carlito"/>
                <a:cs typeface="Carlito"/>
              </a:rPr>
              <a:t>(i.e.  </a:t>
            </a:r>
            <a:r>
              <a:rPr sz="2200" spc="-5" dirty="0">
                <a:latin typeface="Carlito"/>
                <a:cs typeface="Carlito"/>
              </a:rPr>
              <a:t>32 or 64</a:t>
            </a:r>
            <a:r>
              <a:rPr sz="2200" spc="-15" dirty="0">
                <a:latin typeface="Carlito"/>
                <a:cs typeface="Carlito"/>
              </a:rPr>
              <a:t> </a:t>
            </a:r>
            <a:r>
              <a:rPr sz="2200" spc="-10" dirty="0">
                <a:latin typeface="Carlito"/>
                <a:cs typeface="Carlito"/>
              </a:rPr>
              <a:t>bits)</a:t>
            </a:r>
            <a:endParaRPr sz="2200" dirty="0">
              <a:latin typeface="Carlito"/>
              <a:cs typeface="Carlito"/>
            </a:endParaRPr>
          </a:p>
          <a:p>
            <a:pPr marL="756285" marR="294005" lvl="1" indent="-287020">
              <a:lnSpc>
                <a:spcPct val="100000"/>
              </a:lnSpc>
              <a:spcBef>
                <a:spcPts val="530"/>
              </a:spcBef>
              <a:buFont typeface="Arial"/>
              <a:buChar char="–"/>
              <a:tabLst>
                <a:tab pos="756285" algn="l"/>
                <a:tab pos="756920" algn="l"/>
              </a:tabLst>
            </a:pPr>
            <a:r>
              <a:rPr sz="2200" spc="-5" dirty="0">
                <a:latin typeface="Carlito"/>
                <a:cs typeface="Carlito"/>
              </a:rPr>
              <a:t>A </a:t>
            </a:r>
            <a:r>
              <a:rPr sz="2200" spc="-10" dirty="0">
                <a:latin typeface="Carlito"/>
                <a:cs typeface="Carlito"/>
              </a:rPr>
              <a:t>single </a:t>
            </a:r>
            <a:r>
              <a:rPr sz="2200" dirty="0">
                <a:latin typeface="Carlito"/>
                <a:cs typeface="Carlito"/>
              </a:rPr>
              <a:t>32- </a:t>
            </a:r>
            <a:r>
              <a:rPr sz="2200" spc="-5" dirty="0">
                <a:latin typeface="Carlito"/>
                <a:cs typeface="Carlito"/>
              </a:rPr>
              <a:t>(or 64-) </a:t>
            </a:r>
            <a:r>
              <a:rPr sz="2200" spc="-10" dirty="0">
                <a:latin typeface="Carlito"/>
                <a:cs typeface="Carlito"/>
              </a:rPr>
              <a:t>bits string </a:t>
            </a:r>
            <a:r>
              <a:rPr sz="2200" spc="-5" dirty="0">
                <a:latin typeface="Carlito"/>
                <a:cs typeface="Carlito"/>
              </a:rPr>
              <a:t>is </a:t>
            </a:r>
            <a:r>
              <a:rPr sz="2200" spc="-20" dirty="0">
                <a:latin typeface="Carlito"/>
                <a:cs typeface="Carlito"/>
              </a:rPr>
              <a:t>referred </a:t>
            </a:r>
            <a:r>
              <a:rPr sz="2200" spc="-15" dirty="0">
                <a:latin typeface="Carlito"/>
                <a:cs typeface="Carlito"/>
              </a:rPr>
              <a:t>to </a:t>
            </a:r>
            <a:r>
              <a:rPr sz="2200" spc="-5" dirty="0">
                <a:latin typeface="Carlito"/>
                <a:cs typeface="Carlito"/>
              </a:rPr>
              <a:t>as a </a:t>
            </a:r>
            <a:r>
              <a:rPr sz="2200" b="1" spc="-145" dirty="0">
                <a:solidFill>
                  <a:srgbClr val="C00000"/>
                </a:solidFill>
                <a:latin typeface="Trebuchet MS"/>
                <a:cs typeface="Trebuchet MS"/>
              </a:rPr>
              <a:t>word, </a:t>
            </a:r>
            <a:r>
              <a:rPr sz="2200" spc="-5" dirty="0">
                <a:latin typeface="Carlito"/>
                <a:cs typeface="Carlito"/>
              </a:rPr>
              <a:t>which  </a:t>
            </a:r>
            <a:r>
              <a:rPr sz="2200" spc="-10" dirty="0">
                <a:latin typeface="Carlito"/>
                <a:cs typeface="Carlito"/>
              </a:rPr>
              <a:t>are </a:t>
            </a:r>
            <a:r>
              <a:rPr sz="2200" spc="-5" dirty="0">
                <a:latin typeface="Carlito"/>
                <a:cs typeface="Carlito"/>
              </a:rPr>
              <a:t>of </a:t>
            </a:r>
            <a:r>
              <a:rPr sz="2200" spc="-15" dirty="0">
                <a:latin typeface="Carlito"/>
                <a:cs typeface="Carlito"/>
              </a:rPr>
              <a:t>two</a:t>
            </a:r>
            <a:r>
              <a:rPr sz="2200" dirty="0">
                <a:latin typeface="Carlito"/>
                <a:cs typeface="Carlito"/>
              </a:rPr>
              <a:t> </a:t>
            </a:r>
            <a:r>
              <a:rPr sz="2200" spc="-5" dirty="0">
                <a:latin typeface="Carlito"/>
                <a:cs typeface="Carlito"/>
              </a:rPr>
              <a:t>types</a:t>
            </a:r>
            <a:endParaRPr sz="2200" dirty="0">
              <a:latin typeface="Carlito"/>
              <a:cs typeface="Carlito"/>
            </a:endParaRPr>
          </a:p>
          <a:p>
            <a:pPr marL="1155700" marR="1534795" lvl="2" indent="-228600">
              <a:lnSpc>
                <a:spcPct val="100000"/>
              </a:lnSpc>
              <a:spcBef>
                <a:spcPts val="450"/>
              </a:spcBef>
              <a:buFont typeface="Arial"/>
              <a:buChar char="•"/>
              <a:tabLst>
                <a:tab pos="1155700" algn="l"/>
                <a:tab pos="1156335" algn="l"/>
              </a:tabLst>
            </a:pPr>
            <a:r>
              <a:rPr sz="1800" b="1" spc="-60" dirty="0">
                <a:solidFill>
                  <a:srgbClr val="C00000"/>
                </a:solidFill>
                <a:latin typeface="Trebuchet MS"/>
                <a:cs typeface="Trebuchet MS"/>
              </a:rPr>
              <a:t>Data</a:t>
            </a:r>
            <a:r>
              <a:rPr sz="1800" spc="-60" dirty="0">
                <a:solidFill>
                  <a:srgbClr val="C00000"/>
                </a:solidFill>
                <a:latin typeface="Carlito"/>
                <a:cs typeface="Carlito"/>
              </a:rPr>
              <a:t>: </a:t>
            </a:r>
            <a:r>
              <a:rPr sz="1800" spc="-10" dirty="0">
                <a:latin typeface="Carlito"/>
                <a:cs typeface="Carlito"/>
              </a:rPr>
              <a:t>Numbers/ASCII </a:t>
            </a:r>
            <a:r>
              <a:rPr sz="1800" spc="-15" dirty="0">
                <a:latin typeface="Carlito"/>
                <a:cs typeface="Carlito"/>
              </a:rPr>
              <a:t>letter </a:t>
            </a:r>
            <a:r>
              <a:rPr sz="1800" spc="-10" dirty="0">
                <a:latin typeface="Carlito"/>
                <a:cs typeface="Carlito"/>
              </a:rPr>
              <a:t>codes </a:t>
            </a:r>
            <a:r>
              <a:rPr sz="1800" spc="-5" dirty="0">
                <a:latin typeface="Carlito"/>
                <a:cs typeface="Carlito"/>
              </a:rPr>
              <a:t>that </a:t>
            </a:r>
            <a:r>
              <a:rPr sz="1800" spc="-10" dirty="0">
                <a:latin typeface="Carlito"/>
                <a:cs typeface="Carlito"/>
              </a:rPr>
              <a:t>correspond to </a:t>
            </a:r>
            <a:r>
              <a:rPr sz="1800" dirty="0">
                <a:latin typeface="Carlito"/>
                <a:cs typeface="Carlito"/>
              </a:rPr>
              <a:t>the  </a:t>
            </a:r>
            <a:r>
              <a:rPr sz="1800" spc="-10" dirty="0">
                <a:latin typeface="Carlito"/>
                <a:cs typeface="Carlito"/>
              </a:rPr>
              <a:t>variables/constants </a:t>
            </a:r>
            <a:r>
              <a:rPr sz="1800" spc="-5" dirty="0">
                <a:latin typeface="Carlito"/>
                <a:cs typeface="Carlito"/>
              </a:rPr>
              <a:t>in our</a:t>
            </a:r>
            <a:r>
              <a:rPr sz="1800" spc="15" dirty="0">
                <a:latin typeface="Carlito"/>
                <a:cs typeface="Carlito"/>
              </a:rPr>
              <a:t> </a:t>
            </a:r>
            <a:r>
              <a:rPr sz="1800" spc="-15" dirty="0">
                <a:latin typeface="Carlito"/>
                <a:cs typeface="Carlito"/>
              </a:rPr>
              <a:t>programs</a:t>
            </a:r>
            <a:endParaRPr sz="1800" dirty="0">
              <a:latin typeface="Carlito"/>
              <a:cs typeface="Carlito"/>
            </a:endParaRPr>
          </a:p>
          <a:p>
            <a:pPr marL="1155700" lvl="2" indent="-229235">
              <a:lnSpc>
                <a:spcPct val="100000"/>
              </a:lnSpc>
              <a:spcBef>
                <a:spcPts val="430"/>
              </a:spcBef>
              <a:buFont typeface="Arial"/>
              <a:buChar char="•"/>
              <a:tabLst>
                <a:tab pos="1155700" algn="l"/>
                <a:tab pos="1156335" algn="l"/>
              </a:tabLst>
            </a:pPr>
            <a:r>
              <a:rPr sz="1800" b="1" spc="-85" dirty="0">
                <a:solidFill>
                  <a:srgbClr val="C00000"/>
                </a:solidFill>
                <a:latin typeface="Trebuchet MS"/>
                <a:cs typeface="Trebuchet MS"/>
              </a:rPr>
              <a:t>Instructions</a:t>
            </a:r>
            <a:r>
              <a:rPr sz="1800" spc="-85" dirty="0">
                <a:solidFill>
                  <a:srgbClr val="C00000"/>
                </a:solidFill>
                <a:latin typeface="Carlito"/>
                <a:cs typeface="Carlito"/>
              </a:rPr>
              <a:t>: </a:t>
            </a:r>
            <a:r>
              <a:rPr sz="1800" spc="-10" dirty="0">
                <a:latin typeface="Carlito"/>
                <a:cs typeface="Carlito"/>
              </a:rPr>
              <a:t>interpreted </a:t>
            </a:r>
            <a:r>
              <a:rPr sz="1800" spc="-5" dirty="0">
                <a:latin typeface="Carlito"/>
                <a:cs typeface="Carlito"/>
              </a:rPr>
              <a:t>by </a:t>
            </a:r>
            <a:r>
              <a:rPr sz="1800" dirty="0">
                <a:latin typeface="Carlito"/>
                <a:cs typeface="Carlito"/>
              </a:rPr>
              <a:t>the </a:t>
            </a:r>
            <a:r>
              <a:rPr sz="1800" spc="-10" dirty="0">
                <a:latin typeface="Carlito"/>
                <a:cs typeface="Carlito"/>
              </a:rPr>
              <a:t>computer </a:t>
            </a:r>
            <a:r>
              <a:rPr sz="1800" dirty="0">
                <a:latin typeface="Carlito"/>
                <a:cs typeface="Carlito"/>
              </a:rPr>
              <a:t>and </a:t>
            </a:r>
            <a:r>
              <a:rPr sz="1800" spc="-5" dirty="0">
                <a:latin typeface="Carlito"/>
                <a:cs typeface="Carlito"/>
              </a:rPr>
              <a:t>used </a:t>
            </a:r>
            <a:r>
              <a:rPr sz="1800" spc="-10" dirty="0">
                <a:latin typeface="Carlito"/>
                <a:cs typeface="Carlito"/>
              </a:rPr>
              <a:t>to </a:t>
            </a:r>
            <a:r>
              <a:rPr sz="1800" spc="-15" dirty="0">
                <a:latin typeface="Carlito"/>
                <a:cs typeface="Carlito"/>
              </a:rPr>
              <a:t>control</a:t>
            </a:r>
            <a:r>
              <a:rPr sz="1800" spc="140" dirty="0">
                <a:latin typeface="Carlito"/>
                <a:cs typeface="Carlito"/>
              </a:rPr>
              <a:t> </a:t>
            </a:r>
            <a:r>
              <a:rPr sz="1800" spc="-5" dirty="0">
                <a:latin typeface="Carlito"/>
                <a:cs typeface="Carlito"/>
              </a:rPr>
              <a:t>what</a:t>
            </a:r>
            <a:endParaRPr sz="1800" dirty="0">
              <a:latin typeface="Carlito"/>
              <a:cs typeface="Carlito"/>
            </a:endParaRPr>
          </a:p>
          <a:p>
            <a:pPr marL="1155700">
              <a:lnSpc>
                <a:spcPct val="100000"/>
              </a:lnSpc>
              <a:spcBef>
                <a:spcPts val="5"/>
              </a:spcBef>
            </a:pPr>
            <a:r>
              <a:rPr sz="1800" spc="-5" dirty="0">
                <a:latin typeface="Carlito"/>
                <a:cs typeface="Carlito"/>
              </a:rPr>
              <a:t>happens </a:t>
            </a:r>
            <a:r>
              <a:rPr sz="1800" spc="-10" dirty="0">
                <a:latin typeface="Carlito"/>
                <a:cs typeface="Carlito"/>
              </a:rPr>
              <a:t>to </a:t>
            </a:r>
            <a:r>
              <a:rPr sz="1800" dirty="0">
                <a:latin typeface="Carlito"/>
                <a:cs typeface="Carlito"/>
              </a:rPr>
              <a:t>the</a:t>
            </a:r>
            <a:r>
              <a:rPr sz="1800" spc="10" dirty="0">
                <a:latin typeface="Carlito"/>
                <a:cs typeface="Carlito"/>
              </a:rPr>
              <a:t> </a:t>
            </a:r>
            <a:r>
              <a:rPr sz="1800" spc="-15" dirty="0">
                <a:latin typeface="Carlito"/>
                <a:cs typeface="Carlito"/>
              </a:rPr>
              <a:t>data</a:t>
            </a:r>
            <a:endParaRPr sz="1800" dirty="0">
              <a:latin typeface="Carlito"/>
              <a:cs typeface="Carlito"/>
            </a:endParaRPr>
          </a:p>
          <a:p>
            <a:pPr marL="1612900" lvl="3" indent="-229235">
              <a:lnSpc>
                <a:spcPct val="100000"/>
              </a:lnSpc>
              <a:spcBef>
                <a:spcPts val="360"/>
              </a:spcBef>
              <a:buFont typeface="Arial"/>
              <a:buChar char="–"/>
              <a:tabLst>
                <a:tab pos="1612900" algn="l"/>
                <a:tab pos="1613535" algn="l"/>
              </a:tabLst>
            </a:pPr>
            <a:r>
              <a:rPr sz="1400" spc="-15" dirty="0">
                <a:latin typeface="Carlito"/>
                <a:cs typeface="Carlito"/>
              </a:rPr>
              <a:t>BOTH </a:t>
            </a:r>
            <a:r>
              <a:rPr sz="1400" dirty="0">
                <a:latin typeface="Carlito"/>
                <a:cs typeface="Carlito"/>
              </a:rPr>
              <a:t>ARE </a:t>
            </a:r>
            <a:r>
              <a:rPr sz="1400" spc="-10" dirty="0">
                <a:latin typeface="Carlito"/>
                <a:cs typeface="Carlito"/>
              </a:rPr>
              <a:t>STORED </a:t>
            </a:r>
            <a:r>
              <a:rPr sz="1400" spc="-5" dirty="0">
                <a:latin typeface="Carlito"/>
                <a:cs typeface="Carlito"/>
              </a:rPr>
              <a:t>IN </a:t>
            </a:r>
            <a:r>
              <a:rPr sz="1400" dirty="0">
                <a:latin typeface="Carlito"/>
                <a:cs typeface="Carlito"/>
              </a:rPr>
              <a:t>A </a:t>
            </a:r>
            <a:r>
              <a:rPr sz="1400" spc="-5" dirty="0">
                <a:latin typeface="Carlito"/>
                <a:cs typeface="Carlito"/>
              </a:rPr>
              <a:t>SINGLE </a:t>
            </a:r>
            <a:r>
              <a:rPr sz="1400" dirty="0">
                <a:latin typeface="Carlito"/>
                <a:cs typeface="Carlito"/>
              </a:rPr>
              <a:t>READ-WRITE </a:t>
            </a:r>
            <a:r>
              <a:rPr sz="1400" spc="-30" dirty="0">
                <a:latin typeface="Carlito"/>
                <a:cs typeface="Carlito"/>
              </a:rPr>
              <a:t>MEMORY, </a:t>
            </a:r>
            <a:r>
              <a:rPr sz="1400" spc="-25" dirty="0">
                <a:latin typeface="Carlito"/>
                <a:cs typeface="Carlito"/>
              </a:rPr>
              <a:t>ALTHO </a:t>
            </a:r>
            <a:r>
              <a:rPr sz="1400" dirty="0">
                <a:latin typeface="Carlito"/>
                <a:cs typeface="Carlito"/>
              </a:rPr>
              <a:t>IN </a:t>
            </a:r>
            <a:r>
              <a:rPr sz="1400" spc="-5" dirty="0">
                <a:latin typeface="Carlito"/>
                <a:cs typeface="Carlito"/>
              </a:rPr>
              <a:t>DIFF</a:t>
            </a:r>
            <a:r>
              <a:rPr sz="1400" spc="-55" dirty="0">
                <a:latin typeface="Carlito"/>
                <a:cs typeface="Carlito"/>
              </a:rPr>
              <a:t> </a:t>
            </a:r>
            <a:r>
              <a:rPr sz="1400" spc="-20" dirty="0">
                <a:latin typeface="Carlito"/>
                <a:cs typeface="Carlito"/>
              </a:rPr>
              <a:t>LOCATIONS</a:t>
            </a:r>
            <a:endParaRPr sz="1400" dirty="0">
              <a:latin typeface="Carlito"/>
              <a:cs typeface="Carlito"/>
            </a:endParaRPr>
          </a:p>
          <a:p>
            <a:pPr marL="1612900" lvl="3" indent="-229235">
              <a:lnSpc>
                <a:spcPct val="100000"/>
              </a:lnSpc>
              <a:spcBef>
                <a:spcPts val="340"/>
              </a:spcBef>
              <a:buFont typeface="Arial"/>
              <a:buChar char="–"/>
              <a:tabLst>
                <a:tab pos="1612900" algn="l"/>
                <a:tab pos="1613535" algn="l"/>
              </a:tabLst>
            </a:pPr>
            <a:r>
              <a:rPr sz="1400" spc="-15" dirty="0">
                <a:latin typeface="Carlito"/>
                <a:cs typeface="Carlito"/>
              </a:rPr>
              <a:t>BOTH </a:t>
            </a:r>
            <a:r>
              <a:rPr sz="1400" spc="-5" dirty="0">
                <a:latin typeface="Carlito"/>
                <a:cs typeface="Carlito"/>
              </a:rPr>
              <a:t>WORDS </a:t>
            </a:r>
            <a:r>
              <a:rPr sz="1400" spc="-15" dirty="0">
                <a:latin typeface="Carlito"/>
                <a:cs typeface="Carlito"/>
              </a:rPr>
              <a:t>LOOK </a:t>
            </a:r>
            <a:r>
              <a:rPr sz="1400" spc="-5" dirty="0">
                <a:latin typeface="Carlito"/>
                <a:cs typeface="Carlito"/>
              </a:rPr>
              <a:t>THE </a:t>
            </a:r>
            <a:r>
              <a:rPr sz="1400" dirty="0">
                <a:latin typeface="Carlito"/>
                <a:cs typeface="Carlito"/>
              </a:rPr>
              <a:t>SAME BUT ARE </a:t>
            </a:r>
            <a:r>
              <a:rPr sz="1400" spc="-5" dirty="0">
                <a:latin typeface="Carlito"/>
                <a:cs typeface="Carlito"/>
              </a:rPr>
              <a:t>PROCESSED</a:t>
            </a:r>
            <a:r>
              <a:rPr sz="1400" spc="-70" dirty="0">
                <a:latin typeface="Carlito"/>
                <a:cs typeface="Carlito"/>
              </a:rPr>
              <a:t> </a:t>
            </a:r>
            <a:r>
              <a:rPr sz="1400" spc="-15" dirty="0">
                <a:latin typeface="Carlito"/>
                <a:cs typeface="Carlito"/>
              </a:rPr>
              <a:t>DIFFERENTLY</a:t>
            </a:r>
            <a:endParaRPr sz="1400" dirty="0">
              <a:latin typeface="Carlito"/>
              <a:cs typeface="Carlito"/>
            </a:endParaRPr>
          </a:p>
          <a:p>
            <a:pPr marL="1612900" lvl="3" indent="-229235">
              <a:lnSpc>
                <a:spcPct val="100000"/>
              </a:lnSpc>
              <a:spcBef>
                <a:spcPts val="335"/>
              </a:spcBef>
              <a:buFont typeface="Arial"/>
              <a:buChar char="–"/>
              <a:tabLst>
                <a:tab pos="1612900" algn="l"/>
                <a:tab pos="1613535" algn="l"/>
              </a:tabLst>
            </a:pPr>
            <a:r>
              <a:rPr sz="1400" spc="-15" dirty="0">
                <a:latin typeface="Carlito"/>
                <a:cs typeface="Carlito"/>
              </a:rPr>
              <a:t>BOTH </a:t>
            </a:r>
            <a:r>
              <a:rPr sz="1400" dirty="0">
                <a:latin typeface="Carlito"/>
                <a:cs typeface="Carlito"/>
              </a:rPr>
              <a:t>CAN BE </a:t>
            </a:r>
            <a:r>
              <a:rPr sz="1400" spc="-15" dirty="0">
                <a:latin typeface="Carlito"/>
                <a:cs typeface="Carlito"/>
              </a:rPr>
              <a:t>MANIPULATED </a:t>
            </a:r>
            <a:r>
              <a:rPr sz="1400" dirty="0">
                <a:latin typeface="Carlito"/>
                <a:cs typeface="Carlito"/>
              </a:rPr>
              <a:t>USING </a:t>
            </a:r>
            <a:r>
              <a:rPr sz="1400" spc="-20" dirty="0">
                <a:latin typeface="Carlito"/>
                <a:cs typeface="Carlito"/>
              </a:rPr>
              <a:t>DIGITAL</a:t>
            </a:r>
            <a:r>
              <a:rPr sz="1400" spc="-45" dirty="0">
                <a:latin typeface="Carlito"/>
                <a:cs typeface="Carlito"/>
              </a:rPr>
              <a:t> </a:t>
            </a:r>
            <a:r>
              <a:rPr sz="1400" spc="-10" dirty="0">
                <a:latin typeface="Carlito"/>
                <a:cs typeface="Carlito"/>
              </a:rPr>
              <a:t>LOGIC</a:t>
            </a:r>
            <a:endParaRPr sz="1400" dirty="0">
              <a:latin typeface="Carlito"/>
              <a:cs typeface="Carlito"/>
            </a:endParaRPr>
          </a:p>
          <a:p>
            <a:pPr marL="756285" lvl="1" indent="-287020">
              <a:lnSpc>
                <a:spcPct val="100000"/>
              </a:lnSpc>
              <a:spcBef>
                <a:spcPts val="484"/>
              </a:spcBef>
              <a:buChar char="–"/>
              <a:tabLst>
                <a:tab pos="756285" algn="l"/>
                <a:tab pos="756920" algn="l"/>
              </a:tabLst>
            </a:pPr>
            <a:r>
              <a:rPr sz="2200" spc="-275" dirty="0">
                <a:latin typeface="Arial"/>
                <a:cs typeface="Arial"/>
              </a:rPr>
              <a:t>Thus…</a:t>
            </a:r>
            <a:endParaRPr sz="2200" dirty="0">
              <a:latin typeface="Arial"/>
              <a:cs typeface="Arial"/>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txBox="1"/>
          <p:nvPr/>
        </p:nvSpPr>
        <p:spPr>
          <a:xfrm>
            <a:off x="535940" y="6464985"/>
            <a:ext cx="203581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rlito"/>
                <a:cs typeface="Carlito"/>
              </a:rPr>
              <a:t>Bayero University, </a:t>
            </a:r>
            <a:r>
              <a:rPr sz="1200" spc="-5" dirty="0">
                <a:solidFill>
                  <a:srgbClr val="888888"/>
                </a:solidFill>
                <a:latin typeface="Carlito"/>
                <a:cs typeface="Carlito"/>
              </a:rPr>
              <a:t>Kano </a:t>
            </a:r>
            <a:r>
              <a:rPr sz="1200" dirty="0">
                <a:solidFill>
                  <a:srgbClr val="888888"/>
                </a:solidFill>
                <a:latin typeface="Carlito"/>
                <a:cs typeface="Carlito"/>
              </a:rPr>
              <a:t>-</a:t>
            </a:r>
            <a:r>
              <a:rPr sz="1200" spc="-20" dirty="0">
                <a:solidFill>
                  <a:srgbClr val="888888"/>
                </a:solidFill>
                <a:latin typeface="Carlito"/>
                <a:cs typeface="Carlito"/>
              </a:rPr>
              <a:t> </a:t>
            </a:r>
            <a:r>
              <a:rPr sz="1200" spc="-5" dirty="0">
                <a:solidFill>
                  <a:srgbClr val="888888"/>
                </a:solidFill>
                <a:latin typeface="Carlito"/>
                <a:cs typeface="Carlito"/>
              </a:rPr>
              <a:t>Nigeria</a:t>
            </a:r>
            <a:endParaRPr sz="1200">
              <a:latin typeface="Carlito"/>
              <a:cs typeface="Carlito"/>
            </a:endParaRPr>
          </a:p>
        </p:txBody>
      </p:sp>
      <p:sp>
        <p:nvSpPr>
          <p:cNvPr id="14" name="object 14"/>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313385"/>
            <a:ext cx="11557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6FC0"/>
                </a:solidFill>
                <a:latin typeface="Carlito"/>
                <a:cs typeface="Carlito"/>
              </a:rPr>
              <a:t>.</a:t>
            </a:r>
            <a:endParaRPr sz="2800">
              <a:latin typeface="Carlito"/>
              <a:cs typeface="Carlito"/>
            </a:endParaRPr>
          </a:p>
        </p:txBody>
      </p:sp>
      <p:sp>
        <p:nvSpPr>
          <p:cNvPr id="3" name="object 3"/>
          <p:cNvSpPr txBox="1"/>
          <p:nvPr/>
        </p:nvSpPr>
        <p:spPr>
          <a:xfrm>
            <a:off x="542867" y="20550"/>
            <a:ext cx="8232140" cy="5130165"/>
          </a:xfrm>
          <a:prstGeom prst="rect">
            <a:avLst/>
          </a:prstGeom>
        </p:spPr>
        <p:txBody>
          <a:bodyPr vert="horz" wrap="square" lIns="0" tIns="52705" rIns="0" bIns="0" rtlCol="0">
            <a:spAutoFit/>
          </a:bodyPr>
          <a:lstStyle/>
          <a:p>
            <a:pPr marL="299085" indent="-287020">
              <a:lnSpc>
                <a:spcPct val="100000"/>
              </a:lnSpc>
              <a:spcBef>
                <a:spcPts val="415"/>
              </a:spcBef>
              <a:buFont typeface="Arial"/>
              <a:buChar char="–"/>
              <a:tabLst>
                <a:tab pos="299720" algn="l"/>
              </a:tabLst>
            </a:pPr>
            <a:r>
              <a:rPr sz="2400" dirty="0">
                <a:latin typeface="Carlito"/>
                <a:cs typeface="Carlito"/>
              </a:rPr>
              <a:t>A </a:t>
            </a:r>
            <a:r>
              <a:rPr sz="2400" b="1" spc="-145" dirty="0">
                <a:solidFill>
                  <a:srgbClr val="FF0000"/>
                </a:solidFill>
                <a:latin typeface="Trebuchet MS"/>
                <a:cs typeface="Trebuchet MS"/>
              </a:rPr>
              <a:t>computer </a:t>
            </a:r>
            <a:r>
              <a:rPr sz="2400" spc="-5" dirty="0">
                <a:latin typeface="Carlito"/>
                <a:cs typeface="Carlito"/>
              </a:rPr>
              <a:t>needs </a:t>
            </a:r>
            <a:r>
              <a:rPr sz="2400" spc="-15" dirty="0">
                <a:latin typeface="Carlito"/>
                <a:cs typeface="Carlito"/>
              </a:rPr>
              <a:t>to </a:t>
            </a:r>
            <a:r>
              <a:rPr sz="2400" spc="-5" dirty="0">
                <a:latin typeface="Carlito"/>
                <a:cs typeface="Carlito"/>
              </a:rPr>
              <a:t>be </a:t>
            </a:r>
            <a:r>
              <a:rPr sz="2400" dirty="0">
                <a:latin typeface="Carlito"/>
                <a:cs typeface="Carlito"/>
              </a:rPr>
              <a:t>able</a:t>
            </a:r>
            <a:r>
              <a:rPr sz="2400" spc="-80" dirty="0">
                <a:latin typeface="Carlito"/>
                <a:cs typeface="Carlito"/>
              </a:rPr>
              <a:t> </a:t>
            </a:r>
            <a:r>
              <a:rPr sz="2400" spc="-15" dirty="0">
                <a:latin typeface="Carlito"/>
                <a:cs typeface="Carlito"/>
              </a:rPr>
              <a:t>to:</a:t>
            </a:r>
            <a:endParaRPr sz="2400" dirty="0">
              <a:latin typeface="Carlito"/>
              <a:cs typeface="Carlito"/>
            </a:endParaRPr>
          </a:p>
          <a:p>
            <a:pPr marL="698500" lvl="1" indent="-229870">
              <a:lnSpc>
                <a:spcPct val="100000"/>
              </a:lnSpc>
              <a:spcBef>
                <a:spcPts val="270"/>
              </a:spcBef>
              <a:buFont typeface="Arial"/>
              <a:buChar char="•"/>
              <a:tabLst>
                <a:tab pos="697865" algn="l"/>
                <a:tab pos="699135" algn="l"/>
              </a:tabLst>
            </a:pPr>
            <a:r>
              <a:rPr sz="2000" spc="-5" dirty="0">
                <a:latin typeface="Carlito"/>
                <a:cs typeface="Carlito"/>
              </a:rPr>
              <a:t>Manipulate</a:t>
            </a:r>
            <a:r>
              <a:rPr sz="2000" spc="-15" dirty="0">
                <a:latin typeface="Carlito"/>
                <a:cs typeface="Carlito"/>
              </a:rPr>
              <a:t> data</a:t>
            </a:r>
            <a:endParaRPr sz="2000" dirty="0">
              <a:latin typeface="Carlito"/>
              <a:cs typeface="Carlito"/>
            </a:endParaRPr>
          </a:p>
          <a:p>
            <a:pPr marL="698500" lvl="1" indent="-229870">
              <a:lnSpc>
                <a:spcPct val="100000"/>
              </a:lnSpc>
              <a:spcBef>
                <a:spcPts val="240"/>
              </a:spcBef>
              <a:buFont typeface="Arial"/>
              <a:buChar char="•"/>
              <a:tabLst>
                <a:tab pos="697865" algn="l"/>
                <a:tab pos="699135" algn="l"/>
              </a:tabLst>
            </a:pPr>
            <a:r>
              <a:rPr sz="2000" spc="-15" dirty="0">
                <a:latin typeface="Carlito"/>
                <a:cs typeface="Carlito"/>
              </a:rPr>
              <a:t>Interpret </a:t>
            </a:r>
            <a:r>
              <a:rPr sz="2000" dirty="0">
                <a:latin typeface="Carlito"/>
                <a:cs typeface="Carlito"/>
              </a:rPr>
              <a:t>instructions and </a:t>
            </a:r>
            <a:r>
              <a:rPr sz="2000" spc="-5" dirty="0">
                <a:latin typeface="Carlito"/>
                <a:cs typeface="Carlito"/>
              </a:rPr>
              <a:t>decide </a:t>
            </a:r>
            <a:r>
              <a:rPr sz="2000" spc="-10" dirty="0">
                <a:latin typeface="Carlito"/>
                <a:cs typeface="Carlito"/>
              </a:rPr>
              <a:t>what to </a:t>
            </a:r>
            <a:r>
              <a:rPr sz="2000" spc="-5" dirty="0">
                <a:latin typeface="Carlito"/>
                <a:cs typeface="Carlito"/>
              </a:rPr>
              <a:t>do</a:t>
            </a:r>
            <a:endParaRPr sz="2000" dirty="0">
              <a:latin typeface="Carlito"/>
              <a:cs typeface="Carlito"/>
            </a:endParaRPr>
          </a:p>
          <a:p>
            <a:pPr marL="698500" lvl="1" indent="-229870">
              <a:lnSpc>
                <a:spcPct val="100000"/>
              </a:lnSpc>
              <a:spcBef>
                <a:spcPts val="240"/>
              </a:spcBef>
              <a:buFont typeface="Arial"/>
              <a:buChar char="•"/>
              <a:tabLst>
                <a:tab pos="697865" algn="l"/>
                <a:tab pos="699135" algn="l"/>
              </a:tabLst>
            </a:pPr>
            <a:r>
              <a:rPr sz="2000" spc="-15" dirty="0">
                <a:latin typeface="Carlito"/>
                <a:cs typeface="Carlito"/>
              </a:rPr>
              <a:t>Store words </a:t>
            </a:r>
            <a:r>
              <a:rPr sz="2000" spc="-5" dirty="0">
                <a:latin typeface="Carlito"/>
                <a:cs typeface="Carlito"/>
              </a:rPr>
              <a:t>(both </a:t>
            </a:r>
            <a:r>
              <a:rPr sz="2000" dirty="0">
                <a:latin typeface="Carlito"/>
                <a:cs typeface="Carlito"/>
              </a:rPr>
              <a:t>types)</a:t>
            </a:r>
          </a:p>
          <a:p>
            <a:pPr marL="698500" lvl="1" indent="-229870">
              <a:lnSpc>
                <a:spcPct val="100000"/>
              </a:lnSpc>
              <a:spcBef>
                <a:spcPts val="240"/>
              </a:spcBef>
              <a:buFont typeface="Arial"/>
              <a:buChar char="•"/>
              <a:tabLst>
                <a:tab pos="697865" algn="l"/>
                <a:tab pos="699135" algn="l"/>
              </a:tabLst>
            </a:pPr>
            <a:r>
              <a:rPr sz="2000" spc="-10" dirty="0">
                <a:latin typeface="Carlito"/>
                <a:cs typeface="Carlito"/>
              </a:rPr>
              <a:t>Keep track </a:t>
            </a:r>
            <a:r>
              <a:rPr sz="2000" spc="-5" dirty="0">
                <a:latin typeface="Carlito"/>
                <a:cs typeface="Carlito"/>
              </a:rPr>
              <a:t>of what </a:t>
            </a:r>
            <a:r>
              <a:rPr sz="2000" dirty="0">
                <a:latin typeface="Carlito"/>
                <a:cs typeface="Carlito"/>
              </a:rPr>
              <a:t>is </a:t>
            </a:r>
            <a:r>
              <a:rPr sz="2000" spc="-5" dirty="0">
                <a:latin typeface="Carlito"/>
                <a:cs typeface="Carlito"/>
              </a:rPr>
              <a:t>happening</a:t>
            </a:r>
            <a:r>
              <a:rPr sz="2000" spc="-30" dirty="0">
                <a:latin typeface="Carlito"/>
                <a:cs typeface="Carlito"/>
              </a:rPr>
              <a:t> </a:t>
            </a:r>
            <a:r>
              <a:rPr sz="2000" spc="-15" dirty="0">
                <a:latin typeface="Carlito"/>
                <a:cs typeface="Carlito"/>
              </a:rPr>
              <a:t>next</a:t>
            </a:r>
            <a:endParaRPr sz="2000" dirty="0">
              <a:latin typeface="Carlito"/>
              <a:cs typeface="Carlito"/>
            </a:endParaRPr>
          </a:p>
          <a:p>
            <a:pPr marL="698500" lvl="1" indent="-229870">
              <a:lnSpc>
                <a:spcPct val="100000"/>
              </a:lnSpc>
              <a:spcBef>
                <a:spcPts val="240"/>
              </a:spcBef>
              <a:buFont typeface="Arial"/>
              <a:buChar char="•"/>
              <a:tabLst>
                <a:tab pos="697865" algn="l"/>
                <a:tab pos="699135" algn="l"/>
              </a:tabLst>
            </a:pPr>
            <a:r>
              <a:rPr sz="2000" spc="-5" dirty="0">
                <a:latin typeface="Carlito"/>
                <a:cs typeface="Carlito"/>
              </a:rPr>
              <a:t>Get data/instructions </a:t>
            </a:r>
            <a:r>
              <a:rPr sz="2000" dirty="0">
                <a:latin typeface="Carlito"/>
                <a:cs typeface="Carlito"/>
              </a:rPr>
              <a:t>in and</a:t>
            </a:r>
            <a:r>
              <a:rPr sz="2000" spc="-15" dirty="0">
                <a:latin typeface="Carlito"/>
                <a:cs typeface="Carlito"/>
              </a:rPr>
              <a:t> </a:t>
            </a:r>
            <a:r>
              <a:rPr sz="2000" spc="-5" dirty="0">
                <a:latin typeface="Carlito"/>
                <a:cs typeface="Carlito"/>
              </a:rPr>
              <a:t>out</a:t>
            </a:r>
            <a:endParaRPr sz="2000" dirty="0">
              <a:latin typeface="Carlito"/>
              <a:cs typeface="Carlito"/>
            </a:endParaRPr>
          </a:p>
          <a:p>
            <a:pPr marL="698500" lvl="1" indent="-229870">
              <a:lnSpc>
                <a:spcPct val="100000"/>
              </a:lnSpc>
              <a:spcBef>
                <a:spcPts val="240"/>
              </a:spcBef>
              <a:buFont typeface="Arial"/>
              <a:buChar char="•"/>
              <a:tabLst>
                <a:tab pos="697865" algn="l"/>
                <a:tab pos="699135" algn="l"/>
              </a:tabLst>
            </a:pPr>
            <a:r>
              <a:rPr sz="2000" spc="-10" dirty="0">
                <a:latin typeface="Carlito"/>
                <a:cs typeface="Carlito"/>
              </a:rPr>
              <a:t>Move </a:t>
            </a:r>
            <a:r>
              <a:rPr sz="2000" spc="-5" dirty="0">
                <a:latin typeface="Carlito"/>
                <a:cs typeface="Carlito"/>
              </a:rPr>
              <a:t>data/instructions </a:t>
            </a:r>
            <a:r>
              <a:rPr sz="2000" spc="-10" dirty="0">
                <a:latin typeface="Carlito"/>
                <a:cs typeface="Carlito"/>
              </a:rPr>
              <a:t>around</a:t>
            </a:r>
            <a:endParaRPr sz="2000" dirty="0">
              <a:latin typeface="Carlito"/>
              <a:cs typeface="Carlito"/>
            </a:endParaRPr>
          </a:p>
          <a:p>
            <a:pPr marL="299085" indent="-287020">
              <a:lnSpc>
                <a:spcPts val="2735"/>
              </a:lnSpc>
              <a:spcBef>
                <a:spcPts val="265"/>
              </a:spcBef>
              <a:buFont typeface="Arial"/>
              <a:buChar char="–"/>
              <a:tabLst>
                <a:tab pos="299720" algn="l"/>
              </a:tabLst>
            </a:pPr>
            <a:r>
              <a:rPr sz="2400" spc="-5" dirty="0">
                <a:latin typeface="Carlito"/>
                <a:cs typeface="Carlito"/>
              </a:rPr>
              <a:t>The </a:t>
            </a:r>
            <a:r>
              <a:rPr sz="2400" spc="-20" dirty="0">
                <a:latin typeface="Carlito"/>
                <a:cs typeface="Carlito"/>
              </a:rPr>
              <a:t>core </a:t>
            </a:r>
            <a:r>
              <a:rPr sz="2400" spc="-5" dirty="0">
                <a:latin typeface="Carlito"/>
                <a:cs typeface="Carlito"/>
              </a:rPr>
              <a:t>of </a:t>
            </a:r>
            <a:r>
              <a:rPr sz="2400" dirty="0">
                <a:latin typeface="Carlito"/>
                <a:cs typeface="Carlito"/>
              </a:rPr>
              <a:t>modern </a:t>
            </a:r>
            <a:r>
              <a:rPr sz="2400" spc="-10" dirty="0">
                <a:latin typeface="Carlito"/>
                <a:cs typeface="Carlito"/>
              </a:rPr>
              <a:t>computer where </a:t>
            </a:r>
            <a:r>
              <a:rPr sz="2400" spc="-15" dirty="0">
                <a:latin typeface="Carlito"/>
                <a:cs typeface="Carlito"/>
              </a:rPr>
              <a:t>software </a:t>
            </a:r>
            <a:r>
              <a:rPr sz="2400" dirty="0">
                <a:latin typeface="Carlito"/>
                <a:cs typeface="Carlito"/>
              </a:rPr>
              <a:t>is </a:t>
            </a:r>
            <a:r>
              <a:rPr sz="2400" spc="-15" dirty="0">
                <a:latin typeface="Carlito"/>
                <a:cs typeface="Carlito"/>
              </a:rPr>
              <a:t>executed </a:t>
            </a:r>
            <a:r>
              <a:rPr sz="2400" dirty="0">
                <a:latin typeface="Carlito"/>
                <a:cs typeface="Carlito"/>
              </a:rPr>
              <a:t>is</a:t>
            </a:r>
            <a:r>
              <a:rPr sz="2400" spc="10" dirty="0">
                <a:latin typeface="Carlito"/>
                <a:cs typeface="Carlito"/>
              </a:rPr>
              <a:t> </a:t>
            </a:r>
            <a:r>
              <a:rPr sz="2400" dirty="0">
                <a:latin typeface="Carlito"/>
                <a:cs typeface="Carlito"/>
              </a:rPr>
              <a:t>the</a:t>
            </a:r>
          </a:p>
          <a:p>
            <a:pPr marL="299085">
              <a:lnSpc>
                <a:spcPts val="2735"/>
              </a:lnSpc>
            </a:pPr>
            <a:r>
              <a:rPr sz="2400" b="1" spc="-100" dirty="0">
                <a:solidFill>
                  <a:srgbClr val="FF0000"/>
                </a:solidFill>
                <a:latin typeface="Trebuchet MS"/>
                <a:cs typeface="Trebuchet MS"/>
              </a:rPr>
              <a:t>CPU</a:t>
            </a:r>
            <a:r>
              <a:rPr sz="2400" spc="-100" dirty="0">
                <a:latin typeface="Carlito"/>
                <a:cs typeface="Carlito"/>
              </a:rPr>
              <a:t>, </a:t>
            </a:r>
            <a:r>
              <a:rPr sz="2400" dirty="0">
                <a:latin typeface="Carlito"/>
                <a:cs typeface="Carlito"/>
              </a:rPr>
              <a:t>which </a:t>
            </a:r>
            <a:r>
              <a:rPr sz="2400" spc="-10" dirty="0">
                <a:latin typeface="Carlito"/>
                <a:cs typeface="Carlito"/>
              </a:rPr>
              <a:t>must </a:t>
            </a:r>
            <a:r>
              <a:rPr sz="2400" spc="-5" dirty="0">
                <a:latin typeface="Carlito"/>
                <a:cs typeface="Carlito"/>
              </a:rPr>
              <a:t>be </a:t>
            </a:r>
            <a:r>
              <a:rPr sz="2400" dirty="0">
                <a:latin typeface="Carlito"/>
                <a:cs typeface="Carlito"/>
              </a:rPr>
              <a:t>able</a:t>
            </a:r>
            <a:r>
              <a:rPr sz="2400" spc="50" dirty="0">
                <a:latin typeface="Carlito"/>
                <a:cs typeface="Carlito"/>
              </a:rPr>
              <a:t> </a:t>
            </a:r>
            <a:r>
              <a:rPr sz="2400" spc="-15" dirty="0">
                <a:latin typeface="Carlito"/>
                <a:cs typeface="Carlito"/>
              </a:rPr>
              <a:t>to</a:t>
            </a:r>
            <a:endParaRPr sz="2400" dirty="0">
              <a:latin typeface="Carlito"/>
              <a:cs typeface="Carlito"/>
            </a:endParaRPr>
          </a:p>
          <a:p>
            <a:pPr marL="698500" lvl="1" indent="-229870">
              <a:lnSpc>
                <a:spcPct val="100000"/>
              </a:lnSpc>
              <a:spcBef>
                <a:spcPts val="265"/>
              </a:spcBef>
              <a:buFont typeface="Arial"/>
              <a:buChar char="•"/>
              <a:tabLst>
                <a:tab pos="697865" algn="l"/>
                <a:tab pos="699135" algn="l"/>
              </a:tabLst>
            </a:pPr>
            <a:r>
              <a:rPr sz="2000" spc="-10" dirty="0">
                <a:latin typeface="Carlito"/>
                <a:cs typeface="Carlito"/>
              </a:rPr>
              <a:t>Read </a:t>
            </a:r>
            <a:r>
              <a:rPr sz="2000" dirty="0">
                <a:latin typeface="Carlito"/>
                <a:cs typeface="Carlito"/>
              </a:rPr>
              <a:t>the </a:t>
            </a:r>
            <a:r>
              <a:rPr sz="2000" spc="-15" dirty="0">
                <a:latin typeface="Carlito"/>
                <a:cs typeface="Carlito"/>
              </a:rPr>
              <a:t>program </a:t>
            </a:r>
            <a:r>
              <a:rPr sz="2000" dirty="0">
                <a:latin typeface="Carlito"/>
                <a:cs typeface="Carlito"/>
              </a:rPr>
              <a:t>and its </a:t>
            </a:r>
            <a:r>
              <a:rPr sz="2000" spc="-15" dirty="0">
                <a:latin typeface="Carlito"/>
                <a:cs typeface="Carlito"/>
              </a:rPr>
              <a:t>data from </a:t>
            </a:r>
            <a:r>
              <a:rPr sz="2000" spc="-5" dirty="0">
                <a:latin typeface="Carlito"/>
                <a:cs typeface="Carlito"/>
              </a:rPr>
              <a:t>some </a:t>
            </a:r>
            <a:r>
              <a:rPr sz="2000" spc="-10" dirty="0">
                <a:latin typeface="Carlito"/>
                <a:cs typeface="Carlito"/>
              </a:rPr>
              <a:t>external </a:t>
            </a:r>
            <a:r>
              <a:rPr sz="2000" spc="-5" dirty="0">
                <a:latin typeface="Carlito"/>
                <a:cs typeface="Carlito"/>
              </a:rPr>
              <a:t>device</a:t>
            </a:r>
            <a:r>
              <a:rPr sz="2000" spc="70" dirty="0">
                <a:latin typeface="Carlito"/>
                <a:cs typeface="Carlito"/>
              </a:rPr>
              <a:t> </a:t>
            </a:r>
            <a:r>
              <a:rPr sz="2000" dirty="0">
                <a:latin typeface="Carlito"/>
                <a:cs typeface="Carlito"/>
              </a:rPr>
              <a:t>(memory)</a:t>
            </a:r>
          </a:p>
          <a:p>
            <a:pPr marL="698500" lvl="1" indent="-229870">
              <a:lnSpc>
                <a:spcPct val="100000"/>
              </a:lnSpc>
              <a:spcBef>
                <a:spcPts val="240"/>
              </a:spcBef>
              <a:buFont typeface="Arial"/>
              <a:buChar char="•"/>
              <a:tabLst>
                <a:tab pos="697865" algn="l"/>
                <a:tab pos="699135" algn="l"/>
              </a:tabLst>
            </a:pPr>
            <a:r>
              <a:rPr sz="2000" spc="-10" dirty="0">
                <a:latin typeface="Carlito"/>
                <a:cs typeface="Carlito"/>
              </a:rPr>
              <a:t>Process </a:t>
            </a:r>
            <a:r>
              <a:rPr sz="2000" spc="-5" dirty="0">
                <a:latin typeface="Carlito"/>
                <a:cs typeface="Carlito"/>
              </a:rPr>
              <a:t>instructions of </a:t>
            </a:r>
            <a:r>
              <a:rPr sz="2000" dirty="0">
                <a:latin typeface="Carlito"/>
                <a:cs typeface="Carlito"/>
              </a:rPr>
              <a:t>the </a:t>
            </a:r>
            <a:r>
              <a:rPr sz="2000" spc="-15" dirty="0">
                <a:latin typeface="Carlito"/>
                <a:cs typeface="Carlito"/>
              </a:rPr>
              <a:t>program </a:t>
            </a:r>
            <a:r>
              <a:rPr sz="2000" dirty="0">
                <a:latin typeface="Carlito"/>
                <a:cs typeface="Carlito"/>
              </a:rPr>
              <a:t>in the </a:t>
            </a:r>
            <a:r>
              <a:rPr sz="2000" spc="-5" dirty="0">
                <a:latin typeface="Carlito"/>
                <a:cs typeface="Carlito"/>
              </a:rPr>
              <a:t>correct</a:t>
            </a:r>
            <a:r>
              <a:rPr sz="2000" spc="5" dirty="0">
                <a:latin typeface="Carlito"/>
                <a:cs typeface="Carlito"/>
              </a:rPr>
              <a:t> </a:t>
            </a:r>
            <a:r>
              <a:rPr sz="2000" spc="-10" dirty="0">
                <a:latin typeface="Carlito"/>
                <a:cs typeface="Carlito"/>
              </a:rPr>
              <a:t>order</a:t>
            </a:r>
            <a:endParaRPr sz="2000" dirty="0">
              <a:latin typeface="Carlito"/>
              <a:cs typeface="Carlito"/>
            </a:endParaRPr>
          </a:p>
          <a:p>
            <a:pPr marL="698500" lvl="1" indent="-229870">
              <a:lnSpc>
                <a:spcPct val="100000"/>
              </a:lnSpc>
              <a:spcBef>
                <a:spcPts val="245"/>
              </a:spcBef>
              <a:buFont typeface="Arial"/>
              <a:buChar char="•"/>
              <a:tabLst>
                <a:tab pos="697865" algn="l"/>
                <a:tab pos="699135" algn="l"/>
              </a:tabLst>
            </a:pPr>
            <a:r>
              <a:rPr sz="2000" spc="-5" dirty="0">
                <a:latin typeface="Carlito"/>
                <a:cs typeface="Carlito"/>
              </a:rPr>
              <a:t>Manipulate </a:t>
            </a:r>
            <a:r>
              <a:rPr sz="2000" dirty="0">
                <a:latin typeface="Carlito"/>
                <a:cs typeface="Carlito"/>
              </a:rPr>
              <a:t>and </a:t>
            </a:r>
            <a:r>
              <a:rPr sz="2000" spc="-10" dirty="0">
                <a:latin typeface="Carlito"/>
                <a:cs typeface="Carlito"/>
              </a:rPr>
              <a:t>compute </a:t>
            </a:r>
            <a:r>
              <a:rPr sz="2000" spc="-5" dirty="0">
                <a:latin typeface="Carlito"/>
                <a:cs typeface="Carlito"/>
              </a:rPr>
              <a:t>with </a:t>
            </a:r>
            <a:r>
              <a:rPr sz="2000" spc="-15" dirty="0">
                <a:latin typeface="Carlito"/>
                <a:cs typeface="Carlito"/>
              </a:rPr>
              <a:t>data </a:t>
            </a:r>
            <a:r>
              <a:rPr sz="2000" dirty="0">
                <a:latin typeface="Carlito"/>
                <a:cs typeface="Carlito"/>
              </a:rPr>
              <a:t>in </a:t>
            </a:r>
            <a:r>
              <a:rPr sz="2000" spc="-5" dirty="0">
                <a:latin typeface="Carlito"/>
                <a:cs typeface="Carlito"/>
              </a:rPr>
              <a:t>accordance with </a:t>
            </a:r>
            <a:r>
              <a:rPr sz="2000" dirty="0">
                <a:latin typeface="Carlito"/>
                <a:cs typeface="Carlito"/>
              </a:rPr>
              <a:t>the</a:t>
            </a:r>
            <a:r>
              <a:rPr sz="2000" spc="55" dirty="0">
                <a:latin typeface="Carlito"/>
                <a:cs typeface="Carlito"/>
              </a:rPr>
              <a:t> </a:t>
            </a:r>
            <a:r>
              <a:rPr sz="2000" spc="-5" dirty="0">
                <a:latin typeface="Carlito"/>
                <a:cs typeface="Carlito"/>
              </a:rPr>
              <a:t>instructions</a:t>
            </a:r>
            <a:endParaRPr sz="2000" dirty="0">
              <a:latin typeface="Carlito"/>
              <a:cs typeface="Carlito"/>
            </a:endParaRPr>
          </a:p>
          <a:p>
            <a:pPr marL="698500" lvl="1" indent="-229870">
              <a:lnSpc>
                <a:spcPct val="100000"/>
              </a:lnSpc>
              <a:spcBef>
                <a:spcPts val="240"/>
              </a:spcBef>
              <a:buFont typeface="Arial"/>
              <a:buChar char="•"/>
              <a:tabLst>
                <a:tab pos="697865" algn="l"/>
                <a:tab pos="699135" algn="l"/>
              </a:tabLst>
            </a:pPr>
            <a:r>
              <a:rPr sz="2000" spc="-60" dirty="0">
                <a:latin typeface="Carlito"/>
                <a:cs typeface="Carlito"/>
              </a:rPr>
              <a:t>Take </a:t>
            </a:r>
            <a:r>
              <a:rPr sz="2000" spc="-5" dirty="0">
                <a:latin typeface="Carlito"/>
                <a:cs typeface="Carlito"/>
              </a:rPr>
              <a:t>decisions according </a:t>
            </a:r>
            <a:r>
              <a:rPr sz="2000" spc="-15" dirty="0">
                <a:latin typeface="Carlito"/>
                <a:cs typeface="Carlito"/>
              </a:rPr>
              <a:t>to </a:t>
            </a:r>
            <a:r>
              <a:rPr sz="2000" dirty="0">
                <a:latin typeface="Carlito"/>
                <a:cs typeface="Carlito"/>
              </a:rPr>
              <a:t>the </a:t>
            </a:r>
            <a:r>
              <a:rPr sz="2000" spc="-5" dirty="0">
                <a:latin typeface="Carlito"/>
                <a:cs typeface="Carlito"/>
              </a:rPr>
              <a:t>results of </a:t>
            </a:r>
            <a:r>
              <a:rPr sz="2000" dirty="0">
                <a:latin typeface="Carlito"/>
                <a:cs typeface="Carlito"/>
              </a:rPr>
              <a:t>the</a:t>
            </a:r>
            <a:r>
              <a:rPr sz="2000" spc="60" dirty="0">
                <a:latin typeface="Carlito"/>
                <a:cs typeface="Carlito"/>
              </a:rPr>
              <a:t> </a:t>
            </a:r>
            <a:r>
              <a:rPr sz="2000" spc="-5" dirty="0">
                <a:latin typeface="Carlito"/>
                <a:cs typeface="Carlito"/>
              </a:rPr>
              <a:t>computations</a:t>
            </a:r>
            <a:endParaRPr sz="2000" dirty="0">
              <a:latin typeface="Carlito"/>
              <a:cs typeface="Carlito"/>
            </a:endParaRPr>
          </a:p>
          <a:p>
            <a:pPr marL="698500" marR="313055" lvl="1" indent="-229235">
              <a:lnSpc>
                <a:spcPts val="2160"/>
              </a:lnSpc>
              <a:spcBef>
                <a:spcPts val="509"/>
              </a:spcBef>
              <a:buFont typeface="Arial"/>
              <a:buChar char="•"/>
              <a:tabLst>
                <a:tab pos="697865" algn="l"/>
                <a:tab pos="699135" algn="l"/>
              </a:tabLst>
            </a:pPr>
            <a:r>
              <a:rPr sz="2000" spc="-5" dirty="0">
                <a:latin typeface="Carlito"/>
                <a:cs typeface="Carlito"/>
              </a:rPr>
              <a:t>Send </a:t>
            </a:r>
            <a:r>
              <a:rPr sz="2000" dirty="0">
                <a:latin typeface="Carlito"/>
                <a:cs typeface="Carlito"/>
              </a:rPr>
              <a:t>the </a:t>
            </a:r>
            <a:r>
              <a:rPr sz="2000" spc="-5" dirty="0">
                <a:latin typeface="Carlito"/>
                <a:cs typeface="Carlito"/>
              </a:rPr>
              <a:t>results of </a:t>
            </a:r>
            <a:r>
              <a:rPr sz="2000" dirty="0">
                <a:latin typeface="Carlito"/>
                <a:cs typeface="Carlito"/>
              </a:rPr>
              <a:t>the </a:t>
            </a:r>
            <a:r>
              <a:rPr sz="2000" spc="-5" dirty="0">
                <a:latin typeface="Carlito"/>
                <a:cs typeface="Carlito"/>
              </a:rPr>
              <a:t>computations </a:t>
            </a:r>
            <a:r>
              <a:rPr sz="2000" spc="-15" dirty="0">
                <a:latin typeface="Carlito"/>
                <a:cs typeface="Carlito"/>
              </a:rPr>
              <a:t>to </a:t>
            </a:r>
            <a:r>
              <a:rPr sz="2000" spc="-5" dirty="0">
                <a:latin typeface="Carlito"/>
                <a:cs typeface="Carlito"/>
              </a:rPr>
              <a:t>some </a:t>
            </a:r>
            <a:r>
              <a:rPr sz="2000" spc="-10" dirty="0">
                <a:latin typeface="Carlito"/>
                <a:cs typeface="Carlito"/>
              </a:rPr>
              <a:t>external </a:t>
            </a:r>
            <a:r>
              <a:rPr sz="2000" spc="-5" dirty="0">
                <a:latin typeface="Carlito"/>
                <a:cs typeface="Carlito"/>
              </a:rPr>
              <a:t>device (screen,  </a:t>
            </a:r>
            <a:r>
              <a:rPr sz="2000" spc="-10" dirty="0">
                <a:latin typeface="Carlito"/>
                <a:cs typeface="Carlito"/>
              </a:rPr>
              <a:t>printer) </a:t>
            </a:r>
            <a:r>
              <a:rPr sz="2000" spc="-5" dirty="0">
                <a:latin typeface="Carlito"/>
                <a:cs typeface="Carlito"/>
              </a:rPr>
              <a:t>or </a:t>
            </a:r>
            <a:r>
              <a:rPr sz="2000" spc="-20" dirty="0">
                <a:latin typeface="Carlito"/>
                <a:cs typeface="Carlito"/>
              </a:rPr>
              <a:t>store </a:t>
            </a:r>
            <a:r>
              <a:rPr sz="2000" dirty="0">
                <a:latin typeface="Carlito"/>
                <a:cs typeface="Carlito"/>
              </a:rPr>
              <a:t>them </a:t>
            </a:r>
            <a:r>
              <a:rPr sz="2000" spc="-15" dirty="0">
                <a:latin typeface="Carlito"/>
                <a:cs typeface="Carlito"/>
              </a:rPr>
              <a:t>for </a:t>
            </a:r>
            <a:r>
              <a:rPr sz="2000" spc="-5" dirty="0">
                <a:latin typeface="Carlito"/>
                <a:cs typeface="Carlito"/>
              </a:rPr>
              <a:t>further</a:t>
            </a:r>
            <a:r>
              <a:rPr sz="2000" spc="25" dirty="0">
                <a:latin typeface="Carlito"/>
                <a:cs typeface="Carlito"/>
              </a:rPr>
              <a:t> </a:t>
            </a:r>
            <a:r>
              <a:rPr sz="2000" dirty="0">
                <a:latin typeface="Carlito"/>
                <a:cs typeface="Carlito"/>
              </a:rPr>
              <a:t>use</a:t>
            </a: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txBox="1"/>
          <p:nvPr/>
        </p:nvSpPr>
        <p:spPr>
          <a:xfrm>
            <a:off x="535940" y="6464985"/>
            <a:ext cx="203581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rlito"/>
                <a:cs typeface="Carlito"/>
              </a:rPr>
              <a:t>Bayero University, </a:t>
            </a:r>
            <a:r>
              <a:rPr sz="1200" spc="-5" dirty="0">
                <a:solidFill>
                  <a:srgbClr val="888888"/>
                </a:solidFill>
                <a:latin typeface="Carlito"/>
                <a:cs typeface="Carlito"/>
              </a:rPr>
              <a:t>Kano </a:t>
            </a:r>
            <a:r>
              <a:rPr sz="1200" dirty="0">
                <a:solidFill>
                  <a:srgbClr val="888888"/>
                </a:solidFill>
                <a:latin typeface="Carlito"/>
                <a:cs typeface="Carlito"/>
              </a:rPr>
              <a:t>-</a:t>
            </a:r>
            <a:r>
              <a:rPr sz="1200" spc="-20" dirty="0">
                <a:solidFill>
                  <a:srgbClr val="888888"/>
                </a:solidFill>
                <a:latin typeface="Carlito"/>
                <a:cs typeface="Carlito"/>
              </a:rPr>
              <a:t> </a:t>
            </a:r>
            <a:r>
              <a:rPr sz="1200" spc="-5" dirty="0">
                <a:solidFill>
                  <a:srgbClr val="888888"/>
                </a:solidFill>
                <a:latin typeface="Carlito"/>
                <a:cs typeface="Carlito"/>
              </a:rPr>
              <a:t>Nigeria</a:t>
            </a:r>
            <a:endParaRPr sz="1200">
              <a:latin typeface="Carlito"/>
              <a:cs typeface="Carlito"/>
            </a:endParaRP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32</a:t>
            </a:fld>
            <a:endParaRPr dirty="0"/>
          </a:p>
        </p:txBody>
      </p:sp>
      <p:sp>
        <p:nvSpPr>
          <p:cNvPr id="14" name="object 14"/>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313385"/>
            <a:ext cx="11557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6FC0"/>
                </a:solidFill>
                <a:latin typeface="Carlito"/>
                <a:cs typeface="Carlito"/>
              </a:rPr>
              <a:t>.</a:t>
            </a:r>
            <a:endParaRPr sz="2800">
              <a:latin typeface="Carlito"/>
              <a:cs typeface="Carlito"/>
            </a:endParaRPr>
          </a:p>
        </p:txBody>
      </p:sp>
      <p:sp>
        <p:nvSpPr>
          <p:cNvPr id="3" name="object 3"/>
          <p:cNvSpPr txBox="1"/>
          <p:nvPr/>
        </p:nvSpPr>
        <p:spPr>
          <a:xfrm>
            <a:off x="568603" y="811407"/>
            <a:ext cx="7537044" cy="707886"/>
          </a:xfrm>
          <a:prstGeom prst="rect">
            <a:avLst/>
          </a:prstGeom>
        </p:spPr>
        <p:txBody>
          <a:bodyPr vert="horz" wrap="square" lIns="0" tIns="88900" rIns="0" bIns="0" rtlCol="0">
            <a:spAutoFit/>
          </a:bodyPr>
          <a:lstStyle/>
          <a:p>
            <a:pPr marL="299085" indent="-287020">
              <a:lnSpc>
                <a:spcPct val="100000"/>
              </a:lnSpc>
              <a:spcBef>
                <a:spcPts val="700"/>
              </a:spcBef>
              <a:buFont typeface="Arial"/>
              <a:buChar char="–"/>
              <a:tabLst>
                <a:tab pos="299720" algn="l"/>
              </a:tabLst>
            </a:pPr>
            <a:r>
              <a:rPr sz="1600" spc="-20" dirty="0">
                <a:latin typeface="Carlito"/>
                <a:cs typeface="Carlito"/>
              </a:rPr>
              <a:t>Typical </a:t>
            </a:r>
            <a:r>
              <a:rPr sz="1600" b="1" spc="-135" dirty="0">
                <a:solidFill>
                  <a:srgbClr val="FF0000"/>
                </a:solidFill>
                <a:latin typeface="Trebuchet MS"/>
                <a:cs typeface="Trebuchet MS"/>
              </a:rPr>
              <a:t>CPU </a:t>
            </a:r>
            <a:r>
              <a:rPr sz="1600" spc="-10" dirty="0">
                <a:latin typeface="Carlito"/>
                <a:cs typeface="Carlito"/>
              </a:rPr>
              <a:t>must </a:t>
            </a:r>
            <a:r>
              <a:rPr sz="1600" spc="-20" dirty="0">
                <a:latin typeface="Carlito"/>
                <a:cs typeface="Carlito"/>
              </a:rPr>
              <a:t>therefore have </a:t>
            </a:r>
            <a:r>
              <a:rPr sz="1600" spc="-5" dirty="0">
                <a:latin typeface="Carlito"/>
                <a:cs typeface="Carlito"/>
              </a:rPr>
              <a:t>units </a:t>
            </a:r>
            <a:r>
              <a:rPr sz="1600" dirty="0">
                <a:latin typeface="Carlito"/>
                <a:cs typeface="Carlito"/>
              </a:rPr>
              <a:t>which</a:t>
            </a:r>
            <a:r>
              <a:rPr sz="1600" spc="-45" dirty="0">
                <a:latin typeface="Carlito"/>
                <a:cs typeface="Carlito"/>
              </a:rPr>
              <a:t> </a:t>
            </a:r>
            <a:r>
              <a:rPr sz="1600" spc="-5" dirty="0">
                <a:latin typeface="Carlito"/>
                <a:cs typeface="Carlito"/>
              </a:rPr>
              <a:t>can:</a:t>
            </a:r>
            <a:endParaRPr sz="1600" dirty="0">
              <a:latin typeface="Carlito"/>
              <a:cs typeface="Carlito"/>
            </a:endParaRPr>
          </a:p>
          <a:p>
            <a:pPr marL="698500" lvl="1" indent="-228600">
              <a:lnSpc>
                <a:spcPct val="100000"/>
              </a:lnSpc>
              <a:spcBef>
                <a:spcPts val="509"/>
              </a:spcBef>
              <a:buFont typeface="Arial"/>
              <a:buChar char="•"/>
              <a:tabLst>
                <a:tab pos="697865" algn="l"/>
                <a:tab pos="698500" algn="l"/>
              </a:tabLst>
            </a:pPr>
            <a:r>
              <a:rPr sz="2000" spc="-15" dirty="0">
                <a:latin typeface="Carlito"/>
                <a:cs typeface="Carlito"/>
              </a:rPr>
              <a:t>Load/store </a:t>
            </a:r>
            <a:r>
              <a:rPr sz="2000" spc="-5" dirty="0">
                <a:latin typeface="Carlito"/>
                <a:cs typeface="Carlito"/>
              </a:rPr>
              <a:t>instruction </a:t>
            </a:r>
            <a:r>
              <a:rPr sz="2000" dirty="0">
                <a:latin typeface="Carlito"/>
                <a:cs typeface="Carlito"/>
              </a:rPr>
              <a:t>and </a:t>
            </a:r>
            <a:r>
              <a:rPr sz="2000" spc="-15" dirty="0">
                <a:latin typeface="Carlito"/>
                <a:cs typeface="Carlito"/>
              </a:rPr>
              <a:t>data </a:t>
            </a:r>
            <a:r>
              <a:rPr sz="2000" dirty="0">
                <a:latin typeface="Carlito"/>
                <a:cs typeface="Carlito"/>
              </a:rPr>
              <a:t>in</a:t>
            </a:r>
            <a:r>
              <a:rPr sz="2000" spc="10" dirty="0">
                <a:latin typeface="Carlito"/>
                <a:cs typeface="Carlito"/>
              </a:rPr>
              <a:t> </a:t>
            </a:r>
            <a:r>
              <a:rPr sz="2000" dirty="0">
                <a:latin typeface="Carlito"/>
                <a:cs typeface="Carlito"/>
              </a:rPr>
              <a:t>memory</a:t>
            </a:r>
          </a:p>
        </p:txBody>
      </p:sp>
      <p:sp>
        <p:nvSpPr>
          <p:cNvPr id="4" name="object 4"/>
          <p:cNvSpPr txBox="1"/>
          <p:nvPr/>
        </p:nvSpPr>
        <p:spPr>
          <a:xfrm>
            <a:off x="812698" y="1732486"/>
            <a:ext cx="5143221" cy="751488"/>
          </a:xfrm>
          <a:prstGeom prst="rect">
            <a:avLst/>
          </a:prstGeom>
        </p:spPr>
        <p:txBody>
          <a:bodyPr vert="horz" wrap="square" lIns="0" tIns="12700" rIns="0" bIns="0" rtlCol="0">
            <a:spAutoFit/>
          </a:bodyPr>
          <a:lstStyle/>
          <a:p>
            <a:pPr marL="239395" marR="5080" indent="-227329" algn="just">
              <a:lnSpc>
                <a:spcPct val="120000"/>
              </a:lnSpc>
              <a:spcBef>
                <a:spcPts val="100"/>
              </a:spcBef>
              <a:buFont typeface="Arial"/>
              <a:buChar char="•"/>
              <a:tabLst>
                <a:tab pos="241300" algn="l"/>
              </a:tabLst>
            </a:pPr>
            <a:r>
              <a:rPr sz="2000" spc="-10" dirty="0">
                <a:latin typeface="Carlito"/>
                <a:cs typeface="Carlito"/>
              </a:rPr>
              <a:t>Interpret </a:t>
            </a:r>
            <a:r>
              <a:rPr sz="2000" dirty="0">
                <a:latin typeface="Carlito"/>
                <a:cs typeface="Carlito"/>
              </a:rPr>
              <a:t>the </a:t>
            </a:r>
            <a:r>
              <a:rPr sz="2000" spc="-5" dirty="0">
                <a:latin typeface="Carlito"/>
                <a:cs typeface="Carlito"/>
              </a:rPr>
              <a:t>instructions </a:t>
            </a:r>
            <a:r>
              <a:rPr sz="2000" spc="-15" dirty="0">
                <a:latin typeface="Carlito"/>
                <a:cs typeface="Carlito"/>
              </a:rPr>
              <a:t>to  </a:t>
            </a:r>
            <a:r>
              <a:rPr sz="2000" spc="-5" dirty="0">
                <a:latin typeface="Carlito"/>
                <a:cs typeface="Carlito"/>
              </a:rPr>
              <a:t>allow </a:t>
            </a:r>
            <a:r>
              <a:rPr sz="2000" dirty="0">
                <a:latin typeface="Carlito"/>
                <a:cs typeface="Carlito"/>
              </a:rPr>
              <a:t>the machine </a:t>
            </a:r>
            <a:r>
              <a:rPr sz="2000" spc="-15" dirty="0">
                <a:latin typeface="Carlito"/>
                <a:cs typeface="Carlito"/>
              </a:rPr>
              <a:t>to </a:t>
            </a:r>
            <a:r>
              <a:rPr sz="2000" spc="-5" dirty="0">
                <a:latin typeface="Carlito"/>
                <a:cs typeface="Carlito"/>
              </a:rPr>
              <a:t>do</a:t>
            </a:r>
            <a:r>
              <a:rPr sz="2000" spc="-45" dirty="0">
                <a:latin typeface="Carlito"/>
                <a:cs typeface="Carlito"/>
              </a:rPr>
              <a:t> </a:t>
            </a:r>
            <a:r>
              <a:rPr sz="2000" dirty="0">
                <a:latin typeface="Carlito"/>
                <a:cs typeface="Carlito"/>
              </a:rPr>
              <a:t>the  necessary</a:t>
            </a:r>
            <a:r>
              <a:rPr sz="2000" spc="-10" dirty="0">
                <a:latin typeface="Carlito"/>
                <a:cs typeface="Carlito"/>
              </a:rPr>
              <a:t> </a:t>
            </a:r>
            <a:r>
              <a:rPr sz="2000" spc="-5" dirty="0">
                <a:latin typeface="Carlito"/>
                <a:cs typeface="Carlito"/>
              </a:rPr>
              <a:t>computations</a:t>
            </a:r>
            <a:endParaRPr sz="2000" dirty="0">
              <a:latin typeface="Carlito"/>
              <a:cs typeface="Carlito"/>
            </a:endParaRPr>
          </a:p>
        </p:txBody>
      </p:sp>
      <p:sp>
        <p:nvSpPr>
          <p:cNvPr id="5" name="object 5"/>
          <p:cNvSpPr txBox="1"/>
          <p:nvPr/>
        </p:nvSpPr>
        <p:spPr>
          <a:xfrm>
            <a:off x="770445" y="2754458"/>
            <a:ext cx="3914775" cy="290464"/>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pc="-5" dirty="0">
                <a:latin typeface="Carlito"/>
                <a:cs typeface="Carlito"/>
              </a:rPr>
              <a:t>Send </a:t>
            </a:r>
            <a:r>
              <a:rPr dirty="0">
                <a:latin typeface="Carlito"/>
                <a:cs typeface="Carlito"/>
              </a:rPr>
              <a:t>the </a:t>
            </a:r>
            <a:r>
              <a:rPr spc="-5" dirty="0">
                <a:latin typeface="Carlito"/>
                <a:cs typeface="Carlito"/>
              </a:rPr>
              <a:t>results </a:t>
            </a:r>
            <a:r>
              <a:rPr spc="-15" dirty="0">
                <a:latin typeface="Carlito"/>
                <a:cs typeface="Carlito"/>
              </a:rPr>
              <a:t>to </a:t>
            </a:r>
            <a:r>
              <a:rPr spc="-10" dirty="0">
                <a:latin typeface="Carlito"/>
                <a:cs typeface="Carlito"/>
              </a:rPr>
              <a:t>external</a:t>
            </a:r>
            <a:r>
              <a:rPr spc="5" dirty="0">
                <a:latin typeface="Carlito"/>
                <a:cs typeface="Carlito"/>
              </a:rPr>
              <a:t> </a:t>
            </a:r>
            <a:r>
              <a:rPr spc="-5" dirty="0">
                <a:latin typeface="Carlito"/>
                <a:cs typeface="Carlito"/>
              </a:rPr>
              <a:t>devices</a:t>
            </a:r>
            <a:endParaRPr dirty="0">
              <a:latin typeface="Carlito"/>
              <a:cs typeface="Carlito"/>
            </a:endParaRPr>
          </a:p>
        </p:txBody>
      </p:sp>
      <p:sp>
        <p:nvSpPr>
          <p:cNvPr id="6" name="object 6"/>
          <p:cNvSpPr txBox="1"/>
          <p:nvPr/>
        </p:nvSpPr>
        <p:spPr>
          <a:xfrm>
            <a:off x="812698" y="3220927"/>
            <a:ext cx="3444875" cy="1122680"/>
          </a:xfrm>
          <a:prstGeom prst="rect">
            <a:avLst/>
          </a:prstGeom>
        </p:spPr>
        <p:txBody>
          <a:bodyPr vert="horz" wrap="square" lIns="0" tIns="12700" rIns="0" bIns="0" rtlCol="0">
            <a:spAutoFit/>
          </a:bodyPr>
          <a:lstStyle/>
          <a:p>
            <a:pPr marL="239395" marR="5080" indent="-227329">
              <a:lnSpc>
                <a:spcPct val="120000"/>
              </a:lnSpc>
              <a:spcBef>
                <a:spcPts val="100"/>
              </a:spcBef>
              <a:buFont typeface="Arial"/>
              <a:buChar char="•"/>
              <a:tabLst>
                <a:tab pos="240665" algn="l"/>
                <a:tab pos="241300" algn="l"/>
              </a:tabLst>
            </a:pPr>
            <a:r>
              <a:rPr sz="2000" spc="-60" dirty="0">
                <a:latin typeface="Carlito"/>
                <a:cs typeface="Carlito"/>
              </a:rPr>
              <a:t>Take </a:t>
            </a:r>
            <a:r>
              <a:rPr sz="2000" spc="-10" dirty="0">
                <a:latin typeface="Carlito"/>
                <a:cs typeface="Carlito"/>
              </a:rPr>
              <a:t>appropriate </a:t>
            </a:r>
            <a:r>
              <a:rPr sz="2000" spc="-5" dirty="0">
                <a:latin typeface="Carlito"/>
                <a:cs typeface="Carlito"/>
              </a:rPr>
              <a:t>decisions </a:t>
            </a:r>
            <a:r>
              <a:rPr sz="2000" dirty="0">
                <a:latin typeface="Carlito"/>
                <a:cs typeface="Carlito"/>
              </a:rPr>
              <a:t>and  </a:t>
            </a:r>
            <a:r>
              <a:rPr sz="2000" spc="-15" dirty="0">
                <a:latin typeface="Carlito"/>
                <a:cs typeface="Carlito"/>
              </a:rPr>
              <a:t>control </a:t>
            </a:r>
            <a:r>
              <a:rPr sz="2000" spc="-5" dirty="0">
                <a:latin typeface="Carlito"/>
                <a:cs typeface="Carlito"/>
              </a:rPr>
              <a:t>what </a:t>
            </a:r>
            <a:r>
              <a:rPr sz="2000" dirty="0">
                <a:latin typeface="Carlito"/>
                <a:cs typeface="Carlito"/>
              </a:rPr>
              <a:t>is</a:t>
            </a:r>
            <a:r>
              <a:rPr sz="2000" spc="5" dirty="0">
                <a:latin typeface="Carlito"/>
                <a:cs typeface="Carlito"/>
              </a:rPr>
              <a:t> </a:t>
            </a:r>
            <a:r>
              <a:rPr sz="2000" spc="-5" dirty="0">
                <a:latin typeface="Carlito"/>
                <a:cs typeface="Carlito"/>
              </a:rPr>
              <a:t>happening</a:t>
            </a:r>
            <a:endParaRPr sz="2000" dirty="0">
              <a:latin typeface="Carlito"/>
              <a:cs typeface="Carlito"/>
            </a:endParaRPr>
          </a:p>
          <a:p>
            <a:pPr marL="241300" indent="-228600">
              <a:lnSpc>
                <a:spcPct val="100000"/>
              </a:lnSpc>
              <a:spcBef>
                <a:spcPts val="480"/>
              </a:spcBef>
              <a:buFont typeface="Arial"/>
              <a:buChar char="•"/>
              <a:tabLst>
                <a:tab pos="240665" algn="l"/>
                <a:tab pos="241300" algn="l"/>
              </a:tabLst>
            </a:pPr>
            <a:r>
              <a:rPr sz="2000" spc="-10" dirty="0">
                <a:latin typeface="Carlito"/>
                <a:cs typeface="Carlito"/>
              </a:rPr>
              <a:t>Keep track </a:t>
            </a:r>
            <a:r>
              <a:rPr sz="2000" spc="-5" dirty="0">
                <a:latin typeface="Carlito"/>
                <a:cs typeface="Carlito"/>
              </a:rPr>
              <a:t>of</a:t>
            </a:r>
            <a:r>
              <a:rPr sz="2000" spc="-15" dirty="0">
                <a:latin typeface="Carlito"/>
                <a:cs typeface="Carlito"/>
              </a:rPr>
              <a:t> </a:t>
            </a:r>
            <a:r>
              <a:rPr sz="2000" dirty="0">
                <a:latin typeface="Carlito"/>
                <a:cs typeface="Carlito"/>
              </a:rPr>
              <a:t>things</a:t>
            </a:r>
          </a:p>
        </p:txBody>
      </p:sp>
      <p:grpSp>
        <p:nvGrpSpPr>
          <p:cNvPr id="7" name="object 7"/>
          <p:cNvGrpSpPr/>
          <p:nvPr/>
        </p:nvGrpSpPr>
        <p:grpSpPr>
          <a:xfrm>
            <a:off x="6228207" y="116598"/>
            <a:ext cx="2388870" cy="792480"/>
            <a:chOff x="6228207" y="116598"/>
            <a:chExt cx="2388870" cy="792480"/>
          </a:xfrm>
        </p:grpSpPr>
        <p:sp>
          <p:nvSpPr>
            <p:cNvPr id="8" name="object 8"/>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11" name="object 11"/>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12" name="object 12"/>
          <p:cNvGrpSpPr/>
          <p:nvPr/>
        </p:nvGrpSpPr>
        <p:grpSpPr>
          <a:xfrm>
            <a:off x="6949440" y="97535"/>
            <a:ext cx="142240" cy="876300"/>
            <a:chOff x="6949440" y="97535"/>
            <a:chExt cx="142240" cy="876300"/>
          </a:xfrm>
        </p:grpSpPr>
        <p:sp>
          <p:nvSpPr>
            <p:cNvPr id="13" name="object 13"/>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5" name="object 15"/>
          <p:cNvSpPr txBox="1"/>
          <p:nvPr/>
        </p:nvSpPr>
        <p:spPr>
          <a:xfrm>
            <a:off x="5004053" y="2575166"/>
            <a:ext cx="2586356" cy="308418"/>
          </a:xfrm>
          <a:prstGeom prst="rect">
            <a:avLst/>
          </a:prstGeom>
          <a:ln w="9525">
            <a:solidFill>
              <a:srgbClr val="000000"/>
            </a:solidFill>
          </a:ln>
        </p:spPr>
        <p:txBody>
          <a:bodyPr vert="horz" wrap="square" lIns="0" tIns="31115" rIns="0" bIns="0" rtlCol="0">
            <a:spAutoFit/>
          </a:bodyPr>
          <a:lstStyle/>
          <a:p>
            <a:pPr marL="106680">
              <a:lnSpc>
                <a:spcPct val="100000"/>
              </a:lnSpc>
              <a:spcBef>
                <a:spcPts val="245"/>
              </a:spcBef>
            </a:pPr>
            <a:r>
              <a:rPr sz="1800" spc="-15" dirty="0">
                <a:latin typeface="Carlito"/>
                <a:cs typeface="Carlito"/>
              </a:rPr>
              <a:t>Program</a:t>
            </a:r>
            <a:r>
              <a:rPr sz="1800" spc="-35" dirty="0">
                <a:latin typeface="Carlito"/>
                <a:cs typeface="Carlito"/>
              </a:rPr>
              <a:t> </a:t>
            </a:r>
            <a:r>
              <a:rPr sz="1800" spc="-10" dirty="0">
                <a:latin typeface="Carlito"/>
                <a:cs typeface="Carlito"/>
              </a:rPr>
              <a:t>Counter</a:t>
            </a:r>
            <a:endParaRPr sz="1800">
              <a:latin typeface="Carlito"/>
              <a:cs typeface="Carlito"/>
            </a:endParaRPr>
          </a:p>
        </p:txBody>
      </p:sp>
      <p:sp>
        <p:nvSpPr>
          <p:cNvPr id="16" name="object 16"/>
          <p:cNvSpPr/>
          <p:nvPr/>
        </p:nvSpPr>
        <p:spPr>
          <a:xfrm>
            <a:off x="5004053" y="3212960"/>
            <a:ext cx="1800225" cy="369570"/>
          </a:xfrm>
          <a:custGeom>
            <a:avLst/>
            <a:gdLst/>
            <a:ahLst/>
            <a:cxnLst/>
            <a:rect l="l" t="t" r="r" b="b"/>
            <a:pathLst>
              <a:path w="1800225" h="369570">
                <a:moveTo>
                  <a:pt x="0" y="369328"/>
                </a:moveTo>
                <a:lnTo>
                  <a:pt x="1800225" y="369328"/>
                </a:lnTo>
                <a:lnTo>
                  <a:pt x="1800225" y="0"/>
                </a:lnTo>
                <a:lnTo>
                  <a:pt x="0" y="0"/>
                </a:lnTo>
                <a:lnTo>
                  <a:pt x="0" y="369328"/>
                </a:lnTo>
                <a:close/>
              </a:path>
            </a:pathLst>
          </a:custGeom>
          <a:ln w="9525">
            <a:solidFill>
              <a:srgbClr val="000000"/>
            </a:solidFill>
          </a:ln>
        </p:spPr>
        <p:txBody>
          <a:bodyPr wrap="square" lIns="0" tIns="0" rIns="0" bIns="0" rtlCol="0"/>
          <a:lstStyle/>
          <a:p>
            <a:endParaRPr/>
          </a:p>
        </p:txBody>
      </p:sp>
      <p:sp>
        <p:nvSpPr>
          <p:cNvPr id="17" name="object 17"/>
          <p:cNvSpPr txBox="1"/>
          <p:nvPr/>
        </p:nvSpPr>
        <p:spPr>
          <a:xfrm>
            <a:off x="5265801" y="3231337"/>
            <a:ext cx="2108199" cy="289823"/>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arlito"/>
                <a:cs typeface="Carlito"/>
              </a:rPr>
              <a:t>Instr.</a:t>
            </a:r>
            <a:r>
              <a:rPr sz="1800" spc="-85" dirty="0">
                <a:latin typeface="Carlito"/>
                <a:cs typeface="Carlito"/>
              </a:rPr>
              <a:t> </a:t>
            </a:r>
            <a:r>
              <a:rPr sz="1800" spc="-15" dirty="0">
                <a:latin typeface="Carlito"/>
                <a:cs typeface="Carlito"/>
              </a:rPr>
              <a:t>Register</a:t>
            </a:r>
            <a:endParaRPr sz="1800" dirty="0">
              <a:latin typeface="Carlito"/>
              <a:cs typeface="Carlito"/>
            </a:endParaRPr>
          </a:p>
        </p:txBody>
      </p:sp>
      <p:sp>
        <p:nvSpPr>
          <p:cNvPr id="18" name="object 18"/>
          <p:cNvSpPr txBox="1"/>
          <p:nvPr/>
        </p:nvSpPr>
        <p:spPr>
          <a:xfrm>
            <a:off x="5004053" y="4077043"/>
            <a:ext cx="1800225" cy="923925"/>
          </a:xfrm>
          <a:prstGeom prst="rect">
            <a:avLst/>
          </a:prstGeom>
          <a:ln w="9525">
            <a:solidFill>
              <a:srgbClr val="000000"/>
            </a:solidFill>
          </a:ln>
        </p:spPr>
        <p:txBody>
          <a:bodyPr vert="horz" wrap="square" lIns="0" tIns="6350" rIns="0" bIns="0" rtlCol="0">
            <a:spAutoFit/>
          </a:bodyPr>
          <a:lstStyle/>
          <a:p>
            <a:pPr>
              <a:lnSpc>
                <a:spcPct val="100000"/>
              </a:lnSpc>
              <a:spcBef>
                <a:spcPts val="50"/>
              </a:spcBef>
            </a:pPr>
            <a:endParaRPr sz="2050" dirty="0">
              <a:latin typeface="Times New Roman"/>
              <a:cs typeface="Times New Roman"/>
            </a:endParaRPr>
          </a:p>
          <a:p>
            <a:pPr marL="332740">
              <a:lnSpc>
                <a:spcPct val="100000"/>
              </a:lnSpc>
            </a:pPr>
            <a:r>
              <a:rPr sz="1800" spc="-10" dirty="0">
                <a:latin typeface="Carlito"/>
                <a:cs typeface="Carlito"/>
              </a:rPr>
              <a:t>Control</a:t>
            </a:r>
            <a:r>
              <a:rPr sz="1800" spc="-20" dirty="0">
                <a:latin typeface="Carlito"/>
                <a:cs typeface="Carlito"/>
              </a:rPr>
              <a:t> </a:t>
            </a:r>
            <a:r>
              <a:rPr sz="1800" spc="-5" dirty="0">
                <a:latin typeface="Carlito"/>
                <a:cs typeface="Carlito"/>
              </a:rPr>
              <a:t>Unit</a:t>
            </a:r>
            <a:endParaRPr sz="1800" dirty="0">
              <a:latin typeface="Carlito"/>
              <a:cs typeface="Carlito"/>
            </a:endParaRPr>
          </a:p>
        </p:txBody>
      </p:sp>
      <p:sp>
        <p:nvSpPr>
          <p:cNvPr id="19" name="object 19"/>
          <p:cNvSpPr txBox="1"/>
          <p:nvPr/>
        </p:nvSpPr>
        <p:spPr>
          <a:xfrm>
            <a:off x="7441944" y="2559405"/>
            <a:ext cx="1702181" cy="875240"/>
          </a:xfrm>
          <a:prstGeom prst="rect">
            <a:avLst/>
          </a:prstGeom>
          <a:ln w="9525">
            <a:solidFill>
              <a:srgbClr val="000000"/>
            </a:solidFill>
          </a:ln>
        </p:spPr>
        <p:txBody>
          <a:bodyPr vert="horz" wrap="square" lIns="0" tIns="5715" rIns="0" bIns="0" rtlCol="0">
            <a:spAutoFit/>
          </a:bodyPr>
          <a:lstStyle/>
          <a:p>
            <a:pPr>
              <a:lnSpc>
                <a:spcPct val="100000"/>
              </a:lnSpc>
              <a:spcBef>
                <a:spcPts val="45"/>
              </a:spcBef>
            </a:pPr>
            <a:endParaRPr sz="2050" dirty="0">
              <a:latin typeface="Times New Roman"/>
              <a:cs typeface="Times New Roman"/>
            </a:endParaRPr>
          </a:p>
          <a:p>
            <a:pPr marL="450850" marR="127635" indent="-316230">
              <a:lnSpc>
                <a:spcPct val="100000"/>
              </a:lnSpc>
            </a:pPr>
            <a:r>
              <a:rPr sz="1800" spc="-5" dirty="0">
                <a:latin typeface="Carlito"/>
                <a:cs typeface="Carlito"/>
              </a:rPr>
              <a:t>Lo</a:t>
            </a:r>
            <a:r>
              <a:rPr sz="1800" dirty="0">
                <a:latin typeface="Carlito"/>
                <a:cs typeface="Carlito"/>
              </a:rPr>
              <a:t>ad/S</a:t>
            </a:r>
            <a:r>
              <a:rPr sz="1800" spc="-15" dirty="0">
                <a:latin typeface="Carlito"/>
                <a:cs typeface="Carlito"/>
              </a:rPr>
              <a:t>t</a:t>
            </a:r>
            <a:r>
              <a:rPr sz="1800" spc="-5" dirty="0">
                <a:latin typeface="Carlito"/>
                <a:cs typeface="Carlito"/>
              </a:rPr>
              <a:t>o</a:t>
            </a:r>
            <a:r>
              <a:rPr sz="1800" spc="-30" dirty="0">
                <a:latin typeface="Carlito"/>
                <a:cs typeface="Carlito"/>
              </a:rPr>
              <a:t>r</a:t>
            </a:r>
            <a:r>
              <a:rPr sz="1800" dirty="0">
                <a:latin typeface="Carlito"/>
                <a:cs typeface="Carlito"/>
              </a:rPr>
              <a:t>e  Unit</a:t>
            </a:r>
          </a:p>
        </p:txBody>
      </p:sp>
      <p:sp>
        <p:nvSpPr>
          <p:cNvPr id="20" name="object 20"/>
          <p:cNvSpPr/>
          <p:nvPr/>
        </p:nvSpPr>
        <p:spPr>
          <a:xfrm>
            <a:off x="7441945" y="3923779"/>
            <a:ext cx="1327785" cy="729615"/>
          </a:xfrm>
          <a:custGeom>
            <a:avLst/>
            <a:gdLst/>
            <a:ahLst/>
            <a:cxnLst/>
            <a:rect l="l" t="t" r="r" b="b"/>
            <a:pathLst>
              <a:path w="1327784" h="729614">
                <a:moveTo>
                  <a:pt x="0" y="369328"/>
                </a:moveTo>
                <a:lnTo>
                  <a:pt x="1316990" y="369328"/>
                </a:lnTo>
                <a:lnTo>
                  <a:pt x="1316990" y="0"/>
                </a:lnTo>
                <a:lnTo>
                  <a:pt x="0" y="0"/>
                </a:lnTo>
                <a:lnTo>
                  <a:pt x="0" y="369328"/>
                </a:lnTo>
                <a:close/>
              </a:path>
              <a:path w="1327784" h="729614">
                <a:moveTo>
                  <a:pt x="10413" y="729373"/>
                </a:moveTo>
                <a:lnTo>
                  <a:pt x="1327403" y="729373"/>
                </a:lnTo>
                <a:lnTo>
                  <a:pt x="1327403" y="360044"/>
                </a:lnTo>
                <a:lnTo>
                  <a:pt x="10413" y="360044"/>
                </a:lnTo>
                <a:lnTo>
                  <a:pt x="10413" y="729373"/>
                </a:lnTo>
                <a:close/>
              </a:path>
            </a:pathLst>
          </a:custGeom>
          <a:ln w="9525">
            <a:solidFill>
              <a:srgbClr val="000000"/>
            </a:solidFill>
          </a:ln>
        </p:spPr>
        <p:txBody>
          <a:bodyPr wrap="square" lIns="0" tIns="0" rIns="0" bIns="0" rtlCol="0"/>
          <a:lstStyle/>
          <a:p>
            <a:endParaRPr/>
          </a:p>
        </p:txBody>
      </p:sp>
      <p:sp>
        <p:nvSpPr>
          <p:cNvPr id="21" name="object 21"/>
          <p:cNvSpPr txBox="1"/>
          <p:nvPr/>
        </p:nvSpPr>
        <p:spPr>
          <a:xfrm>
            <a:off x="7451915" y="4302328"/>
            <a:ext cx="1307465" cy="300355"/>
          </a:xfrm>
          <a:prstGeom prst="rect">
            <a:avLst/>
          </a:prstGeom>
        </p:spPr>
        <p:txBody>
          <a:bodyPr vert="horz" wrap="square" lIns="0" tIns="12700" rIns="0" bIns="0" rtlCol="0">
            <a:spAutoFit/>
          </a:bodyPr>
          <a:lstStyle/>
          <a:p>
            <a:pPr marL="244475">
              <a:lnSpc>
                <a:spcPct val="100000"/>
              </a:lnSpc>
              <a:spcBef>
                <a:spcPts val="100"/>
              </a:spcBef>
            </a:pPr>
            <a:r>
              <a:rPr sz="1800" spc="-20" dirty="0">
                <a:latin typeface="Carlito"/>
                <a:cs typeface="Carlito"/>
              </a:rPr>
              <a:t>Registers</a:t>
            </a:r>
            <a:endParaRPr sz="1800" dirty="0">
              <a:latin typeface="Carlito"/>
              <a:cs typeface="Carlito"/>
            </a:endParaRPr>
          </a:p>
        </p:txBody>
      </p:sp>
      <p:sp>
        <p:nvSpPr>
          <p:cNvPr id="22" name="object 22"/>
          <p:cNvSpPr/>
          <p:nvPr/>
        </p:nvSpPr>
        <p:spPr>
          <a:xfrm>
            <a:off x="6804279" y="2721736"/>
            <a:ext cx="648335" cy="76200"/>
          </a:xfrm>
          <a:custGeom>
            <a:avLst/>
            <a:gdLst/>
            <a:ahLst/>
            <a:cxnLst/>
            <a:rect l="l" t="t" r="r" b="b"/>
            <a:pathLst>
              <a:path w="648334" h="76200">
                <a:moveTo>
                  <a:pt x="76200" y="0"/>
                </a:moveTo>
                <a:lnTo>
                  <a:pt x="0" y="38100"/>
                </a:lnTo>
                <a:lnTo>
                  <a:pt x="76200" y="76200"/>
                </a:lnTo>
                <a:lnTo>
                  <a:pt x="76200" y="44450"/>
                </a:lnTo>
                <a:lnTo>
                  <a:pt x="63500" y="44450"/>
                </a:lnTo>
                <a:lnTo>
                  <a:pt x="63500" y="31750"/>
                </a:lnTo>
                <a:lnTo>
                  <a:pt x="76200" y="31750"/>
                </a:lnTo>
                <a:lnTo>
                  <a:pt x="76200" y="0"/>
                </a:lnTo>
                <a:close/>
              </a:path>
              <a:path w="648334" h="76200">
                <a:moveTo>
                  <a:pt x="571880" y="0"/>
                </a:moveTo>
                <a:lnTo>
                  <a:pt x="571880" y="76200"/>
                </a:lnTo>
                <a:lnTo>
                  <a:pt x="635380" y="44450"/>
                </a:lnTo>
                <a:lnTo>
                  <a:pt x="584580" y="44450"/>
                </a:lnTo>
                <a:lnTo>
                  <a:pt x="584580" y="31750"/>
                </a:lnTo>
                <a:lnTo>
                  <a:pt x="635380" y="31750"/>
                </a:lnTo>
                <a:lnTo>
                  <a:pt x="571880" y="0"/>
                </a:lnTo>
                <a:close/>
              </a:path>
              <a:path w="648334" h="76200">
                <a:moveTo>
                  <a:pt x="76200" y="31750"/>
                </a:moveTo>
                <a:lnTo>
                  <a:pt x="63500" y="31750"/>
                </a:lnTo>
                <a:lnTo>
                  <a:pt x="63500" y="44450"/>
                </a:lnTo>
                <a:lnTo>
                  <a:pt x="76200" y="44450"/>
                </a:lnTo>
                <a:lnTo>
                  <a:pt x="76200" y="31750"/>
                </a:lnTo>
                <a:close/>
              </a:path>
              <a:path w="648334" h="76200">
                <a:moveTo>
                  <a:pt x="571880" y="31750"/>
                </a:moveTo>
                <a:lnTo>
                  <a:pt x="76200" y="31750"/>
                </a:lnTo>
                <a:lnTo>
                  <a:pt x="76200" y="44450"/>
                </a:lnTo>
                <a:lnTo>
                  <a:pt x="571880" y="44450"/>
                </a:lnTo>
                <a:lnTo>
                  <a:pt x="571880" y="31750"/>
                </a:lnTo>
                <a:close/>
              </a:path>
              <a:path w="648334" h="76200">
                <a:moveTo>
                  <a:pt x="635380" y="31750"/>
                </a:moveTo>
                <a:lnTo>
                  <a:pt x="584580" y="31750"/>
                </a:lnTo>
                <a:lnTo>
                  <a:pt x="584580" y="44450"/>
                </a:lnTo>
                <a:lnTo>
                  <a:pt x="635380" y="44450"/>
                </a:lnTo>
                <a:lnTo>
                  <a:pt x="648080" y="38100"/>
                </a:lnTo>
                <a:lnTo>
                  <a:pt x="635380" y="31750"/>
                </a:lnTo>
                <a:close/>
              </a:path>
            </a:pathLst>
          </a:custGeom>
          <a:solidFill>
            <a:srgbClr val="000000"/>
          </a:solidFill>
        </p:spPr>
        <p:txBody>
          <a:bodyPr wrap="square" lIns="0" tIns="0" rIns="0" bIns="0" rtlCol="0"/>
          <a:lstStyle/>
          <a:p>
            <a:endParaRPr/>
          </a:p>
        </p:txBody>
      </p:sp>
      <p:sp>
        <p:nvSpPr>
          <p:cNvPr id="23" name="object 23"/>
          <p:cNvSpPr/>
          <p:nvPr/>
        </p:nvSpPr>
        <p:spPr>
          <a:xfrm>
            <a:off x="6804279" y="3246882"/>
            <a:ext cx="648335" cy="76200"/>
          </a:xfrm>
          <a:custGeom>
            <a:avLst/>
            <a:gdLst/>
            <a:ahLst/>
            <a:cxnLst/>
            <a:rect l="l" t="t" r="r" b="b"/>
            <a:pathLst>
              <a:path w="648334" h="76200">
                <a:moveTo>
                  <a:pt x="76200" y="0"/>
                </a:moveTo>
                <a:lnTo>
                  <a:pt x="0" y="38100"/>
                </a:lnTo>
                <a:lnTo>
                  <a:pt x="76200" y="76200"/>
                </a:lnTo>
                <a:lnTo>
                  <a:pt x="76200" y="44450"/>
                </a:lnTo>
                <a:lnTo>
                  <a:pt x="63500" y="44450"/>
                </a:lnTo>
                <a:lnTo>
                  <a:pt x="63500" y="31750"/>
                </a:lnTo>
                <a:lnTo>
                  <a:pt x="76200" y="31750"/>
                </a:lnTo>
                <a:lnTo>
                  <a:pt x="76200" y="0"/>
                </a:lnTo>
                <a:close/>
              </a:path>
              <a:path w="648334" h="76200">
                <a:moveTo>
                  <a:pt x="571880" y="0"/>
                </a:moveTo>
                <a:lnTo>
                  <a:pt x="571880" y="76200"/>
                </a:lnTo>
                <a:lnTo>
                  <a:pt x="635380" y="44450"/>
                </a:lnTo>
                <a:lnTo>
                  <a:pt x="584580" y="44450"/>
                </a:lnTo>
                <a:lnTo>
                  <a:pt x="584580" y="31750"/>
                </a:lnTo>
                <a:lnTo>
                  <a:pt x="635380" y="31750"/>
                </a:lnTo>
                <a:lnTo>
                  <a:pt x="571880" y="0"/>
                </a:lnTo>
                <a:close/>
              </a:path>
              <a:path w="648334" h="76200">
                <a:moveTo>
                  <a:pt x="76200" y="31750"/>
                </a:moveTo>
                <a:lnTo>
                  <a:pt x="63500" y="31750"/>
                </a:lnTo>
                <a:lnTo>
                  <a:pt x="63500" y="44450"/>
                </a:lnTo>
                <a:lnTo>
                  <a:pt x="76200" y="44450"/>
                </a:lnTo>
                <a:lnTo>
                  <a:pt x="76200" y="31750"/>
                </a:lnTo>
                <a:close/>
              </a:path>
              <a:path w="648334" h="76200">
                <a:moveTo>
                  <a:pt x="571880" y="31750"/>
                </a:moveTo>
                <a:lnTo>
                  <a:pt x="76200" y="31750"/>
                </a:lnTo>
                <a:lnTo>
                  <a:pt x="76200" y="44450"/>
                </a:lnTo>
                <a:lnTo>
                  <a:pt x="571880" y="44450"/>
                </a:lnTo>
                <a:lnTo>
                  <a:pt x="571880" y="31750"/>
                </a:lnTo>
                <a:close/>
              </a:path>
              <a:path w="648334" h="76200">
                <a:moveTo>
                  <a:pt x="635380" y="31750"/>
                </a:moveTo>
                <a:lnTo>
                  <a:pt x="584580" y="31750"/>
                </a:lnTo>
                <a:lnTo>
                  <a:pt x="584580" y="44450"/>
                </a:lnTo>
                <a:lnTo>
                  <a:pt x="635380" y="44450"/>
                </a:lnTo>
                <a:lnTo>
                  <a:pt x="648080" y="38100"/>
                </a:lnTo>
                <a:lnTo>
                  <a:pt x="635380" y="31750"/>
                </a:lnTo>
                <a:close/>
              </a:path>
            </a:pathLst>
          </a:custGeom>
          <a:solidFill>
            <a:srgbClr val="000000"/>
          </a:solidFill>
        </p:spPr>
        <p:txBody>
          <a:bodyPr wrap="square" lIns="0" tIns="0" rIns="0" bIns="0" rtlCol="0"/>
          <a:lstStyle/>
          <a:p>
            <a:endParaRPr/>
          </a:p>
        </p:txBody>
      </p:sp>
      <p:grpSp>
        <p:nvGrpSpPr>
          <p:cNvPr id="24" name="object 24"/>
          <p:cNvGrpSpPr/>
          <p:nvPr/>
        </p:nvGrpSpPr>
        <p:grpSpPr>
          <a:xfrm>
            <a:off x="6804279" y="4471034"/>
            <a:ext cx="1970405" cy="547370"/>
            <a:chOff x="6804279" y="4471034"/>
            <a:chExt cx="1970405" cy="547370"/>
          </a:xfrm>
        </p:grpSpPr>
        <p:sp>
          <p:nvSpPr>
            <p:cNvPr id="25" name="object 25"/>
            <p:cNvSpPr/>
            <p:nvPr/>
          </p:nvSpPr>
          <p:spPr>
            <a:xfrm>
              <a:off x="7452360" y="4643869"/>
              <a:ext cx="1316990" cy="369570"/>
            </a:xfrm>
            <a:custGeom>
              <a:avLst/>
              <a:gdLst/>
              <a:ahLst/>
              <a:cxnLst/>
              <a:rect l="l" t="t" r="r" b="b"/>
              <a:pathLst>
                <a:path w="1316990" h="369570">
                  <a:moveTo>
                    <a:pt x="0" y="369328"/>
                  </a:moveTo>
                  <a:lnTo>
                    <a:pt x="1316990" y="369328"/>
                  </a:lnTo>
                  <a:lnTo>
                    <a:pt x="1316990" y="0"/>
                  </a:lnTo>
                  <a:lnTo>
                    <a:pt x="0" y="0"/>
                  </a:lnTo>
                  <a:lnTo>
                    <a:pt x="0" y="369328"/>
                  </a:lnTo>
                  <a:close/>
                </a:path>
              </a:pathLst>
            </a:custGeom>
            <a:ln w="9525">
              <a:solidFill>
                <a:srgbClr val="000000"/>
              </a:solidFill>
            </a:ln>
          </p:spPr>
          <p:txBody>
            <a:bodyPr wrap="square" lIns="0" tIns="0" rIns="0" bIns="0" rtlCol="0"/>
            <a:lstStyle/>
            <a:p>
              <a:endParaRPr/>
            </a:p>
          </p:txBody>
        </p:sp>
        <p:sp>
          <p:nvSpPr>
            <p:cNvPr id="26" name="object 26"/>
            <p:cNvSpPr/>
            <p:nvPr/>
          </p:nvSpPr>
          <p:spPr>
            <a:xfrm>
              <a:off x="6804279" y="4471034"/>
              <a:ext cx="648335" cy="76200"/>
            </a:xfrm>
            <a:custGeom>
              <a:avLst/>
              <a:gdLst/>
              <a:ahLst/>
              <a:cxnLst/>
              <a:rect l="l" t="t" r="r" b="b"/>
              <a:pathLst>
                <a:path w="648334" h="76200">
                  <a:moveTo>
                    <a:pt x="76200" y="0"/>
                  </a:moveTo>
                  <a:lnTo>
                    <a:pt x="0" y="38100"/>
                  </a:lnTo>
                  <a:lnTo>
                    <a:pt x="76200" y="76200"/>
                  </a:lnTo>
                  <a:lnTo>
                    <a:pt x="76200" y="44450"/>
                  </a:lnTo>
                  <a:lnTo>
                    <a:pt x="63500" y="44450"/>
                  </a:lnTo>
                  <a:lnTo>
                    <a:pt x="63500" y="31750"/>
                  </a:lnTo>
                  <a:lnTo>
                    <a:pt x="76200" y="31750"/>
                  </a:lnTo>
                  <a:lnTo>
                    <a:pt x="76200" y="0"/>
                  </a:lnTo>
                  <a:close/>
                </a:path>
                <a:path w="648334" h="76200">
                  <a:moveTo>
                    <a:pt x="571880" y="0"/>
                  </a:moveTo>
                  <a:lnTo>
                    <a:pt x="571880" y="76200"/>
                  </a:lnTo>
                  <a:lnTo>
                    <a:pt x="635380" y="44450"/>
                  </a:lnTo>
                  <a:lnTo>
                    <a:pt x="584580" y="44450"/>
                  </a:lnTo>
                  <a:lnTo>
                    <a:pt x="584580" y="31750"/>
                  </a:lnTo>
                  <a:lnTo>
                    <a:pt x="635380" y="31750"/>
                  </a:lnTo>
                  <a:lnTo>
                    <a:pt x="571880" y="0"/>
                  </a:lnTo>
                  <a:close/>
                </a:path>
                <a:path w="648334" h="76200">
                  <a:moveTo>
                    <a:pt x="76200" y="31750"/>
                  </a:moveTo>
                  <a:lnTo>
                    <a:pt x="63500" y="31750"/>
                  </a:lnTo>
                  <a:lnTo>
                    <a:pt x="63500" y="44450"/>
                  </a:lnTo>
                  <a:lnTo>
                    <a:pt x="76200" y="44450"/>
                  </a:lnTo>
                  <a:lnTo>
                    <a:pt x="76200" y="31750"/>
                  </a:lnTo>
                  <a:close/>
                </a:path>
                <a:path w="648334" h="76200">
                  <a:moveTo>
                    <a:pt x="571880" y="31750"/>
                  </a:moveTo>
                  <a:lnTo>
                    <a:pt x="76200" y="31750"/>
                  </a:lnTo>
                  <a:lnTo>
                    <a:pt x="76200" y="44450"/>
                  </a:lnTo>
                  <a:lnTo>
                    <a:pt x="571880" y="44450"/>
                  </a:lnTo>
                  <a:lnTo>
                    <a:pt x="571880" y="31750"/>
                  </a:lnTo>
                  <a:close/>
                </a:path>
                <a:path w="648334" h="76200">
                  <a:moveTo>
                    <a:pt x="635380" y="31750"/>
                  </a:moveTo>
                  <a:lnTo>
                    <a:pt x="584580" y="31750"/>
                  </a:lnTo>
                  <a:lnTo>
                    <a:pt x="584580" y="44450"/>
                  </a:lnTo>
                  <a:lnTo>
                    <a:pt x="635380" y="44450"/>
                  </a:lnTo>
                  <a:lnTo>
                    <a:pt x="648080" y="38100"/>
                  </a:lnTo>
                  <a:lnTo>
                    <a:pt x="635380" y="31750"/>
                  </a:lnTo>
                  <a:close/>
                </a:path>
              </a:pathLst>
            </a:custGeom>
            <a:solidFill>
              <a:srgbClr val="000000"/>
            </a:solidFill>
          </p:spPr>
          <p:txBody>
            <a:bodyPr wrap="square" lIns="0" tIns="0" rIns="0" bIns="0" rtlCol="0"/>
            <a:lstStyle/>
            <a:p>
              <a:endParaRPr/>
            </a:p>
          </p:txBody>
        </p:sp>
      </p:grpSp>
      <p:sp>
        <p:nvSpPr>
          <p:cNvPr id="27" name="object 27"/>
          <p:cNvSpPr/>
          <p:nvPr/>
        </p:nvSpPr>
        <p:spPr>
          <a:xfrm>
            <a:off x="8748521" y="3030854"/>
            <a:ext cx="395605" cy="76200"/>
          </a:xfrm>
          <a:custGeom>
            <a:avLst/>
            <a:gdLst/>
            <a:ahLst/>
            <a:cxnLst/>
            <a:rect l="l" t="t" r="r" b="b"/>
            <a:pathLst>
              <a:path w="395604" h="76200">
                <a:moveTo>
                  <a:pt x="76200" y="0"/>
                </a:moveTo>
                <a:lnTo>
                  <a:pt x="0" y="38100"/>
                </a:lnTo>
                <a:lnTo>
                  <a:pt x="76200" y="76200"/>
                </a:lnTo>
                <a:lnTo>
                  <a:pt x="76200" y="44450"/>
                </a:lnTo>
                <a:lnTo>
                  <a:pt x="63500" y="44450"/>
                </a:lnTo>
                <a:lnTo>
                  <a:pt x="63500" y="31750"/>
                </a:lnTo>
                <a:lnTo>
                  <a:pt x="76200" y="31750"/>
                </a:lnTo>
                <a:lnTo>
                  <a:pt x="76200" y="0"/>
                </a:lnTo>
                <a:close/>
              </a:path>
              <a:path w="395604" h="76200">
                <a:moveTo>
                  <a:pt x="76200" y="31750"/>
                </a:moveTo>
                <a:lnTo>
                  <a:pt x="63500" y="31750"/>
                </a:lnTo>
                <a:lnTo>
                  <a:pt x="63500" y="44450"/>
                </a:lnTo>
                <a:lnTo>
                  <a:pt x="76200" y="44450"/>
                </a:lnTo>
                <a:lnTo>
                  <a:pt x="76200" y="31750"/>
                </a:lnTo>
                <a:close/>
              </a:path>
              <a:path w="395604" h="76200">
                <a:moveTo>
                  <a:pt x="395477" y="31750"/>
                </a:moveTo>
                <a:lnTo>
                  <a:pt x="76200" y="31750"/>
                </a:lnTo>
                <a:lnTo>
                  <a:pt x="76200" y="44450"/>
                </a:lnTo>
                <a:lnTo>
                  <a:pt x="395477" y="44450"/>
                </a:lnTo>
                <a:lnTo>
                  <a:pt x="395477" y="31750"/>
                </a:lnTo>
                <a:close/>
              </a:path>
            </a:pathLst>
          </a:custGeom>
          <a:solidFill>
            <a:srgbClr val="000000"/>
          </a:solidFill>
        </p:spPr>
        <p:txBody>
          <a:bodyPr wrap="square" lIns="0" tIns="0" rIns="0" bIns="0" rtlCol="0"/>
          <a:lstStyle/>
          <a:p>
            <a:endParaRPr/>
          </a:p>
        </p:txBody>
      </p:sp>
      <p:sp>
        <p:nvSpPr>
          <p:cNvPr id="28" name="object 28"/>
          <p:cNvSpPr/>
          <p:nvPr/>
        </p:nvSpPr>
        <p:spPr>
          <a:xfrm>
            <a:off x="7441945" y="5517260"/>
            <a:ext cx="1235075" cy="648335"/>
          </a:xfrm>
          <a:custGeom>
            <a:avLst/>
            <a:gdLst/>
            <a:ahLst/>
            <a:cxnLst/>
            <a:rect l="l" t="t" r="r" b="b"/>
            <a:pathLst>
              <a:path w="1235075" h="648335">
                <a:moveTo>
                  <a:pt x="10413" y="0"/>
                </a:moveTo>
                <a:lnTo>
                  <a:pt x="406400" y="0"/>
                </a:lnTo>
              </a:path>
              <a:path w="1235075" h="648335">
                <a:moveTo>
                  <a:pt x="838453" y="0"/>
                </a:moveTo>
                <a:lnTo>
                  <a:pt x="1234567" y="0"/>
                </a:lnTo>
              </a:path>
              <a:path w="1235075" h="648335">
                <a:moveTo>
                  <a:pt x="442468" y="648042"/>
                </a:moveTo>
                <a:lnTo>
                  <a:pt x="838453" y="648042"/>
                </a:lnTo>
              </a:path>
              <a:path w="1235075" h="648335">
                <a:moveTo>
                  <a:pt x="1234567" y="0"/>
                </a:moveTo>
                <a:lnTo>
                  <a:pt x="838453" y="648042"/>
                </a:lnTo>
              </a:path>
              <a:path w="1235075" h="648335">
                <a:moveTo>
                  <a:pt x="0" y="0"/>
                </a:moveTo>
                <a:lnTo>
                  <a:pt x="442468" y="648042"/>
                </a:lnTo>
              </a:path>
              <a:path w="1235075" h="648335">
                <a:moveTo>
                  <a:pt x="550418" y="215988"/>
                </a:moveTo>
                <a:lnTo>
                  <a:pt x="730503" y="215988"/>
                </a:lnTo>
              </a:path>
              <a:path w="1235075" h="648335">
                <a:moveTo>
                  <a:pt x="360045" y="0"/>
                </a:moveTo>
                <a:lnTo>
                  <a:pt x="550418" y="215988"/>
                </a:lnTo>
              </a:path>
              <a:path w="1235075" h="648335">
                <a:moveTo>
                  <a:pt x="874522" y="0"/>
                </a:moveTo>
                <a:lnTo>
                  <a:pt x="730503" y="215988"/>
                </a:lnTo>
              </a:path>
            </a:pathLst>
          </a:custGeom>
          <a:ln w="9525">
            <a:solidFill>
              <a:srgbClr val="000000"/>
            </a:solidFill>
          </a:ln>
        </p:spPr>
        <p:txBody>
          <a:bodyPr wrap="square" lIns="0" tIns="0" rIns="0" bIns="0" rtlCol="0"/>
          <a:lstStyle/>
          <a:p>
            <a:endParaRPr/>
          </a:p>
        </p:txBody>
      </p:sp>
      <p:sp>
        <p:nvSpPr>
          <p:cNvPr id="29" name="object 29"/>
          <p:cNvSpPr txBox="1"/>
          <p:nvPr/>
        </p:nvSpPr>
        <p:spPr>
          <a:xfrm>
            <a:off x="7892542" y="5768137"/>
            <a:ext cx="913111"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A</a:t>
            </a:r>
            <a:r>
              <a:rPr sz="1800" spc="-40" dirty="0">
                <a:latin typeface="Carlito"/>
                <a:cs typeface="Carlito"/>
              </a:rPr>
              <a:t>L</a:t>
            </a:r>
            <a:r>
              <a:rPr sz="1800" dirty="0">
                <a:latin typeface="Carlito"/>
                <a:cs typeface="Carlito"/>
              </a:rPr>
              <a:t>U</a:t>
            </a:r>
            <a:endParaRPr sz="1800">
              <a:latin typeface="Carlito"/>
              <a:cs typeface="Carlito"/>
            </a:endParaRPr>
          </a:p>
        </p:txBody>
      </p:sp>
      <p:grpSp>
        <p:nvGrpSpPr>
          <p:cNvPr id="30" name="object 30"/>
          <p:cNvGrpSpPr/>
          <p:nvPr/>
        </p:nvGrpSpPr>
        <p:grpSpPr>
          <a:xfrm>
            <a:off x="4443520" y="1975555"/>
            <a:ext cx="4431665" cy="4527550"/>
            <a:chOff x="4642421" y="2131212"/>
            <a:chExt cx="4431665" cy="4527550"/>
          </a:xfrm>
        </p:grpSpPr>
        <p:sp>
          <p:nvSpPr>
            <p:cNvPr id="31" name="object 31"/>
            <p:cNvSpPr/>
            <p:nvPr/>
          </p:nvSpPr>
          <p:spPr>
            <a:xfrm>
              <a:off x="5852414" y="3582288"/>
              <a:ext cx="103505" cy="495300"/>
            </a:xfrm>
            <a:custGeom>
              <a:avLst/>
              <a:gdLst/>
              <a:ahLst/>
              <a:cxnLst/>
              <a:rect l="l" t="t" r="r" b="b"/>
              <a:pathLst>
                <a:path w="103504" h="495300">
                  <a:moveTo>
                    <a:pt x="7112" y="398780"/>
                  </a:moveTo>
                  <a:lnTo>
                    <a:pt x="1015" y="402336"/>
                  </a:lnTo>
                  <a:lnTo>
                    <a:pt x="0" y="406146"/>
                  </a:lnTo>
                  <a:lnTo>
                    <a:pt x="51688" y="494792"/>
                  </a:lnTo>
                  <a:lnTo>
                    <a:pt x="59038" y="482219"/>
                  </a:lnTo>
                  <a:lnTo>
                    <a:pt x="45338" y="482219"/>
                  </a:lnTo>
                  <a:lnTo>
                    <a:pt x="45338" y="458578"/>
                  </a:lnTo>
                  <a:lnTo>
                    <a:pt x="11049" y="399796"/>
                  </a:lnTo>
                  <a:lnTo>
                    <a:pt x="7112" y="398780"/>
                  </a:lnTo>
                  <a:close/>
                </a:path>
                <a:path w="103504" h="495300">
                  <a:moveTo>
                    <a:pt x="45338" y="458578"/>
                  </a:moveTo>
                  <a:lnTo>
                    <a:pt x="45338" y="482219"/>
                  </a:lnTo>
                  <a:lnTo>
                    <a:pt x="58038" y="482219"/>
                  </a:lnTo>
                  <a:lnTo>
                    <a:pt x="58038" y="479044"/>
                  </a:lnTo>
                  <a:lnTo>
                    <a:pt x="46227" y="479044"/>
                  </a:lnTo>
                  <a:lnTo>
                    <a:pt x="51752" y="469573"/>
                  </a:lnTo>
                  <a:lnTo>
                    <a:pt x="45338" y="458578"/>
                  </a:lnTo>
                  <a:close/>
                </a:path>
                <a:path w="103504" h="495300">
                  <a:moveTo>
                    <a:pt x="96393" y="398780"/>
                  </a:moveTo>
                  <a:lnTo>
                    <a:pt x="92456" y="399796"/>
                  </a:lnTo>
                  <a:lnTo>
                    <a:pt x="58165" y="458578"/>
                  </a:lnTo>
                  <a:lnTo>
                    <a:pt x="58038" y="482219"/>
                  </a:lnTo>
                  <a:lnTo>
                    <a:pt x="59038" y="482219"/>
                  </a:lnTo>
                  <a:lnTo>
                    <a:pt x="101726" y="409194"/>
                  </a:lnTo>
                  <a:lnTo>
                    <a:pt x="103377" y="406146"/>
                  </a:lnTo>
                  <a:lnTo>
                    <a:pt x="102362" y="402336"/>
                  </a:lnTo>
                  <a:lnTo>
                    <a:pt x="99440" y="400558"/>
                  </a:lnTo>
                  <a:lnTo>
                    <a:pt x="96393" y="398780"/>
                  </a:lnTo>
                  <a:close/>
                </a:path>
                <a:path w="103504" h="495300">
                  <a:moveTo>
                    <a:pt x="51752" y="469573"/>
                  </a:moveTo>
                  <a:lnTo>
                    <a:pt x="46227" y="479044"/>
                  </a:lnTo>
                  <a:lnTo>
                    <a:pt x="57276" y="479044"/>
                  </a:lnTo>
                  <a:lnTo>
                    <a:pt x="51752" y="469573"/>
                  </a:lnTo>
                  <a:close/>
                </a:path>
                <a:path w="103504" h="495300">
                  <a:moveTo>
                    <a:pt x="58038" y="458796"/>
                  </a:moveTo>
                  <a:lnTo>
                    <a:pt x="51752" y="469573"/>
                  </a:lnTo>
                  <a:lnTo>
                    <a:pt x="57276" y="479044"/>
                  </a:lnTo>
                  <a:lnTo>
                    <a:pt x="58038" y="479044"/>
                  </a:lnTo>
                  <a:lnTo>
                    <a:pt x="58038" y="458796"/>
                  </a:lnTo>
                  <a:close/>
                </a:path>
                <a:path w="103504" h="495300">
                  <a:moveTo>
                    <a:pt x="58038" y="0"/>
                  </a:moveTo>
                  <a:lnTo>
                    <a:pt x="45338" y="0"/>
                  </a:lnTo>
                  <a:lnTo>
                    <a:pt x="45465" y="458796"/>
                  </a:lnTo>
                  <a:lnTo>
                    <a:pt x="51752" y="469573"/>
                  </a:lnTo>
                  <a:lnTo>
                    <a:pt x="58038" y="458796"/>
                  </a:lnTo>
                  <a:lnTo>
                    <a:pt x="58038" y="0"/>
                  </a:lnTo>
                  <a:close/>
                </a:path>
              </a:pathLst>
            </a:custGeom>
            <a:solidFill>
              <a:srgbClr val="000000"/>
            </a:solidFill>
          </p:spPr>
          <p:txBody>
            <a:bodyPr wrap="square" lIns="0" tIns="0" rIns="0" bIns="0" rtlCol="0"/>
            <a:lstStyle/>
            <a:p>
              <a:endParaRPr/>
            </a:p>
          </p:txBody>
        </p:sp>
        <p:sp>
          <p:nvSpPr>
            <p:cNvPr id="32" name="object 32"/>
            <p:cNvSpPr/>
            <p:nvPr/>
          </p:nvSpPr>
          <p:spPr>
            <a:xfrm>
              <a:off x="7650353" y="5013197"/>
              <a:ext cx="828040" cy="216535"/>
            </a:xfrm>
            <a:custGeom>
              <a:avLst/>
              <a:gdLst/>
              <a:ahLst/>
              <a:cxnLst/>
              <a:rect l="l" t="t" r="r" b="b"/>
              <a:pathLst>
                <a:path w="828040" h="216535">
                  <a:moveTo>
                    <a:pt x="460501" y="0"/>
                  </a:moveTo>
                  <a:lnTo>
                    <a:pt x="460501" y="216026"/>
                  </a:lnTo>
                </a:path>
                <a:path w="828040" h="216535">
                  <a:moveTo>
                    <a:pt x="0" y="216026"/>
                  </a:moveTo>
                  <a:lnTo>
                    <a:pt x="828040" y="216026"/>
                  </a:lnTo>
                </a:path>
              </a:pathLst>
            </a:custGeom>
            <a:ln w="9525">
              <a:solidFill>
                <a:srgbClr val="497DBA"/>
              </a:solidFill>
            </a:ln>
          </p:spPr>
          <p:txBody>
            <a:bodyPr wrap="square" lIns="0" tIns="0" rIns="0" bIns="0" rtlCol="0"/>
            <a:lstStyle/>
            <a:p>
              <a:endParaRPr/>
            </a:p>
          </p:txBody>
        </p:sp>
        <p:sp>
          <p:nvSpPr>
            <p:cNvPr id="33" name="object 33"/>
            <p:cNvSpPr/>
            <p:nvPr/>
          </p:nvSpPr>
          <p:spPr>
            <a:xfrm>
              <a:off x="7598664" y="5229224"/>
              <a:ext cx="913765" cy="288290"/>
            </a:xfrm>
            <a:custGeom>
              <a:avLst/>
              <a:gdLst/>
              <a:ahLst/>
              <a:cxnLst/>
              <a:rect l="l" t="t" r="r" b="b"/>
              <a:pathLst>
                <a:path w="913765" h="288289">
                  <a:moveTo>
                    <a:pt x="103378" y="199390"/>
                  </a:moveTo>
                  <a:lnTo>
                    <a:pt x="102362" y="195453"/>
                  </a:lnTo>
                  <a:lnTo>
                    <a:pt x="99314" y="193802"/>
                  </a:lnTo>
                  <a:lnTo>
                    <a:pt x="96266" y="192024"/>
                  </a:lnTo>
                  <a:lnTo>
                    <a:pt x="92456" y="193040"/>
                  </a:lnTo>
                  <a:lnTo>
                    <a:pt x="58039" y="252044"/>
                  </a:lnTo>
                  <a:lnTo>
                    <a:pt x="58039" y="0"/>
                  </a:lnTo>
                  <a:lnTo>
                    <a:pt x="45339" y="0"/>
                  </a:lnTo>
                  <a:lnTo>
                    <a:pt x="45339" y="252044"/>
                  </a:lnTo>
                  <a:lnTo>
                    <a:pt x="10922" y="193040"/>
                  </a:lnTo>
                  <a:lnTo>
                    <a:pt x="7112" y="192024"/>
                  </a:lnTo>
                  <a:lnTo>
                    <a:pt x="4064" y="193802"/>
                  </a:lnTo>
                  <a:lnTo>
                    <a:pt x="1016" y="195453"/>
                  </a:lnTo>
                  <a:lnTo>
                    <a:pt x="0" y="199390"/>
                  </a:lnTo>
                  <a:lnTo>
                    <a:pt x="51689" y="288036"/>
                  </a:lnTo>
                  <a:lnTo>
                    <a:pt x="59016" y="275463"/>
                  </a:lnTo>
                  <a:lnTo>
                    <a:pt x="103378" y="199390"/>
                  </a:lnTo>
                  <a:close/>
                </a:path>
                <a:path w="913765" h="288289">
                  <a:moveTo>
                    <a:pt x="913511" y="199390"/>
                  </a:moveTo>
                  <a:lnTo>
                    <a:pt x="912495" y="195453"/>
                  </a:lnTo>
                  <a:lnTo>
                    <a:pt x="909447" y="193802"/>
                  </a:lnTo>
                  <a:lnTo>
                    <a:pt x="906399" y="192024"/>
                  </a:lnTo>
                  <a:lnTo>
                    <a:pt x="902462" y="193040"/>
                  </a:lnTo>
                  <a:lnTo>
                    <a:pt x="868172" y="251828"/>
                  </a:lnTo>
                  <a:lnTo>
                    <a:pt x="868045" y="252044"/>
                  </a:lnTo>
                  <a:lnTo>
                    <a:pt x="868172" y="0"/>
                  </a:lnTo>
                  <a:lnTo>
                    <a:pt x="855472" y="0"/>
                  </a:lnTo>
                  <a:lnTo>
                    <a:pt x="855472" y="252044"/>
                  </a:lnTo>
                  <a:lnTo>
                    <a:pt x="855472" y="275463"/>
                  </a:lnTo>
                  <a:lnTo>
                    <a:pt x="855345" y="251828"/>
                  </a:lnTo>
                  <a:lnTo>
                    <a:pt x="821055" y="193040"/>
                  </a:lnTo>
                  <a:lnTo>
                    <a:pt x="817118" y="192024"/>
                  </a:lnTo>
                  <a:lnTo>
                    <a:pt x="814070" y="193802"/>
                  </a:lnTo>
                  <a:lnTo>
                    <a:pt x="811149" y="195453"/>
                  </a:lnTo>
                  <a:lnTo>
                    <a:pt x="810006" y="199390"/>
                  </a:lnTo>
                  <a:lnTo>
                    <a:pt x="861822" y="288036"/>
                  </a:lnTo>
                  <a:lnTo>
                    <a:pt x="869149" y="275463"/>
                  </a:lnTo>
                  <a:lnTo>
                    <a:pt x="913511" y="199390"/>
                  </a:lnTo>
                  <a:close/>
                </a:path>
              </a:pathLst>
            </a:custGeom>
            <a:solidFill>
              <a:srgbClr val="497DBA"/>
            </a:solidFill>
          </p:spPr>
          <p:txBody>
            <a:bodyPr wrap="square" lIns="0" tIns="0" rIns="0" bIns="0" rtlCol="0"/>
            <a:lstStyle/>
            <a:p>
              <a:endParaRPr/>
            </a:p>
          </p:txBody>
        </p:sp>
        <p:sp>
          <p:nvSpPr>
            <p:cNvPr id="34" name="object 34"/>
            <p:cNvSpPr/>
            <p:nvPr/>
          </p:nvSpPr>
          <p:spPr>
            <a:xfrm>
              <a:off x="4781804" y="2721736"/>
              <a:ext cx="4222750" cy="3632200"/>
            </a:xfrm>
            <a:custGeom>
              <a:avLst/>
              <a:gdLst/>
              <a:ahLst/>
              <a:cxnLst/>
              <a:rect l="l" t="t" r="r" b="b"/>
              <a:pathLst>
                <a:path w="4222750" h="3632200">
                  <a:moveTo>
                    <a:pt x="234950" y="38100"/>
                  </a:moveTo>
                  <a:lnTo>
                    <a:pt x="222250" y="31750"/>
                  </a:lnTo>
                  <a:lnTo>
                    <a:pt x="158750" y="0"/>
                  </a:lnTo>
                  <a:lnTo>
                    <a:pt x="158750" y="31750"/>
                  </a:lnTo>
                  <a:lnTo>
                    <a:pt x="2794" y="31750"/>
                  </a:lnTo>
                  <a:lnTo>
                    <a:pt x="0" y="34671"/>
                  </a:lnTo>
                  <a:lnTo>
                    <a:pt x="0" y="1820545"/>
                  </a:lnTo>
                  <a:lnTo>
                    <a:pt x="2794" y="1823339"/>
                  </a:lnTo>
                  <a:lnTo>
                    <a:pt x="146050" y="1823339"/>
                  </a:lnTo>
                  <a:lnTo>
                    <a:pt x="146050" y="1855089"/>
                  </a:lnTo>
                  <a:lnTo>
                    <a:pt x="209550" y="1823339"/>
                  </a:lnTo>
                  <a:lnTo>
                    <a:pt x="222250" y="1816989"/>
                  </a:lnTo>
                  <a:lnTo>
                    <a:pt x="209550" y="1810639"/>
                  </a:lnTo>
                  <a:lnTo>
                    <a:pt x="146050" y="1778889"/>
                  </a:lnTo>
                  <a:lnTo>
                    <a:pt x="146050" y="1810639"/>
                  </a:lnTo>
                  <a:lnTo>
                    <a:pt x="12700" y="1810639"/>
                  </a:lnTo>
                  <a:lnTo>
                    <a:pt x="12700" y="44450"/>
                  </a:lnTo>
                  <a:lnTo>
                    <a:pt x="158750" y="44450"/>
                  </a:lnTo>
                  <a:lnTo>
                    <a:pt x="158750" y="76200"/>
                  </a:lnTo>
                  <a:lnTo>
                    <a:pt x="222250" y="44450"/>
                  </a:lnTo>
                  <a:lnTo>
                    <a:pt x="234950" y="38100"/>
                  </a:lnTo>
                  <a:close/>
                </a:path>
                <a:path w="4222750" h="3632200">
                  <a:moveTo>
                    <a:pt x="2660142" y="837958"/>
                  </a:moveTo>
                  <a:lnTo>
                    <a:pt x="2647442" y="831608"/>
                  </a:lnTo>
                  <a:lnTo>
                    <a:pt x="2583942" y="799846"/>
                  </a:lnTo>
                  <a:lnTo>
                    <a:pt x="2583942" y="831608"/>
                  </a:lnTo>
                  <a:lnTo>
                    <a:pt x="2337816" y="831608"/>
                  </a:lnTo>
                  <a:lnTo>
                    <a:pt x="2334895" y="834517"/>
                  </a:lnTo>
                  <a:lnTo>
                    <a:pt x="2334895" y="1468247"/>
                  </a:lnTo>
                  <a:lnTo>
                    <a:pt x="2098675" y="1468247"/>
                  </a:lnTo>
                  <a:lnTo>
                    <a:pt x="2098675" y="1436497"/>
                  </a:lnTo>
                  <a:lnTo>
                    <a:pt x="2022475" y="1474597"/>
                  </a:lnTo>
                  <a:lnTo>
                    <a:pt x="2098675" y="1512697"/>
                  </a:lnTo>
                  <a:lnTo>
                    <a:pt x="2098675" y="1480947"/>
                  </a:lnTo>
                  <a:lnTo>
                    <a:pt x="2344801" y="1480947"/>
                  </a:lnTo>
                  <a:lnTo>
                    <a:pt x="2347595" y="1478153"/>
                  </a:lnTo>
                  <a:lnTo>
                    <a:pt x="2347595" y="1474597"/>
                  </a:lnTo>
                  <a:lnTo>
                    <a:pt x="2347595" y="1468247"/>
                  </a:lnTo>
                  <a:lnTo>
                    <a:pt x="2347595" y="844308"/>
                  </a:lnTo>
                  <a:lnTo>
                    <a:pt x="2583942" y="844308"/>
                  </a:lnTo>
                  <a:lnTo>
                    <a:pt x="2583942" y="876058"/>
                  </a:lnTo>
                  <a:lnTo>
                    <a:pt x="2647442" y="844308"/>
                  </a:lnTo>
                  <a:lnTo>
                    <a:pt x="2660142" y="837958"/>
                  </a:lnTo>
                  <a:close/>
                </a:path>
                <a:path w="4222750" h="3632200">
                  <a:moveTo>
                    <a:pt x="2868549" y="3119526"/>
                  </a:moveTo>
                  <a:lnTo>
                    <a:pt x="2855849" y="3113176"/>
                  </a:lnTo>
                  <a:lnTo>
                    <a:pt x="2792349" y="3081426"/>
                  </a:lnTo>
                  <a:lnTo>
                    <a:pt x="2792349" y="3113176"/>
                  </a:lnTo>
                  <a:lnTo>
                    <a:pt x="1128649" y="3113176"/>
                  </a:lnTo>
                  <a:lnTo>
                    <a:pt x="1128649" y="2354834"/>
                  </a:lnTo>
                  <a:lnTo>
                    <a:pt x="1160399" y="2354834"/>
                  </a:lnTo>
                  <a:lnTo>
                    <a:pt x="1154049" y="2342134"/>
                  </a:lnTo>
                  <a:lnTo>
                    <a:pt x="1122299" y="2278634"/>
                  </a:lnTo>
                  <a:lnTo>
                    <a:pt x="1084199" y="2354834"/>
                  </a:lnTo>
                  <a:lnTo>
                    <a:pt x="1115949" y="2354834"/>
                  </a:lnTo>
                  <a:lnTo>
                    <a:pt x="1115949" y="3123031"/>
                  </a:lnTo>
                  <a:lnTo>
                    <a:pt x="1118870" y="3125876"/>
                  </a:lnTo>
                  <a:lnTo>
                    <a:pt x="2792349" y="3125876"/>
                  </a:lnTo>
                  <a:lnTo>
                    <a:pt x="2792349" y="3157626"/>
                  </a:lnTo>
                  <a:lnTo>
                    <a:pt x="2855849" y="3125876"/>
                  </a:lnTo>
                  <a:lnTo>
                    <a:pt x="2868549" y="3119526"/>
                  </a:lnTo>
                  <a:close/>
                </a:path>
                <a:path w="4222750" h="3632200">
                  <a:moveTo>
                    <a:pt x="3354578" y="1124712"/>
                  </a:moveTo>
                  <a:lnTo>
                    <a:pt x="3322828" y="1125664"/>
                  </a:lnTo>
                  <a:lnTo>
                    <a:pt x="3316706" y="913904"/>
                  </a:lnTo>
                  <a:lnTo>
                    <a:pt x="3348482" y="913003"/>
                  </a:lnTo>
                  <a:lnTo>
                    <a:pt x="3342208" y="901319"/>
                  </a:lnTo>
                  <a:lnTo>
                    <a:pt x="3308223" y="837958"/>
                  </a:lnTo>
                  <a:lnTo>
                    <a:pt x="3272282" y="915162"/>
                  </a:lnTo>
                  <a:lnTo>
                    <a:pt x="3304006" y="914273"/>
                  </a:lnTo>
                  <a:lnTo>
                    <a:pt x="3310140" y="1126045"/>
                  </a:lnTo>
                  <a:lnTo>
                    <a:pt x="3278378" y="1126998"/>
                  </a:lnTo>
                  <a:lnTo>
                    <a:pt x="3318637" y="1202055"/>
                  </a:lnTo>
                  <a:lnTo>
                    <a:pt x="3348075" y="1138682"/>
                  </a:lnTo>
                  <a:lnTo>
                    <a:pt x="3354578" y="1124712"/>
                  </a:lnTo>
                  <a:close/>
                </a:path>
                <a:path w="4222750" h="3632200">
                  <a:moveTo>
                    <a:pt x="4222369" y="1743202"/>
                  </a:moveTo>
                  <a:lnTo>
                    <a:pt x="4219575" y="1740408"/>
                  </a:lnTo>
                  <a:lnTo>
                    <a:pt x="4063619" y="1740408"/>
                  </a:lnTo>
                  <a:lnTo>
                    <a:pt x="4063619" y="1708658"/>
                  </a:lnTo>
                  <a:lnTo>
                    <a:pt x="3987419" y="1746758"/>
                  </a:lnTo>
                  <a:lnTo>
                    <a:pt x="4063619" y="1784858"/>
                  </a:lnTo>
                  <a:lnTo>
                    <a:pt x="4063619" y="1753108"/>
                  </a:lnTo>
                  <a:lnTo>
                    <a:pt x="4209669" y="1753108"/>
                  </a:lnTo>
                  <a:lnTo>
                    <a:pt x="4209669" y="3619119"/>
                  </a:lnTo>
                  <a:lnTo>
                    <a:pt x="3360928" y="3619119"/>
                  </a:lnTo>
                  <a:lnTo>
                    <a:pt x="3360928" y="3396869"/>
                  </a:lnTo>
                  <a:lnTo>
                    <a:pt x="3348228" y="3396869"/>
                  </a:lnTo>
                  <a:lnTo>
                    <a:pt x="3348228" y="3628974"/>
                  </a:lnTo>
                  <a:lnTo>
                    <a:pt x="3351022" y="3631819"/>
                  </a:lnTo>
                  <a:lnTo>
                    <a:pt x="4219575" y="3631819"/>
                  </a:lnTo>
                  <a:lnTo>
                    <a:pt x="4222369" y="3628974"/>
                  </a:lnTo>
                  <a:lnTo>
                    <a:pt x="4222369" y="3625469"/>
                  </a:lnTo>
                  <a:lnTo>
                    <a:pt x="4222369" y="3619119"/>
                  </a:lnTo>
                  <a:lnTo>
                    <a:pt x="4222369" y="1753108"/>
                  </a:lnTo>
                  <a:lnTo>
                    <a:pt x="4222369" y="1746758"/>
                  </a:lnTo>
                  <a:lnTo>
                    <a:pt x="4222369" y="1743202"/>
                  </a:lnTo>
                  <a:close/>
                </a:path>
              </a:pathLst>
            </a:custGeom>
            <a:solidFill>
              <a:srgbClr val="000000"/>
            </a:solidFill>
          </p:spPr>
          <p:txBody>
            <a:bodyPr wrap="square" lIns="0" tIns="0" rIns="0" bIns="0" rtlCol="0"/>
            <a:lstStyle/>
            <a:p>
              <a:endParaRPr/>
            </a:p>
          </p:txBody>
        </p:sp>
        <p:sp>
          <p:nvSpPr>
            <p:cNvPr id="35" name="object 35"/>
            <p:cNvSpPr/>
            <p:nvPr/>
          </p:nvSpPr>
          <p:spPr>
            <a:xfrm>
              <a:off x="4644009" y="2132799"/>
              <a:ext cx="4428490" cy="4524375"/>
            </a:xfrm>
            <a:custGeom>
              <a:avLst/>
              <a:gdLst/>
              <a:ahLst/>
              <a:cxnLst/>
              <a:rect l="l" t="t" r="r" b="b"/>
              <a:pathLst>
                <a:path w="4428490" h="4524375">
                  <a:moveTo>
                    <a:pt x="0" y="4524375"/>
                  </a:moveTo>
                  <a:lnTo>
                    <a:pt x="4428490" y="4524375"/>
                  </a:lnTo>
                  <a:lnTo>
                    <a:pt x="4428490" y="0"/>
                  </a:lnTo>
                  <a:lnTo>
                    <a:pt x="0" y="0"/>
                  </a:lnTo>
                  <a:lnTo>
                    <a:pt x="0" y="4524375"/>
                  </a:lnTo>
                  <a:close/>
                </a:path>
              </a:pathLst>
            </a:custGeom>
            <a:ln w="3175">
              <a:solidFill>
                <a:srgbClr val="000000"/>
              </a:solidFill>
              <a:prstDash val="sysDot"/>
            </a:ln>
          </p:spPr>
          <p:txBody>
            <a:bodyPr wrap="square" lIns="0" tIns="0" rIns="0" bIns="0" rtlCol="0"/>
            <a:lstStyle/>
            <a:p>
              <a:endParaRPr/>
            </a:p>
          </p:txBody>
        </p:sp>
      </p:grpSp>
      <p:sp>
        <p:nvSpPr>
          <p:cNvPr id="36" name="object 36"/>
          <p:cNvSpPr txBox="1"/>
          <p:nvPr/>
        </p:nvSpPr>
        <p:spPr>
          <a:xfrm>
            <a:off x="535940" y="6464985"/>
            <a:ext cx="203581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rlito"/>
                <a:cs typeface="Carlito"/>
              </a:rPr>
              <a:t>Bayero University, </a:t>
            </a:r>
            <a:r>
              <a:rPr sz="1200" spc="-5" dirty="0">
                <a:solidFill>
                  <a:srgbClr val="888888"/>
                </a:solidFill>
                <a:latin typeface="Carlito"/>
                <a:cs typeface="Carlito"/>
              </a:rPr>
              <a:t>Kano </a:t>
            </a:r>
            <a:r>
              <a:rPr sz="1200" dirty="0">
                <a:solidFill>
                  <a:srgbClr val="888888"/>
                </a:solidFill>
                <a:latin typeface="Carlito"/>
                <a:cs typeface="Carlito"/>
              </a:rPr>
              <a:t>-</a:t>
            </a:r>
            <a:r>
              <a:rPr sz="1200" spc="-20" dirty="0">
                <a:solidFill>
                  <a:srgbClr val="888888"/>
                </a:solidFill>
                <a:latin typeface="Carlito"/>
                <a:cs typeface="Carlito"/>
              </a:rPr>
              <a:t> </a:t>
            </a:r>
            <a:r>
              <a:rPr sz="1200" spc="-5" dirty="0">
                <a:solidFill>
                  <a:srgbClr val="888888"/>
                </a:solidFill>
                <a:latin typeface="Carlito"/>
                <a:cs typeface="Carlito"/>
              </a:rPr>
              <a:t>Nigeria</a:t>
            </a:r>
            <a:endParaRPr sz="1200">
              <a:latin typeface="Carlito"/>
              <a:cs typeface="Carlito"/>
            </a:endParaRPr>
          </a:p>
        </p:txBody>
      </p:sp>
      <p:sp>
        <p:nvSpPr>
          <p:cNvPr id="37" name="object 3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33</a:t>
            </a:fld>
            <a:endParaRPr dirty="0"/>
          </a:p>
        </p:txBody>
      </p:sp>
      <p:sp>
        <p:nvSpPr>
          <p:cNvPr id="38" name="object 38"/>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535940" y="1117696"/>
            <a:ext cx="7937500" cy="4857115"/>
          </a:xfrm>
          <a:prstGeom prst="rect">
            <a:avLst/>
          </a:prstGeom>
        </p:spPr>
        <p:txBody>
          <a:bodyPr vert="horz" wrap="square" lIns="0" tIns="59054" rIns="0" bIns="0" rtlCol="0">
            <a:spAutoFit/>
          </a:bodyPr>
          <a:lstStyle/>
          <a:p>
            <a:pPr marL="355600" indent="-343535">
              <a:lnSpc>
                <a:spcPct val="100000"/>
              </a:lnSpc>
              <a:spcBef>
                <a:spcPts val="464"/>
              </a:spcBef>
              <a:buFont typeface="Arial"/>
              <a:buChar char="•"/>
              <a:tabLst>
                <a:tab pos="355600" algn="l"/>
                <a:tab pos="356235" algn="l"/>
              </a:tabLst>
            </a:pPr>
            <a:r>
              <a:rPr sz="2800" spc="-20" dirty="0">
                <a:solidFill>
                  <a:srgbClr val="FF0000"/>
                </a:solidFill>
                <a:latin typeface="Carlito"/>
                <a:cs typeface="Carlito"/>
              </a:rPr>
              <a:t>Storage</a:t>
            </a:r>
            <a:endParaRPr sz="2800">
              <a:latin typeface="Carlito"/>
              <a:cs typeface="Carlito"/>
            </a:endParaRPr>
          </a:p>
          <a:p>
            <a:pPr marL="756285" lvl="1" indent="-287020">
              <a:lnSpc>
                <a:spcPct val="100000"/>
              </a:lnSpc>
              <a:spcBef>
                <a:spcPts val="315"/>
              </a:spcBef>
              <a:buFont typeface="Arial"/>
              <a:buChar char="–"/>
              <a:tabLst>
                <a:tab pos="756920" algn="l"/>
              </a:tabLst>
            </a:pPr>
            <a:r>
              <a:rPr sz="2400" dirty="0">
                <a:latin typeface="Carlito"/>
                <a:cs typeface="Carlito"/>
              </a:rPr>
              <a:t>Memory </a:t>
            </a:r>
            <a:r>
              <a:rPr sz="2400" spc="-5" dirty="0">
                <a:latin typeface="Carlito"/>
                <a:cs typeface="Carlito"/>
              </a:rPr>
              <a:t>can, </a:t>
            </a:r>
            <a:r>
              <a:rPr sz="2400" spc="-30" dirty="0">
                <a:latin typeface="Carlito"/>
                <a:cs typeface="Carlito"/>
              </a:rPr>
              <a:t>roughly, </a:t>
            </a:r>
            <a:r>
              <a:rPr sz="2400" spc="-5" dirty="0">
                <a:latin typeface="Carlito"/>
                <a:cs typeface="Carlito"/>
              </a:rPr>
              <a:t>be divided</a:t>
            </a:r>
            <a:r>
              <a:rPr sz="2400" spc="-15" dirty="0">
                <a:latin typeface="Carlito"/>
                <a:cs typeface="Carlito"/>
              </a:rPr>
              <a:t> into</a:t>
            </a:r>
            <a:endParaRPr sz="2400">
              <a:latin typeface="Carlito"/>
              <a:cs typeface="Carlito"/>
            </a:endParaRPr>
          </a:p>
          <a:p>
            <a:pPr marL="1155700" lvl="2" indent="-229235">
              <a:lnSpc>
                <a:spcPct val="100000"/>
              </a:lnSpc>
              <a:spcBef>
                <a:spcPts val="285"/>
              </a:spcBef>
              <a:buFont typeface="Arial"/>
              <a:buChar char="•"/>
              <a:tabLst>
                <a:tab pos="1155700" algn="l"/>
                <a:tab pos="1156335" algn="l"/>
              </a:tabLst>
            </a:pPr>
            <a:r>
              <a:rPr sz="2200" spc="-5" dirty="0">
                <a:latin typeface="Carlito"/>
                <a:cs typeface="Carlito"/>
              </a:rPr>
              <a:t>Main</a:t>
            </a:r>
            <a:r>
              <a:rPr sz="2200" spc="-30" dirty="0">
                <a:latin typeface="Carlito"/>
                <a:cs typeface="Carlito"/>
              </a:rPr>
              <a:t> </a:t>
            </a:r>
            <a:r>
              <a:rPr sz="2200" spc="-5" dirty="0">
                <a:latin typeface="Carlito"/>
                <a:cs typeface="Carlito"/>
              </a:rPr>
              <a:t>memory</a:t>
            </a:r>
            <a:endParaRPr sz="2200">
              <a:latin typeface="Carlito"/>
              <a:cs typeface="Carlito"/>
            </a:endParaRPr>
          </a:p>
          <a:p>
            <a:pPr marL="1612900" lvl="3" indent="-229235">
              <a:lnSpc>
                <a:spcPct val="100000"/>
              </a:lnSpc>
              <a:spcBef>
                <a:spcPts val="229"/>
              </a:spcBef>
              <a:buFont typeface="Arial"/>
              <a:buChar char="–"/>
              <a:tabLst>
                <a:tab pos="1613535" algn="l"/>
              </a:tabLst>
            </a:pPr>
            <a:r>
              <a:rPr sz="1800" dirty="0">
                <a:latin typeface="Carlito"/>
                <a:cs typeface="Carlito"/>
              </a:rPr>
              <a:t>Used </a:t>
            </a:r>
            <a:r>
              <a:rPr sz="1800" spc="-10" dirty="0">
                <a:latin typeface="Carlito"/>
                <a:cs typeface="Carlito"/>
              </a:rPr>
              <a:t>to </a:t>
            </a:r>
            <a:r>
              <a:rPr sz="1800" spc="-15" dirty="0">
                <a:latin typeface="Carlito"/>
                <a:cs typeface="Carlito"/>
              </a:rPr>
              <a:t>store </a:t>
            </a:r>
            <a:r>
              <a:rPr sz="1800" spc="-5" dirty="0">
                <a:latin typeface="Carlito"/>
                <a:cs typeface="Carlito"/>
              </a:rPr>
              <a:t>both </a:t>
            </a:r>
            <a:r>
              <a:rPr sz="1800" spc="-10" dirty="0">
                <a:latin typeface="Carlito"/>
                <a:cs typeface="Carlito"/>
              </a:rPr>
              <a:t>instructions </a:t>
            </a:r>
            <a:r>
              <a:rPr sz="1800" dirty="0">
                <a:latin typeface="Carlito"/>
                <a:cs typeface="Carlito"/>
              </a:rPr>
              <a:t>and</a:t>
            </a:r>
            <a:r>
              <a:rPr sz="1800" spc="60" dirty="0">
                <a:latin typeface="Carlito"/>
                <a:cs typeface="Carlito"/>
              </a:rPr>
              <a:t> </a:t>
            </a:r>
            <a:r>
              <a:rPr sz="1800" spc="-15" dirty="0">
                <a:latin typeface="Carlito"/>
                <a:cs typeface="Carlito"/>
              </a:rPr>
              <a:t>data</a:t>
            </a:r>
            <a:endParaRPr sz="1800">
              <a:latin typeface="Carlito"/>
              <a:cs typeface="Carlito"/>
            </a:endParaRPr>
          </a:p>
          <a:p>
            <a:pPr marL="1612900" lvl="3" indent="-229235">
              <a:lnSpc>
                <a:spcPct val="100000"/>
              </a:lnSpc>
              <a:spcBef>
                <a:spcPts val="219"/>
              </a:spcBef>
              <a:buFont typeface="Arial"/>
              <a:buChar char="–"/>
              <a:tabLst>
                <a:tab pos="1613535" algn="l"/>
              </a:tabLst>
            </a:pPr>
            <a:r>
              <a:rPr sz="1800" spc="-5" dirty="0">
                <a:latin typeface="Carlito"/>
                <a:cs typeface="Carlito"/>
              </a:rPr>
              <a:t>Can hold whole </a:t>
            </a:r>
            <a:r>
              <a:rPr sz="1800" spc="-15" dirty="0">
                <a:latin typeface="Carlito"/>
                <a:cs typeface="Carlito"/>
              </a:rPr>
              <a:t>programs </a:t>
            </a:r>
            <a:r>
              <a:rPr sz="1800" dirty="0">
                <a:latin typeface="Carlito"/>
                <a:cs typeface="Carlito"/>
              </a:rPr>
              <a:t>and all their</a:t>
            </a:r>
            <a:r>
              <a:rPr sz="1800" spc="50" dirty="0">
                <a:latin typeface="Carlito"/>
                <a:cs typeface="Carlito"/>
              </a:rPr>
              <a:t> </a:t>
            </a:r>
            <a:r>
              <a:rPr sz="1800" spc="-15" dirty="0">
                <a:latin typeface="Carlito"/>
                <a:cs typeface="Carlito"/>
              </a:rPr>
              <a:t>data</a:t>
            </a:r>
            <a:endParaRPr sz="1800">
              <a:latin typeface="Carlito"/>
              <a:cs typeface="Carlito"/>
            </a:endParaRPr>
          </a:p>
          <a:p>
            <a:pPr marL="1612900" lvl="3" indent="-229235">
              <a:lnSpc>
                <a:spcPts val="2050"/>
              </a:lnSpc>
              <a:spcBef>
                <a:spcPts val="215"/>
              </a:spcBef>
              <a:buFont typeface="Arial"/>
              <a:buChar char="–"/>
              <a:tabLst>
                <a:tab pos="1613535" algn="l"/>
              </a:tabLst>
            </a:pPr>
            <a:r>
              <a:rPr sz="1800" spc="-10" dirty="0">
                <a:latin typeface="Carlito"/>
                <a:cs typeface="Carlito"/>
              </a:rPr>
              <a:t>Generally </a:t>
            </a:r>
            <a:r>
              <a:rPr sz="1800" spc="-15" dirty="0">
                <a:latin typeface="Carlito"/>
                <a:cs typeface="Carlito"/>
              </a:rPr>
              <a:t>physically separate </a:t>
            </a:r>
            <a:r>
              <a:rPr sz="1800" spc="-10" dirty="0">
                <a:latin typeface="Carlito"/>
                <a:cs typeface="Carlito"/>
              </a:rPr>
              <a:t>from </a:t>
            </a:r>
            <a:r>
              <a:rPr sz="1800" dirty="0">
                <a:latin typeface="Carlito"/>
                <a:cs typeface="Carlito"/>
              </a:rPr>
              <a:t>the </a:t>
            </a:r>
            <a:r>
              <a:rPr sz="1800" spc="-5" dirty="0">
                <a:latin typeface="Carlito"/>
                <a:cs typeface="Carlito"/>
              </a:rPr>
              <a:t>main CPU </a:t>
            </a:r>
            <a:r>
              <a:rPr sz="1800" dirty="0">
                <a:latin typeface="Carlito"/>
                <a:cs typeface="Carlito"/>
              </a:rPr>
              <a:t>and </a:t>
            </a:r>
            <a:r>
              <a:rPr sz="1800" spc="-15" dirty="0">
                <a:latin typeface="Carlito"/>
                <a:cs typeface="Carlito"/>
              </a:rPr>
              <a:t>therefore</a:t>
            </a:r>
            <a:r>
              <a:rPr sz="1800" spc="160" dirty="0">
                <a:latin typeface="Carlito"/>
                <a:cs typeface="Carlito"/>
              </a:rPr>
              <a:t> </a:t>
            </a:r>
            <a:r>
              <a:rPr sz="1800" spc="-5" dirty="0">
                <a:latin typeface="Carlito"/>
                <a:cs typeface="Carlito"/>
              </a:rPr>
              <a:t>slow</a:t>
            </a:r>
            <a:endParaRPr sz="1800">
              <a:latin typeface="Carlito"/>
              <a:cs typeface="Carlito"/>
            </a:endParaRPr>
          </a:p>
          <a:p>
            <a:pPr marL="1612900">
              <a:lnSpc>
                <a:spcPts val="2050"/>
              </a:lnSpc>
            </a:pPr>
            <a:r>
              <a:rPr sz="1800" spc="-10" dirty="0">
                <a:latin typeface="Carlito"/>
                <a:cs typeface="Carlito"/>
              </a:rPr>
              <a:t>compared to </a:t>
            </a:r>
            <a:r>
              <a:rPr sz="1800" dirty="0">
                <a:latin typeface="Carlito"/>
                <a:cs typeface="Carlito"/>
              </a:rPr>
              <a:t>the</a:t>
            </a:r>
            <a:r>
              <a:rPr sz="1800" spc="30" dirty="0">
                <a:latin typeface="Carlito"/>
                <a:cs typeface="Carlito"/>
              </a:rPr>
              <a:t> </a:t>
            </a:r>
            <a:r>
              <a:rPr sz="1800" spc="-15" dirty="0">
                <a:latin typeface="Carlito"/>
                <a:cs typeface="Carlito"/>
              </a:rPr>
              <a:t>Registers</a:t>
            </a:r>
            <a:endParaRPr sz="1800">
              <a:latin typeface="Carlito"/>
              <a:cs typeface="Carlito"/>
            </a:endParaRPr>
          </a:p>
          <a:p>
            <a:pPr marL="1155700" lvl="2" indent="-229235">
              <a:lnSpc>
                <a:spcPct val="100000"/>
              </a:lnSpc>
              <a:spcBef>
                <a:spcPts val="250"/>
              </a:spcBef>
              <a:buFont typeface="Arial"/>
              <a:buChar char="•"/>
              <a:tabLst>
                <a:tab pos="1155700" algn="l"/>
                <a:tab pos="1156335" algn="l"/>
              </a:tabLst>
            </a:pPr>
            <a:r>
              <a:rPr sz="2200" spc="-20" dirty="0">
                <a:latin typeface="Carlito"/>
                <a:cs typeface="Carlito"/>
              </a:rPr>
              <a:t>Registers</a:t>
            </a:r>
            <a:endParaRPr sz="2200">
              <a:latin typeface="Carlito"/>
              <a:cs typeface="Carlito"/>
            </a:endParaRPr>
          </a:p>
          <a:p>
            <a:pPr marL="1612900" marR="48260" lvl="3" indent="-228600">
              <a:lnSpc>
                <a:spcPts val="1939"/>
              </a:lnSpc>
              <a:spcBef>
                <a:spcPts val="480"/>
              </a:spcBef>
              <a:buFont typeface="Arial"/>
              <a:buChar char="–"/>
              <a:tabLst>
                <a:tab pos="1613535" algn="l"/>
              </a:tabLst>
            </a:pPr>
            <a:r>
              <a:rPr sz="1800" dirty="0">
                <a:latin typeface="Carlito"/>
                <a:cs typeface="Carlito"/>
              </a:rPr>
              <a:t>Used </a:t>
            </a:r>
            <a:r>
              <a:rPr sz="1800" spc="-10" dirty="0">
                <a:latin typeface="Carlito"/>
                <a:cs typeface="Carlito"/>
              </a:rPr>
              <a:t>to </a:t>
            </a:r>
            <a:r>
              <a:rPr sz="1800" spc="-15" dirty="0">
                <a:latin typeface="Carlito"/>
                <a:cs typeface="Carlito"/>
              </a:rPr>
              <a:t>store </a:t>
            </a:r>
            <a:r>
              <a:rPr sz="1800" spc="-5" dirty="0">
                <a:latin typeface="Carlito"/>
                <a:cs typeface="Carlito"/>
              </a:rPr>
              <a:t>active </a:t>
            </a:r>
            <a:r>
              <a:rPr sz="1800" spc="-10" dirty="0">
                <a:latin typeface="Carlito"/>
                <a:cs typeface="Carlito"/>
              </a:rPr>
              <a:t>instructions </a:t>
            </a:r>
            <a:r>
              <a:rPr sz="1800" dirty="0">
                <a:latin typeface="Carlito"/>
                <a:cs typeface="Carlito"/>
              </a:rPr>
              <a:t>and </a:t>
            </a:r>
            <a:r>
              <a:rPr sz="1800" spc="-15" dirty="0">
                <a:latin typeface="Carlito"/>
                <a:cs typeface="Carlito"/>
              </a:rPr>
              <a:t>data </a:t>
            </a:r>
            <a:r>
              <a:rPr sz="1800" spc="-5" dirty="0">
                <a:latin typeface="Carlito"/>
                <a:cs typeface="Carlito"/>
              </a:rPr>
              <a:t>which </a:t>
            </a:r>
            <a:r>
              <a:rPr sz="1800" spc="-10" dirty="0">
                <a:latin typeface="Carlito"/>
                <a:cs typeface="Carlito"/>
              </a:rPr>
              <a:t>are currently </a:t>
            </a:r>
            <a:r>
              <a:rPr sz="1800" spc="-5" dirty="0">
                <a:latin typeface="Carlito"/>
                <a:cs typeface="Carlito"/>
              </a:rPr>
              <a:t>being  used</a:t>
            </a:r>
            <a:endParaRPr sz="1800">
              <a:latin typeface="Carlito"/>
              <a:cs typeface="Carlito"/>
            </a:endParaRPr>
          </a:p>
          <a:p>
            <a:pPr marL="1612900" lvl="3" indent="-229235">
              <a:lnSpc>
                <a:spcPct val="100000"/>
              </a:lnSpc>
              <a:spcBef>
                <a:spcPts val="195"/>
              </a:spcBef>
              <a:buFont typeface="Arial"/>
              <a:buChar char="–"/>
              <a:tabLst>
                <a:tab pos="1613535" algn="l"/>
              </a:tabLst>
            </a:pPr>
            <a:r>
              <a:rPr sz="1800" spc="-10" dirty="0">
                <a:latin typeface="Carlito"/>
                <a:cs typeface="Carlito"/>
              </a:rPr>
              <a:t>Each </a:t>
            </a:r>
            <a:r>
              <a:rPr sz="1800" spc="-15" dirty="0">
                <a:latin typeface="Carlito"/>
                <a:cs typeface="Carlito"/>
              </a:rPr>
              <a:t>register </a:t>
            </a:r>
            <a:r>
              <a:rPr sz="1800" spc="-5" dirty="0">
                <a:latin typeface="Carlito"/>
                <a:cs typeface="Carlito"/>
              </a:rPr>
              <a:t>holds one</a:t>
            </a:r>
            <a:r>
              <a:rPr sz="1800" spc="50" dirty="0">
                <a:latin typeface="Carlito"/>
                <a:cs typeface="Carlito"/>
              </a:rPr>
              <a:t> </a:t>
            </a:r>
            <a:r>
              <a:rPr sz="1800" spc="-15" dirty="0">
                <a:latin typeface="Carlito"/>
                <a:cs typeface="Carlito"/>
              </a:rPr>
              <a:t>word</a:t>
            </a:r>
            <a:endParaRPr sz="1800">
              <a:latin typeface="Carlito"/>
              <a:cs typeface="Carlito"/>
            </a:endParaRPr>
          </a:p>
          <a:p>
            <a:pPr marL="1612900" lvl="3" indent="-229235">
              <a:lnSpc>
                <a:spcPct val="100000"/>
              </a:lnSpc>
              <a:spcBef>
                <a:spcPts val="215"/>
              </a:spcBef>
              <a:buFont typeface="Arial"/>
              <a:buChar char="–"/>
              <a:tabLst>
                <a:tab pos="1613535" algn="l"/>
              </a:tabLst>
            </a:pPr>
            <a:r>
              <a:rPr sz="1800" spc="-15" dirty="0">
                <a:latin typeface="Carlito"/>
                <a:cs typeface="Carlito"/>
              </a:rPr>
              <a:t>Physically </a:t>
            </a:r>
            <a:r>
              <a:rPr sz="1800" spc="-5" dirty="0">
                <a:latin typeface="Carlito"/>
                <a:cs typeface="Carlito"/>
              </a:rPr>
              <a:t>within </a:t>
            </a:r>
            <a:r>
              <a:rPr sz="1800" dirty="0">
                <a:latin typeface="Carlito"/>
                <a:cs typeface="Carlito"/>
              </a:rPr>
              <a:t>the </a:t>
            </a:r>
            <a:r>
              <a:rPr sz="1800" spc="-15" dirty="0">
                <a:latin typeface="Carlito"/>
                <a:cs typeface="Carlito"/>
              </a:rPr>
              <a:t>CPU, therefore </a:t>
            </a:r>
            <a:r>
              <a:rPr sz="1800" dirty="0">
                <a:latin typeface="Carlito"/>
                <a:cs typeface="Carlito"/>
              </a:rPr>
              <a:t>very </a:t>
            </a:r>
            <a:r>
              <a:rPr sz="1800" spc="-15" dirty="0">
                <a:latin typeface="Carlito"/>
                <a:cs typeface="Carlito"/>
              </a:rPr>
              <a:t>fast </a:t>
            </a:r>
            <a:r>
              <a:rPr sz="1800" spc="-10" dirty="0">
                <a:latin typeface="Carlito"/>
                <a:cs typeface="Carlito"/>
              </a:rPr>
              <a:t>compared to</a:t>
            </a:r>
            <a:r>
              <a:rPr sz="1800" spc="114" dirty="0">
                <a:latin typeface="Carlito"/>
                <a:cs typeface="Carlito"/>
              </a:rPr>
              <a:t> </a:t>
            </a:r>
            <a:r>
              <a:rPr sz="1800" dirty="0">
                <a:latin typeface="Carlito"/>
                <a:cs typeface="Carlito"/>
              </a:rPr>
              <a:t>MM</a:t>
            </a:r>
            <a:endParaRPr sz="1800">
              <a:latin typeface="Carlito"/>
              <a:cs typeface="Carlito"/>
            </a:endParaRPr>
          </a:p>
          <a:p>
            <a:pPr marL="1612900" lvl="3" indent="-229235">
              <a:lnSpc>
                <a:spcPct val="100000"/>
              </a:lnSpc>
              <a:spcBef>
                <a:spcPts val="215"/>
              </a:spcBef>
              <a:buFont typeface="Arial"/>
              <a:buChar char="–"/>
              <a:tabLst>
                <a:tab pos="1613535" algn="l"/>
              </a:tabLst>
            </a:pPr>
            <a:r>
              <a:rPr sz="1800" spc="-5" dirty="0">
                <a:latin typeface="Carlito"/>
                <a:cs typeface="Carlito"/>
              </a:rPr>
              <a:t>Some </a:t>
            </a:r>
            <a:r>
              <a:rPr sz="1800" spc="-15" dirty="0">
                <a:latin typeface="Carlito"/>
                <a:cs typeface="Carlito"/>
              </a:rPr>
              <a:t>registers </a:t>
            </a:r>
            <a:r>
              <a:rPr sz="1800" spc="-10" dirty="0">
                <a:latin typeface="Carlito"/>
                <a:cs typeface="Carlito"/>
              </a:rPr>
              <a:t>are</a:t>
            </a:r>
            <a:r>
              <a:rPr sz="1800" spc="20" dirty="0">
                <a:latin typeface="Carlito"/>
                <a:cs typeface="Carlito"/>
              </a:rPr>
              <a:t> </a:t>
            </a:r>
            <a:r>
              <a:rPr sz="1800" spc="-5" dirty="0">
                <a:latin typeface="Carlito"/>
                <a:cs typeface="Carlito"/>
              </a:rPr>
              <a:t>special-purpose</a:t>
            </a:r>
            <a:endParaRPr sz="1800">
              <a:latin typeface="Carlito"/>
              <a:cs typeface="Carlito"/>
            </a:endParaRPr>
          </a:p>
          <a:p>
            <a:pPr marL="1841500">
              <a:lnSpc>
                <a:spcPct val="100000"/>
              </a:lnSpc>
              <a:spcBef>
                <a:spcPts val="215"/>
              </a:spcBef>
            </a:pPr>
            <a:r>
              <a:rPr sz="1800" spc="-5" dirty="0">
                <a:latin typeface="Arial"/>
                <a:cs typeface="Arial"/>
              </a:rPr>
              <a:t>» </a:t>
            </a:r>
            <a:r>
              <a:rPr sz="1800" spc="-10" dirty="0">
                <a:latin typeface="Carlito"/>
                <a:cs typeface="Carlito"/>
              </a:rPr>
              <a:t>Instruction</a:t>
            </a:r>
            <a:r>
              <a:rPr sz="1800" spc="-200" dirty="0">
                <a:latin typeface="Carlito"/>
                <a:cs typeface="Carlito"/>
              </a:rPr>
              <a:t> </a:t>
            </a:r>
            <a:r>
              <a:rPr sz="1800" spc="-15" dirty="0">
                <a:latin typeface="Carlito"/>
                <a:cs typeface="Carlito"/>
              </a:rPr>
              <a:t>registers</a:t>
            </a:r>
            <a:endParaRPr sz="1800">
              <a:latin typeface="Carlito"/>
              <a:cs typeface="Carlito"/>
            </a:endParaRPr>
          </a:p>
          <a:p>
            <a:pPr marL="1841500">
              <a:lnSpc>
                <a:spcPct val="100000"/>
              </a:lnSpc>
              <a:spcBef>
                <a:spcPts val="219"/>
              </a:spcBef>
            </a:pPr>
            <a:r>
              <a:rPr sz="1800" spc="-5" dirty="0">
                <a:latin typeface="Arial"/>
                <a:cs typeface="Arial"/>
              </a:rPr>
              <a:t>» </a:t>
            </a:r>
            <a:r>
              <a:rPr sz="1800" spc="-15" dirty="0">
                <a:latin typeface="Carlito"/>
                <a:cs typeface="Carlito"/>
              </a:rPr>
              <a:t>Program</a:t>
            </a:r>
            <a:r>
              <a:rPr sz="1800" spc="-204" dirty="0">
                <a:latin typeface="Carlito"/>
                <a:cs typeface="Carlito"/>
              </a:rPr>
              <a:t> </a:t>
            </a:r>
            <a:r>
              <a:rPr sz="1800" spc="-15" dirty="0">
                <a:latin typeface="Carlito"/>
                <a:cs typeface="Carlito"/>
              </a:rPr>
              <a:t>counters</a:t>
            </a:r>
            <a:endParaRPr sz="18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txBox="1"/>
          <p:nvPr/>
        </p:nvSpPr>
        <p:spPr>
          <a:xfrm>
            <a:off x="535940" y="6464985"/>
            <a:ext cx="203581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rlito"/>
                <a:cs typeface="Carlito"/>
              </a:rPr>
              <a:t>Bayero University, </a:t>
            </a:r>
            <a:r>
              <a:rPr sz="1200" spc="-5" dirty="0">
                <a:solidFill>
                  <a:srgbClr val="888888"/>
                </a:solidFill>
                <a:latin typeface="Carlito"/>
                <a:cs typeface="Carlito"/>
              </a:rPr>
              <a:t>Kano </a:t>
            </a:r>
            <a:r>
              <a:rPr sz="1200" dirty="0">
                <a:solidFill>
                  <a:srgbClr val="888888"/>
                </a:solidFill>
                <a:latin typeface="Carlito"/>
                <a:cs typeface="Carlito"/>
              </a:rPr>
              <a:t>-</a:t>
            </a:r>
            <a:r>
              <a:rPr sz="1200" spc="-20" dirty="0">
                <a:solidFill>
                  <a:srgbClr val="888888"/>
                </a:solidFill>
                <a:latin typeface="Carlito"/>
                <a:cs typeface="Carlito"/>
              </a:rPr>
              <a:t> </a:t>
            </a:r>
            <a:r>
              <a:rPr sz="1200" spc="-5" dirty="0">
                <a:solidFill>
                  <a:srgbClr val="888888"/>
                </a:solidFill>
                <a:latin typeface="Carlito"/>
                <a:cs typeface="Carlito"/>
              </a:rPr>
              <a:t>Nigeria</a:t>
            </a:r>
            <a:endParaRPr sz="1200">
              <a:latin typeface="Carlito"/>
              <a:cs typeface="Carlito"/>
            </a:endParaRP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34</a:t>
            </a:fld>
            <a:endParaRPr dirty="0"/>
          </a:p>
        </p:txBody>
      </p:sp>
      <p:sp>
        <p:nvSpPr>
          <p:cNvPr id="14" name="object 14"/>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535940" y="1098765"/>
            <a:ext cx="7969250" cy="3551554"/>
          </a:xfrm>
          <a:prstGeom prst="rect">
            <a:avLst/>
          </a:prstGeom>
        </p:spPr>
        <p:txBody>
          <a:bodyPr vert="horz" wrap="square" lIns="0" tIns="118110" rIns="0" bIns="0" rtlCol="0">
            <a:spAutoFit/>
          </a:bodyPr>
          <a:lstStyle/>
          <a:p>
            <a:pPr marL="355600" indent="-343535">
              <a:lnSpc>
                <a:spcPct val="100000"/>
              </a:lnSpc>
              <a:spcBef>
                <a:spcPts val="930"/>
              </a:spcBef>
              <a:buFont typeface="Arial"/>
              <a:buChar char="•"/>
              <a:tabLst>
                <a:tab pos="355600" algn="l"/>
                <a:tab pos="356235" algn="l"/>
              </a:tabLst>
            </a:pPr>
            <a:r>
              <a:rPr sz="3200" dirty="0">
                <a:solidFill>
                  <a:srgbClr val="FF0000"/>
                </a:solidFill>
                <a:latin typeface="Carlito"/>
                <a:cs typeface="Carlito"/>
              </a:rPr>
              <a:t>I/O</a:t>
            </a:r>
            <a:endParaRPr sz="3200">
              <a:latin typeface="Carlito"/>
              <a:cs typeface="Carlito"/>
            </a:endParaRPr>
          </a:p>
          <a:p>
            <a:pPr marL="756285" marR="5080" lvl="1" indent="-287020">
              <a:lnSpc>
                <a:spcPct val="100000"/>
              </a:lnSpc>
              <a:spcBef>
                <a:spcPts val="625"/>
              </a:spcBef>
              <a:buFont typeface="Arial"/>
              <a:buChar char="–"/>
              <a:tabLst>
                <a:tab pos="756920" algn="l"/>
              </a:tabLst>
            </a:pPr>
            <a:r>
              <a:rPr sz="2400" spc="-10" dirty="0">
                <a:latin typeface="Carlito"/>
                <a:cs typeface="Carlito"/>
              </a:rPr>
              <a:t>Computers </a:t>
            </a:r>
            <a:r>
              <a:rPr sz="2400" spc="-15" dirty="0">
                <a:latin typeface="Carlito"/>
                <a:cs typeface="Carlito"/>
              </a:rPr>
              <a:t>are </a:t>
            </a:r>
            <a:r>
              <a:rPr sz="2400" spc="-5" dirty="0">
                <a:latin typeface="Carlito"/>
                <a:cs typeface="Carlito"/>
              </a:rPr>
              <a:t>useless </a:t>
            </a:r>
            <a:r>
              <a:rPr sz="2400" dirty="0">
                <a:latin typeface="Carlito"/>
                <a:cs typeface="Carlito"/>
              </a:rPr>
              <a:t>if </a:t>
            </a:r>
            <a:r>
              <a:rPr sz="2400" spc="-10" dirty="0">
                <a:latin typeface="Carlito"/>
                <a:cs typeface="Carlito"/>
              </a:rPr>
              <a:t>there </a:t>
            </a:r>
            <a:r>
              <a:rPr sz="2400" dirty="0">
                <a:latin typeface="Carlito"/>
                <a:cs typeface="Carlito"/>
              </a:rPr>
              <a:t>is </a:t>
            </a:r>
            <a:r>
              <a:rPr sz="2400" spc="-5" dirty="0">
                <a:latin typeface="Carlito"/>
                <a:cs typeface="Carlito"/>
              </a:rPr>
              <a:t>no </a:t>
            </a:r>
            <a:r>
              <a:rPr sz="2400" dirty="0">
                <a:latin typeface="Carlito"/>
                <a:cs typeface="Carlito"/>
              </a:rPr>
              <a:t>means </a:t>
            </a:r>
            <a:r>
              <a:rPr sz="2400" spc="-5" dirty="0">
                <a:latin typeface="Carlito"/>
                <a:cs typeface="Carlito"/>
              </a:rPr>
              <a:t>of </a:t>
            </a:r>
            <a:r>
              <a:rPr sz="2400" spc="-10" dirty="0">
                <a:latin typeface="Carlito"/>
                <a:cs typeface="Carlito"/>
              </a:rPr>
              <a:t>putting </a:t>
            </a:r>
            <a:r>
              <a:rPr sz="2400" spc="-15" dirty="0">
                <a:latin typeface="Carlito"/>
                <a:cs typeface="Carlito"/>
              </a:rPr>
              <a:t>stuff  </a:t>
            </a:r>
            <a:r>
              <a:rPr sz="2400" dirty="0">
                <a:latin typeface="Carlito"/>
                <a:cs typeface="Carlito"/>
              </a:rPr>
              <a:t>in and </a:t>
            </a:r>
            <a:r>
              <a:rPr sz="2400" spc="-15" dirty="0">
                <a:latin typeface="Carlito"/>
                <a:cs typeface="Carlito"/>
              </a:rPr>
              <a:t>getting stuff</a:t>
            </a:r>
            <a:r>
              <a:rPr sz="2400" spc="-35" dirty="0">
                <a:latin typeface="Carlito"/>
                <a:cs typeface="Carlito"/>
              </a:rPr>
              <a:t> </a:t>
            </a:r>
            <a:r>
              <a:rPr sz="2400" spc="-10" dirty="0">
                <a:latin typeface="Carlito"/>
                <a:cs typeface="Carlito"/>
              </a:rPr>
              <a:t>out</a:t>
            </a:r>
            <a:endParaRPr sz="2400">
              <a:latin typeface="Carlito"/>
              <a:cs typeface="Carlito"/>
            </a:endParaRPr>
          </a:p>
          <a:p>
            <a:pPr marL="756285" marR="603885" lvl="1" indent="-287020">
              <a:lnSpc>
                <a:spcPct val="100000"/>
              </a:lnSpc>
              <a:spcBef>
                <a:spcPts val="575"/>
              </a:spcBef>
              <a:buFont typeface="Arial"/>
              <a:buChar char="–"/>
              <a:tabLst>
                <a:tab pos="756920" algn="l"/>
              </a:tabLst>
            </a:pPr>
            <a:r>
              <a:rPr sz="2400" spc="-10" dirty="0">
                <a:latin typeface="Carlito"/>
                <a:cs typeface="Carlito"/>
              </a:rPr>
              <a:t>Most </a:t>
            </a:r>
            <a:r>
              <a:rPr sz="2400" spc="-5" dirty="0">
                <a:latin typeface="Carlito"/>
                <a:cs typeface="Carlito"/>
              </a:rPr>
              <a:t>devices </a:t>
            </a:r>
            <a:r>
              <a:rPr sz="2400" spc="-20" dirty="0">
                <a:latin typeface="Carlito"/>
                <a:cs typeface="Carlito"/>
              </a:rPr>
              <a:t>have </a:t>
            </a:r>
            <a:r>
              <a:rPr sz="2400" spc="-5" dirty="0">
                <a:latin typeface="Carlito"/>
                <a:cs typeface="Carlito"/>
              </a:rPr>
              <a:t>some I/O </a:t>
            </a:r>
            <a:r>
              <a:rPr sz="2400" spc="-15" dirty="0">
                <a:latin typeface="Carlito"/>
                <a:cs typeface="Carlito"/>
              </a:rPr>
              <a:t>controller </a:t>
            </a:r>
            <a:r>
              <a:rPr sz="2400" dirty="0">
                <a:latin typeface="Carlito"/>
                <a:cs typeface="Carlito"/>
              </a:rPr>
              <a:t>which </a:t>
            </a:r>
            <a:r>
              <a:rPr sz="2400" spc="-5" dirty="0">
                <a:latin typeface="Carlito"/>
                <a:cs typeface="Carlito"/>
              </a:rPr>
              <a:t>handles  </a:t>
            </a:r>
            <a:r>
              <a:rPr sz="2400" spc="-10" dirty="0">
                <a:latin typeface="Carlito"/>
                <a:cs typeface="Carlito"/>
              </a:rPr>
              <a:t>external</a:t>
            </a:r>
            <a:r>
              <a:rPr sz="2400" spc="-40" dirty="0">
                <a:latin typeface="Carlito"/>
                <a:cs typeface="Carlito"/>
              </a:rPr>
              <a:t> </a:t>
            </a:r>
            <a:r>
              <a:rPr sz="2400" spc="-5" dirty="0">
                <a:latin typeface="Carlito"/>
                <a:cs typeface="Carlito"/>
              </a:rPr>
              <a:t>devices</a:t>
            </a:r>
            <a:endParaRPr sz="2400">
              <a:latin typeface="Carlito"/>
              <a:cs typeface="Carlito"/>
            </a:endParaRPr>
          </a:p>
          <a:p>
            <a:pPr marL="756285" lvl="1" indent="-287020">
              <a:lnSpc>
                <a:spcPct val="100000"/>
              </a:lnSpc>
              <a:spcBef>
                <a:spcPts val="580"/>
              </a:spcBef>
              <a:buFont typeface="Arial"/>
              <a:buChar char="–"/>
              <a:tabLst>
                <a:tab pos="756920" algn="l"/>
              </a:tabLst>
            </a:pPr>
            <a:r>
              <a:rPr sz="2400" spc="-5" dirty="0">
                <a:latin typeface="Carlito"/>
                <a:cs typeface="Carlito"/>
              </a:rPr>
              <a:t>These </a:t>
            </a:r>
            <a:r>
              <a:rPr sz="2400" spc="-15" dirty="0">
                <a:latin typeface="Carlito"/>
                <a:cs typeface="Carlito"/>
              </a:rPr>
              <a:t>controllers </a:t>
            </a:r>
            <a:r>
              <a:rPr sz="2400" spc="-10" dirty="0">
                <a:latin typeface="Carlito"/>
                <a:cs typeface="Carlito"/>
              </a:rPr>
              <a:t>work </a:t>
            </a:r>
            <a:r>
              <a:rPr sz="2400" dirty="0">
                <a:latin typeface="Carlito"/>
                <a:cs typeface="Carlito"/>
              </a:rPr>
              <a:t>in </a:t>
            </a:r>
            <a:r>
              <a:rPr sz="2400" spc="-15" dirty="0">
                <a:latin typeface="Carlito"/>
                <a:cs typeface="Carlito"/>
              </a:rPr>
              <a:t>several</a:t>
            </a:r>
            <a:r>
              <a:rPr sz="2400" spc="-30" dirty="0">
                <a:latin typeface="Carlito"/>
                <a:cs typeface="Carlito"/>
              </a:rPr>
              <a:t> </a:t>
            </a:r>
            <a:r>
              <a:rPr sz="2400" spc="-25" dirty="0">
                <a:latin typeface="Carlito"/>
                <a:cs typeface="Carlito"/>
              </a:rPr>
              <a:t>ways</a:t>
            </a:r>
            <a:endParaRPr sz="2400">
              <a:latin typeface="Carlito"/>
              <a:cs typeface="Carlito"/>
            </a:endParaRPr>
          </a:p>
          <a:p>
            <a:pPr marL="1155700" lvl="2" indent="-229235">
              <a:lnSpc>
                <a:spcPct val="100000"/>
              </a:lnSpc>
              <a:spcBef>
                <a:spcPts val="575"/>
              </a:spcBef>
              <a:buFont typeface="Arial"/>
              <a:buChar char="•"/>
              <a:tabLst>
                <a:tab pos="1156335" algn="l"/>
              </a:tabLst>
            </a:pPr>
            <a:r>
              <a:rPr sz="2400" dirty="0">
                <a:latin typeface="Carlito"/>
                <a:cs typeface="Carlito"/>
              </a:rPr>
              <a:t>Assign the </a:t>
            </a:r>
            <a:r>
              <a:rPr sz="2400" spc="-5" dirty="0">
                <a:latin typeface="Carlito"/>
                <a:cs typeface="Carlito"/>
              </a:rPr>
              <a:t>external devices some </a:t>
            </a:r>
            <a:r>
              <a:rPr sz="2400" dirty="0">
                <a:latin typeface="Carlito"/>
                <a:cs typeface="Carlito"/>
              </a:rPr>
              <a:t>memory</a:t>
            </a:r>
            <a:r>
              <a:rPr sz="2400" spc="-100" dirty="0">
                <a:latin typeface="Carlito"/>
                <a:cs typeface="Carlito"/>
              </a:rPr>
              <a:t> </a:t>
            </a:r>
            <a:r>
              <a:rPr sz="2400" spc="-5" dirty="0">
                <a:latin typeface="Carlito"/>
                <a:cs typeface="Carlito"/>
              </a:rPr>
              <a:t>addresses</a:t>
            </a:r>
            <a:endParaRPr sz="2400">
              <a:latin typeface="Carlito"/>
              <a:cs typeface="Carlito"/>
            </a:endParaRPr>
          </a:p>
          <a:p>
            <a:pPr marL="1155700" lvl="2" indent="-229235">
              <a:lnSpc>
                <a:spcPct val="100000"/>
              </a:lnSpc>
              <a:spcBef>
                <a:spcPts val="575"/>
              </a:spcBef>
              <a:buFont typeface="Arial"/>
              <a:buChar char="•"/>
              <a:tabLst>
                <a:tab pos="1156335" algn="l"/>
              </a:tabLst>
            </a:pPr>
            <a:r>
              <a:rPr sz="2400" spc="-5" dirty="0">
                <a:latin typeface="Carlito"/>
                <a:cs typeface="Carlito"/>
              </a:rPr>
              <a:t>Use</a:t>
            </a:r>
            <a:r>
              <a:rPr sz="2400" spc="-15" dirty="0">
                <a:latin typeface="Carlito"/>
                <a:cs typeface="Carlito"/>
              </a:rPr>
              <a:t> </a:t>
            </a:r>
            <a:r>
              <a:rPr sz="2400" spc="-10" dirty="0">
                <a:latin typeface="Carlito"/>
                <a:cs typeface="Carlito"/>
              </a:rPr>
              <a:t>interrupts</a:t>
            </a:r>
            <a:endParaRPr sz="24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txBox="1"/>
          <p:nvPr/>
        </p:nvSpPr>
        <p:spPr>
          <a:xfrm>
            <a:off x="535940" y="6464985"/>
            <a:ext cx="203581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rlito"/>
                <a:cs typeface="Carlito"/>
              </a:rPr>
              <a:t>Bayero University, </a:t>
            </a:r>
            <a:r>
              <a:rPr sz="1200" spc="-5" dirty="0">
                <a:solidFill>
                  <a:srgbClr val="888888"/>
                </a:solidFill>
                <a:latin typeface="Carlito"/>
                <a:cs typeface="Carlito"/>
              </a:rPr>
              <a:t>Kano </a:t>
            </a:r>
            <a:r>
              <a:rPr sz="1200" dirty="0">
                <a:solidFill>
                  <a:srgbClr val="888888"/>
                </a:solidFill>
                <a:latin typeface="Carlito"/>
                <a:cs typeface="Carlito"/>
              </a:rPr>
              <a:t>-</a:t>
            </a:r>
            <a:r>
              <a:rPr sz="1200" spc="-20" dirty="0">
                <a:solidFill>
                  <a:srgbClr val="888888"/>
                </a:solidFill>
                <a:latin typeface="Carlito"/>
                <a:cs typeface="Carlito"/>
              </a:rPr>
              <a:t> </a:t>
            </a:r>
            <a:r>
              <a:rPr sz="1200" spc="-5" dirty="0">
                <a:solidFill>
                  <a:srgbClr val="888888"/>
                </a:solidFill>
                <a:latin typeface="Carlito"/>
                <a:cs typeface="Carlito"/>
              </a:rPr>
              <a:t>Nigeria</a:t>
            </a:r>
            <a:endParaRPr sz="1200">
              <a:latin typeface="Carlito"/>
              <a:cs typeface="Carlito"/>
            </a:endParaRP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35</a:t>
            </a:fld>
            <a:endParaRPr dirty="0"/>
          </a:p>
        </p:txBody>
      </p:sp>
      <p:sp>
        <p:nvSpPr>
          <p:cNvPr id="14" name="object 14"/>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535940" y="1117356"/>
            <a:ext cx="8043545" cy="4662170"/>
          </a:xfrm>
          <a:prstGeom prst="rect">
            <a:avLst/>
          </a:prstGeom>
        </p:spPr>
        <p:txBody>
          <a:bodyPr vert="horz" wrap="square" lIns="0" tIns="101600" rIns="0" bIns="0" rtlCol="0">
            <a:spAutoFit/>
          </a:bodyPr>
          <a:lstStyle/>
          <a:p>
            <a:pPr marL="355600" indent="-343535">
              <a:lnSpc>
                <a:spcPct val="100000"/>
              </a:lnSpc>
              <a:spcBef>
                <a:spcPts val="800"/>
              </a:spcBef>
              <a:buFont typeface="Arial"/>
              <a:buChar char="•"/>
              <a:tabLst>
                <a:tab pos="355600" algn="l"/>
                <a:tab pos="356235" algn="l"/>
              </a:tabLst>
            </a:pPr>
            <a:r>
              <a:rPr sz="2800" spc="-5" dirty="0">
                <a:solidFill>
                  <a:srgbClr val="FF0000"/>
                </a:solidFill>
                <a:latin typeface="Carlito"/>
                <a:cs typeface="Carlito"/>
              </a:rPr>
              <a:t>Bus</a:t>
            </a:r>
            <a:endParaRPr sz="2800">
              <a:latin typeface="Carlito"/>
              <a:cs typeface="Carlito"/>
            </a:endParaRPr>
          </a:p>
          <a:p>
            <a:pPr marL="756285" lvl="1" indent="-287020">
              <a:lnSpc>
                <a:spcPct val="100000"/>
              </a:lnSpc>
              <a:spcBef>
                <a:spcPts val="605"/>
              </a:spcBef>
              <a:buFont typeface="Arial"/>
              <a:buChar char="–"/>
              <a:tabLst>
                <a:tab pos="756920" algn="l"/>
              </a:tabLst>
            </a:pPr>
            <a:r>
              <a:rPr sz="2400" spc="-5" dirty="0">
                <a:latin typeface="Carlito"/>
                <a:cs typeface="Carlito"/>
              </a:rPr>
              <a:t>The </a:t>
            </a:r>
            <a:r>
              <a:rPr sz="2400" spc="-10" dirty="0">
                <a:latin typeface="Carlito"/>
                <a:cs typeface="Carlito"/>
              </a:rPr>
              <a:t>transport network </a:t>
            </a:r>
            <a:r>
              <a:rPr sz="2400" dirty="0">
                <a:latin typeface="Carlito"/>
                <a:cs typeface="Carlito"/>
              </a:rPr>
              <a:t>within a </a:t>
            </a:r>
            <a:r>
              <a:rPr sz="2400" spc="-10" dirty="0">
                <a:latin typeface="Carlito"/>
                <a:cs typeface="Carlito"/>
              </a:rPr>
              <a:t>computer </a:t>
            </a:r>
            <a:r>
              <a:rPr sz="2400" dirty="0">
                <a:latin typeface="Carlito"/>
                <a:cs typeface="Carlito"/>
              </a:rPr>
              <a:t>is </a:t>
            </a:r>
            <a:r>
              <a:rPr sz="2400" spc="-5" dirty="0">
                <a:latin typeface="Carlito"/>
                <a:cs typeface="Carlito"/>
              </a:rPr>
              <a:t>known </a:t>
            </a:r>
            <a:r>
              <a:rPr sz="2400" dirty="0">
                <a:latin typeface="Carlito"/>
                <a:cs typeface="Carlito"/>
              </a:rPr>
              <a:t>as</a:t>
            </a:r>
            <a:r>
              <a:rPr sz="2400" spc="-75" dirty="0">
                <a:latin typeface="Carlito"/>
                <a:cs typeface="Carlito"/>
              </a:rPr>
              <a:t> </a:t>
            </a:r>
            <a:r>
              <a:rPr sz="2400" dirty="0">
                <a:latin typeface="Carlito"/>
                <a:cs typeface="Carlito"/>
              </a:rPr>
              <a:t>the</a:t>
            </a:r>
            <a:endParaRPr sz="2400">
              <a:latin typeface="Carlito"/>
              <a:cs typeface="Carlito"/>
            </a:endParaRPr>
          </a:p>
          <a:p>
            <a:pPr marL="756285">
              <a:lnSpc>
                <a:spcPct val="100000"/>
              </a:lnSpc>
            </a:pPr>
            <a:r>
              <a:rPr sz="2400" b="1" spc="-110" dirty="0">
                <a:solidFill>
                  <a:srgbClr val="FF0000"/>
                </a:solidFill>
                <a:latin typeface="Trebuchet MS"/>
                <a:cs typeface="Trebuchet MS"/>
              </a:rPr>
              <a:t>bus</a:t>
            </a:r>
            <a:endParaRPr sz="2400">
              <a:latin typeface="Trebuchet MS"/>
              <a:cs typeface="Trebuchet MS"/>
            </a:endParaRPr>
          </a:p>
          <a:p>
            <a:pPr marL="756285" lvl="1" indent="-287020">
              <a:lnSpc>
                <a:spcPct val="100000"/>
              </a:lnSpc>
              <a:spcBef>
                <a:spcPts val="580"/>
              </a:spcBef>
              <a:buFont typeface="Arial"/>
              <a:buChar char="–"/>
              <a:tabLst>
                <a:tab pos="756920" algn="l"/>
              </a:tabLst>
            </a:pPr>
            <a:r>
              <a:rPr sz="2400" spc="-10" dirty="0">
                <a:latin typeface="Carlito"/>
                <a:cs typeface="Carlito"/>
              </a:rPr>
              <a:t>Consists</a:t>
            </a:r>
            <a:r>
              <a:rPr sz="2400" spc="-35" dirty="0">
                <a:latin typeface="Carlito"/>
                <a:cs typeface="Carlito"/>
              </a:rPr>
              <a:t> </a:t>
            </a:r>
            <a:r>
              <a:rPr sz="2400" spc="-5" dirty="0">
                <a:latin typeface="Carlito"/>
                <a:cs typeface="Carlito"/>
              </a:rPr>
              <a:t>of:</a:t>
            </a:r>
            <a:endParaRPr sz="2400">
              <a:latin typeface="Carlito"/>
              <a:cs typeface="Carlito"/>
            </a:endParaRPr>
          </a:p>
          <a:p>
            <a:pPr marL="1155700" marR="349885" lvl="2" indent="-228600">
              <a:lnSpc>
                <a:spcPct val="100000"/>
              </a:lnSpc>
              <a:spcBef>
                <a:spcPts val="509"/>
              </a:spcBef>
              <a:buFont typeface="Arial"/>
              <a:buChar char="•"/>
              <a:tabLst>
                <a:tab pos="1155700" algn="l"/>
                <a:tab pos="1156335" algn="l"/>
              </a:tabLst>
            </a:pPr>
            <a:r>
              <a:rPr sz="2000" dirty="0">
                <a:latin typeface="Carlito"/>
                <a:cs typeface="Carlito"/>
              </a:rPr>
              <a:t>A </a:t>
            </a:r>
            <a:r>
              <a:rPr sz="2000" spc="-10" dirty="0">
                <a:latin typeface="Carlito"/>
                <a:cs typeface="Carlito"/>
              </a:rPr>
              <a:t>set </a:t>
            </a:r>
            <a:r>
              <a:rPr sz="2000" spc="-5" dirty="0">
                <a:latin typeface="Carlito"/>
                <a:cs typeface="Carlito"/>
              </a:rPr>
              <a:t>of </a:t>
            </a:r>
            <a:r>
              <a:rPr sz="2000" spc="-10" dirty="0">
                <a:latin typeface="Carlito"/>
                <a:cs typeface="Carlito"/>
              </a:rPr>
              <a:t>wires </a:t>
            </a:r>
            <a:r>
              <a:rPr sz="2000" spc="-5" dirty="0">
                <a:latin typeface="Carlito"/>
                <a:cs typeface="Carlito"/>
              </a:rPr>
              <a:t>down </a:t>
            </a:r>
            <a:r>
              <a:rPr sz="2000" dirty="0">
                <a:latin typeface="Carlito"/>
                <a:cs typeface="Carlito"/>
              </a:rPr>
              <a:t>which </a:t>
            </a:r>
            <a:r>
              <a:rPr sz="2000" spc="-10" dirty="0">
                <a:latin typeface="Carlito"/>
                <a:cs typeface="Carlito"/>
              </a:rPr>
              <a:t>information </a:t>
            </a:r>
            <a:r>
              <a:rPr sz="2000" dirty="0">
                <a:latin typeface="Carlito"/>
                <a:cs typeface="Carlito"/>
              </a:rPr>
              <a:t>can </a:t>
            </a:r>
            <a:r>
              <a:rPr sz="2000" spc="-5" dirty="0">
                <a:latin typeface="Carlito"/>
                <a:cs typeface="Carlito"/>
              </a:rPr>
              <a:t>be </a:t>
            </a:r>
            <a:r>
              <a:rPr sz="2000" spc="-10" dirty="0">
                <a:latin typeface="Carlito"/>
                <a:cs typeface="Carlito"/>
              </a:rPr>
              <a:t>sent </a:t>
            </a:r>
            <a:r>
              <a:rPr sz="2000" spc="-5" dirty="0">
                <a:latin typeface="Carlito"/>
                <a:cs typeface="Carlito"/>
              </a:rPr>
              <a:t>(instruction,  </a:t>
            </a:r>
            <a:r>
              <a:rPr sz="2000" spc="-10" dirty="0">
                <a:latin typeface="Carlito"/>
                <a:cs typeface="Carlito"/>
              </a:rPr>
              <a:t>data, </a:t>
            </a:r>
            <a:r>
              <a:rPr sz="2000" spc="-5" dirty="0">
                <a:latin typeface="Carlito"/>
                <a:cs typeface="Carlito"/>
              </a:rPr>
              <a:t>addresses, </a:t>
            </a:r>
            <a:r>
              <a:rPr sz="2000" spc="-15" dirty="0">
                <a:latin typeface="Carlito"/>
                <a:cs typeface="Carlito"/>
              </a:rPr>
              <a:t>control </a:t>
            </a:r>
            <a:r>
              <a:rPr sz="2000" dirty="0">
                <a:latin typeface="Carlito"/>
                <a:cs typeface="Carlito"/>
              </a:rPr>
              <a:t>signal,</a:t>
            </a:r>
            <a:r>
              <a:rPr sz="2000" spc="30" dirty="0">
                <a:latin typeface="Carlito"/>
                <a:cs typeface="Carlito"/>
              </a:rPr>
              <a:t> </a:t>
            </a:r>
            <a:r>
              <a:rPr sz="2000" spc="-10" dirty="0">
                <a:latin typeface="Carlito"/>
                <a:cs typeface="Carlito"/>
              </a:rPr>
              <a:t>etc)</a:t>
            </a:r>
            <a:endParaRPr sz="2000">
              <a:latin typeface="Carlito"/>
              <a:cs typeface="Carlito"/>
            </a:endParaRPr>
          </a:p>
          <a:p>
            <a:pPr marL="1155700" lvl="2" indent="-229235">
              <a:lnSpc>
                <a:spcPct val="100000"/>
              </a:lnSpc>
              <a:spcBef>
                <a:spcPts val="480"/>
              </a:spcBef>
              <a:buFont typeface="Arial"/>
              <a:buChar char="•"/>
              <a:tabLst>
                <a:tab pos="1155700" algn="l"/>
                <a:tab pos="1156335" algn="l"/>
              </a:tabLst>
            </a:pPr>
            <a:r>
              <a:rPr sz="2000" dirty="0">
                <a:latin typeface="Carlito"/>
                <a:cs typeface="Carlito"/>
              </a:rPr>
              <a:t>A </a:t>
            </a:r>
            <a:r>
              <a:rPr sz="2000" spc="-15" dirty="0">
                <a:latin typeface="Carlito"/>
                <a:cs typeface="Carlito"/>
              </a:rPr>
              <a:t>protocol </a:t>
            </a:r>
            <a:r>
              <a:rPr sz="2000" dirty="0">
                <a:latin typeface="Carlito"/>
                <a:cs typeface="Carlito"/>
              </a:rPr>
              <a:t>which </a:t>
            </a:r>
            <a:r>
              <a:rPr sz="2000" spc="-10" dirty="0">
                <a:latin typeface="Carlito"/>
                <a:cs typeface="Carlito"/>
              </a:rPr>
              <a:t>allows </a:t>
            </a:r>
            <a:r>
              <a:rPr sz="2000" spc="-5" dirty="0">
                <a:latin typeface="Carlito"/>
                <a:cs typeface="Carlito"/>
              </a:rPr>
              <a:t>components</a:t>
            </a:r>
            <a:r>
              <a:rPr sz="2000" spc="-35" dirty="0">
                <a:latin typeface="Carlito"/>
                <a:cs typeface="Carlito"/>
              </a:rPr>
              <a:t> </a:t>
            </a:r>
            <a:r>
              <a:rPr sz="2000" spc="-15" dirty="0">
                <a:latin typeface="Carlito"/>
                <a:cs typeface="Carlito"/>
              </a:rPr>
              <a:t>to</a:t>
            </a:r>
            <a:endParaRPr sz="2000">
              <a:latin typeface="Carlito"/>
              <a:cs typeface="Carlito"/>
            </a:endParaRPr>
          </a:p>
          <a:p>
            <a:pPr marL="1612900" lvl="3" indent="-229235">
              <a:lnSpc>
                <a:spcPct val="100000"/>
              </a:lnSpc>
              <a:spcBef>
                <a:spcPts val="409"/>
              </a:spcBef>
              <a:buFont typeface="Arial"/>
              <a:buChar char="–"/>
              <a:tabLst>
                <a:tab pos="1613535" algn="l"/>
              </a:tabLst>
            </a:pPr>
            <a:r>
              <a:rPr sz="1600" spc="-20" dirty="0">
                <a:latin typeface="Carlito"/>
                <a:cs typeface="Carlito"/>
              </a:rPr>
              <a:t>Write </a:t>
            </a:r>
            <a:r>
              <a:rPr sz="1600" spc="-15" dirty="0">
                <a:latin typeface="Carlito"/>
                <a:cs typeface="Carlito"/>
              </a:rPr>
              <a:t>info </a:t>
            </a:r>
            <a:r>
              <a:rPr sz="1600" spc="-5" dirty="0">
                <a:latin typeface="Carlito"/>
                <a:cs typeface="Carlito"/>
              </a:rPr>
              <a:t>on </a:t>
            </a:r>
            <a:r>
              <a:rPr sz="1600" spc="-10" dirty="0">
                <a:latin typeface="Carlito"/>
                <a:cs typeface="Carlito"/>
              </a:rPr>
              <a:t>to </a:t>
            </a:r>
            <a:r>
              <a:rPr sz="1600" spc="-5" dirty="0">
                <a:latin typeface="Carlito"/>
                <a:cs typeface="Carlito"/>
              </a:rPr>
              <a:t>the </a:t>
            </a:r>
            <a:r>
              <a:rPr sz="1600" spc="-10" dirty="0">
                <a:latin typeface="Carlito"/>
                <a:cs typeface="Carlito"/>
              </a:rPr>
              <a:t>bus </a:t>
            </a:r>
            <a:r>
              <a:rPr sz="1600" spc="-15" dirty="0">
                <a:latin typeface="Carlito"/>
                <a:cs typeface="Carlito"/>
              </a:rPr>
              <a:t>for </a:t>
            </a:r>
            <a:r>
              <a:rPr sz="1600" spc="-10" dirty="0">
                <a:latin typeface="Carlito"/>
                <a:cs typeface="Carlito"/>
              </a:rPr>
              <a:t>transmission to other components </a:t>
            </a:r>
            <a:r>
              <a:rPr sz="1600" spc="-5" dirty="0">
                <a:latin typeface="Carlito"/>
                <a:cs typeface="Carlito"/>
              </a:rPr>
              <a:t>of the</a:t>
            </a:r>
            <a:r>
              <a:rPr sz="1600" spc="215" dirty="0">
                <a:latin typeface="Carlito"/>
                <a:cs typeface="Carlito"/>
              </a:rPr>
              <a:t> </a:t>
            </a:r>
            <a:r>
              <a:rPr sz="1600" spc="-5" dirty="0">
                <a:latin typeface="Carlito"/>
                <a:cs typeface="Carlito"/>
              </a:rPr>
              <a:t>machine</a:t>
            </a:r>
            <a:endParaRPr sz="1600">
              <a:latin typeface="Carlito"/>
              <a:cs typeface="Carlito"/>
            </a:endParaRPr>
          </a:p>
          <a:p>
            <a:pPr marL="1612900" lvl="3" indent="-229235">
              <a:lnSpc>
                <a:spcPct val="100000"/>
              </a:lnSpc>
              <a:spcBef>
                <a:spcPts val="385"/>
              </a:spcBef>
              <a:buFont typeface="Arial"/>
              <a:buChar char="–"/>
              <a:tabLst>
                <a:tab pos="1613535" algn="l"/>
              </a:tabLst>
            </a:pPr>
            <a:r>
              <a:rPr sz="1600" spc="-10" dirty="0">
                <a:latin typeface="Carlito"/>
                <a:cs typeface="Carlito"/>
              </a:rPr>
              <a:t>Read </a:t>
            </a:r>
            <a:r>
              <a:rPr sz="1600" spc="-15" dirty="0">
                <a:latin typeface="Carlito"/>
                <a:cs typeface="Carlito"/>
              </a:rPr>
              <a:t>info from </a:t>
            </a:r>
            <a:r>
              <a:rPr sz="1600" spc="-5" dirty="0">
                <a:latin typeface="Carlito"/>
                <a:cs typeface="Carlito"/>
              </a:rPr>
              <a:t>the</a:t>
            </a:r>
            <a:r>
              <a:rPr sz="1600" spc="35" dirty="0">
                <a:latin typeface="Carlito"/>
                <a:cs typeface="Carlito"/>
              </a:rPr>
              <a:t> </a:t>
            </a:r>
            <a:r>
              <a:rPr sz="1600" spc="-10" dirty="0">
                <a:latin typeface="Carlito"/>
                <a:cs typeface="Carlito"/>
              </a:rPr>
              <a:t>bus</a:t>
            </a:r>
            <a:endParaRPr sz="1600">
              <a:latin typeface="Carlito"/>
              <a:cs typeface="Carlito"/>
            </a:endParaRPr>
          </a:p>
          <a:p>
            <a:pPr marL="1612900" lvl="3" indent="-229235">
              <a:lnSpc>
                <a:spcPct val="100000"/>
              </a:lnSpc>
              <a:spcBef>
                <a:spcPts val="385"/>
              </a:spcBef>
              <a:buFont typeface="Arial"/>
              <a:buChar char="–"/>
              <a:tabLst>
                <a:tab pos="1613535" algn="l"/>
              </a:tabLst>
            </a:pPr>
            <a:r>
              <a:rPr sz="1600" spc="-10" dirty="0">
                <a:latin typeface="Carlito"/>
                <a:cs typeface="Carlito"/>
              </a:rPr>
              <a:t>Control where </a:t>
            </a:r>
            <a:r>
              <a:rPr sz="1600" spc="-5" dirty="0">
                <a:latin typeface="Carlito"/>
                <a:cs typeface="Carlito"/>
              </a:rPr>
              <a:t>the </a:t>
            </a:r>
            <a:r>
              <a:rPr sz="1600" spc="-15" dirty="0">
                <a:latin typeface="Carlito"/>
                <a:cs typeface="Carlito"/>
              </a:rPr>
              <a:t>info </a:t>
            </a:r>
            <a:r>
              <a:rPr sz="1600" spc="-5" dirty="0">
                <a:latin typeface="Carlito"/>
                <a:cs typeface="Carlito"/>
              </a:rPr>
              <a:t>is being </a:t>
            </a:r>
            <a:r>
              <a:rPr sz="1600" spc="-10" dirty="0">
                <a:latin typeface="Carlito"/>
                <a:cs typeface="Carlito"/>
              </a:rPr>
              <a:t>sent </a:t>
            </a:r>
            <a:r>
              <a:rPr sz="1600" spc="-5" dirty="0">
                <a:latin typeface="Carlito"/>
                <a:cs typeface="Carlito"/>
              </a:rPr>
              <a:t>and what </a:t>
            </a:r>
            <a:r>
              <a:rPr sz="1600" dirty="0">
                <a:latin typeface="Carlito"/>
                <a:cs typeface="Carlito"/>
              </a:rPr>
              <a:t>is </a:t>
            </a:r>
            <a:r>
              <a:rPr sz="1600" spc="-10" dirty="0">
                <a:latin typeface="Carlito"/>
                <a:cs typeface="Carlito"/>
              </a:rPr>
              <a:t>reading</a:t>
            </a:r>
            <a:r>
              <a:rPr sz="1600" spc="35" dirty="0">
                <a:latin typeface="Carlito"/>
                <a:cs typeface="Carlito"/>
              </a:rPr>
              <a:t> </a:t>
            </a:r>
            <a:r>
              <a:rPr sz="1600" spc="-5" dirty="0">
                <a:latin typeface="Carlito"/>
                <a:cs typeface="Carlito"/>
              </a:rPr>
              <a:t>it</a:t>
            </a:r>
            <a:endParaRPr sz="1600">
              <a:latin typeface="Carlito"/>
              <a:cs typeface="Carlito"/>
            </a:endParaRPr>
          </a:p>
          <a:p>
            <a:pPr marL="1155700" lvl="2" indent="-229235">
              <a:lnSpc>
                <a:spcPct val="100000"/>
              </a:lnSpc>
              <a:spcBef>
                <a:spcPts val="455"/>
              </a:spcBef>
              <a:buFont typeface="Arial"/>
              <a:buChar char="•"/>
              <a:tabLst>
                <a:tab pos="1155700" algn="l"/>
                <a:tab pos="1156335" algn="l"/>
              </a:tabLst>
            </a:pPr>
            <a:r>
              <a:rPr sz="2000" dirty="0">
                <a:latin typeface="Carlito"/>
                <a:cs typeface="Carlito"/>
              </a:rPr>
              <a:t>A bus </a:t>
            </a:r>
            <a:r>
              <a:rPr sz="2000" spc="-10" dirty="0">
                <a:latin typeface="Carlito"/>
                <a:cs typeface="Carlito"/>
              </a:rPr>
              <a:t>controller</a:t>
            </a:r>
            <a:r>
              <a:rPr sz="2000" spc="-30" dirty="0">
                <a:latin typeface="Carlito"/>
                <a:cs typeface="Carlito"/>
              </a:rPr>
              <a:t> </a:t>
            </a:r>
            <a:r>
              <a:rPr sz="2000" dirty="0">
                <a:latin typeface="Carlito"/>
                <a:cs typeface="Carlito"/>
              </a:rPr>
              <a:t>which</a:t>
            </a:r>
            <a:endParaRPr sz="2000">
              <a:latin typeface="Carlito"/>
              <a:cs typeface="Carlito"/>
            </a:endParaRPr>
          </a:p>
          <a:p>
            <a:pPr marL="1612900" lvl="3" indent="-229235">
              <a:lnSpc>
                <a:spcPct val="100000"/>
              </a:lnSpc>
              <a:spcBef>
                <a:spcPts val="409"/>
              </a:spcBef>
              <a:buFont typeface="Arial"/>
              <a:buChar char="–"/>
              <a:tabLst>
                <a:tab pos="1613535" algn="l"/>
              </a:tabLst>
            </a:pPr>
            <a:r>
              <a:rPr sz="1600" spc="-15" dirty="0">
                <a:latin typeface="Carlito"/>
                <a:cs typeface="Carlito"/>
              </a:rPr>
              <a:t>Grants/refuses </a:t>
            </a:r>
            <a:r>
              <a:rPr sz="1600" spc="-5" dirty="0">
                <a:latin typeface="Carlito"/>
                <a:cs typeface="Carlito"/>
              </a:rPr>
              <a:t>access </a:t>
            </a:r>
            <a:r>
              <a:rPr sz="1600" spc="-10" dirty="0">
                <a:latin typeface="Carlito"/>
                <a:cs typeface="Carlito"/>
              </a:rPr>
              <a:t>to </a:t>
            </a:r>
            <a:r>
              <a:rPr sz="1600" spc="-5" dirty="0">
                <a:latin typeface="Carlito"/>
                <a:cs typeface="Carlito"/>
              </a:rPr>
              <a:t>the</a:t>
            </a:r>
            <a:r>
              <a:rPr sz="1600" spc="45" dirty="0">
                <a:latin typeface="Carlito"/>
                <a:cs typeface="Carlito"/>
              </a:rPr>
              <a:t> </a:t>
            </a:r>
            <a:r>
              <a:rPr sz="1600" spc="-10" dirty="0">
                <a:latin typeface="Carlito"/>
                <a:cs typeface="Carlito"/>
              </a:rPr>
              <a:t>bus</a:t>
            </a:r>
            <a:endParaRPr sz="1600">
              <a:latin typeface="Carlito"/>
              <a:cs typeface="Carlito"/>
            </a:endParaRPr>
          </a:p>
          <a:p>
            <a:pPr marL="1612900" lvl="3" indent="-229235">
              <a:lnSpc>
                <a:spcPct val="100000"/>
              </a:lnSpc>
              <a:spcBef>
                <a:spcPts val="385"/>
              </a:spcBef>
              <a:buFont typeface="Arial"/>
              <a:buChar char="–"/>
              <a:tabLst>
                <a:tab pos="1613535" algn="l"/>
              </a:tabLst>
            </a:pPr>
            <a:r>
              <a:rPr sz="1600" spc="-5" dirty="0">
                <a:latin typeface="Carlito"/>
                <a:cs typeface="Carlito"/>
              </a:rPr>
              <a:t>Balances the </a:t>
            </a:r>
            <a:r>
              <a:rPr sz="1600" spc="-10" dirty="0">
                <a:latin typeface="Carlito"/>
                <a:cs typeface="Carlito"/>
              </a:rPr>
              <a:t>use </a:t>
            </a:r>
            <a:r>
              <a:rPr sz="1600" spc="-5" dirty="0">
                <a:latin typeface="Carlito"/>
                <a:cs typeface="Carlito"/>
              </a:rPr>
              <a:t>of the </a:t>
            </a:r>
            <a:r>
              <a:rPr sz="1600" spc="-10" dirty="0">
                <a:latin typeface="Carlito"/>
                <a:cs typeface="Carlito"/>
              </a:rPr>
              <a:t>bus between</a:t>
            </a:r>
            <a:r>
              <a:rPr sz="1600" spc="45" dirty="0">
                <a:latin typeface="Carlito"/>
                <a:cs typeface="Carlito"/>
              </a:rPr>
              <a:t> </a:t>
            </a:r>
            <a:r>
              <a:rPr sz="1600" spc="-10" dirty="0">
                <a:latin typeface="Carlito"/>
                <a:cs typeface="Carlito"/>
              </a:rPr>
              <a:t>components</a:t>
            </a:r>
            <a:endParaRPr sz="16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txBox="1"/>
          <p:nvPr/>
        </p:nvSpPr>
        <p:spPr>
          <a:xfrm>
            <a:off x="535940" y="6464985"/>
            <a:ext cx="203581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rlito"/>
                <a:cs typeface="Carlito"/>
              </a:rPr>
              <a:t>Bayero University, </a:t>
            </a:r>
            <a:r>
              <a:rPr sz="1200" spc="-5" dirty="0">
                <a:solidFill>
                  <a:srgbClr val="888888"/>
                </a:solidFill>
                <a:latin typeface="Carlito"/>
                <a:cs typeface="Carlito"/>
              </a:rPr>
              <a:t>Kano </a:t>
            </a:r>
            <a:r>
              <a:rPr sz="1200" dirty="0">
                <a:solidFill>
                  <a:srgbClr val="888888"/>
                </a:solidFill>
                <a:latin typeface="Carlito"/>
                <a:cs typeface="Carlito"/>
              </a:rPr>
              <a:t>-</a:t>
            </a:r>
            <a:r>
              <a:rPr sz="1200" spc="-20" dirty="0">
                <a:solidFill>
                  <a:srgbClr val="888888"/>
                </a:solidFill>
                <a:latin typeface="Carlito"/>
                <a:cs typeface="Carlito"/>
              </a:rPr>
              <a:t> </a:t>
            </a:r>
            <a:r>
              <a:rPr sz="1200" spc="-5" dirty="0">
                <a:solidFill>
                  <a:srgbClr val="888888"/>
                </a:solidFill>
                <a:latin typeface="Carlito"/>
                <a:cs typeface="Carlito"/>
              </a:rPr>
              <a:t>Nigeria</a:t>
            </a:r>
            <a:endParaRPr sz="1200">
              <a:latin typeface="Carlito"/>
              <a:cs typeface="Carlito"/>
            </a:endParaRP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36</a:t>
            </a:fld>
            <a:endParaRPr dirty="0"/>
          </a:p>
        </p:txBody>
      </p:sp>
      <p:sp>
        <p:nvSpPr>
          <p:cNvPr id="14" name="object 14"/>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46329"/>
            <a:ext cx="1409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latin typeface="Carlito"/>
                <a:cs typeface="Carlito"/>
              </a:rPr>
              <a:t>.</a:t>
            </a:r>
            <a:endParaRPr sz="3600">
              <a:latin typeface="Carlito"/>
              <a:cs typeface="Carlito"/>
            </a:endParaRPr>
          </a:p>
        </p:txBody>
      </p:sp>
      <p:sp>
        <p:nvSpPr>
          <p:cNvPr id="3" name="object 3"/>
          <p:cNvSpPr txBox="1"/>
          <p:nvPr/>
        </p:nvSpPr>
        <p:spPr>
          <a:xfrm>
            <a:off x="535940" y="1207135"/>
            <a:ext cx="4068445" cy="452120"/>
          </a:xfrm>
          <a:prstGeom prst="rect">
            <a:avLst/>
          </a:prstGeom>
        </p:spPr>
        <p:txBody>
          <a:bodyPr vert="horz" wrap="square" lIns="0" tIns="12065" rIns="0" bIns="0" rtlCol="0">
            <a:spAutoFit/>
          </a:bodyPr>
          <a:lstStyle/>
          <a:p>
            <a:pPr marL="355600" indent="-343535">
              <a:lnSpc>
                <a:spcPct val="100000"/>
              </a:lnSpc>
              <a:spcBef>
                <a:spcPts val="95"/>
              </a:spcBef>
              <a:buFont typeface="Arial"/>
              <a:buChar char="•"/>
              <a:tabLst>
                <a:tab pos="355600" algn="l"/>
                <a:tab pos="356235" algn="l"/>
              </a:tabLst>
            </a:pPr>
            <a:r>
              <a:rPr sz="2800" spc="-10" dirty="0">
                <a:solidFill>
                  <a:srgbClr val="FF0000"/>
                </a:solidFill>
                <a:latin typeface="Carlito"/>
                <a:cs typeface="Carlito"/>
              </a:rPr>
              <a:t>The </a:t>
            </a:r>
            <a:r>
              <a:rPr sz="2800" spc="-20" dirty="0">
                <a:solidFill>
                  <a:srgbClr val="FF0000"/>
                </a:solidFill>
                <a:latin typeface="Carlito"/>
                <a:cs typeface="Carlito"/>
              </a:rPr>
              <a:t>von </a:t>
            </a:r>
            <a:r>
              <a:rPr sz="2800" spc="-5" dirty="0">
                <a:solidFill>
                  <a:srgbClr val="FF0000"/>
                </a:solidFill>
                <a:latin typeface="Carlito"/>
                <a:cs typeface="Carlito"/>
              </a:rPr>
              <a:t>Neumann</a:t>
            </a:r>
            <a:r>
              <a:rPr sz="2800" spc="25" dirty="0">
                <a:solidFill>
                  <a:srgbClr val="FF0000"/>
                </a:solidFill>
                <a:latin typeface="Carlito"/>
                <a:cs typeface="Carlito"/>
              </a:rPr>
              <a:t> </a:t>
            </a:r>
            <a:r>
              <a:rPr sz="2800" spc="-10" dirty="0">
                <a:solidFill>
                  <a:srgbClr val="FF0000"/>
                </a:solidFill>
                <a:latin typeface="Carlito"/>
                <a:cs typeface="Carlito"/>
              </a:rPr>
              <a:t>Design</a:t>
            </a:r>
            <a:endParaRPr sz="280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2" name="object 12"/>
          <p:cNvSpPr txBox="1"/>
          <p:nvPr/>
        </p:nvSpPr>
        <p:spPr>
          <a:xfrm>
            <a:off x="2555748" y="2285212"/>
            <a:ext cx="1584325" cy="646430"/>
          </a:xfrm>
          <a:prstGeom prst="rect">
            <a:avLst/>
          </a:prstGeom>
          <a:ln w="6350">
            <a:solidFill>
              <a:srgbClr val="000000"/>
            </a:solidFill>
          </a:ln>
        </p:spPr>
        <p:txBody>
          <a:bodyPr vert="horz" wrap="square" lIns="0" tIns="31114" rIns="0" bIns="0" rtlCol="0">
            <a:spAutoFit/>
          </a:bodyPr>
          <a:lstStyle/>
          <a:p>
            <a:pPr marL="349885" marR="341630" indent="175260">
              <a:lnSpc>
                <a:spcPct val="100000"/>
              </a:lnSpc>
              <a:spcBef>
                <a:spcPts val="244"/>
              </a:spcBef>
            </a:pPr>
            <a:r>
              <a:rPr sz="1800" dirty="0">
                <a:latin typeface="Carlito"/>
                <a:cs typeface="Carlito"/>
              </a:rPr>
              <a:t>MAIN  M</a:t>
            </a:r>
            <a:r>
              <a:rPr sz="1800" spc="-10" dirty="0">
                <a:latin typeface="Carlito"/>
                <a:cs typeface="Carlito"/>
              </a:rPr>
              <a:t>E</a:t>
            </a:r>
            <a:r>
              <a:rPr sz="1800" dirty="0">
                <a:latin typeface="Carlito"/>
                <a:cs typeface="Carlito"/>
              </a:rPr>
              <a:t>M</a:t>
            </a:r>
            <a:r>
              <a:rPr sz="1800" spc="-10" dirty="0">
                <a:latin typeface="Carlito"/>
                <a:cs typeface="Carlito"/>
              </a:rPr>
              <a:t>O</a:t>
            </a:r>
            <a:r>
              <a:rPr sz="1800" spc="-30" dirty="0">
                <a:latin typeface="Carlito"/>
                <a:cs typeface="Carlito"/>
              </a:rPr>
              <a:t>R</a:t>
            </a:r>
            <a:r>
              <a:rPr sz="1800" dirty="0">
                <a:latin typeface="Carlito"/>
                <a:cs typeface="Carlito"/>
              </a:rPr>
              <a:t>Y</a:t>
            </a:r>
            <a:endParaRPr sz="1800">
              <a:latin typeface="Carlito"/>
              <a:cs typeface="Carlito"/>
            </a:endParaRPr>
          </a:p>
        </p:txBody>
      </p:sp>
      <p:sp>
        <p:nvSpPr>
          <p:cNvPr id="13" name="object 13"/>
          <p:cNvSpPr txBox="1"/>
          <p:nvPr/>
        </p:nvSpPr>
        <p:spPr>
          <a:xfrm>
            <a:off x="467537" y="2285212"/>
            <a:ext cx="1584325" cy="646430"/>
          </a:xfrm>
          <a:prstGeom prst="rect">
            <a:avLst/>
          </a:prstGeom>
          <a:ln w="9525">
            <a:solidFill>
              <a:srgbClr val="000000"/>
            </a:solidFill>
          </a:ln>
        </p:spPr>
        <p:txBody>
          <a:bodyPr vert="horz" wrap="square" lIns="0" tIns="31114" rIns="0" bIns="0" rtlCol="0">
            <a:spAutoFit/>
          </a:bodyPr>
          <a:lstStyle/>
          <a:p>
            <a:pPr marL="635" algn="ctr">
              <a:lnSpc>
                <a:spcPct val="100000"/>
              </a:lnSpc>
              <a:spcBef>
                <a:spcPts val="244"/>
              </a:spcBef>
            </a:pPr>
            <a:r>
              <a:rPr sz="1800" spc="-5" dirty="0">
                <a:latin typeface="Carlito"/>
                <a:cs typeface="Carlito"/>
              </a:rPr>
              <a:t>CPU</a:t>
            </a:r>
            <a:endParaRPr sz="1800">
              <a:latin typeface="Carlito"/>
              <a:cs typeface="Carlito"/>
            </a:endParaRPr>
          </a:p>
        </p:txBody>
      </p:sp>
      <p:sp>
        <p:nvSpPr>
          <p:cNvPr id="14" name="object 14"/>
          <p:cNvSpPr txBox="1"/>
          <p:nvPr/>
        </p:nvSpPr>
        <p:spPr>
          <a:xfrm>
            <a:off x="4644009" y="2285212"/>
            <a:ext cx="1584325" cy="646430"/>
          </a:xfrm>
          <a:prstGeom prst="rect">
            <a:avLst/>
          </a:prstGeom>
          <a:ln w="9525">
            <a:solidFill>
              <a:srgbClr val="000000"/>
            </a:solidFill>
          </a:ln>
        </p:spPr>
        <p:txBody>
          <a:bodyPr vert="horz" wrap="square" lIns="0" tIns="31114" rIns="0" bIns="0" rtlCol="0">
            <a:spAutoFit/>
          </a:bodyPr>
          <a:lstStyle/>
          <a:p>
            <a:pPr marL="349885" marR="210820" indent="-131445">
              <a:lnSpc>
                <a:spcPct val="100000"/>
              </a:lnSpc>
              <a:spcBef>
                <a:spcPts val="244"/>
              </a:spcBef>
            </a:pPr>
            <a:r>
              <a:rPr sz="1800" spc="-40" dirty="0">
                <a:latin typeface="Carlito"/>
                <a:cs typeface="Carlito"/>
              </a:rPr>
              <a:t>L</a:t>
            </a:r>
            <a:r>
              <a:rPr sz="1800" spc="-5" dirty="0">
                <a:latin typeface="Carlito"/>
                <a:cs typeface="Carlito"/>
              </a:rPr>
              <a:t>ON</a:t>
            </a:r>
            <a:r>
              <a:rPr sz="1800" dirty="0">
                <a:latin typeface="Carlito"/>
                <a:cs typeface="Carlito"/>
              </a:rPr>
              <a:t>G-</a:t>
            </a:r>
            <a:r>
              <a:rPr sz="1800" spc="-5" dirty="0">
                <a:latin typeface="Carlito"/>
                <a:cs typeface="Carlito"/>
              </a:rPr>
              <a:t>TE</a:t>
            </a:r>
            <a:r>
              <a:rPr sz="1800" spc="-10" dirty="0">
                <a:latin typeface="Carlito"/>
                <a:cs typeface="Carlito"/>
              </a:rPr>
              <a:t>R</a:t>
            </a:r>
            <a:r>
              <a:rPr sz="1800" dirty="0">
                <a:latin typeface="Carlito"/>
                <a:cs typeface="Carlito"/>
              </a:rPr>
              <a:t>M  </a:t>
            </a:r>
            <a:r>
              <a:rPr sz="1800" spc="-10" dirty="0">
                <a:latin typeface="Carlito"/>
                <a:cs typeface="Carlito"/>
              </a:rPr>
              <a:t>MEMORY</a:t>
            </a:r>
            <a:endParaRPr sz="1800">
              <a:latin typeface="Carlito"/>
              <a:cs typeface="Carlito"/>
            </a:endParaRPr>
          </a:p>
        </p:txBody>
      </p:sp>
      <p:sp>
        <p:nvSpPr>
          <p:cNvPr id="15" name="object 15"/>
          <p:cNvSpPr txBox="1"/>
          <p:nvPr/>
        </p:nvSpPr>
        <p:spPr>
          <a:xfrm>
            <a:off x="6876288" y="2285212"/>
            <a:ext cx="1584325" cy="646430"/>
          </a:xfrm>
          <a:prstGeom prst="rect">
            <a:avLst/>
          </a:prstGeom>
          <a:ln w="9525">
            <a:solidFill>
              <a:srgbClr val="000000"/>
            </a:solidFill>
          </a:ln>
        </p:spPr>
        <p:txBody>
          <a:bodyPr vert="horz" wrap="square" lIns="0" tIns="31114" rIns="0" bIns="0" rtlCol="0">
            <a:spAutoFit/>
          </a:bodyPr>
          <a:lstStyle/>
          <a:p>
            <a:pPr marL="173355" marR="165100" indent="367030">
              <a:lnSpc>
                <a:spcPct val="100000"/>
              </a:lnSpc>
              <a:spcBef>
                <a:spcPts val="244"/>
              </a:spcBef>
            </a:pPr>
            <a:r>
              <a:rPr sz="1800" dirty="0">
                <a:latin typeface="Carlito"/>
                <a:cs typeface="Carlito"/>
              </a:rPr>
              <a:t>I/O &amp;  </a:t>
            </a:r>
            <a:r>
              <a:rPr sz="1800" spc="-10" dirty="0">
                <a:latin typeface="Carlito"/>
                <a:cs typeface="Carlito"/>
              </a:rPr>
              <a:t>P</a:t>
            </a:r>
            <a:r>
              <a:rPr sz="1800" spc="-5" dirty="0">
                <a:latin typeface="Carlito"/>
                <a:cs typeface="Carlito"/>
              </a:rPr>
              <a:t>E</a:t>
            </a:r>
            <a:r>
              <a:rPr sz="1800" spc="-10" dirty="0">
                <a:latin typeface="Carlito"/>
                <a:cs typeface="Carlito"/>
              </a:rPr>
              <a:t>R</a:t>
            </a:r>
            <a:r>
              <a:rPr sz="1800" dirty="0">
                <a:latin typeface="Carlito"/>
                <a:cs typeface="Carlito"/>
              </a:rPr>
              <a:t>IP</a:t>
            </a:r>
            <a:r>
              <a:rPr sz="1800" spc="-10" dirty="0">
                <a:latin typeface="Carlito"/>
                <a:cs typeface="Carlito"/>
              </a:rPr>
              <a:t>H</a:t>
            </a:r>
            <a:r>
              <a:rPr sz="1800" spc="-5" dirty="0">
                <a:latin typeface="Carlito"/>
                <a:cs typeface="Carlito"/>
              </a:rPr>
              <a:t>E</a:t>
            </a:r>
            <a:r>
              <a:rPr sz="1800" spc="-10" dirty="0">
                <a:latin typeface="Carlito"/>
                <a:cs typeface="Carlito"/>
              </a:rPr>
              <a:t>R</a:t>
            </a:r>
            <a:r>
              <a:rPr sz="1800" dirty="0">
                <a:latin typeface="Carlito"/>
                <a:cs typeface="Carlito"/>
              </a:rPr>
              <a:t>ALS</a:t>
            </a:r>
            <a:endParaRPr sz="1800">
              <a:latin typeface="Carlito"/>
              <a:cs typeface="Carlito"/>
            </a:endParaRPr>
          </a:p>
        </p:txBody>
      </p:sp>
      <p:sp>
        <p:nvSpPr>
          <p:cNvPr id="16" name="object 16"/>
          <p:cNvSpPr txBox="1"/>
          <p:nvPr/>
        </p:nvSpPr>
        <p:spPr>
          <a:xfrm>
            <a:off x="467537" y="3502698"/>
            <a:ext cx="7993380" cy="508000"/>
          </a:xfrm>
          <a:prstGeom prst="rect">
            <a:avLst/>
          </a:prstGeom>
          <a:ln w="9525">
            <a:solidFill>
              <a:srgbClr val="000000"/>
            </a:solidFill>
          </a:ln>
        </p:spPr>
        <p:txBody>
          <a:bodyPr vert="horz" wrap="square" lIns="0" tIns="127000" rIns="0" bIns="0" rtlCol="0">
            <a:spAutoFit/>
          </a:bodyPr>
          <a:lstStyle/>
          <a:p>
            <a:pPr marL="1270" algn="ctr">
              <a:lnSpc>
                <a:spcPct val="100000"/>
              </a:lnSpc>
              <a:spcBef>
                <a:spcPts val="1000"/>
              </a:spcBef>
            </a:pPr>
            <a:r>
              <a:rPr sz="1800" spc="-5" dirty="0">
                <a:latin typeface="Carlito"/>
                <a:cs typeface="Carlito"/>
              </a:rPr>
              <a:t>THE</a:t>
            </a:r>
            <a:r>
              <a:rPr sz="1800" spc="-10" dirty="0">
                <a:latin typeface="Carlito"/>
                <a:cs typeface="Carlito"/>
              </a:rPr>
              <a:t> </a:t>
            </a:r>
            <a:r>
              <a:rPr sz="1800" dirty="0">
                <a:latin typeface="Carlito"/>
                <a:cs typeface="Carlito"/>
              </a:rPr>
              <a:t>BUS</a:t>
            </a:r>
            <a:endParaRPr sz="1800">
              <a:latin typeface="Carlito"/>
              <a:cs typeface="Carlito"/>
            </a:endParaRPr>
          </a:p>
        </p:txBody>
      </p:sp>
      <p:sp>
        <p:nvSpPr>
          <p:cNvPr id="17" name="object 17"/>
          <p:cNvSpPr/>
          <p:nvPr/>
        </p:nvSpPr>
        <p:spPr>
          <a:xfrm>
            <a:off x="1221536" y="2931541"/>
            <a:ext cx="76200" cy="571500"/>
          </a:xfrm>
          <a:custGeom>
            <a:avLst/>
            <a:gdLst/>
            <a:ahLst/>
            <a:cxnLst/>
            <a:rect l="l" t="t" r="r" b="b"/>
            <a:pathLst>
              <a:path w="76200" h="571500">
                <a:moveTo>
                  <a:pt x="31750" y="495046"/>
                </a:moveTo>
                <a:lnTo>
                  <a:pt x="0" y="495046"/>
                </a:lnTo>
                <a:lnTo>
                  <a:pt x="38100" y="571246"/>
                </a:lnTo>
                <a:lnTo>
                  <a:pt x="69807" y="507746"/>
                </a:lnTo>
                <a:lnTo>
                  <a:pt x="31750" y="507746"/>
                </a:lnTo>
                <a:lnTo>
                  <a:pt x="31750" y="495046"/>
                </a:lnTo>
                <a:close/>
              </a:path>
              <a:path w="76200" h="571500">
                <a:moveTo>
                  <a:pt x="44450" y="63500"/>
                </a:moveTo>
                <a:lnTo>
                  <a:pt x="31750" y="63500"/>
                </a:lnTo>
                <a:lnTo>
                  <a:pt x="31750" y="507746"/>
                </a:lnTo>
                <a:lnTo>
                  <a:pt x="44450" y="507746"/>
                </a:lnTo>
                <a:lnTo>
                  <a:pt x="44450" y="63500"/>
                </a:lnTo>
                <a:close/>
              </a:path>
              <a:path w="76200" h="571500">
                <a:moveTo>
                  <a:pt x="76149" y="495046"/>
                </a:moveTo>
                <a:lnTo>
                  <a:pt x="44450" y="495046"/>
                </a:lnTo>
                <a:lnTo>
                  <a:pt x="44450" y="507746"/>
                </a:lnTo>
                <a:lnTo>
                  <a:pt x="69807" y="507746"/>
                </a:lnTo>
                <a:lnTo>
                  <a:pt x="76149" y="495046"/>
                </a:lnTo>
                <a:close/>
              </a:path>
              <a:path w="76200" h="571500">
                <a:moveTo>
                  <a:pt x="38100" y="0"/>
                </a:moveTo>
                <a:lnTo>
                  <a:pt x="0" y="76200"/>
                </a:lnTo>
                <a:lnTo>
                  <a:pt x="31750" y="76200"/>
                </a:lnTo>
                <a:lnTo>
                  <a:pt x="31750" y="63500"/>
                </a:lnTo>
                <a:lnTo>
                  <a:pt x="69807" y="63500"/>
                </a:lnTo>
                <a:lnTo>
                  <a:pt x="38100" y="0"/>
                </a:lnTo>
                <a:close/>
              </a:path>
              <a:path w="76200" h="571500">
                <a:moveTo>
                  <a:pt x="69807" y="63500"/>
                </a:moveTo>
                <a:lnTo>
                  <a:pt x="44450" y="63500"/>
                </a:lnTo>
                <a:lnTo>
                  <a:pt x="44450" y="76200"/>
                </a:lnTo>
                <a:lnTo>
                  <a:pt x="76149" y="76200"/>
                </a:lnTo>
                <a:lnTo>
                  <a:pt x="69807" y="63500"/>
                </a:lnTo>
                <a:close/>
              </a:path>
            </a:pathLst>
          </a:custGeom>
          <a:solidFill>
            <a:srgbClr val="000000"/>
          </a:solidFill>
        </p:spPr>
        <p:txBody>
          <a:bodyPr wrap="square" lIns="0" tIns="0" rIns="0" bIns="0" rtlCol="0"/>
          <a:lstStyle/>
          <a:p>
            <a:endParaRPr/>
          </a:p>
        </p:txBody>
      </p:sp>
      <p:sp>
        <p:nvSpPr>
          <p:cNvPr id="18" name="object 18"/>
          <p:cNvSpPr/>
          <p:nvPr/>
        </p:nvSpPr>
        <p:spPr>
          <a:xfrm>
            <a:off x="3305936" y="2931541"/>
            <a:ext cx="76200" cy="571500"/>
          </a:xfrm>
          <a:custGeom>
            <a:avLst/>
            <a:gdLst/>
            <a:ahLst/>
            <a:cxnLst/>
            <a:rect l="l" t="t" r="r" b="b"/>
            <a:pathLst>
              <a:path w="76200" h="571500">
                <a:moveTo>
                  <a:pt x="31750" y="495046"/>
                </a:moveTo>
                <a:lnTo>
                  <a:pt x="0" y="495046"/>
                </a:lnTo>
                <a:lnTo>
                  <a:pt x="38100" y="571246"/>
                </a:lnTo>
                <a:lnTo>
                  <a:pt x="69850" y="507746"/>
                </a:lnTo>
                <a:lnTo>
                  <a:pt x="31750" y="507746"/>
                </a:lnTo>
                <a:lnTo>
                  <a:pt x="31750" y="495046"/>
                </a:lnTo>
                <a:close/>
              </a:path>
              <a:path w="76200" h="571500">
                <a:moveTo>
                  <a:pt x="44450" y="63500"/>
                </a:moveTo>
                <a:lnTo>
                  <a:pt x="31750" y="63500"/>
                </a:lnTo>
                <a:lnTo>
                  <a:pt x="31750" y="507746"/>
                </a:lnTo>
                <a:lnTo>
                  <a:pt x="44450" y="507746"/>
                </a:lnTo>
                <a:lnTo>
                  <a:pt x="44450" y="63500"/>
                </a:lnTo>
                <a:close/>
              </a:path>
              <a:path w="76200" h="571500">
                <a:moveTo>
                  <a:pt x="76200" y="495046"/>
                </a:moveTo>
                <a:lnTo>
                  <a:pt x="44450" y="495046"/>
                </a:lnTo>
                <a:lnTo>
                  <a:pt x="44450" y="507746"/>
                </a:lnTo>
                <a:lnTo>
                  <a:pt x="69850" y="507746"/>
                </a:lnTo>
                <a:lnTo>
                  <a:pt x="76200" y="495046"/>
                </a:lnTo>
                <a:close/>
              </a:path>
              <a:path w="76200" h="571500">
                <a:moveTo>
                  <a:pt x="38100" y="0"/>
                </a:moveTo>
                <a:lnTo>
                  <a:pt x="0" y="76200"/>
                </a:lnTo>
                <a:lnTo>
                  <a:pt x="31750" y="76200"/>
                </a:lnTo>
                <a:lnTo>
                  <a:pt x="31750" y="63500"/>
                </a:lnTo>
                <a:lnTo>
                  <a:pt x="69850" y="63500"/>
                </a:lnTo>
                <a:lnTo>
                  <a:pt x="38100" y="0"/>
                </a:lnTo>
                <a:close/>
              </a:path>
              <a:path w="76200" h="5715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19" name="object 19"/>
          <p:cNvSpPr/>
          <p:nvPr/>
        </p:nvSpPr>
        <p:spPr>
          <a:xfrm>
            <a:off x="5398008" y="2918841"/>
            <a:ext cx="76200" cy="571500"/>
          </a:xfrm>
          <a:custGeom>
            <a:avLst/>
            <a:gdLst/>
            <a:ahLst/>
            <a:cxnLst/>
            <a:rect l="l" t="t" r="r" b="b"/>
            <a:pathLst>
              <a:path w="76200" h="571500">
                <a:moveTo>
                  <a:pt x="31750" y="494919"/>
                </a:moveTo>
                <a:lnTo>
                  <a:pt x="0" y="494919"/>
                </a:lnTo>
                <a:lnTo>
                  <a:pt x="38100" y="571119"/>
                </a:lnTo>
                <a:lnTo>
                  <a:pt x="69850" y="507619"/>
                </a:lnTo>
                <a:lnTo>
                  <a:pt x="31750" y="507619"/>
                </a:lnTo>
                <a:lnTo>
                  <a:pt x="31750" y="494919"/>
                </a:lnTo>
                <a:close/>
              </a:path>
              <a:path w="76200" h="571500">
                <a:moveTo>
                  <a:pt x="44450" y="63500"/>
                </a:moveTo>
                <a:lnTo>
                  <a:pt x="31750" y="63500"/>
                </a:lnTo>
                <a:lnTo>
                  <a:pt x="31750" y="507619"/>
                </a:lnTo>
                <a:lnTo>
                  <a:pt x="44450" y="507619"/>
                </a:lnTo>
                <a:lnTo>
                  <a:pt x="44450" y="63500"/>
                </a:lnTo>
                <a:close/>
              </a:path>
              <a:path w="76200" h="571500">
                <a:moveTo>
                  <a:pt x="76200" y="494919"/>
                </a:moveTo>
                <a:lnTo>
                  <a:pt x="44450" y="494919"/>
                </a:lnTo>
                <a:lnTo>
                  <a:pt x="44450" y="507619"/>
                </a:lnTo>
                <a:lnTo>
                  <a:pt x="69850" y="507619"/>
                </a:lnTo>
                <a:lnTo>
                  <a:pt x="76200" y="494919"/>
                </a:lnTo>
                <a:close/>
              </a:path>
              <a:path w="76200" h="571500">
                <a:moveTo>
                  <a:pt x="38100" y="0"/>
                </a:moveTo>
                <a:lnTo>
                  <a:pt x="0" y="76200"/>
                </a:lnTo>
                <a:lnTo>
                  <a:pt x="31750" y="76200"/>
                </a:lnTo>
                <a:lnTo>
                  <a:pt x="31750" y="63500"/>
                </a:lnTo>
                <a:lnTo>
                  <a:pt x="69850" y="63500"/>
                </a:lnTo>
                <a:lnTo>
                  <a:pt x="38100" y="0"/>
                </a:lnTo>
                <a:close/>
              </a:path>
              <a:path w="76200" h="5715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20" name="object 20"/>
          <p:cNvSpPr/>
          <p:nvPr/>
        </p:nvSpPr>
        <p:spPr>
          <a:xfrm>
            <a:off x="7621523" y="2918841"/>
            <a:ext cx="76200" cy="571500"/>
          </a:xfrm>
          <a:custGeom>
            <a:avLst/>
            <a:gdLst/>
            <a:ahLst/>
            <a:cxnLst/>
            <a:rect l="l" t="t" r="r" b="b"/>
            <a:pathLst>
              <a:path w="76200" h="571500">
                <a:moveTo>
                  <a:pt x="31750" y="494919"/>
                </a:moveTo>
                <a:lnTo>
                  <a:pt x="0" y="494919"/>
                </a:lnTo>
                <a:lnTo>
                  <a:pt x="38100" y="571119"/>
                </a:lnTo>
                <a:lnTo>
                  <a:pt x="69850" y="507619"/>
                </a:lnTo>
                <a:lnTo>
                  <a:pt x="31750" y="507619"/>
                </a:lnTo>
                <a:lnTo>
                  <a:pt x="31750" y="494919"/>
                </a:lnTo>
                <a:close/>
              </a:path>
              <a:path w="76200" h="571500">
                <a:moveTo>
                  <a:pt x="44450" y="63500"/>
                </a:moveTo>
                <a:lnTo>
                  <a:pt x="31750" y="63500"/>
                </a:lnTo>
                <a:lnTo>
                  <a:pt x="31750" y="507619"/>
                </a:lnTo>
                <a:lnTo>
                  <a:pt x="44450" y="507619"/>
                </a:lnTo>
                <a:lnTo>
                  <a:pt x="44450" y="63500"/>
                </a:lnTo>
                <a:close/>
              </a:path>
              <a:path w="76200" h="571500">
                <a:moveTo>
                  <a:pt x="76200" y="494919"/>
                </a:moveTo>
                <a:lnTo>
                  <a:pt x="44450" y="494919"/>
                </a:lnTo>
                <a:lnTo>
                  <a:pt x="44450" y="507619"/>
                </a:lnTo>
                <a:lnTo>
                  <a:pt x="69850" y="507619"/>
                </a:lnTo>
                <a:lnTo>
                  <a:pt x="76200" y="494919"/>
                </a:lnTo>
                <a:close/>
              </a:path>
              <a:path w="76200" h="571500">
                <a:moveTo>
                  <a:pt x="38100" y="0"/>
                </a:moveTo>
                <a:lnTo>
                  <a:pt x="0" y="76200"/>
                </a:lnTo>
                <a:lnTo>
                  <a:pt x="31750" y="76200"/>
                </a:lnTo>
                <a:lnTo>
                  <a:pt x="31750" y="63500"/>
                </a:lnTo>
                <a:lnTo>
                  <a:pt x="69850" y="63500"/>
                </a:lnTo>
                <a:lnTo>
                  <a:pt x="38100" y="0"/>
                </a:lnTo>
                <a:close/>
              </a:path>
              <a:path w="76200" h="5715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21" name="object 21"/>
          <p:cNvSpPr txBox="1"/>
          <p:nvPr/>
        </p:nvSpPr>
        <p:spPr>
          <a:xfrm>
            <a:off x="535940" y="6464985"/>
            <a:ext cx="203581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rlito"/>
                <a:cs typeface="Carlito"/>
              </a:rPr>
              <a:t>Bayero University, </a:t>
            </a:r>
            <a:r>
              <a:rPr sz="1200" spc="-5" dirty="0">
                <a:solidFill>
                  <a:srgbClr val="888888"/>
                </a:solidFill>
                <a:latin typeface="Carlito"/>
                <a:cs typeface="Carlito"/>
              </a:rPr>
              <a:t>Kano </a:t>
            </a:r>
            <a:r>
              <a:rPr sz="1200" dirty="0">
                <a:solidFill>
                  <a:srgbClr val="888888"/>
                </a:solidFill>
                <a:latin typeface="Carlito"/>
                <a:cs typeface="Carlito"/>
              </a:rPr>
              <a:t>-</a:t>
            </a:r>
            <a:r>
              <a:rPr sz="1200" spc="-20" dirty="0">
                <a:solidFill>
                  <a:srgbClr val="888888"/>
                </a:solidFill>
                <a:latin typeface="Carlito"/>
                <a:cs typeface="Carlito"/>
              </a:rPr>
              <a:t> </a:t>
            </a:r>
            <a:r>
              <a:rPr sz="1200" spc="-5" dirty="0">
                <a:solidFill>
                  <a:srgbClr val="888888"/>
                </a:solidFill>
                <a:latin typeface="Carlito"/>
                <a:cs typeface="Carlito"/>
              </a:rPr>
              <a:t>Nigeria</a:t>
            </a:r>
            <a:endParaRPr sz="1200">
              <a:latin typeface="Carlito"/>
              <a:cs typeface="Carlito"/>
            </a:endParaRPr>
          </a:p>
        </p:txBody>
      </p:sp>
      <p:sp>
        <p:nvSpPr>
          <p:cNvPr id="22" name="object 22"/>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37</a:t>
            </a:fld>
            <a:endParaRPr dirty="0"/>
          </a:p>
        </p:txBody>
      </p:sp>
      <p:sp>
        <p:nvSpPr>
          <p:cNvPr id="23" name="object 23"/>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177749"/>
            <a:ext cx="3569335" cy="697230"/>
          </a:xfrm>
          <a:prstGeom prst="rect">
            <a:avLst/>
          </a:prstGeom>
        </p:spPr>
        <p:txBody>
          <a:bodyPr vert="horz" wrap="square" lIns="0" tIns="13335" rIns="0" bIns="0" rtlCol="0">
            <a:spAutoFit/>
          </a:bodyPr>
          <a:lstStyle/>
          <a:p>
            <a:pPr marL="12700">
              <a:lnSpc>
                <a:spcPct val="100000"/>
              </a:lnSpc>
              <a:spcBef>
                <a:spcPts val="105"/>
              </a:spcBef>
            </a:pPr>
            <a:r>
              <a:rPr spc="-30" dirty="0">
                <a:solidFill>
                  <a:srgbClr val="FFFFFF"/>
                </a:solidFill>
              </a:rPr>
              <a:t>Reference</a:t>
            </a:r>
            <a:r>
              <a:rPr spc="-110" dirty="0">
                <a:solidFill>
                  <a:srgbClr val="FFFFFF"/>
                </a:solidFill>
              </a:rPr>
              <a:t> </a:t>
            </a:r>
            <a:r>
              <a:rPr spc="-95" dirty="0">
                <a:solidFill>
                  <a:srgbClr val="FFFFFF"/>
                </a:solidFill>
              </a:rPr>
              <a:t>Texts</a:t>
            </a:r>
          </a:p>
        </p:txBody>
      </p:sp>
      <p:sp>
        <p:nvSpPr>
          <p:cNvPr id="3" name="object 3"/>
          <p:cNvSpPr txBox="1"/>
          <p:nvPr/>
        </p:nvSpPr>
        <p:spPr>
          <a:xfrm>
            <a:off x="3944873" y="6428638"/>
            <a:ext cx="1253490"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888888"/>
                </a:solidFill>
                <a:latin typeface="Carlito"/>
                <a:cs typeface="Carlito"/>
                <a:hlinkClick r:id="rId2"/>
              </a:rPr>
              <a:t>www.buk.edu.ng</a:t>
            </a:r>
            <a:endParaRPr sz="1400">
              <a:latin typeface="Carlito"/>
              <a:cs typeface="Carlito"/>
            </a:endParaRPr>
          </a:p>
        </p:txBody>
      </p:sp>
      <p:sp>
        <p:nvSpPr>
          <p:cNvPr id="4" name="object 4"/>
          <p:cNvSpPr txBox="1"/>
          <p:nvPr/>
        </p:nvSpPr>
        <p:spPr>
          <a:xfrm>
            <a:off x="8504935" y="6426809"/>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4</a:t>
            </a:r>
            <a:endParaRPr sz="1200">
              <a:latin typeface="Carlito"/>
              <a:cs typeface="Carlito"/>
            </a:endParaRPr>
          </a:p>
        </p:txBody>
      </p:sp>
      <p:grpSp>
        <p:nvGrpSpPr>
          <p:cNvPr id="5" name="object 5"/>
          <p:cNvGrpSpPr/>
          <p:nvPr/>
        </p:nvGrpSpPr>
        <p:grpSpPr>
          <a:xfrm>
            <a:off x="6228207" y="116598"/>
            <a:ext cx="2388870" cy="792480"/>
            <a:chOff x="6228207" y="116598"/>
            <a:chExt cx="2388870" cy="792480"/>
          </a:xfrm>
        </p:grpSpPr>
        <p:sp>
          <p:nvSpPr>
            <p:cNvPr id="6" name="object 6"/>
            <p:cNvSpPr/>
            <p:nvPr/>
          </p:nvSpPr>
          <p:spPr>
            <a:xfrm>
              <a:off x="6228207" y="116598"/>
              <a:ext cx="720077" cy="79208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075297" y="141223"/>
              <a:ext cx="1541526" cy="436625"/>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9" name="object 9"/>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2"/>
              </a:rPr>
              <a:t>www.buk.edu.ng</a:t>
            </a:r>
            <a:endParaRPr sz="2500">
              <a:latin typeface="Times New Roman"/>
              <a:cs typeface="Times New Roman"/>
            </a:endParaRPr>
          </a:p>
        </p:txBody>
      </p:sp>
      <p:grpSp>
        <p:nvGrpSpPr>
          <p:cNvPr id="10" name="object 10"/>
          <p:cNvGrpSpPr/>
          <p:nvPr/>
        </p:nvGrpSpPr>
        <p:grpSpPr>
          <a:xfrm>
            <a:off x="6949440" y="97535"/>
            <a:ext cx="142240" cy="876300"/>
            <a:chOff x="6949440" y="97535"/>
            <a:chExt cx="142240" cy="876300"/>
          </a:xfrm>
        </p:grpSpPr>
        <p:sp>
          <p:nvSpPr>
            <p:cNvPr id="11" name="object 11"/>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3" name="object 13"/>
          <p:cNvSpPr txBox="1"/>
          <p:nvPr/>
        </p:nvSpPr>
        <p:spPr>
          <a:xfrm>
            <a:off x="535940" y="6426809"/>
            <a:ext cx="178816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rlito"/>
                <a:cs typeface="Carlito"/>
              </a:rPr>
              <a:t>BUK/CS/2014/L2Sem1/Baffa</a:t>
            </a:r>
            <a:endParaRPr sz="1200">
              <a:latin typeface="Carlito"/>
              <a:cs typeface="Carlito"/>
            </a:endParaRPr>
          </a:p>
        </p:txBody>
      </p:sp>
      <p:graphicFrame>
        <p:nvGraphicFramePr>
          <p:cNvPr id="14" name="object 14"/>
          <p:cNvGraphicFramePr>
            <a:graphicFrameLocks noGrp="1"/>
          </p:cNvGraphicFramePr>
          <p:nvPr/>
        </p:nvGraphicFramePr>
        <p:xfrm>
          <a:off x="245173" y="1334388"/>
          <a:ext cx="8496934" cy="5058892"/>
        </p:xfrm>
        <a:graphic>
          <a:graphicData uri="http://schemas.openxmlformats.org/drawingml/2006/table">
            <a:tbl>
              <a:tblPr firstRow="1" bandRow="1">
                <a:tableStyleId>{2D5ABB26-0587-4C30-8999-92F81FD0307C}</a:tableStyleId>
              </a:tblPr>
              <a:tblGrid>
                <a:gridCol w="3731895">
                  <a:extLst>
                    <a:ext uri="{9D8B030D-6E8A-4147-A177-3AD203B41FA5}">
                      <a16:colId xmlns:a16="http://schemas.microsoft.com/office/drawing/2014/main" xmlns="" val="20000"/>
                    </a:ext>
                  </a:extLst>
                </a:gridCol>
                <a:gridCol w="2507615">
                  <a:extLst>
                    <a:ext uri="{9D8B030D-6E8A-4147-A177-3AD203B41FA5}">
                      <a16:colId xmlns:a16="http://schemas.microsoft.com/office/drawing/2014/main" xmlns="" val="20001"/>
                    </a:ext>
                  </a:extLst>
                </a:gridCol>
                <a:gridCol w="2257424">
                  <a:extLst>
                    <a:ext uri="{9D8B030D-6E8A-4147-A177-3AD203B41FA5}">
                      <a16:colId xmlns:a16="http://schemas.microsoft.com/office/drawing/2014/main" xmlns="" val="20002"/>
                    </a:ext>
                  </a:extLst>
                </a:gridCol>
              </a:tblGrid>
              <a:tr h="405638">
                <a:tc>
                  <a:txBody>
                    <a:bodyPr/>
                    <a:lstStyle/>
                    <a:p>
                      <a:pPr algn="ctr">
                        <a:lnSpc>
                          <a:spcPct val="100000"/>
                        </a:lnSpc>
                        <a:spcBef>
                          <a:spcPts val="60"/>
                        </a:spcBef>
                      </a:pPr>
                      <a:r>
                        <a:rPr sz="1600" b="1" spc="-114" dirty="0">
                          <a:solidFill>
                            <a:srgbClr val="FFFFFF"/>
                          </a:solidFill>
                          <a:latin typeface="Trebuchet MS"/>
                          <a:cs typeface="Trebuchet MS"/>
                        </a:rPr>
                        <a:t>Title</a:t>
                      </a:r>
                      <a:endParaRPr sz="1600">
                        <a:latin typeface="Trebuchet MS"/>
                        <a:cs typeface="Trebuchet MS"/>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270" algn="ctr">
                        <a:lnSpc>
                          <a:spcPct val="100000"/>
                        </a:lnSpc>
                        <a:spcBef>
                          <a:spcPts val="60"/>
                        </a:spcBef>
                      </a:pPr>
                      <a:r>
                        <a:rPr sz="1600" b="1" spc="-85" dirty="0">
                          <a:solidFill>
                            <a:srgbClr val="FFFFFF"/>
                          </a:solidFill>
                          <a:latin typeface="Trebuchet MS"/>
                          <a:cs typeface="Trebuchet MS"/>
                        </a:rPr>
                        <a:t>Author(s)</a:t>
                      </a:r>
                      <a:endParaRPr sz="1600">
                        <a:latin typeface="Trebuchet MS"/>
                        <a:cs typeface="Trebuchet MS"/>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495300">
                        <a:lnSpc>
                          <a:spcPct val="100000"/>
                        </a:lnSpc>
                        <a:spcBef>
                          <a:spcPts val="60"/>
                        </a:spcBef>
                      </a:pPr>
                      <a:r>
                        <a:rPr sz="1600" b="1" spc="-114" dirty="0">
                          <a:solidFill>
                            <a:srgbClr val="FFFFFF"/>
                          </a:solidFill>
                          <a:latin typeface="Trebuchet MS"/>
                          <a:cs typeface="Trebuchet MS"/>
                        </a:rPr>
                        <a:t>Publisher, </a:t>
                      </a:r>
                      <a:r>
                        <a:rPr sz="1600" b="1" spc="-85" dirty="0">
                          <a:solidFill>
                            <a:srgbClr val="FFFFFF"/>
                          </a:solidFill>
                          <a:latin typeface="Trebuchet MS"/>
                          <a:cs typeface="Trebuchet MS"/>
                        </a:rPr>
                        <a:t>Date</a:t>
                      </a:r>
                      <a:endParaRPr sz="1600">
                        <a:latin typeface="Trebuchet MS"/>
                        <a:cs typeface="Trebuchet MS"/>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xmlns="" val="10000"/>
                  </a:ext>
                </a:extLst>
              </a:tr>
              <a:tr h="836549">
                <a:tc>
                  <a:txBody>
                    <a:bodyPr/>
                    <a:lstStyle/>
                    <a:p>
                      <a:pPr marL="67945">
                        <a:lnSpc>
                          <a:spcPct val="100000"/>
                        </a:lnSpc>
                        <a:spcBef>
                          <a:spcPts val="60"/>
                        </a:spcBef>
                      </a:pPr>
                      <a:r>
                        <a:rPr sz="1600" b="1" spc="-100" dirty="0">
                          <a:solidFill>
                            <a:srgbClr val="FFFFFF"/>
                          </a:solidFill>
                          <a:latin typeface="Trebuchet MS"/>
                          <a:cs typeface="Trebuchet MS"/>
                        </a:rPr>
                        <a:t>Computer Organization, </a:t>
                      </a:r>
                      <a:r>
                        <a:rPr sz="1600" b="1" spc="-90" dirty="0">
                          <a:solidFill>
                            <a:srgbClr val="FFFFFF"/>
                          </a:solidFill>
                          <a:latin typeface="Trebuchet MS"/>
                          <a:cs typeface="Trebuchet MS"/>
                        </a:rPr>
                        <a:t>Design,</a:t>
                      </a:r>
                      <a:r>
                        <a:rPr sz="1600" b="1" spc="-120" dirty="0">
                          <a:solidFill>
                            <a:srgbClr val="FFFFFF"/>
                          </a:solidFill>
                          <a:latin typeface="Trebuchet MS"/>
                          <a:cs typeface="Trebuchet MS"/>
                        </a:rPr>
                        <a:t> </a:t>
                      </a:r>
                      <a:r>
                        <a:rPr sz="1600" b="1" spc="-75" dirty="0">
                          <a:solidFill>
                            <a:srgbClr val="FFFFFF"/>
                          </a:solidFill>
                          <a:latin typeface="Trebuchet MS"/>
                          <a:cs typeface="Trebuchet MS"/>
                        </a:rPr>
                        <a:t>and</a:t>
                      </a:r>
                      <a:endParaRPr sz="1600" dirty="0">
                        <a:latin typeface="Trebuchet MS"/>
                        <a:cs typeface="Trebuchet MS"/>
                      </a:endParaRPr>
                    </a:p>
                    <a:p>
                      <a:pPr marL="67945">
                        <a:lnSpc>
                          <a:spcPct val="100000"/>
                        </a:lnSpc>
                        <a:spcBef>
                          <a:spcPts val="285"/>
                        </a:spcBef>
                      </a:pPr>
                      <a:r>
                        <a:rPr sz="1600" b="1" spc="-114" dirty="0">
                          <a:solidFill>
                            <a:srgbClr val="FFFFFF"/>
                          </a:solidFill>
                          <a:latin typeface="Trebuchet MS"/>
                          <a:cs typeface="Trebuchet MS"/>
                        </a:rPr>
                        <a:t>Architecture</a:t>
                      </a:r>
                      <a:endParaRPr sz="1600" dirty="0">
                        <a:latin typeface="Trebuchet MS"/>
                        <a:cs typeface="Trebuchet MS"/>
                      </a:endParaRPr>
                    </a:p>
                  </a:txBody>
                  <a:tcPr marL="0" marR="0" marT="76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C"/>
                    </a:solidFill>
                  </a:tcPr>
                </a:tc>
                <a:tc>
                  <a:txBody>
                    <a:bodyPr/>
                    <a:lstStyle/>
                    <a:p>
                      <a:pPr marL="69215">
                        <a:lnSpc>
                          <a:spcPct val="100000"/>
                        </a:lnSpc>
                        <a:spcBef>
                          <a:spcPts val="60"/>
                        </a:spcBef>
                      </a:pPr>
                      <a:r>
                        <a:rPr sz="1600" spc="-5" dirty="0">
                          <a:latin typeface="Carlito"/>
                          <a:cs typeface="Carlito"/>
                        </a:rPr>
                        <a:t>Sajjan G. </a:t>
                      </a:r>
                      <a:r>
                        <a:rPr sz="1600" spc="-10" dirty="0">
                          <a:latin typeface="Carlito"/>
                          <a:cs typeface="Carlito"/>
                        </a:rPr>
                        <a:t>Shiva</a:t>
                      </a:r>
                      <a:endParaRPr sz="1600">
                        <a:latin typeface="Carlito"/>
                        <a:cs typeface="Carlito"/>
                      </a:endParaRPr>
                    </a:p>
                  </a:txBody>
                  <a:tcPr marL="0" marR="0" marT="76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9215">
                        <a:lnSpc>
                          <a:spcPct val="100000"/>
                        </a:lnSpc>
                        <a:spcBef>
                          <a:spcPts val="60"/>
                        </a:spcBef>
                      </a:pPr>
                      <a:r>
                        <a:rPr sz="1600" spc="-10" dirty="0">
                          <a:latin typeface="Carlito"/>
                          <a:cs typeface="Carlito"/>
                        </a:rPr>
                        <a:t>CRC Press,</a:t>
                      </a:r>
                      <a:r>
                        <a:rPr sz="1600" spc="10" dirty="0">
                          <a:latin typeface="Carlito"/>
                          <a:cs typeface="Carlito"/>
                        </a:rPr>
                        <a:t> </a:t>
                      </a:r>
                      <a:r>
                        <a:rPr sz="1600" spc="-10" dirty="0">
                          <a:latin typeface="Carlito"/>
                          <a:cs typeface="Carlito"/>
                        </a:rPr>
                        <a:t>2014</a:t>
                      </a:r>
                      <a:endParaRPr sz="1600">
                        <a:latin typeface="Carlito"/>
                        <a:cs typeface="Carlito"/>
                      </a:endParaRPr>
                    </a:p>
                  </a:txBody>
                  <a:tcPr marL="0" marR="0" marT="76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xmlns="" val="10001"/>
                  </a:ext>
                </a:extLst>
              </a:tr>
              <a:tr h="836549">
                <a:tc>
                  <a:txBody>
                    <a:bodyPr/>
                    <a:lstStyle/>
                    <a:p>
                      <a:pPr marL="67945">
                        <a:lnSpc>
                          <a:spcPct val="100000"/>
                        </a:lnSpc>
                        <a:spcBef>
                          <a:spcPts val="60"/>
                        </a:spcBef>
                      </a:pPr>
                      <a:r>
                        <a:rPr sz="1600" b="1" spc="-100" dirty="0">
                          <a:solidFill>
                            <a:srgbClr val="FFFFFF"/>
                          </a:solidFill>
                          <a:latin typeface="Trebuchet MS"/>
                          <a:cs typeface="Trebuchet MS"/>
                        </a:rPr>
                        <a:t>Computer </a:t>
                      </a:r>
                      <a:r>
                        <a:rPr sz="1600" b="1" spc="-95" dirty="0">
                          <a:solidFill>
                            <a:srgbClr val="FFFFFF"/>
                          </a:solidFill>
                          <a:latin typeface="Trebuchet MS"/>
                          <a:cs typeface="Trebuchet MS"/>
                        </a:rPr>
                        <a:t>organization </a:t>
                      </a:r>
                      <a:r>
                        <a:rPr sz="1600" b="1" spc="-75" dirty="0">
                          <a:solidFill>
                            <a:srgbClr val="FFFFFF"/>
                          </a:solidFill>
                          <a:latin typeface="Trebuchet MS"/>
                          <a:cs typeface="Trebuchet MS"/>
                        </a:rPr>
                        <a:t>and Design </a:t>
                      </a:r>
                      <a:r>
                        <a:rPr sz="1600" b="1" spc="-100" dirty="0">
                          <a:solidFill>
                            <a:srgbClr val="FFFFFF"/>
                          </a:solidFill>
                          <a:latin typeface="Trebuchet MS"/>
                          <a:cs typeface="Trebuchet MS"/>
                        </a:rPr>
                        <a:t>-</a:t>
                      </a:r>
                      <a:r>
                        <a:rPr sz="1600" b="1" spc="-225" dirty="0">
                          <a:solidFill>
                            <a:srgbClr val="FFFFFF"/>
                          </a:solidFill>
                          <a:latin typeface="Trebuchet MS"/>
                          <a:cs typeface="Trebuchet MS"/>
                        </a:rPr>
                        <a:t> </a:t>
                      </a:r>
                      <a:r>
                        <a:rPr sz="1600" b="1" spc="-140" dirty="0">
                          <a:solidFill>
                            <a:srgbClr val="FFFFFF"/>
                          </a:solidFill>
                          <a:latin typeface="Trebuchet MS"/>
                          <a:cs typeface="Trebuchet MS"/>
                        </a:rPr>
                        <a:t>The</a:t>
                      </a:r>
                      <a:endParaRPr sz="1600">
                        <a:latin typeface="Trebuchet MS"/>
                        <a:cs typeface="Trebuchet MS"/>
                      </a:endParaRPr>
                    </a:p>
                    <a:p>
                      <a:pPr marL="67945">
                        <a:lnSpc>
                          <a:spcPct val="100000"/>
                        </a:lnSpc>
                        <a:spcBef>
                          <a:spcPts val="285"/>
                        </a:spcBef>
                      </a:pPr>
                      <a:r>
                        <a:rPr sz="1600" b="1" spc="-85" dirty="0">
                          <a:solidFill>
                            <a:srgbClr val="FFFFFF"/>
                          </a:solidFill>
                          <a:latin typeface="Trebuchet MS"/>
                          <a:cs typeface="Trebuchet MS"/>
                        </a:rPr>
                        <a:t>Hardware/Software</a:t>
                      </a:r>
                      <a:r>
                        <a:rPr sz="1600" b="1" spc="-120" dirty="0">
                          <a:solidFill>
                            <a:srgbClr val="FFFFFF"/>
                          </a:solidFill>
                          <a:latin typeface="Trebuchet MS"/>
                          <a:cs typeface="Trebuchet MS"/>
                        </a:rPr>
                        <a:t> </a:t>
                      </a:r>
                      <a:r>
                        <a:rPr sz="1600" b="1" spc="-105" dirty="0">
                          <a:solidFill>
                            <a:srgbClr val="FFFFFF"/>
                          </a:solidFill>
                          <a:latin typeface="Trebuchet MS"/>
                          <a:cs typeface="Trebuchet MS"/>
                        </a:rPr>
                        <a:t>Interface</a:t>
                      </a:r>
                      <a:endParaRPr sz="1600">
                        <a:latin typeface="Trebuchet MS"/>
                        <a:cs typeface="Trebuchet MS"/>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9215">
                        <a:lnSpc>
                          <a:spcPct val="100000"/>
                        </a:lnSpc>
                        <a:spcBef>
                          <a:spcPts val="60"/>
                        </a:spcBef>
                      </a:pPr>
                      <a:r>
                        <a:rPr sz="1600" spc="-5" dirty="0">
                          <a:latin typeface="Carlito"/>
                          <a:cs typeface="Carlito"/>
                        </a:rPr>
                        <a:t>John Hennessy and</a:t>
                      </a:r>
                      <a:r>
                        <a:rPr sz="1600" spc="-15" dirty="0">
                          <a:latin typeface="Carlito"/>
                          <a:cs typeface="Carlito"/>
                        </a:rPr>
                        <a:t> </a:t>
                      </a:r>
                      <a:r>
                        <a:rPr sz="1600" spc="-10" dirty="0">
                          <a:latin typeface="Carlito"/>
                          <a:cs typeface="Carlito"/>
                        </a:rPr>
                        <a:t>David</a:t>
                      </a:r>
                      <a:endParaRPr sz="1600">
                        <a:latin typeface="Carlito"/>
                        <a:cs typeface="Carlito"/>
                      </a:endParaRPr>
                    </a:p>
                    <a:p>
                      <a:pPr marL="69215">
                        <a:lnSpc>
                          <a:spcPct val="100000"/>
                        </a:lnSpc>
                        <a:spcBef>
                          <a:spcPts val="285"/>
                        </a:spcBef>
                      </a:pPr>
                      <a:r>
                        <a:rPr sz="1600" spc="-20" dirty="0">
                          <a:latin typeface="Carlito"/>
                          <a:cs typeface="Carlito"/>
                        </a:rPr>
                        <a:t>Patterson</a:t>
                      </a:r>
                      <a:endParaRPr sz="1600">
                        <a:latin typeface="Carlito"/>
                        <a:cs typeface="Carlito"/>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9215">
                        <a:lnSpc>
                          <a:spcPct val="100000"/>
                        </a:lnSpc>
                        <a:spcBef>
                          <a:spcPts val="60"/>
                        </a:spcBef>
                      </a:pPr>
                      <a:r>
                        <a:rPr sz="1600" spc="-15" dirty="0">
                          <a:latin typeface="Carlito"/>
                          <a:cs typeface="Carlito"/>
                        </a:rPr>
                        <a:t>Morgan </a:t>
                      </a:r>
                      <a:r>
                        <a:rPr sz="1600" spc="-5" dirty="0">
                          <a:latin typeface="Carlito"/>
                          <a:cs typeface="Carlito"/>
                        </a:rPr>
                        <a:t>Kaufmann,</a:t>
                      </a:r>
                      <a:r>
                        <a:rPr sz="1600" spc="-30" dirty="0">
                          <a:latin typeface="Carlito"/>
                          <a:cs typeface="Carlito"/>
                        </a:rPr>
                        <a:t> </a:t>
                      </a:r>
                      <a:r>
                        <a:rPr sz="1600" spc="-10" dirty="0">
                          <a:latin typeface="Carlito"/>
                          <a:cs typeface="Carlito"/>
                        </a:rPr>
                        <a:t>2009</a:t>
                      </a:r>
                      <a:endParaRPr sz="1600">
                        <a:latin typeface="Carlito"/>
                        <a:cs typeface="Carlito"/>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xmlns="" val="10002"/>
                  </a:ext>
                </a:extLst>
              </a:tr>
              <a:tr h="836422">
                <a:tc>
                  <a:txBody>
                    <a:bodyPr/>
                    <a:lstStyle/>
                    <a:p>
                      <a:pPr marL="67945">
                        <a:lnSpc>
                          <a:spcPct val="100000"/>
                        </a:lnSpc>
                        <a:spcBef>
                          <a:spcPts val="60"/>
                        </a:spcBef>
                      </a:pPr>
                      <a:r>
                        <a:rPr sz="1600" b="1" spc="-105" dirty="0">
                          <a:solidFill>
                            <a:srgbClr val="FFFFFF"/>
                          </a:solidFill>
                          <a:latin typeface="Trebuchet MS"/>
                          <a:cs typeface="Trebuchet MS"/>
                        </a:rPr>
                        <a:t>Structured </a:t>
                      </a:r>
                      <a:r>
                        <a:rPr sz="1600" b="1" spc="-100" dirty="0">
                          <a:solidFill>
                            <a:srgbClr val="FFFFFF"/>
                          </a:solidFill>
                          <a:latin typeface="Trebuchet MS"/>
                          <a:cs typeface="Trebuchet MS"/>
                        </a:rPr>
                        <a:t>Computer</a:t>
                      </a:r>
                      <a:r>
                        <a:rPr sz="1600" b="1" spc="-75" dirty="0">
                          <a:solidFill>
                            <a:srgbClr val="FFFFFF"/>
                          </a:solidFill>
                          <a:latin typeface="Trebuchet MS"/>
                          <a:cs typeface="Trebuchet MS"/>
                        </a:rPr>
                        <a:t> </a:t>
                      </a:r>
                      <a:r>
                        <a:rPr sz="1600" b="1" spc="-95" dirty="0">
                          <a:solidFill>
                            <a:srgbClr val="FFFFFF"/>
                          </a:solidFill>
                          <a:latin typeface="Trebuchet MS"/>
                          <a:cs typeface="Trebuchet MS"/>
                        </a:rPr>
                        <a:t>Organization</a:t>
                      </a:r>
                      <a:endParaRPr sz="1600">
                        <a:latin typeface="Trebuchet MS"/>
                        <a:cs typeface="Trebuchet MS"/>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9215">
                        <a:lnSpc>
                          <a:spcPct val="100000"/>
                        </a:lnSpc>
                        <a:spcBef>
                          <a:spcPts val="60"/>
                        </a:spcBef>
                      </a:pPr>
                      <a:r>
                        <a:rPr sz="1600" spc="-10" dirty="0">
                          <a:latin typeface="Carlito"/>
                          <a:cs typeface="Carlito"/>
                        </a:rPr>
                        <a:t>Andrew </a:t>
                      </a:r>
                      <a:r>
                        <a:rPr sz="1600" spc="-15" dirty="0">
                          <a:latin typeface="Carlito"/>
                          <a:cs typeface="Carlito"/>
                        </a:rPr>
                        <a:t>Tanenbaum </a:t>
                      </a:r>
                      <a:r>
                        <a:rPr sz="1600" spc="-5" dirty="0">
                          <a:latin typeface="Carlito"/>
                          <a:cs typeface="Carlito"/>
                        </a:rPr>
                        <a:t>and</a:t>
                      </a:r>
                      <a:endParaRPr sz="1600">
                        <a:latin typeface="Carlito"/>
                        <a:cs typeface="Carlito"/>
                      </a:endParaRPr>
                    </a:p>
                    <a:p>
                      <a:pPr marL="69215">
                        <a:lnSpc>
                          <a:spcPct val="100000"/>
                        </a:lnSpc>
                        <a:spcBef>
                          <a:spcPts val="290"/>
                        </a:spcBef>
                      </a:pPr>
                      <a:r>
                        <a:rPr sz="1600" spc="-45" dirty="0">
                          <a:latin typeface="Carlito"/>
                          <a:cs typeface="Carlito"/>
                        </a:rPr>
                        <a:t>Tood</a:t>
                      </a:r>
                      <a:r>
                        <a:rPr sz="1600" spc="-5" dirty="0">
                          <a:latin typeface="Carlito"/>
                          <a:cs typeface="Carlito"/>
                        </a:rPr>
                        <a:t> Austin</a:t>
                      </a:r>
                      <a:endParaRPr sz="1600">
                        <a:latin typeface="Carlito"/>
                        <a:cs typeface="Carlito"/>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9215">
                        <a:lnSpc>
                          <a:spcPct val="100000"/>
                        </a:lnSpc>
                        <a:spcBef>
                          <a:spcPts val="60"/>
                        </a:spcBef>
                      </a:pPr>
                      <a:r>
                        <a:rPr sz="1600" spc="-15" dirty="0">
                          <a:latin typeface="Carlito"/>
                          <a:cs typeface="Carlito"/>
                        </a:rPr>
                        <a:t>Pearson </a:t>
                      </a:r>
                      <a:r>
                        <a:rPr sz="1600" spc="-10" dirty="0">
                          <a:latin typeface="Carlito"/>
                          <a:cs typeface="Carlito"/>
                        </a:rPr>
                        <a:t>Education, 2013</a:t>
                      </a:r>
                      <a:endParaRPr sz="1600">
                        <a:latin typeface="Carlito"/>
                        <a:cs typeface="Carlito"/>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xmlns="" val="10003"/>
                  </a:ext>
                </a:extLst>
              </a:tr>
              <a:tr h="405638">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xmlns="" val="10004"/>
                  </a:ext>
                </a:extLst>
              </a:tr>
              <a:tr h="405638">
                <a:tc>
                  <a:txBody>
                    <a:bodyPr/>
                    <a:lstStyle/>
                    <a:p>
                      <a:pPr marL="67945">
                        <a:lnSpc>
                          <a:spcPct val="100000"/>
                        </a:lnSpc>
                        <a:spcBef>
                          <a:spcPts val="65"/>
                        </a:spcBef>
                      </a:pPr>
                      <a:r>
                        <a:rPr sz="1600" b="1" spc="-175" dirty="0">
                          <a:solidFill>
                            <a:srgbClr val="FFFFFF"/>
                          </a:solidFill>
                          <a:latin typeface="Arial"/>
                          <a:cs typeface="Arial"/>
                        </a:rPr>
                        <a:t>Schaum’s </a:t>
                      </a:r>
                      <a:r>
                        <a:rPr sz="1600" b="1" spc="-95" dirty="0">
                          <a:solidFill>
                            <a:srgbClr val="FFFFFF"/>
                          </a:solidFill>
                          <a:latin typeface="Trebuchet MS"/>
                          <a:cs typeface="Trebuchet MS"/>
                        </a:rPr>
                        <a:t>Outline: </a:t>
                      </a:r>
                      <a:r>
                        <a:rPr sz="1600" b="1" spc="-100" dirty="0">
                          <a:solidFill>
                            <a:srgbClr val="FFFFFF"/>
                          </a:solidFill>
                          <a:latin typeface="Trebuchet MS"/>
                          <a:cs typeface="Trebuchet MS"/>
                        </a:rPr>
                        <a:t>Computer</a:t>
                      </a:r>
                      <a:r>
                        <a:rPr sz="1600" b="1" spc="-285" dirty="0">
                          <a:solidFill>
                            <a:srgbClr val="FFFFFF"/>
                          </a:solidFill>
                          <a:latin typeface="Trebuchet MS"/>
                          <a:cs typeface="Trebuchet MS"/>
                        </a:rPr>
                        <a:t> </a:t>
                      </a:r>
                      <a:r>
                        <a:rPr sz="1600" b="1" spc="-114" dirty="0">
                          <a:solidFill>
                            <a:srgbClr val="FFFFFF"/>
                          </a:solidFill>
                          <a:latin typeface="Trebuchet MS"/>
                          <a:cs typeface="Trebuchet MS"/>
                        </a:rPr>
                        <a:t>Architecture</a:t>
                      </a:r>
                      <a:endParaRPr sz="1600" dirty="0">
                        <a:latin typeface="Trebuchet MS"/>
                        <a:cs typeface="Trebuchet MS"/>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9215">
                        <a:lnSpc>
                          <a:spcPct val="100000"/>
                        </a:lnSpc>
                        <a:spcBef>
                          <a:spcPts val="65"/>
                        </a:spcBef>
                      </a:pPr>
                      <a:r>
                        <a:rPr sz="1600" spc="-5" dirty="0">
                          <a:latin typeface="Carlito"/>
                          <a:cs typeface="Carlito"/>
                        </a:rPr>
                        <a:t>Nicholas</a:t>
                      </a:r>
                      <a:r>
                        <a:rPr sz="1600" spc="-20" dirty="0">
                          <a:latin typeface="Carlito"/>
                          <a:cs typeface="Carlito"/>
                        </a:rPr>
                        <a:t> </a:t>
                      </a:r>
                      <a:r>
                        <a:rPr sz="1600" spc="-5" dirty="0">
                          <a:latin typeface="Carlito"/>
                          <a:cs typeface="Carlito"/>
                        </a:rPr>
                        <a:t>Carter</a:t>
                      </a:r>
                      <a:endParaRPr sz="1600">
                        <a:latin typeface="Carlito"/>
                        <a:cs typeface="Carlito"/>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9215">
                        <a:lnSpc>
                          <a:spcPct val="100000"/>
                        </a:lnSpc>
                        <a:spcBef>
                          <a:spcPts val="65"/>
                        </a:spcBef>
                      </a:pPr>
                      <a:r>
                        <a:rPr sz="1600" spc="-15" dirty="0">
                          <a:latin typeface="Carlito"/>
                          <a:cs typeface="Carlito"/>
                        </a:rPr>
                        <a:t>McGraw </a:t>
                      </a:r>
                      <a:r>
                        <a:rPr sz="1600" spc="-5" dirty="0">
                          <a:latin typeface="Carlito"/>
                          <a:cs typeface="Carlito"/>
                        </a:rPr>
                        <a:t>Hill,</a:t>
                      </a:r>
                      <a:r>
                        <a:rPr sz="1600" spc="-15" dirty="0">
                          <a:latin typeface="Carlito"/>
                          <a:cs typeface="Carlito"/>
                        </a:rPr>
                        <a:t> </a:t>
                      </a:r>
                      <a:r>
                        <a:rPr sz="1600" spc="-10" dirty="0">
                          <a:latin typeface="Carlito"/>
                          <a:cs typeface="Carlito"/>
                        </a:rPr>
                        <a:t>2002</a:t>
                      </a:r>
                      <a:endParaRPr sz="1600">
                        <a:latin typeface="Carlito"/>
                        <a:cs typeface="Carlito"/>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xmlns="" val="10005"/>
                  </a:ext>
                </a:extLst>
              </a:tr>
              <a:tr h="836523">
                <a:tc>
                  <a:txBody>
                    <a:bodyPr/>
                    <a:lstStyle/>
                    <a:p>
                      <a:pPr marL="67945">
                        <a:lnSpc>
                          <a:spcPct val="100000"/>
                        </a:lnSpc>
                        <a:spcBef>
                          <a:spcPts val="60"/>
                        </a:spcBef>
                      </a:pPr>
                      <a:r>
                        <a:rPr sz="1600" b="1" spc="-100" dirty="0">
                          <a:solidFill>
                            <a:srgbClr val="FFFFFF"/>
                          </a:solidFill>
                          <a:latin typeface="Trebuchet MS"/>
                          <a:cs typeface="Trebuchet MS"/>
                        </a:rPr>
                        <a:t>Computer </a:t>
                      </a:r>
                      <a:r>
                        <a:rPr sz="1600" b="1" spc="-114" dirty="0">
                          <a:solidFill>
                            <a:srgbClr val="FFFFFF"/>
                          </a:solidFill>
                          <a:latin typeface="Trebuchet MS"/>
                          <a:cs typeface="Trebuchet MS"/>
                        </a:rPr>
                        <a:t>Architecture: </a:t>
                      </a:r>
                      <a:r>
                        <a:rPr sz="1600" b="1" spc="-50" dirty="0">
                          <a:solidFill>
                            <a:srgbClr val="FFFFFF"/>
                          </a:solidFill>
                          <a:latin typeface="Trebuchet MS"/>
                          <a:cs typeface="Trebuchet MS"/>
                        </a:rPr>
                        <a:t>A</a:t>
                      </a:r>
                      <a:r>
                        <a:rPr sz="1600" b="1" spc="-100" dirty="0">
                          <a:solidFill>
                            <a:srgbClr val="FFFFFF"/>
                          </a:solidFill>
                          <a:latin typeface="Trebuchet MS"/>
                          <a:cs typeface="Trebuchet MS"/>
                        </a:rPr>
                        <a:t> </a:t>
                      </a:r>
                      <a:r>
                        <a:rPr sz="1600" b="1" spc="-90" dirty="0">
                          <a:solidFill>
                            <a:srgbClr val="FFFFFF"/>
                          </a:solidFill>
                          <a:latin typeface="Trebuchet MS"/>
                          <a:cs typeface="Trebuchet MS"/>
                        </a:rPr>
                        <a:t>Quantitative</a:t>
                      </a:r>
                      <a:endParaRPr sz="1600" dirty="0">
                        <a:latin typeface="Trebuchet MS"/>
                        <a:cs typeface="Trebuchet MS"/>
                      </a:endParaRPr>
                    </a:p>
                    <a:p>
                      <a:pPr marL="67945">
                        <a:lnSpc>
                          <a:spcPct val="100000"/>
                        </a:lnSpc>
                        <a:spcBef>
                          <a:spcPts val="290"/>
                        </a:spcBef>
                      </a:pPr>
                      <a:r>
                        <a:rPr sz="1600" b="1" spc="-90" dirty="0">
                          <a:solidFill>
                            <a:srgbClr val="FFFFFF"/>
                          </a:solidFill>
                          <a:latin typeface="Trebuchet MS"/>
                          <a:cs typeface="Trebuchet MS"/>
                        </a:rPr>
                        <a:t>Approach</a:t>
                      </a:r>
                      <a:endParaRPr sz="1600" dirty="0">
                        <a:latin typeface="Trebuchet MS"/>
                        <a:cs typeface="Trebuchet MS"/>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9215">
                        <a:lnSpc>
                          <a:spcPct val="100000"/>
                        </a:lnSpc>
                        <a:spcBef>
                          <a:spcPts val="60"/>
                        </a:spcBef>
                      </a:pPr>
                      <a:r>
                        <a:rPr sz="1600" spc="-5" dirty="0">
                          <a:latin typeface="Carlito"/>
                          <a:cs typeface="Carlito"/>
                        </a:rPr>
                        <a:t>John Hennessy and</a:t>
                      </a:r>
                      <a:r>
                        <a:rPr sz="1600" spc="-15" dirty="0">
                          <a:latin typeface="Carlito"/>
                          <a:cs typeface="Carlito"/>
                        </a:rPr>
                        <a:t> </a:t>
                      </a:r>
                      <a:r>
                        <a:rPr sz="1600" spc="-10" dirty="0">
                          <a:latin typeface="Carlito"/>
                          <a:cs typeface="Carlito"/>
                        </a:rPr>
                        <a:t>David</a:t>
                      </a:r>
                      <a:endParaRPr sz="1600">
                        <a:latin typeface="Carlito"/>
                        <a:cs typeface="Carlito"/>
                      </a:endParaRPr>
                    </a:p>
                    <a:p>
                      <a:pPr marL="69215">
                        <a:lnSpc>
                          <a:spcPct val="100000"/>
                        </a:lnSpc>
                        <a:spcBef>
                          <a:spcPts val="290"/>
                        </a:spcBef>
                      </a:pPr>
                      <a:r>
                        <a:rPr sz="1600" spc="-20" dirty="0">
                          <a:latin typeface="Carlito"/>
                          <a:cs typeface="Carlito"/>
                        </a:rPr>
                        <a:t>Patterson</a:t>
                      </a:r>
                      <a:endParaRPr sz="1600">
                        <a:latin typeface="Carlito"/>
                        <a:cs typeface="Carlito"/>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9215">
                        <a:lnSpc>
                          <a:spcPct val="100000"/>
                        </a:lnSpc>
                        <a:spcBef>
                          <a:spcPts val="60"/>
                        </a:spcBef>
                      </a:pPr>
                      <a:r>
                        <a:rPr sz="1600" spc="-15" dirty="0">
                          <a:latin typeface="Carlito"/>
                          <a:cs typeface="Carlito"/>
                        </a:rPr>
                        <a:t>Morgan </a:t>
                      </a:r>
                      <a:r>
                        <a:rPr sz="1600" spc="-5" dirty="0">
                          <a:latin typeface="Carlito"/>
                          <a:cs typeface="Carlito"/>
                        </a:rPr>
                        <a:t>Kaufmann,</a:t>
                      </a:r>
                      <a:r>
                        <a:rPr sz="1600" spc="-30" dirty="0">
                          <a:latin typeface="Carlito"/>
                          <a:cs typeface="Carlito"/>
                        </a:rPr>
                        <a:t> </a:t>
                      </a:r>
                      <a:r>
                        <a:rPr sz="1600" spc="-10" dirty="0">
                          <a:latin typeface="Carlito"/>
                          <a:cs typeface="Carlito"/>
                        </a:rPr>
                        <a:t>2011</a:t>
                      </a:r>
                      <a:endParaRPr sz="1600">
                        <a:latin typeface="Carlito"/>
                        <a:cs typeface="Carlito"/>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xmlns="" val="10006"/>
                  </a:ext>
                </a:extLst>
              </a:tr>
              <a:tr h="405625">
                <a:tc>
                  <a:txBody>
                    <a:bodyPr/>
                    <a:lstStyle/>
                    <a:p>
                      <a:pPr marL="67945">
                        <a:lnSpc>
                          <a:spcPct val="100000"/>
                        </a:lnSpc>
                        <a:spcBef>
                          <a:spcPts val="65"/>
                        </a:spcBef>
                      </a:pPr>
                      <a:r>
                        <a:rPr sz="1600" b="1" spc="-100" dirty="0">
                          <a:solidFill>
                            <a:srgbClr val="FFFFFF"/>
                          </a:solidFill>
                          <a:latin typeface="Trebuchet MS"/>
                          <a:cs typeface="Trebuchet MS"/>
                        </a:rPr>
                        <a:t>Computer </a:t>
                      </a:r>
                      <a:r>
                        <a:rPr sz="1600" b="1" spc="-95" dirty="0">
                          <a:solidFill>
                            <a:srgbClr val="FFFFFF"/>
                          </a:solidFill>
                          <a:latin typeface="Trebuchet MS"/>
                          <a:cs typeface="Trebuchet MS"/>
                        </a:rPr>
                        <a:t>Organization </a:t>
                      </a:r>
                      <a:r>
                        <a:rPr sz="1600" b="1" spc="-75" dirty="0">
                          <a:solidFill>
                            <a:srgbClr val="FFFFFF"/>
                          </a:solidFill>
                          <a:latin typeface="Trebuchet MS"/>
                          <a:cs typeface="Trebuchet MS"/>
                        </a:rPr>
                        <a:t>and</a:t>
                      </a:r>
                      <a:r>
                        <a:rPr sz="1600" b="1" spc="-135" dirty="0">
                          <a:solidFill>
                            <a:srgbClr val="FFFFFF"/>
                          </a:solidFill>
                          <a:latin typeface="Trebuchet MS"/>
                          <a:cs typeface="Trebuchet MS"/>
                        </a:rPr>
                        <a:t> </a:t>
                      </a:r>
                      <a:r>
                        <a:rPr sz="1600" b="1" spc="-114" dirty="0">
                          <a:solidFill>
                            <a:srgbClr val="FFFFFF"/>
                          </a:solidFill>
                          <a:latin typeface="Trebuchet MS"/>
                          <a:cs typeface="Trebuchet MS"/>
                        </a:rPr>
                        <a:t>Architecture</a:t>
                      </a:r>
                      <a:endParaRPr sz="1600" dirty="0">
                        <a:latin typeface="Trebuchet MS"/>
                        <a:cs typeface="Trebuchet MS"/>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9215">
                        <a:lnSpc>
                          <a:spcPct val="100000"/>
                        </a:lnSpc>
                        <a:spcBef>
                          <a:spcPts val="65"/>
                        </a:spcBef>
                      </a:pPr>
                      <a:r>
                        <a:rPr sz="1600" spc="-5" dirty="0">
                          <a:latin typeface="Carlito"/>
                          <a:cs typeface="Carlito"/>
                        </a:rPr>
                        <a:t>William</a:t>
                      </a:r>
                      <a:r>
                        <a:rPr sz="1600" spc="-40" dirty="0">
                          <a:latin typeface="Carlito"/>
                          <a:cs typeface="Carlito"/>
                        </a:rPr>
                        <a:t> </a:t>
                      </a:r>
                      <a:r>
                        <a:rPr sz="1600" spc="-5" dirty="0">
                          <a:latin typeface="Carlito"/>
                          <a:cs typeface="Carlito"/>
                        </a:rPr>
                        <a:t>Stallings</a:t>
                      </a:r>
                      <a:endParaRPr sz="1600">
                        <a:latin typeface="Carlito"/>
                        <a:cs typeface="Carlito"/>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9215">
                        <a:lnSpc>
                          <a:spcPct val="100000"/>
                        </a:lnSpc>
                        <a:spcBef>
                          <a:spcPts val="65"/>
                        </a:spcBef>
                      </a:pPr>
                      <a:r>
                        <a:rPr sz="1600" spc="-15" dirty="0">
                          <a:latin typeface="Carlito"/>
                          <a:cs typeface="Carlito"/>
                        </a:rPr>
                        <a:t>Pearson </a:t>
                      </a:r>
                      <a:r>
                        <a:rPr sz="1600" spc="-10" dirty="0">
                          <a:latin typeface="Carlito"/>
                          <a:cs typeface="Carlito"/>
                        </a:rPr>
                        <a:t>Education, 2013</a:t>
                      </a:r>
                      <a:endParaRPr sz="1600" dirty="0">
                        <a:latin typeface="Carlito"/>
                        <a:cs typeface="Carlito"/>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620" y="279857"/>
            <a:ext cx="6977380"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FFFF"/>
                </a:solidFill>
              </a:rPr>
              <a:t>What </a:t>
            </a:r>
            <a:r>
              <a:rPr sz="3200" dirty="0">
                <a:solidFill>
                  <a:srgbClr val="FFFFFF"/>
                </a:solidFill>
              </a:rPr>
              <a:t>is </a:t>
            </a:r>
            <a:r>
              <a:rPr sz="3200" spc="-10" dirty="0">
                <a:solidFill>
                  <a:srgbClr val="FFFFFF"/>
                </a:solidFill>
              </a:rPr>
              <a:t>Computer</a:t>
            </a:r>
            <a:r>
              <a:rPr sz="3200" spc="-50" dirty="0">
                <a:solidFill>
                  <a:srgbClr val="FFFFFF"/>
                </a:solidFill>
              </a:rPr>
              <a:t> </a:t>
            </a:r>
            <a:r>
              <a:rPr sz="3200" spc="-10" dirty="0">
                <a:solidFill>
                  <a:srgbClr val="FFFFFF"/>
                </a:solidFill>
              </a:rPr>
              <a:t>Architecture?</a:t>
            </a:r>
            <a:endParaRPr sz="3200" dirty="0"/>
          </a:p>
        </p:txBody>
      </p:sp>
      <p:sp>
        <p:nvSpPr>
          <p:cNvPr id="40" name="object 40"/>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41" name="object 41"/>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grpSp>
        <p:nvGrpSpPr>
          <p:cNvPr id="3" name="object 3"/>
          <p:cNvGrpSpPr/>
          <p:nvPr/>
        </p:nvGrpSpPr>
        <p:grpSpPr>
          <a:xfrm>
            <a:off x="6228207" y="116598"/>
            <a:ext cx="2388870" cy="792480"/>
            <a:chOff x="6228207" y="116598"/>
            <a:chExt cx="2388870" cy="792480"/>
          </a:xfrm>
        </p:grpSpPr>
        <p:sp>
          <p:nvSpPr>
            <p:cNvPr id="4" name="object 4"/>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7" name="object 7"/>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8" name="object 8"/>
          <p:cNvGrpSpPr/>
          <p:nvPr/>
        </p:nvGrpSpPr>
        <p:grpSpPr>
          <a:xfrm>
            <a:off x="6949440" y="97535"/>
            <a:ext cx="142240" cy="876300"/>
            <a:chOff x="6949440" y="97535"/>
            <a:chExt cx="142240" cy="876300"/>
          </a:xfrm>
        </p:grpSpPr>
        <p:sp>
          <p:nvSpPr>
            <p:cNvPr id="9" name="object 9"/>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1" name="object 11"/>
          <p:cNvSpPr/>
          <p:nvPr/>
        </p:nvSpPr>
        <p:spPr>
          <a:xfrm>
            <a:off x="1752601" y="1467611"/>
            <a:ext cx="1050034" cy="891539"/>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1905001" y="1764029"/>
            <a:ext cx="774954" cy="215288"/>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FFFFFF"/>
                </a:solidFill>
                <a:latin typeface="Carlito"/>
                <a:cs typeface="Carlito"/>
              </a:rPr>
              <a:t>Level</a:t>
            </a:r>
            <a:r>
              <a:rPr sz="1300" spc="-65" dirty="0">
                <a:solidFill>
                  <a:srgbClr val="FFFFFF"/>
                </a:solidFill>
                <a:latin typeface="Carlito"/>
                <a:cs typeface="Carlito"/>
              </a:rPr>
              <a:t> </a:t>
            </a:r>
            <a:r>
              <a:rPr lang="en-US" sz="1300" spc="-5" dirty="0">
                <a:solidFill>
                  <a:srgbClr val="FFFFFF"/>
                </a:solidFill>
                <a:latin typeface="Carlito"/>
                <a:cs typeface="Carlito"/>
              </a:rPr>
              <a:t>7</a:t>
            </a:r>
            <a:endParaRPr sz="1300" dirty="0">
              <a:latin typeface="Carlito"/>
              <a:cs typeface="Carlito"/>
            </a:endParaRPr>
          </a:p>
        </p:txBody>
      </p:sp>
      <p:sp>
        <p:nvSpPr>
          <p:cNvPr id="13" name="object 13"/>
          <p:cNvSpPr/>
          <p:nvPr/>
        </p:nvSpPr>
        <p:spPr>
          <a:xfrm>
            <a:off x="2702051" y="1435608"/>
            <a:ext cx="5222749" cy="658368"/>
          </a:xfrm>
          <a:prstGeom prst="rect">
            <a:avLst/>
          </a:prstGeom>
          <a:blipFill>
            <a:blip r:embed="rId7" cstate="print"/>
            <a:stretch>
              <a:fillRect/>
            </a:stretch>
          </a:blipFill>
        </p:spPr>
        <p:txBody>
          <a:bodyPr wrap="square" lIns="0" tIns="0" rIns="0" bIns="0" rtlCol="0"/>
          <a:lstStyle/>
          <a:p>
            <a:endParaRPr/>
          </a:p>
        </p:txBody>
      </p:sp>
      <p:sp>
        <p:nvSpPr>
          <p:cNvPr id="14" name="object 14"/>
          <p:cNvSpPr txBox="1"/>
          <p:nvPr/>
        </p:nvSpPr>
        <p:spPr>
          <a:xfrm>
            <a:off x="535940" y="1070864"/>
            <a:ext cx="6703060" cy="667385"/>
          </a:xfrm>
          <a:prstGeom prst="rect">
            <a:avLst/>
          </a:prstGeom>
        </p:spPr>
        <p:txBody>
          <a:bodyPr vert="horz" wrap="square" lIns="0" tIns="12700" rIns="0" bIns="0" rtlCol="0">
            <a:spAutoFit/>
          </a:bodyPr>
          <a:lstStyle/>
          <a:p>
            <a:pPr marL="355600" indent="-343535">
              <a:lnSpc>
                <a:spcPct val="100000"/>
              </a:lnSpc>
              <a:spcBef>
                <a:spcPts val="100"/>
              </a:spcBef>
              <a:buFont typeface="Arial"/>
              <a:buChar char="•"/>
              <a:tabLst>
                <a:tab pos="355600" algn="l"/>
                <a:tab pos="356235" algn="l"/>
              </a:tabLst>
            </a:pPr>
            <a:r>
              <a:rPr sz="1800" spc="-5" dirty="0">
                <a:latin typeface="Carlito"/>
                <a:cs typeface="Carlito"/>
              </a:rPr>
              <a:t>Can be defined </a:t>
            </a:r>
            <a:r>
              <a:rPr sz="1800" spc="-10" dirty="0">
                <a:latin typeface="Carlito"/>
                <a:cs typeface="Carlito"/>
              </a:rPr>
              <a:t>at </a:t>
            </a:r>
            <a:r>
              <a:rPr sz="1800" spc="-15" dirty="0">
                <a:latin typeface="Carlito"/>
                <a:cs typeface="Carlito"/>
              </a:rPr>
              <a:t>different</a:t>
            </a:r>
            <a:r>
              <a:rPr sz="1800" spc="25" dirty="0">
                <a:latin typeface="Carlito"/>
                <a:cs typeface="Carlito"/>
              </a:rPr>
              <a:t> </a:t>
            </a:r>
            <a:r>
              <a:rPr sz="1800" spc="-5" dirty="0">
                <a:latin typeface="Carlito"/>
                <a:cs typeface="Carlito"/>
              </a:rPr>
              <a:t>levels:</a:t>
            </a:r>
            <a:endParaRPr sz="1800" dirty="0">
              <a:latin typeface="Carlito"/>
              <a:cs typeface="Carlito"/>
            </a:endParaRPr>
          </a:p>
          <a:p>
            <a:pPr marL="2442210" lvl="1" indent="-114300">
              <a:lnSpc>
                <a:spcPct val="100000"/>
              </a:lnSpc>
              <a:spcBef>
                <a:spcPts val="1210"/>
              </a:spcBef>
              <a:buFont typeface="Arial"/>
              <a:buChar char="•"/>
              <a:tabLst>
                <a:tab pos="2442210" algn="l"/>
              </a:tabLst>
            </a:pPr>
            <a:r>
              <a:rPr sz="1400" spc="-10" dirty="0">
                <a:latin typeface="Carlito"/>
                <a:cs typeface="Carlito"/>
              </a:rPr>
              <a:t>Problem-oriented </a:t>
            </a:r>
            <a:r>
              <a:rPr sz="1400" spc="-5" dirty="0">
                <a:latin typeface="Carlito"/>
                <a:cs typeface="Carlito"/>
              </a:rPr>
              <a:t>language</a:t>
            </a:r>
            <a:r>
              <a:rPr sz="1400" spc="-30" dirty="0">
                <a:latin typeface="Carlito"/>
                <a:cs typeface="Carlito"/>
              </a:rPr>
              <a:t> </a:t>
            </a:r>
            <a:r>
              <a:rPr sz="1400" spc="-5" dirty="0">
                <a:latin typeface="Carlito"/>
                <a:cs typeface="Carlito"/>
              </a:rPr>
              <a:t>level</a:t>
            </a:r>
            <a:endParaRPr sz="1400" dirty="0">
              <a:latin typeface="Carlito"/>
              <a:cs typeface="Carlito"/>
            </a:endParaRPr>
          </a:p>
        </p:txBody>
      </p:sp>
      <p:sp>
        <p:nvSpPr>
          <p:cNvPr id="15" name="object 15"/>
          <p:cNvSpPr txBox="1"/>
          <p:nvPr/>
        </p:nvSpPr>
        <p:spPr>
          <a:xfrm>
            <a:off x="2851149" y="1725295"/>
            <a:ext cx="4249293" cy="228909"/>
          </a:xfrm>
          <a:prstGeom prst="rect">
            <a:avLst/>
          </a:prstGeom>
        </p:spPr>
        <p:txBody>
          <a:bodyPr vert="horz" wrap="square" lIns="0" tIns="13335" rIns="0" bIns="0" rtlCol="0">
            <a:spAutoFit/>
          </a:bodyPr>
          <a:lstStyle/>
          <a:p>
            <a:pPr marL="127000" indent="-114300">
              <a:lnSpc>
                <a:spcPct val="100000"/>
              </a:lnSpc>
              <a:spcBef>
                <a:spcPts val="105"/>
              </a:spcBef>
              <a:buFont typeface="Arial"/>
              <a:buChar char="•"/>
              <a:tabLst>
                <a:tab pos="127000" algn="l"/>
              </a:tabLst>
            </a:pPr>
            <a:r>
              <a:rPr sz="1400" spc="-15" dirty="0">
                <a:latin typeface="Carlito"/>
                <a:cs typeface="Carlito"/>
              </a:rPr>
              <a:t>Translation</a:t>
            </a:r>
            <a:r>
              <a:rPr sz="1400" spc="-75" dirty="0">
                <a:latin typeface="Carlito"/>
                <a:cs typeface="Carlito"/>
              </a:rPr>
              <a:t> </a:t>
            </a:r>
            <a:r>
              <a:rPr sz="1400" spc="-5" dirty="0">
                <a:latin typeface="Carlito"/>
                <a:cs typeface="Carlito"/>
              </a:rPr>
              <a:t>(compiler)</a:t>
            </a:r>
            <a:endParaRPr sz="1400" dirty="0">
              <a:latin typeface="Carlito"/>
              <a:cs typeface="Carlito"/>
            </a:endParaRPr>
          </a:p>
        </p:txBody>
      </p:sp>
      <p:sp>
        <p:nvSpPr>
          <p:cNvPr id="16" name="object 16"/>
          <p:cNvSpPr/>
          <p:nvPr/>
        </p:nvSpPr>
        <p:spPr>
          <a:xfrm>
            <a:off x="1639047" y="2171700"/>
            <a:ext cx="1213879" cy="937260"/>
          </a:xfrm>
          <a:prstGeom prst="rect">
            <a:avLst/>
          </a:prstGeom>
          <a:blipFill>
            <a:blip r:embed="rId8" cstate="print"/>
            <a:stretch>
              <a:fillRect/>
            </a:stretch>
          </a:blipFill>
        </p:spPr>
        <p:txBody>
          <a:bodyPr wrap="square" lIns="0" tIns="0" rIns="0" bIns="0" rtlCol="0"/>
          <a:lstStyle/>
          <a:p>
            <a:endParaRPr/>
          </a:p>
        </p:txBody>
      </p:sp>
      <p:sp>
        <p:nvSpPr>
          <p:cNvPr id="17" name="object 17"/>
          <p:cNvSpPr txBox="1"/>
          <p:nvPr/>
        </p:nvSpPr>
        <p:spPr>
          <a:xfrm>
            <a:off x="1905001" y="2491867"/>
            <a:ext cx="774954" cy="212238"/>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FFFFFF"/>
                </a:solidFill>
                <a:latin typeface="Carlito"/>
                <a:cs typeface="Carlito"/>
              </a:rPr>
              <a:t>Level</a:t>
            </a:r>
            <a:r>
              <a:rPr sz="1300" spc="-65" dirty="0">
                <a:solidFill>
                  <a:srgbClr val="FFFFFF"/>
                </a:solidFill>
                <a:latin typeface="Carlito"/>
                <a:cs typeface="Carlito"/>
              </a:rPr>
              <a:t> </a:t>
            </a:r>
            <a:r>
              <a:rPr lang="en-US" sz="1300" spc="-5" dirty="0">
                <a:solidFill>
                  <a:srgbClr val="FFFFFF"/>
                </a:solidFill>
                <a:latin typeface="Carlito"/>
                <a:cs typeface="Carlito"/>
              </a:rPr>
              <a:t>6</a:t>
            </a:r>
            <a:endParaRPr sz="1300" dirty="0">
              <a:latin typeface="Carlito"/>
              <a:cs typeface="Carlito"/>
            </a:endParaRPr>
          </a:p>
        </p:txBody>
      </p:sp>
      <p:sp>
        <p:nvSpPr>
          <p:cNvPr id="18" name="object 18"/>
          <p:cNvSpPr/>
          <p:nvPr/>
        </p:nvSpPr>
        <p:spPr>
          <a:xfrm>
            <a:off x="2702051" y="2162555"/>
            <a:ext cx="4087367" cy="658368"/>
          </a:xfrm>
          <a:prstGeom prst="rect">
            <a:avLst/>
          </a:prstGeom>
          <a:blipFill>
            <a:blip r:embed="rId9" cstate="print"/>
            <a:stretch>
              <a:fillRect/>
            </a:stretch>
          </a:blipFill>
        </p:spPr>
        <p:txBody>
          <a:bodyPr wrap="square" lIns="0" tIns="0" rIns="0" bIns="0" rtlCol="0"/>
          <a:lstStyle/>
          <a:p>
            <a:endParaRPr/>
          </a:p>
        </p:txBody>
      </p:sp>
      <p:sp>
        <p:nvSpPr>
          <p:cNvPr id="19" name="object 19"/>
          <p:cNvSpPr txBox="1"/>
          <p:nvPr/>
        </p:nvSpPr>
        <p:spPr>
          <a:xfrm>
            <a:off x="2851150" y="2212695"/>
            <a:ext cx="3549650" cy="480059"/>
          </a:xfrm>
          <a:prstGeom prst="rect">
            <a:avLst/>
          </a:prstGeom>
        </p:spPr>
        <p:txBody>
          <a:bodyPr vert="horz" wrap="square" lIns="0" tIns="26034" rIns="0" bIns="0" rtlCol="0">
            <a:spAutoFit/>
          </a:bodyPr>
          <a:lstStyle/>
          <a:p>
            <a:pPr marL="127000" indent="-114300">
              <a:lnSpc>
                <a:spcPct val="100000"/>
              </a:lnSpc>
              <a:spcBef>
                <a:spcPts val="204"/>
              </a:spcBef>
              <a:buFont typeface="Arial"/>
              <a:buChar char="•"/>
              <a:tabLst>
                <a:tab pos="127000" algn="l"/>
              </a:tabLst>
            </a:pPr>
            <a:r>
              <a:rPr sz="1400" spc="-5" dirty="0">
                <a:latin typeface="Carlito"/>
                <a:cs typeface="Carlito"/>
              </a:rPr>
              <a:t>Assembly Language</a:t>
            </a:r>
            <a:r>
              <a:rPr sz="1400" spc="-75" dirty="0">
                <a:latin typeface="Carlito"/>
                <a:cs typeface="Carlito"/>
              </a:rPr>
              <a:t> </a:t>
            </a:r>
            <a:r>
              <a:rPr sz="1400" spc="-5" dirty="0">
                <a:latin typeface="Carlito"/>
                <a:cs typeface="Carlito"/>
              </a:rPr>
              <a:t>level</a:t>
            </a:r>
            <a:endParaRPr sz="1400" dirty="0">
              <a:latin typeface="Carlito"/>
              <a:cs typeface="Carlito"/>
            </a:endParaRPr>
          </a:p>
          <a:p>
            <a:pPr marL="127000" indent="-114300">
              <a:lnSpc>
                <a:spcPct val="100000"/>
              </a:lnSpc>
              <a:spcBef>
                <a:spcPts val="110"/>
              </a:spcBef>
              <a:buFont typeface="Arial"/>
              <a:buChar char="•"/>
              <a:tabLst>
                <a:tab pos="127000" algn="l"/>
              </a:tabLst>
            </a:pPr>
            <a:r>
              <a:rPr sz="1400" spc="-15" dirty="0">
                <a:latin typeface="Carlito"/>
                <a:cs typeface="Carlito"/>
              </a:rPr>
              <a:t>Translation</a:t>
            </a:r>
            <a:r>
              <a:rPr sz="1400" spc="-50" dirty="0">
                <a:latin typeface="Carlito"/>
                <a:cs typeface="Carlito"/>
              </a:rPr>
              <a:t> </a:t>
            </a:r>
            <a:r>
              <a:rPr sz="1400" spc="-5" dirty="0">
                <a:latin typeface="Carlito"/>
                <a:cs typeface="Carlito"/>
              </a:rPr>
              <a:t>(assembler)</a:t>
            </a:r>
            <a:endParaRPr sz="1400" dirty="0">
              <a:latin typeface="Carlito"/>
              <a:cs typeface="Carlito"/>
            </a:endParaRPr>
          </a:p>
        </p:txBody>
      </p:sp>
      <p:sp>
        <p:nvSpPr>
          <p:cNvPr id="20" name="object 20"/>
          <p:cNvSpPr/>
          <p:nvPr/>
        </p:nvSpPr>
        <p:spPr>
          <a:xfrm>
            <a:off x="1639047" y="2898648"/>
            <a:ext cx="1213879" cy="937259"/>
          </a:xfrm>
          <a:prstGeom prst="rect">
            <a:avLst/>
          </a:prstGeom>
          <a:blipFill>
            <a:blip r:embed="rId10" cstate="print"/>
            <a:stretch>
              <a:fillRect/>
            </a:stretch>
          </a:blipFill>
        </p:spPr>
        <p:txBody>
          <a:bodyPr wrap="square" lIns="0" tIns="0" rIns="0" bIns="0" rtlCol="0"/>
          <a:lstStyle/>
          <a:p>
            <a:endParaRPr/>
          </a:p>
        </p:txBody>
      </p:sp>
      <p:sp>
        <p:nvSpPr>
          <p:cNvPr id="21" name="object 21"/>
          <p:cNvSpPr txBox="1"/>
          <p:nvPr/>
        </p:nvSpPr>
        <p:spPr>
          <a:xfrm>
            <a:off x="1905001" y="3219449"/>
            <a:ext cx="774954" cy="212238"/>
          </a:xfrm>
          <a:prstGeom prst="rect">
            <a:avLst/>
          </a:prstGeom>
        </p:spPr>
        <p:txBody>
          <a:bodyPr vert="horz" wrap="square" lIns="0" tIns="12065" rIns="0" bIns="0" rtlCol="0">
            <a:spAutoFit/>
          </a:bodyPr>
          <a:lstStyle/>
          <a:p>
            <a:pPr marL="12700">
              <a:lnSpc>
                <a:spcPct val="100000"/>
              </a:lnSpc>
              <a:spcBef>
                <a:spcPts val="95"/>
              </a:spcBef>
            </a:pPr>
            <a:r>
              <a:rPr sz="1300" spc="-10" dirty="0" smtClean="0">
                <a:solidFill>
                  <a:srgbClr val="FFFFFF"/>
                </a:solidFill>
                <a:latin typeface="Carlito"/>
                <a:cs typeface="Carlito"/>
              </a:rPr>
              <a:t>Level</a:t>
            </a:r>
            <a:r>
              <a:rPr sz="1300" spc="-65" dirty="0" smtClean="0">
                <a:solidFill>
                  <a:srgbClr val="FFFFFF"/>
                </a:solidFill>
                <a:latin typeface="Carlito"/>
                <a:cs typeface="Carlito"/>
              </a:rPr>
              <a:t> </a:t>
            </a:r>
            <a:r>
              <a:rPr lang="en-US" sz="1300" spc="-5" dirty="0">
                <a:solidFill>
                  <a:srgbClr val="FFFFFF"/>
                </a:solidFill>
                <a:latin typeface="Carlito"/>
                <a:cs typeface="Carlito"/>
              </a:rPr>
              <a:t>5</a:t>
            </a:r>
            <a:endParaRPr sz="1300" dirty="0">
              <a:latin typeface="Carlito"/>
              <a:cs typeface="Carlito"/>
            </a:endParaRPr>
          </a:p>
        </p:txBody>
      </p:sp>
      <p:sp>
        <p:nvSpPr>
          <p:cNvPr id="22" name="object 22"/>
          <p:cNvSpPr/>
          <p:nvPr/>
        </p:nvSpPr>
        <p:spPr>
          <a:xfrm>
            <a:off x="2702051" y="2889504"/>
            <a:ext cx="4087367" cy="658368"/>
          </a:xfrm>
          <a:prstGeom prst="rect">
            <a:avLst/>
          </a:prstGeom>
          <a:blipFill>
            <a:blip r:embed="rId11" cstate="print"/>
            <a:stretch>
              <a:fillRect/>
            </a:stretch>
          </a:blipFill>
        </p:spPr>
        <p:txBody>
          <a:bodyPr wrap="square" lIns="0" tIns="0" rIns="0" bIns="0" rtlCol="0"/>
          <a:lstStyle/>
          <a:p>
            <a:endParaRPr/>
          </a:p>
        </p:txBody>
      </p:sp>
      <p:sp>
        <p:nvSpPr>
          <p:cNvPr id="23" name="object 23"/>
          <p:cNvSpPr txBox="1"/>
          <p:nvPr/>
        </p:nvSpPr>
        <p:spPr>
          <a:xfrm>
            <a:off x="2851150" y="2940151"/>
            <a:ext cx="4097134" cy="480059"/>
          </a:xfrm>
          <a:prstGeom prst="rect">
            <a:avLst/>
          </a:prstGeom>
        </p:spPr>
        <p:txBody>
          <a:bodyPr vert="horz" wrap="square" lIns="0" tIns="26034" rIns="0" bIns="0" rtlCol="0">
            <a:spAutoFit/>
          </a:bodyPr>
          <a:lstStyle/>
          <a:p>
            <a:pPr marL="127000" indent="-114300">
              <a:lnSpc>
                <a:spcPct val="100000"/>
              </a:lnSpc>
              <a:spcBef>
                <a:spcPts val="204"/>
              </a:spcBef>
              <a:buFont typeface="Arial"/>
              <a:buChar char="•"/>
              <a:tabLst>
                <a:tab pos="127000" algn="l"/>
              </a:tabLst>
            </a:pPr>
            <a:r>
              <a:rPr sz="1400" spc="-10" dirty="0">
                <a:latin typeface="Carlito"/>
                <a:cs typeface="Carlito"/>
              </a:rPr>
              <a:t>Operating system </a:t>
            </a:r>
            <a:r>
              <a:rPr sz="1400" spc="-5" dirty="0">
                <a:latin typeface="Carlito"/>
                <a:cs typeface="Carlito"/>
              </a:rPr>
              <a:t>machine</a:t>
            </a:r>
            <a:r>
              <a:rPr sz="1400" spc="-60" dirty="0">
                <a:latin typeface="Carlito"/>
                <a:cs typeface="Carlito"/>
              </a:rPr>
              <a:t> </a:t>
            </a:r>
            <a:r>
              <a:rPr sz="1400" spc="-5" dirty="0">
                <a:latin typeface="Carlito"/>
                <a:cs typeface="Carlito"/>
              </a:rPr>
              <a:t>level</a:t>
            </a:r>
            <a:endParaRPr sz="1400" dirty="0">
              <a:latin typeface="Carlito"/>
              <a:cs typeface="Carlito"/>
            </a:endParaRPr>
          </a:p>
          <a:p>
            <a:pPr marL="127000" indent="-114300">
              <a:lnSpc>
                <a:spcPct val="100000"/>
              </a:lnSpc>
              <a:spcBef>
                <a:spcPts val="110"/>
              </a:spcBef>
              <a:buFont typeface="Arial"/>
              <a:buChar char="•"/>
              <a:tabLst>
                <a:tab pos="127000" algn="l"/>
              </a:tabLst>
            </a:pPr>
            <a:r>
              <a:rPr sz="1400" spc="-5" dirty="0">
                <a:latin typeface="Carlito"/>
                <a:cs typeface="Carlito"/>
              </a:rPr>
              <a:t>Partial </a:t>
            </a:r>
            <a:r>
              <a:rPr sz="1400" spc="-10" dirty="0">
                <a:latin typeface="Carlito"/>
                <a:cs typeface="Carlito"/>
              </a:rPr>
              <a:t>interpretation</a:t>
            </a:r>
            <a:r>
              <a:rPr sz="1400" spc="-40" dirty="0">
                <a:latin typeface="Carlito"/>
                <a:cs typeface="Carlito"/>
              </a:rPr>
              <a:t> </a:t>
            </a:r>
            <a:r>
              <a:rPr sz="1400" spc="-10" dirty="0">
                <a:latin typeface="Carlito"/>
                <a:cs typeface="Carlito"/>
              </a:rPr>
              <a:t>(OS)</a:t>
            </a:r>
            <a:endParaRPr sz="1400" dirty="0">
              <a:latin typeface="Carlito"/>
              <a:cs typeface="Carlito"/>
            </a:endParaRPr>
          </a:p>
        </p:txBody>
      </p:sp>
      <p:sp>
        <p:nvSpPr>
          <p:cNvPr id="24" name="object 24"/>
          <p:cNvSpPr/>
          <p:nvPr/>
        </p:nvSpPr>
        <p:spPr>
          <a:xfrm>
            <a:off x="1499697" y="3681830"/>
            <a:ext cx="1298881" cy="932688"/>
          </a:xfrm>
          <a:prstGeom prst="rect">
            <a:avLst/>
          </a:prstGeom>
          <a:blipFill>
            <a:blip r:embed="rId12" cstate="print"/>
            <a:stretch>
              <a:fillRect/>
            </a:stretch>
          </a:blipFill>
        </p:spPr>
        <p:txBody>
          <a:bodyPr wrap="square" lIns="0" tIns="0" rIns="0" bIns="0" rtlCol="0"/>
          <a:lstStyle/>
          <a:p>
            <a:endParaRPr/>
          </a:p>
        </p:txBody>
      </p:sp>
      <p:sp>
        <p:nvSpPr>
          <p:cNvPr id="25" name="object 25"/>
          <p:cNvSpPr txBox="1"/>
          <p:nvPr/>
        </p:nvSpPr>
        <p:spPr>
          <a:xfrm>
            <a:off x="1905000" y="3946905"/>
            <a:ext cx="806703" cy="215584"/>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FFFFFF"/>
                </a:solidFill>
                <a:latin typeface="Carlito"/>
                <a:cs typeface="Carlito"/>
              </a:rPr>
              <a:t>Level</a:t>
            </a:r>
            <a:r>
              <a:rPr sz="1300" spc="-65" dirty="0">
                <a:solidFill>
                  <a:srgbClr val="FFFFFF"/>
                </a:solidFill>
                <a:latin typeface="Carlito"/>
                <a:cs typeface="Carlito"/>
              </a:rPr>
              <a:t> </a:t>
            </a:r>
            <a:r>
              <a:rPr lang="en-US" sz="1300" spc="-5" dirty="0" smtClean="0">
                <a:solidFill>
                  <a:srgbClr val="FFFFFF"/>
                </a:solidFill>
                <a:latin typeface="Carlito"/>
                <a:cs typeface="Carlito"/>
              </a:rPr>
              <a:t>4</a:t>
            </a:r>
            <a:endParaRPr sz="1300" dirty="0">
              <a:latin typeface="Carlito"/>
              <a:cs typeface="Carlito"/>
            </a:endParaRPr>
          </a:p>
        </p:txBody>
      </p:sp>
      <p:sp>
        <p:nvSpPr>
          <p:cNvPr id="26" name="object 26"/>
          <p:cNvSpPr/>
          <p:nvPr/>
        </p:nvSpPr>
        <p:spPr>
          <a:xfrm>
            <a:off x="2702051" y="3616452"/>
            <a:ext cx="4087367" cy="662940"/>
          </a:xfrm>
          <a:prstGeom prst="rect">
            <a:avLst/>
          </a:prstGeom>
          <a:blipFill>
            <a:blip r:embed="rId13" cstate="print"/>
            <a:stretch>
              <a:fillRect/>
            </a:stretch>
          </a:blipFill>
        </p:spPr>
        <p:txBody>
          <a:bodyPr wrap="square" lIns="0" tIns="0" rIns="0" bIns="0" rtlCol="0"/>
          <a:lstStyle/>
          <a:p>
            <a:endParaRPr/>
          </a:p>
        </p:txBody>
      </p:sp>
      <p:sp>
        <p:nvSpPr>
          <p:cNvPr id="27" name="object 27"/>
          <p:cNvSpPr txBox="1"/>
          <p:nvPr/>
        </p:nvSpPr>
        <p:spPr>
          <a:xfrm>
            <a:off x="2851150" y="3668115"/>
            <a:ext cx="5149850" cy="480059"/>
          </a:xfrm>
          <a:prstGeom prst="rect">
            <a:avLst/>
          </a:prstGeom>
        </p:spPr>
        <p:txBody>
          <a:bodyPr vert="horz" wrap="square" lIns="0" tIns="26034" rIns="0" bIns="0" rtlCol="0">
            <a:spAutoFit/>
          </a:bodyPr>
          <a:lstStyle/>
          <a:p>
            <a:pPr marL="127000" indent="-114300">
              <a:lnSpc>
                <a:spcPct val="100000"/>
              </a:lnSpc>
              <a:spcBef>
                <a:spcPts val="204"/>
              </a:spcBef>
              <a:buFont typeface="Arial"/>
              <a:buChar char="•"/>
              <a:tabLst>
                <a:tab pos="127000" algn="l"/>
              </a:tabLst>
            </a:pPr>
            <a:r>
              <a:rPr sz="1400" spc="-5" dirty="0">
                <a:latin typeface="Carlito"/>
                <a:cs typeface="Carlito"/>
              </a:rPr>
              <a:t>Instruction Set </a:t>
            </a:r>
            <a:r>
              <a:rPr sz="1400" spc="-10" dirty="0">
                <a:latin typeface="Carlito"/>
                <a:cs typeface="Carlito"/>
              </a:rPr>
              <a:t>Architecture</a:t>
            </a:r>
            <a:r>
              <a:rPr sz="1400" spc="-15" dirty="0">
                <a:latin typeface="Carlito"/>
                <a:cs typeface="Carlito"/>
              </a:rPr>
              <a:t> </a:t>
            </a:r>
            <a:r>
              <a:rPr sz="1400" spc="-5" dirty="0">
                <a:latin typeface="Carlito"/>
                <a:cs typeface="Carlito"/>
              </a:rPr>
              <a:t>level</a:t>
            </a:r>
            <a:endParaRPr sz="1400" dirty="0">
              <a:latin typeface="Carlito"/>
              <a:cs typeface="Carlito"/>
            </a:endParaRPr>
          </a:p>
          <a:p>
            <a:pPr marL="127000" indent="-114300">
              <a:lnSpc>
                <a:spcPct val="100000"/>
              </a:lnSpc>
              <a:spcBef>
                <a:spcPts val="110"/>
              </a:spcBef>
              <a:buFont typeface="Arial"/>
              <a:buChar char="•"/>
              <a:tabLst>
                <a:tab pos="127000" algn="l"/>
              </a:tabLst>
            </a:pPr>
            <a:r>
              <a:rPr sz="1400" spc="-10" dirty="0">
                <a:latin typeface="Carlito"/>
                <a:cs typeface="Carlito"/>
              </a:rPr>
              <a:t>Interpretation </a:t>
            </a:r>
            <a:r>
              <a:rPr sz="1400" spc="-5" dirty="0">
                <a:latin typeface="Carlito"/>
                <a:cs typeface="Carlito"/>
              </a:rPr>
              <a:t>or </a:t>
            </a:r>
            <a:r>
              <a:rPr sz="1400" spc="-10" dirty="0">
                <a:latin typeface="Carlito"/>
                <a:cs typeface="Carlito"/>
              </a:rPr>
              <a:t>Direct execution</a:t>
            </a:r>
            <a:r>
              <a:rPr sz="1400" spc="35" dirty="0">
                <a:latin typeface="Carlito"/>
                <a:cs typeface="Carlito"/>
              </a:rPr>
              <a:t> </a:t>
            </a:r>
            <a:r>
              <a:rPr sz="1400" spc="-10" dirty="0">
                <a:latin typeface="Carlito"/>
                <a:cs typeface="Carlito"/>
              </a:rPr>
              <a:t>(Microprogram)</a:t>
            </a:r>
            <a:endParaRPr sz="1400" dirty="0">
              <a:latin typeface="Carlito"/>
              <a:cs typeface="Carlito"/>
            </a:endParaRPr>
          </a:p>
        </p:txBody>
      </p:sp>
      <p:sp>
        <p:nvSpPr>
          <p:cNvPr id="28" name="object 28"/>
          <p:cNvSpPr/>
          <p:nvPr/>
        </p:nvSpPr>
        <p:spPr>
          <a:xfrm>
            <a:off x="1499698" y="4354872"/>
            <a:ext cx="1308964" cy="937260"/>
          </a:xfrm>
          <a:prstGeom prst="rect">
            <a:avLst/>
          </a:prstGeom>
          <a:blipFill>
            <a:blip r:embed="rId14" cstate="print"/>
            <a:stretch>
              <a:fillRect/>
            </a:stretch>
          </a:blipFill>
        </p:spPr>
        <p:txBody>
          <a:bodyPr wrap="square" lIns="0" tIns="0" rIns="0" bIns="0" rtlCol="0"/>
          <a:lstStyle/>
          <a:p>
            <a:endParaRPr dirty="0"/>
          </a:p>
        </p:txBody>
      </p:sp>
      <p:sp>
        <p:nvSpPr>
          <p:cNvPr id="29" name="object 29"/>
          <p:cNvSpPr txBox="1"/>
          <p:nvPr/>
        </p:nvSpPr>
        <p:spPr>
          <a:xfrm>
            <a:off x="1873251" y="4674870"/>
            <a:ext cx="806703" cy="212238"/>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FFFFFF"/>
                </a:solidFill>
                <a:latin typeface="Carlito"/>
                <a:cs typeface="Carlito"/>
              </a:rPr>
              <a:t>Level</a:t>
            </a:r>
            <a:r>
              <a:rPr sz="1300" spc="-65" dirty="0">
                <a:solidFill>
                  <a:srgbClr val="FFFFFF"/>
                </a:solidFill>
                <a:latin typeface="Carlito"/>
                <a:cs typeface="Carlito"/>
              </a:rPr>
              <a:t> </a:t>
            </a:r>
            <a:r>
              <a:rPr lang="en-US" sz="1300" spc="-65" dirty="0" smtClean="0">
                <a:solidFill>
                  <a:srgbClr val="FFFFFF"/>
                </a:solidFill>
                <a:latin typeface="Carlito"/>
                <a:cs typeface="Carlito"/>
              </a:rPr>
              <a:t>3</a:t>
            </a:r>
            <a:endParaRPr sz="1300" dirty="0">
              <a:latin typeface="Carlito"/>
              <a:cs typeface="Carlito"/>
            </a:endParaRPr>
          </a:p>
        </p:txBody>
      </p:sp>
      <p:sp>
        <p:nvSpPr>
          <p:cNvPr id="30" name="object 30"/>
          <p:cNvSpPr/>
          <p:nvPr/>
        </p:nvSpPr>
        <p:spPr>
          <a:xfrm>
            <a:off x="2702051" y="4343400"/>
            <a:ext cx="4087367" cy="662939"/>
          </a:xfrm>
          <a:prstGeom prst="rect">
            <a:avLst/>
          </a:prstGeom>
          <a:blipFill>
            <a:blip r:embed="rId15" cstate="print"/>
            <a:stretch>
              <a:fillRect/>
            </a:stretch>
          </a:blipFill>
        </p:spPr>
        <p:txBody>
          <a:bodyPr wrap="square" lIns="0" tIns="0" rIns="0" bIns="0" rtlCol="0"/>
          <a:lstStyle/>
          <a:p>
            <a:endParaRPr/>
          </a:p>
        </p:txBody>
      </p:sp>
      <p:sp>
        <p:nvSpPr>
          <p:cNvPr id="31" name="object 31"/>
          <p:cNvSpPr txBox="1"/>
          <p:nvPr/>
        </p:nvSpPr>
        <p:spPr>
          <a:xfrm>
            <a:off x="2851149" y="4395571"/>
            <a:ext cx="2764155" cy="480059"/>
          </a:xfrm>
          <a:prstGeom prst="rect">
            <a:avLst/>
          </a:prstGeom>
        </p:spPr>
        <p:txBody>
          <a:bodyPr vert="horz" wrap="square" lIns="0" tIns="26034" rIns="0" bIns="0" rtlCol="0">
            <a:spAutoFit/>
          </a:bodyPr>
          <a:lstStyle/>
          <a:p>
            <a:pPr marL="127000" indent="-114300">
              <a:lnSpc>
                <a:spcPct val="100000"/>
              </a:lnSpc>
              <a:spcBef>
                <a:spcPts val="204"/>
              </a:spcBef>
              <a:buFont typeface="Arial"/>
              <a:buChar char="•"/>
              <a:tabLst>
                <a:tab pos="127000" algn="l"/>
              </a:tabLst>
            </a:pPr>
            <a:r>
              <a:rPr sz="1400" spc="-10" dirty="0">
                <a:latin typeface="Carlito"/>
                <a:cs typeface="Carlito"/>
              </a:rPr>
              <a:t>Micro architecture</a:t>
            </a:r>
            <a:r>
              <a:rPr sz="1400" spc="-40" dirty="0">
                <a:latin typeface="Carlito"/>
                <a:cs typeface="Carlito"/>
              </a:rPr>
              <a:t> </a:t>
            </a:r>
            <a:r>
              <a:rPr sz="1400" spc="-5" dirty="0">
                <a:latin typeface="Carlito"/>
                <a:cs typeface="Carlito"/>
              </a:rPr>
              <a:t>level</a:t>
            </a:r>
            <a:endParaRPr sz="1400" dirty="0">
              <a:latin typeface="Carlito"/>
              <a:cs typeface="Carlito"/>
            </a:endParaRPr>
          </a:p>
          <a:p>
            <a:pPr marL="127000" indent="-114300">
              <a:lnSpc>
                <a:spcPct val="100000"/>
              </a:lnSpc>
              <a:spcBef>
                <a:spcPts val="110"/>
              </a:spcBef>
              <a:buFont typeface="Arial"/>
              <a:buChar char="•"/>
              <a:tabLst>
                <a:tab pos="127000" algn="l"/>
              </a:tabLst>
            </a:pPr>
            <a:r>
              <a:rPr sz="1400" spc="-10" dirty="0">
                <a:latin typeface="Carlito"/>
                <a:cs typeface="Carlito"/>
              </a:rPr>
              <a:t>Hardware</a:t>
            </a:r>
            <a:endParaRPr sz="1400" dirty="0">
              <a:latin typeface="Carlito"/>
              <a:cs typeface="Carlito"/>
            </a:endParaRPr>
          </a:p>
        </p:txBody>
      </p:sp>
      <p:sp>
        <p:nvSpPr>
          <p:cNvPr id="32" name="object 32"/>
          <p:cNvSpPr/>
          <p:nvPr/>
        </p:nvSpPr>
        <p:spPr>
          <a:xfrm>
            <a:off x="1499697" y="5079491"/>
            <a:ext cx="1302937" cy="932688"/>
          </a:xfrm>
          <a:prstGeom prst="rect">
            <a:avLst/>
          </a:prstGeom>
          <a:blipFill>
            <a:blip r:embed="rId16" cstate="print"/>
            <a:stretch>
              <a:fillRect/>
            </a:stretch>
          </a:blipFill>
        </p:spPr>
        <p:txBody>
          <a:bodyPr wrap="square" lIns="0" tIns="0" rIns="0" bIns="0" rtlCol="0"/>
          <a:lstStyle/>
          <a:p>
            <a:endParaRPr/>
          </a:p>
        </p:txBody>
      </p:sp>
      <p:sp>
        <p:nvSpPr>
          <p:cNvPr id="33" name="object 33"/>
          <p:cNvSpPr txBox="1"/>
          <p:nvPr/>
        </p:nvSpPr>
        <p:spPr>
          <a:xfrm>
            <a:off x="1873251" y="5402326"/>
            <a:ext cx="806703" cy="212238"/>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FFFFFF"/>
                </a:solidFill>
                <a:latin typeface="Carlito"/>
                <a:cs typeface="Carlito"/>
              </a:rPr>
              <a:t>Level</a:t>
            </a:r>
            <a:r>
              <a:rPr sz="1300" spc="-65" dirty="0">
                <a:solidFill>
                  <a:srgbClr val="FFFFFF"/>
                </a:solidFill>
                <a:latin typeface="Carlito"/>
                <a:cs typeface="Carlito"/>
              </a:rPr>
              <a:t> </a:t>
            </a:r>
            <a:r>
              <a:rPr lang="en-US" sz="1300" spc="-5" dirty="0">
                <a:solidFill>
                  <a:srgbClr val="FFFFFF"/>
                </a:solidFill>
                <a:latin typeface="Carlito"/>
                <a:cs typeface="Carlito"/>
              </a:rPr>
              <a:t>2</a:t>
            </a:r>
            <a:endParaRPr sz="1300" dirty="0">
              <a:latin typeface="Carlito"/>
              <a:cs typeface="Carlito"/>
            </a:endParaRPr>
          </a:p>
        </p:txBody>
      </p:sp>
      <p:sp>
        <p:nvSpPr>
          <p:cNvPr id="34" name="object 34"/>
          <p:cNvSpPr/>
          <p:nvPr/>
        </p:nvSpPr>
        <p:spPr>
          <a:xfrm>
            <a:off x="2702051" y="5074920"/>
            <a:ext cx="4087367" cy="658368"/>
          </a:xfrm>
          <a:prstGeom prst="rect">
            <a:avLst/>
          </a:prstGeom>
          <a:blipFill>
            <a:blip r:embed="rId17" cstate="print"/>
            <a:stretch>
              <a:fillRect/>
            </a:stretch>
          </a:blipFill>
        </p:spPr>
        <p:txBody>
          <a:bodyPr wrap="square" lIns="0" tIns="0" rIns="0" bIns="0" rtlCol="0"/>
          <a:lstStyle/>
          <a:p>
            <a:endParaRPr/>
          </a:p>
        </p:txBody>
      </p:sp>
      <p:sp>
        <p:nvSpPr>
          <p:cNvPr id="35" name="object 35"/>
          <p:cNvSpPr txBox="1"/>
          <p:nvPr/>
        </p:nvSpPr>
        <p:spPr>
          <a:xfrm>
            <a:off x="2851150" y="5122773"/>
            <a:ext cx="2347213" cy="480695"/>
          </a:xfrm>
          <a:prstGeom prst="rect">
            <a:avLst/>
          </a:prstGeom>
        </p:spPr>
        <p:txBody>
          <a:bodyPr vert="horz" wrap="square" lIns="0" tIns="26670" rIns="0" bIns="0" rtlCol="0">
            <a:spAutoFit/>
          </a:bodyPr>
          <a:lstStyle/>
          <a:p>
            <a:pPr marL="127000" indent="-114300">
              <a:lnSpc>
                <a:spcPct val="100000"/>
              </a:lnSpc>
              <a:spcBef>
                <a:spcPts val="210"/>
              </a:spcBef>
              <a:buFont typeface="Arial"/>
              <a:buChar char="•"/>
              <a:tabLst>
                <a:tab pos="127000" algn="l"/>
              </a:tabLst>
            </a:pPr>
            <a:r>
              <a:rPr sz="1400" spc="-5" dirty="0">
                <a:latin typeface="Carlito"/>
                <a:cs typeface="Carlito"/>
              </a:rPr>
              <a:t>Digital </a:t>
            </a:r>
            <a:r>
              <a:rPr sz="1400" dirty="0">
                <a:latin typeface="Carlito"/>
                <a:cs typeface="Carlito"/>
              </a:rPr>
              <a:t>logic</a:t>
            </a:r>
            <a:r>
              <a:rPr sz="1400" spc="-100" dirty="0">
                <a:latin typeface="Carlito"/>
                <a:cs typeface="Carlito"/>
              </a:rPr>
              <a:t> </a:t>
            </a:r>
            <a:r>
              <a:rPr sz="1400" spc="-5" dirty="0">
                <a:latin typeface="Carlito"/>
                <a:cs typeface="Carlito"/>
              </a:rPr>
              <a:t>level</a:t>
            </a:r>
            <a:endParaRPr sz="1400" dirty="0">
              <a:latin typeface="Carlito"/>
              <a:cs typeface="Carlito"/>
            </a:endParaRPr>
          </a:p>
          <a:p>
            <a:pPr marL="127000" indent="-114300">
              <a:lnSpc>
                <a:spcPct val="100000"/>
              </a:lnSpc>
              <a:spcBef>
                <a:spcPts val="110"/>
              </a:spcBef>
              <a:buFont typeface="Arial"/>
              <a:buChar char="•"/>
              <a:tabLst>
                <a:tab pos="127000" algn="l"/>
              </a:tabLst>
            </a:pPr>
            <a:r>
              <a:rPr sz="1400" spc="-10" dirty="0">
                <a:latin typeface="Carlito"/>
                <a:cs typeface="Carlito"/>
              </a:rPr>
              <a:t>Hardware</a:t>
            </a:r>
            <a:endParaRPr sz="1400" dirty="0">
              <a:latin typeface="Carlito"/>
              <a:cs typeface="Carlito"/>
            </a:endParaRPr>
          </a:p>
        </p:txBody>
      </p:sp>
      <p:sp>
        <p:nvSpPr>
          <p:cNvPr id="36" name="object 36"/>
          <p:cNvSpPr/>
          <p:nvPr/>
        </p:nvSpPr>
        <p:spPr>
          <a:xfrm>
            <a:off x="1499697" y="5806438"/>
            <a:ext cx="1403522" cy="941832"/>
          </a:xfrm>
          <a:prstGeom prst="rect">
            <a:avLst/>
          </a:prstGeom>
          <a:blipFill>
            <a:blip r:embed="rId18" cstate="print"/>
            <a:stretch>
              <a:fillRect/>
            </a:stretch>
          </a:blipFill>
        </p:spPr>
        <p:txBody>
          <a:bodyPr wrap="square" lIns="0" tIns="0" rIns="0" bIns="0" rtlCol="0"/>
          <a:lstStyle/>
          <a:p>
            <a:endParaRPr/>
          </a:p>
        </p:txBody>
      </p:sp>
      <p:sp>
        <p:nvSpPr>
          <p:cNvPr id="37" name="object 37"/>
          <p:cNvSpPr txBox="1"/>
          <p:nvPr/>
        </p:nvSpPr>
        <p:spPr>
          <a:xfrm>
            <a:off x="1873251" y="6140956"/>
            <a:ext cx="857504" cy="212498"/>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FFFFFF"/>
                </a:solidFill>
                <a:latin typeface="Carlito"/>
                <a:cs typeface="Carlito"/>
              </a:rPr>
              <a:t>Level</a:t>
            </a:r>
            <a:r>
              <a:rPr sz="1300" spc="-60" dirty="0">
                <a:solidFill>
                  <a:srgbClr val="FFFFFF"/>
                </a:solidFill>
                <a:latin typeface="Carlito"/>
                <a:cs typeface="Carlito"/>
              </a:rPr>
              <a:t> </a:t>
            </a:r>
            <a:r>
              <a:rPr lang="en-US" sz="1300" spc="-5" dirty="0">
                <a:solidFill>
                  <a:srgbClr val="FFFFFF"/>
                </a:solidFill>
                <a:latin typeface="Carlito"/>
                <a:cs typeface="Carlito"/>
              </a:rPr>
              <a:t> </a:t>
            </a:r>
            <a:r>
              <a:rPr sz="1300" spc="-5" dirty="0" smtClean="0">
                <a:solidFill>
                  <a:srgbClr val="FFFFFF"/>
                </a:solidFill>
                <a:latin typeface="Carlito"/>
                <a:cs typeface="Carlito"/>
              </a:rPr>
              <a:t>1</a:t>
            </a:r>
            <a:endParaRPr sz="1300" dirty="0">
              <a:latin typeface="Carlito"/>
              <a:cs typeface="Carlito"/>
            </a:endParaRPr>
          </a:p>
        </p:txBody>
      </p:sp>
      <p:sp>
        <p:nvSpPr>
          <p:cNvPr id="38" name="object 38"/>
          <p:cNvSpPr/>
          <p:nvPr/>
        </p:nvSpPr>
        <p:spPr>
          <a:xfrm>
            <a:off x="2702051" y="5815584"/>
            <a:ext cx="4087367" cy="644652"/>
          </a:xfrm>
          <a:prstGeom prst="rect">
            <a:avLst/>
          </a:prstGeom>
          <a:blipFill>
            <a:blip r:embed="rId19" cstate="print"/>
            <a:stretch>
              <a:fillRect/>
            </a:stretch>
          </a:blipFill>
        </p:spPr>
        <p:txBody>
          <a:bodyPr wrap="square" lIns="0" tIns="0" rIns="0" bIns="0" rtlCol="0"/>
          <a:lstStyle/>
          <a:p>
            <a:endParaRPr/>
          </a:p>
        </p:txBody>
      </p:sp>
      <p:sp>
        <p:nvSpPr>
          <p:cNvPr id="39" name="object 39"/>
          <p:cNvSpPr txBox="1"/>
          <p:nvPr/>
        </p:nvSpPr>
        <p:spPr>
          <a:xfrm>
            <a:off x="2851150" y="5978144"/>
            <a:ext cx="1029969" cy="239395"/>
          </a:xfrm>
          <a:prstGeom prst="rect">
            <a:avLst/>
          </a:prstGeom>
        </p:spPr>
        <p:txBody>
          <a:bodyPr vert="horz" wrap="square" lIns="0" tIns="12700" rIns="0" bIns="0" rtlCol="0">
            <a:spAutoFit/>
          </a:bodyPr>
          <a:lstStyle/>
          <a:p>
            <a:pPr marL="127000" indent="-114300">
              <a:lnSpc>
                <a:spcPct val="100000"/>
              </a:lnSpc>
              <a:spcBef>
                <a:spcPts val="100"/>
              </a:spcBef>
              <a:buFont typeface="Arial"/>
              <a:buChar char="•"/>
              <a:tabLst>
                <a:tab pos="127000" algn="l"/>
              </a:tabLst>
            </a:pPr>
            <a:r>
              <a:rPr sz="1400" spc="-5" dirty="0">
                <a:latin typeface="Carlito"/>
                <a:cs typeface="Carlito"/>
              </a:rPr>
              <a:t>Device</a:t>
            </a:r>
            <a:r>
              <a:rPr sz="1400" spc="-70" dirty="0">
                <a:latin typeface="Carlito"/>
                <a:cs typeface="Carlito"/>
              </a:rPr>
              <a:t> </a:t>
            </a:r>
            <a:r>
              <a:rPr sz="1400" spc="-10" dirty="0">
                <a:latin typeface="Carlito"/>
                <a:cs typeface="Carlito"/>
              </a:rPr>
              <a:t>Level</a:t>
            </a:r>
            <a:endParaRPr sz="1400">
              <a:latin typeface="Carlito"/>
              <a:cs typeface="Carlito"/>
            </a:endParaRPr>
          </a:p>
        </p:txBody>
      </p:sp>
      <p:sp>
        <p:nvSpPr>
          <p:cNvPr id="42" name="object 42"/>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620" y="279857"/>
            <a:ext cx="516445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FFFF"/>
                </a:solidFill>
              </a:rPr>
              <a:t>What </a:t>
            </a:r>
            <a:r>
              <a:rPr sz="3200" dirty="0">
                <a:solidFill>
                  <a:srgbClr val="FFFFFF"/>
                </a:solidFill>
              </a:rPr>
              <a:t>is </a:t>
            </a:r>
            <a:r>
              <a:rPr sz="3200" spc="-10" dirty="0">
                <a:solidFill>
                  <a:srgbClr val="FFFFFF"/>
                </a:solidFill>
              </a:rPr>
              <a:t>Computer</a:t>
            </a:r>
            <a:r>
              <a:rPr sz="3200" spc="-5" dirty="0">
                <a:solidFill>
                  <a:srgbClr val="FFFFFF"/>
                </a:solidFill>
              </a:rPr>
              <a:t> </a:t>
            </a:r>
            <a:r>
              <a:rPr sz="3200" spc="-15" dirty="0">
                <a:solidFill>
                  <a:srgbClr val="FFFFFF"/>
                </a:solidFill>
              </a:rPr>
              <a:t>Architecture</a:t>
            </a:r>
            <a:endParaRPr sz="3200"/>
          </a:p>
        </p:txBody>
      </p:sp>
      <p:sp>
        <p:nvSpPr>
          <p:cNvPr id="12" name="object 12"/>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BUK/CS/2014/L2Sem2/Baffa</a:t>
            </a: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3" name="object 3"/>
          <p:cNvSpPr txBox="1"/>
          <p:nvPr/>
        </p:nvSpPr>
        <p:spPr>
          <a:xfrm>
            <a:off x="535940" y="1136675"/>
            <a:ext cx="7568565" cy="4356321"/>
          </a:xfrm>
          <a:prstGeom prst="rect">
            <a:avLst/>
          </a:prstGeom>
        </p:spPr>
        <p:txBody>
          <a:bodyPr vert="horz" wrap="square" lIns="0" tIns="97790" rIns="0" bIns="0" rtlCol="0">
            <a:spAutoFit/>
          </a:bodyPr>
          <a:lstStyle/>
          <a:p>
            <a:pPr marL="355600" indent="-343535">
              <a:lnSpc>
                <a:spcPct val="100000"/>
              </a:lnSpc>
              <a:spcBef>
                <a:spcPts val="770"/>
              </a:spcBef>
              <a:buFont typeface="Arial"/>
              <a:buChar char="•"/>
              <a:tabLst>
                <a:tab pos="355600" algn="l"/>
                <a:tab pos="356235" algn="l"/>
              </a:tabLst>
            </a:pPr>
            <a:r>
              <a:rPr sz="2800" spc="-10" dirty="0">
                <a:latin typeface="Carlito"/>
                <a:cs typeface="Carlito"/>
              </a:rPr>
              <a:t>Levels </a:t>
            </a:r>
            <a:r>
              <a:rPr lang="en-US" sz="2800" spc="-10" dirty="0" smtClean="0">
                <a:latin typeface="Carlito"/>
                <a:cs typeface="Carlito"/>
              </a:rPr>
              <a:t>1</a:t>
            </a:r>
            <a:r>
              <a:rPr sz="2800" spc="-5" dirty="0" smtClean="0">
                <a:latin typeface="Carlito"/>
                <a:cs typeface="Carlito"/>
              </a:rPr>
              <a:t>,</a:t>
            </a:r>
            <a:r>
              <a:rPr lang="en-US" sz="2800" spc="-5" dirty="0" smtClean="0">
                <a:latin typeface="Carlito"/>
                <a:cs typeface="Carlito"/>
              </a:rPr>
              <a:t> 3</a:t>
            </a:r>
            <a:r>
              <a:rPr sz="2800" spc="-5" dirty="0" smtClean="0">
                <a:latin typeface="Carlito"/>
                <a:cs typeface="Carlito"/>
              </a:rPr>
              <a:t> </a:t>
            </a:r>
            <a:r>
              <a:rPr sz="2800" spc="-5" dirty="0">
                <a:latin typeface="Carlito"/>
                <a:cs typeface="Carlito"/>
              </a:rPr>
              <a:t>and </a:t>
            </a:r>
            <a:r>
              <a:rPr lang="en-US" sz="2800" spc="-5" dirty="0" smtClean="0">
                <a:latin typeface="Carlito"/>
                <a:cs typeface="Carlito"/>
              </a:rPr>
              <a:t>4</a:t>
            </a:r>
            <a:r>
              <a:rPr sz="2800" spc="-5" dirty="0" smtClean="0">
                <a:latin typeface="Carlito"/>
                <a:cs typeface="Carlito"/>
              </a:rPr>
              <a:t> </a:t>
            </a:r>
            <a:r>
              <a:rPr sz="2800" spc="-5" dirty="0">
                <a:latin typeface="Carlito"/>
                <a:cs typeface="Carlito"/>
              </a:rPr>
              <a:t>will be </a:t>
            </a:r>
            <a:r>
              <a:rPr sz="2800" spc="-10" dirty="0">
                <a:latin typeface="Carlito"/>
                <a:cs typeface="Carlito"/>
              </a:rPr>
              <a:t>our </a:t>
            </a:r>
            <a:r>
              <a:rPr sz="2800" spc="-5" dirty="0">
                <a:latin typeface="Carlito"/>
                <a:cs typeface="Carlito"/>
              </a:rPr>
              <a:t>main</a:t>
            </a:r>
            <a:r>
              <a:rPr sz="2800" spc="80" dirty="0">
                <a:latin typeface="Carlito"/>
                <a:cs typeface="Carlito"/>
              </a:rPr>
              <a:t> </a:t>
            </a:r>
            <a:r>
              <a:rPr sz="2800" spc="-10" dirty="0">
                <a:latin typeface="Carlito"/>
                <a:cs typeface="Carlito"/>
              </a:rPr>
              <a:t>preoccupation</a:t>
            </a:r>
            <a:endParaRPr sz="2800" dirty="0">
              <a:latin typeface="Carlito"/>
              <a:cs typeface="Carlito"/>
            </a:endParaRPr>
          </a:p>
          <a:p>
            <a:pPr marL="355600" indent="-343535">
              <a:lnSpc>
                <a:spcPct val="100000"/>
              </a:lnSpc>
              <a:spcBef>
                <a:spcPts val="675"/>
              </a:spcBef>
              <a:buFont typeface="Arial"/>
              <a:buChar char="•"/>
              <a:tabLst>
                <a:tab pos="355600" algn="l"/>
                <a:tab pos="356235" algn="l"/>
              </a:tabLst>
            </a:pPr>
            <a:r>
              <a:rPr sz="2800" spc="-25" dirty="0">
                <a:latin typeface="Carlito"/>
                <a:cs typeface="Carlito"/>
              </a:rPr>
              <a:t>Why </a:t>
            </a:r>
            <a:r>
              <a:rPr sz="2800" spc="-5" dirty="0">
                <a:latin typeface="Carlito"/>
                <a:cs typeface="Carlito"/>
              </a:rPr>
              <a:t>do </a:t>
            </a:r>
            <a:r>
              <a:rPr sz="2800" spc="-15" dirty="0">
                <a:latin typeface="Carlito"/>
                <a:cs typeface="Carlito"/>
              </a:rPr>
              <a:t>we </a:t>
            </a:r>
            <a:r>
              <a:rPr sz="2800" spc="-10" dirty="0">
                <a:latin typeface="Carlito"/>
                <a:cs typeface="Carlito"/>
              </a:rPr>
              <a:t>bother </a:t>
            </a:r>
            <a:r>
              <a:rPr sz="2800" spc="-5" dirty="0">
                <a:latin typeface="Carlito"/>
                <a:cs typeface="Carlito"/>
              </a:rPr>
              <a:t>with all</a:t>
            </a:r>
            <a:r>
              <a:rPr sz="2800" spc="55" dirty="0">
                <a:latin typeface="Carlito"/>
                <a:cs typeface="Carlito"/>
              </a:rPr>
              <a:t> </a:t>
            </a:r>
            <a:r>
              <a:rPr sz="2800" spc="-5" dirty="0">
                <a:latin typeface="Carlito"/>
                <a:cs typeface="Carlito"/>
              </a:rPr>
              <a:t>these?</a:t>
            </a:r>
            <a:endParaRPr sz="2800" dirty="0">
              <a:latin typeface="Carlito"/>
              <a:cs typeface="Carlito"/>
            </a:endParaRPr>
          </a:p>
          <a:p>
            <a:pPr marL="756285" lvl="1" indent="-287020">
              <a:lnSpc>
                <a:spcPct val="100000"/>
              </a:lnSpc>
              <a:spcBef>
                <a:spcPts val="675"/>
              </a:spcBef>
              <a:buFont typeface="Arial"/>
              <a:buChar char="–"/>
              <a:tabLst>
                <a:tab pos="756920" algn="l"/>
              </a:tabLst>
            </a:pPr>
            <a:r>
              <a:rPr sz="2800" spc="-5" dirty="0">
                <a:latin typeface="Carlito"/>
                <a:cs typeface="Carlito"/>
              </a:rPr>
              <a:t>In </a:t>
            </a:r>
            <a:r>
              <a:rPr sz="2800" spc="-15" dirty="0">
                <a:latin typeface="Carlito"/>
                <a:cs typeface="Carlito"/>
              </a:rPr>
              <a:t>order </a:t>
            </a:r>
            <a:r>
              <a:rPr sz="2800" spc="-20" dirty="0">
                <a:latin typeface="Carlito"/>
                <a:cs typeface="Carlito"/>
              </a:rPr>
              <a:t>to</a:t>
            </a:r>
            <a:r>
              <a:rPr sz="2800" spc="-5" dirty="0">
                <a:latin typeface="Carlito"/>
                <a:cs typeface="Carlito"/>
              </a:rPr>
              <a:t> </a:t>
            </a:r>
            <a:r>
              <a:rPr sz="2800" spc="-10" dirty="0">
                <a:latin typeface="Carlito"/>
                <a:cs typeface="Carlito"/>
              </a:rPr>
              <a:t>do:</a:t>
            </a:r>
            <a:endParaRPr sz="2800" dirty="0">
              <a:latin typeface="Carlito"/>
              <a:cs typeface="Carlito"/>
            </a:endParaRPr>
          </a:p>
          <a:p>
            <a:pPr marL="1155700" lvl="2" indent="-229235">
              <a:lnSpc>
                <a:spcPct val="100000"/>
              </a:lnSpc>
              <a:spcBef>
                <a:spcPts val="480"/>
              </a:spcBef>
              <a:buFont typeface="Arial"/>
              <a:buChar char="•"/>
              <a:tabLst>
                <a:tab pos="1155700" algn="l"/>
                <a:tab pos="1156335" algn="l"/>
              </a:tabLst>
            </a:pPr>
            <a:r>
              <a:rPr lang="en-US" sz="1600" spc="-20" dirty="0" smtClean="0">
                <a:latin typeface="Carlito"/>
                <a:cs typeface="Carlito"/>
              </a:rPr>
              <a:t>Tell us how computer are built</a:t>
            </a:r>
          </a:p>
          <a:p>
            <a:pPr marL="1155700" lvl="2" indent="-229235">
              <a:lnSpc>
                <a:spcPct val="100000"/>
              </a:lnSpc>
              <a:spcBef>
                <a:spcPts val="480"/>
              </a:spcBef>
              <a:buFont typeface="Arial"/>
              <a:buChar char="•"/>
              <a:tabLst>
                <a:tab pos="1155700" algn="l"/>
                <a:tab pos="1156335" algn="l"/>
              </a:tabLst>
            </a:pPr>
            <a:r>
              <a:rPr lang="en-US" sz="1600" spc="-20" dirty="0" smtClean="0">
                <a:latin typeface="Carlito"/>
                <a:cs typeface="Carlito"/>
              </a:rPr>
              <a:t>How the computer operates</a:t>
            </a:r>
          </a:p>
          <a:p>
            <a:pPr marL="1155700" lvl="2" indent="-229235">
              <a:lnSpc>
                <a:spcPct val="100000"/>
              </a:lnSpc>
              <a:spcBef>
                <a:spcPts val="480"/>
              </a:spcBef>
              <a:buFont typeface="Arial"/>
              <a:buChar char="•"/>
              <a:tabLst>
                <a:tab pos="1155700" algn="l"/>
                <a:tab pos="1156335" algn="l"/>
              </a:tabLst>
            </a:pPr>
            <a:r>
              <a:rPr lang="en-US" sz="1600" dirty="0" smtClean="0">
                <a:latin typeface="Carlito"/>
              </a:rPr>
              <a:t>Knowing what's inside and how it works </a:t>
            </a:r>
          </a:p>
          <a:p>
            <a:pPr marL="1155700" lvl="2" indent="-229235">
              <a:lnSpc>
                <a:spcPct val="100000"/>
              </a:lnSpc>
              <a:spcBef>
                <a:spcPts val="480"/>
              </a:spcBef>
              <a:buFont typeface="Arial"/>
              <a:buChar char="•"/>
              <a:tabLst>
                <a:tab pos="1155700" algn="l"/>
                <a:tab pos="1156335" algn="l"/>
              </a:tabLst>
            </a:pPr>
            <a:r>
              <a:rPr lang="en-US" sz="1600" dirty="0" smtClean="0">
                <a:latin typeface="Carlito"/>
              </a:rPr>
              <a:t>help you design, develop, and implement applications better, faster, cheaper, more efficient, and easier to use because you will be able to make informed decisions</a:t>
            </a:r>
            <a:endParaRPr lang="en-US" sz="1600" spc="-20" dirty="0" smtClean="0">
              <a:latin typeface="Carlito"/>
              <a:cs typeface="Carlito"/>
            </a:endParaRPr>
          </a:p>
          <a:p>
            <a:pPr marL="1155700" lvl="2" indent="-229235">
              <a:lnSpc>
                <a:spcPct val="100000"/>
              </a:lnSpc>
              <a:spcBef>
                <a:spcPts val="480"/>
              </a:spcBef>
              <a:buFont typeface="Arial"/>
              <a:buChar char="•"/>
              <a:tabLst>
                <a:tab pos="1155700" algn="l"/>
                <a:tab pos="1156335" algn="l"/>
              </a:tabLst>
            </a:pPr>
            <a:r>
              <a:rPr sz="1600" dirty="0" smtClean="0">
                <a:latin typeface="Carlito"/>
                <a:cs typeface="Carlito"/>
              </a:rPr>
              <a:t>Be a good </a:t>
            </a:r>
            <a:r>
              <a:rPr sz="1600" spc="-5" dirty="0" smtClean="0">
                <a:latin typeface="Carlito"/>
                <a:cs typeface="Carlito"/>
              </a:rPr>
              <a:t>Computer</a:t>
            </a:r>
            <a:r>
              <a:rPr sz="1600" spc="-80" dirty="0" smtClean="0">
                <a:latin typeface="Carlito"/>
                <a:cs typeface="Carlito"/>
              </a:rPr>
              <a:t> </a:t>
            </a:r>
            <a:r>
              <a:rPr sz="1600" spc="-10" dirty="0" smtClean="0">
                <a:latin typeface="Carlito"/>
                <a:cs typeface="Carlito"/>
              </a:rPr>
              <a:t>Scientist</a:t>
            </a:r>
            <a:endParaRPr lang="en-US" sz="1600" spc="-10" dirty="0" smtClean="0">
              <a:latin typeface="Carlito"/>
              <a:cs typeface="Carlito"/>
            </a:endParaRPr>
          </a:p>
          <a:p>
            <a:pPr marL="1155700" lvl="2" indent="-229235">
              <a:lnSpc>
                <a:spcPct val="100000"/>
              </a:lnSpc>
              <a:spcBef>
                <a:spcPts val="480"/>
              </a:spcBef>
              <a:buFont typeface="Arial"/>
              <a:buChar char="•"/>
              <a:tabLst>
                <a:tab pos="1155700" algn="l"/>
                <a:tab pos="1156335" algn="l"/>
              </a:tabLst>
            </a:pPr>
            <a:r>
              <a:rPr lang="en-US" sz="1600" spc="-10" dirty="0" smtClean="0">
                <a:latin typeface="Carlito"/>
                <a:cs typeface="Carlito"/>
              </a:rPr>
              <a:t>Understands how computer processes information</a:t>
            </a:r>
            <a:endParaRPr sz="1600" dirty="0" smtClean="0">
              <a:latin typeface="Carlito"/>
              <a:cs typeface="Carlito"/>
            </a:endParaRPr>
          </a:p>
        </p:txBody>
      </p:sp>
      <p:grpSp>
        <p:nvGrpSpPr>
          <p:cNvPr id="4" name="object 4"/>
          <p:cNvGrpSpPr/>
          <p:nvPr/>
        </p:nvGrpSpPr>
        <p:grpSpPr>
          <a:xfrm>
            <a:off x="6228207" y="116598"/>
            <a:ext cx="2388870" cy="792480"/>
            <a:chOff x="6228207" y="116598"/>
            <a:chExt cx="2388870" cy="792480"/>
          </a:xfrm>
        </p:grpSpPr>
        <p:sp>
          <p:nvSpPr>
            <p:cNvPr id="5" name="object 5"/>
            <p:cNvSpPr/>
            <p:nvPr/>
          </p:nvSpPr>
          <p:spPr>
            <a:xfrm>
              <a:off x="6228207" y="116598"/>
              <a:ext cx="720077" cy="7920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75297" y="141223"/>
              <a:ext cx="1541526" cy="43662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00443" y="519175"/>
            <a:ext cx="156210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Carlito"/>
                <a:cs typeface="Carlito"/>
              </a:rPr>
              <a:t>UNIVERSITY,</a:t>
            </a:r>
            <a:r>
              <a:rPr sz="1600" spc="-45" dirty="0">
                <a:solidFill>
                  <a:srgbClr val="FFFFFF"/>
                </a:solidFill>
                <a:latin typeface="Carlito"/>
                <a:cs typeface="Carlito"/>
              </a:rPr>
              <a:t> </a:t>
            </a:r>
            <a:r>
              <a:rPr sz="1600" spc="-5" dirty="0">
                <a:solidFill>
                  <a:srgbClr val="FFFFFF"/>
                </a:solidFill>
                <a:latin typeface="Carlito"/>
                <a:cs typeface="Carlito"/>
              </a:rPr>
              <a:t>KANO</a:t>
            </a:r>
            <a:endParaRPr sz="1600">
              <a:latin typeface="Carlito"/>
              <a:cs typeface="Carlito"/>
            </a:endParaRPr>
          </a:p>
        </p:txBody>
      </p:sp>
      <p:sp>
        <p:nvSpPr>
          <p:cNvPr id="8" name="object 8"/>
          <p:cNvSpPr txBox="1"/>
          <p:nvPr/>
        </p:nvSpPr>
        <p:spPr>
          <a:xfrm>
            <a:off x="7100443" y="613917"/>
            <a:ext cx="1527810" cy="406400"/>
          </a:xfrm>
          <a:prstGeom prst="rect">
            <a:avLst/>
          </a:prstGeom>
        </p:spPr>
        <p:txBody>
          <a:bodyPr vert="horz" wrap="square" lIns="0" tIns="12065" rIns="0" bIns="0" rtlCol="0">
            <a:spAutoFit/>
          </a:bodyPr>
          <a:lstStyle/>
          <a:p>
            <a:pPr marL="12700">
              <a:lnSpc>
                <a:spcPct val="100000"/>
              </a:lnSpc>
              <a:spcBef>
                <a:spcPts val="95"/>
              </a:spcBef>
            </a:pPr>
            <a:r>
              <a:rPr sz="2500" spc="-385" dirty="0">
                <a:solidFill>
                  <a:srgbClr val="FFFFFF"/>
                </a:solidFill>
                <a:latin typeface="Times New Roman"/>
                <a:cs typeface="Times New Roman"/>
                <a:hlinkClick r:id="rId4"/>
              </a:rPr>
              <a:t>www.buk.edu.ng</a:t>
            </a:r>
            <a:endParaRPr sz="2500">
              <a:latin typeface="Times New Roman"/>
              <a:cs typeface="Times New Roman"/>
            </a:endParaRPr>
          </a:p>
        </p:txBody>
      </p:sp>
      <p:grpSp>
        <p:nvGrpSpPr>
          <p:cNvPr id="9" name="object 9"/>
          <p:cNvGrpSpPr/>
          <p:nvPr/>
        </p:nvGrpSpPr>
        <p:grpSpPr>
          <a:xfrm>
            <a:off x="6949440" y="97535"/>
            <a:ext cx="142240" cy="876300"/>
            <a:chOff x="6949440" y="97535"/>
            <a:chExt cx="142240" cy="876300"/>
          </a:xfrm>
        </p:grpSpPr>
        <p:sp>
          <p:nvSpPr>
            <p:cNvPr id="10" name="object 10"/>
            <p:cNvSpPr/>
            <p:nvPr/>
          </p:nvSpPr>
          <p:spPr>
            <a:xfrm>
              <a:off x="6949440" y="97535"/>
              <a:ext cx="141731" cy="8762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20306" y="116712"/>
              <a:ext cx="0" cy="792480"/>
            </a:xfrm>
            <a:custGeom>
              <a:avLst/>
              <a:gdLst/>
              <a:ahLst/>
              <a:cxnLst/>
              <a:rect l="l" t="t" r="r" b="b"/>
              <a:pathLst>
                <a:path h="792480">
                  <a:moveTo>
                    <a:pt x="0" y="0"/>
                  </a:moveTo>
                  <a:lnTo>
                    <a:pt x="0" y="791971"/>
                  </a:lnTo>
                </a:path>
              </a:pathLst>
            </a:custGeom>
            <a:ln w="57150">
              <a:solidFill>
                <a:srgbClr val="FFFFFF"/>
              </a:solidFill>
            </a:ln>
          </p:spPr>
          <p:txBody>
            <a:bodyPr wrap="square" lIns="0" tIns="0" rIns="0" bIns="0" rtlCol="0"/>
            <a:lstStyle/>
            <a:p>
              <a:endParaRPr/>
            </a:p>
          </p:txBody>
        </p:sp>
      </p:grpSp>
      <p:sp>
        <p:nvSpPr>
          <p:cNvPr id="14" name="object 14"/>
          <p:cNvSpPr txBox="1"/>
          <p:nvPr/>
        </p:nvSpPr>
        <p:spPr>
          <a:xfrm>
            <a:off x="3944873" y="6473215"/>
            <a:ext cx="1253490" cy="203835"/>
          </a:xfrm>
          <a:prstGeom prst="rect">
            <a:avLst/>
          </a:prstGeom>
        </p:spPr>
        <p:txBody>
          <a:bodyPr vert="horz" wrap="square" lIns="0" tIns="0" rIns="0" bIns="0" rtlCol="0">
            <a:spAutoFit/>
          </a:bodyPr>
          <a:lstStyle/>
          <a:p>
            <a:pPr marL="12700">
              <a:lnSpc>
                <a:spcPts val="1435"/>
              </a:lnSpc>
            </a:pPr>
            <a:r>
              <a:rPr sz="1400" spc="-10" dirty="0">
                <a:solidFill>
                  <a:srgbClr val="888888"/>
                </a:solidFill>
                <a:latin typeface="Carlito"/>
                <a:cs typeface="Carlito"/>
                <a:hlinkClick r:id="rId4"/>
              </a:rPr>
              <a:t>www.buk.edu.ng</a:t>
            </a:r>
            <a:endParaRPr sz="1400">
              <a:latin typeface="Carlito"/>
              <a:cs typeface="Carli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39" y="177749"/>
            <a:ext cx="8986520" cy="677108"/>
          </a:xfrm>
        </p:spPr>
        <p:txBody>
          <a:bodyPr/>
          <a:lstStyle/>
          <a:p>
            <a:r>
              <a:rPr lang="en-US" spc="-5" dirty="0">
                <a:solidFill>
                  <a:srgbClr val="FFFFFF"/>
                </a:solidFill>
              </a:rPr>
              <a:t>What </a:t>
            </a:r>
            <a:r>
              <a:rPr lang="en-US" dirty="0" smtClean="0">
                <a:solidFill>
                  <a:srgbClr val="FFFFFF"/>
                </a:solidFill>
              </a:rPr>
              <a:t>is </a:t>
            </a:r>
            <a:r>
              <a:rPr lang="en-US" spc="-10" dirty="0" smtClean="0">
                <a:solidFill>
                  <a:srgbClr val="FFFFFF"/>
                </a:solidFill>
              </a:rPr>
              <a:t>Computer</a:t>
            </a:r>
            <a:r>
              <a:rPr lang="en-US" spc="-50" dirty="0" smtClean="0">
                <a:solidFill>
                  <a:srgbClr val="FFFFFF"/>
                </a:solidFill>
              </a:rPr>
              <a:t> </a:t>
            </a:r>
            <a:r>
              <a:rPr lang="en-US" spc="-10" dirty="0" smtClean="0">
                <a:solidFill>
                  <a:srgbClr val="FFFFFF"/>
                </a:solidFill>
              </a:rPr>
              <a:t>Architecture?</a:t>
            </a:r>
            <a:endParaRPr lang="en-US" dirty="0"/>
          </a:p>
        </p:txBody>
      </p:sp>
      <p:sp>
        <p:nvSpPr>
          <p:cNvPr id="3" name="Text Placeholder 2"/>
          <p:cNvSpPr>
            <a:spLocks noGrp="1"/>
          </p:cNvSpPr>
          <p:nvPr>
            <p:ph idx="1"/>
          </p:nvPr>
        </p:nvSpPr>
        <p:spPr>
          <a:xfrm>
            <a:off x="494995" y="1238632"/>
            <a:ext cx="8154009" cy="4555093"/>
          </a:xfrm>
        </p:spPr>
        <p:txBody>
          <a:bodyPr/>
          <a:lstStyle/>
          <a:p>
            <a:r>
              <a:rPr lang="en-US" dirty="0">
                <a:solidFill>
                  <a:schemeClr val="tx1"/>
                </a:solidFill>
                <a:latin typeface="Carlito"/>
                <a:cs typeface="Arial" panose="020B0604020202020204" pitchFamily="34" charset="0"/>
              </a:rPr>
              <a:t>I</a:t>
            </a:r>
            <a:r>
              <a:rPr lang="en-US" dirty="0" smtClean="0">
                <a:solidFill>
                  <a:schemeClr val="tx1"/>
                </a:solidFill>
                <a:latin typeface="Carlito"/>
                <a:cs typeface="Arial" panose="020B0604020202020204" pitchFamily="34" charset="0"/>
              </a:rPr>
              <a:t>n </a:t>
            </a:r>
            <a:r>
              <a:rPr lang="en-US" dirty="0">
                <a:solidFill>
                  <a:schemeClr val="tx1"/>
                </a:solidFill>
                <a:latin typeface="Carlito"/>
                <a:cs typeface="Arial" panose="020B0604020202020204" pitchFamily="34" charset="0"/>
              </a:rPr>
              <a:t>describing computers, a distinction is often made between computer </a:t>
            </a:r>
            <a:r>
              <a:rPr lang="en-US" dirty="0" smtClean="0">
                <a:solidFill>
                  <a:schemeClr val="tx1"/>
                </a:solidFill>
                <a:latin typeface="Carlito"/>
                <a:cs typeface="Arial" panose="020B0604020202020204" pitchFamily="34" charset="0"/>
              </a:rPr>
              <a:t>architecture </a:t>
            </a:r>
            <a:r>
              <a:rPr lang="en-US" dirty="0">
                <a:solidFill>
                  <a:schemeClr val="tx1"/>
                </a:solidFill>
                <a:latin typeface="Carlito"/>
                <a:cs typeface="Arial" panose="020B0604020202020204" pitchFamily="34" charset="0"/>
              </a:rPr>
              <a:t>and computer organization</a:t>
            </a:r>
            <a:r>
              <a:rPr lang="en-US" dirty="0" smtClean="0">
                <a:solidFill>
                  <a:schemeClr val="tx1"/>
                </a:solidFill>
                <a:latin typeface="Carlito"/>
                <a:cs typeface="Arial" panose="020B0604020202020204" pitchFamily="34" charset="0"/>
              </a:rPr>
              <a:t>.</a:t>
            </a:r>
          </a:p>
          <a:p>
            <a:endParaRPr lang="en-US" dirty="0" smtClean="0">
              <a:solidFill>
                <a:schemeClr val="tx1"/>
              </a:solidFill>
              <a:latin typeface="Carlito"/>
              <a:cs typeface="Arial" panose="020B0604020202020204" pitchFamily="34" charset="0"/>
            </a:endParaRPr>
          </a:p>
          <a:p>
            <a:r>
              <a:rPr lang="en-US" dirty="0">
                <a:solidFill>
                  <a:schemeClr val="tx1"/>
                </a:solidFill>
                <a:latin typeface="Carlito"/>
                <a:cs typeface="Arial" panose="020B0604020202020204" pitchFamily="34" charset="0"/>
              </a:rPr>
              <a:t>Computer architecture refers to those attributes of a system visible to a </a:t>
            </a:r>
            <a:r>
              <a:rPr lang="en-US" dirty="0" smtClean="0">
                <a:solidFill>
                  <a:schemeClr val="tx1"/>
                </a:solidFill>
                <a:latin typeface="Carlito"/>
                <a:cs typeface="Arial" panose="020B0604020202020204" pitchFamily="34" charset="0"/>
              </a:rPr>
              <a:t>programmer, </a:t>
            </a:r>
            <a:r>
              <a:rPr lang="en-US" dirty="0">
                <a:solidFill>
                  <a:schemeClr val="tx1"/>
                </a:solidFill>
                <a:latin typeface="Carlito"/>
                <a:cs typeface="Arial" panose="020B0604020202020204" pitchFamily="34" charset="0"/>
              </a:rPr>
              <a:t>those attributes that have a direct impact on the logical execution of a program. A term that is often used interchangeably with </a:t>
            </a:r>
            <a:r>
              <a:rPr lang="en-US" dirty="0" smtClean="0">
                <a:solidFill>
                  <a:schemeClr val="tx1"/>
                </a:solidFill>
                <a:latin typeface="Carlito"/>
                <a:cs typeface="Arial" panose="020B0604020202020204" pitchFamily="34" charset="0"/>
              </a:rPr>
              <a:t>computer </a:t>
            </a:r>
            <a:r>
              <a:rPr lang="en-US" dirty="0">
                <a:solidFill>
                  <a:schemeClr val="tx1"/>
                </a:solidFill>
                <a:latin typeface="Carlito"/>
                <a:cs typeface="Arial" panose="020B0604020202020204" pitchFamily="34" charset="0"/>
              </a:rPr>
              <a:t>architecture is instruction set architecture (ISA). The ISA defines instruction formats, instruction opcodes, registers, instruction and data memory; the effect of executed instructions on the registers and memory; and an algorithm for </a:t>
            </a:r>
            <a:r>
              <a:rPr lang="en-US" dirty="0" smtClean="0">
                <a:solidFill>
                  <a:schemeClr val="tx1"/>
                </a:solidFill>
                <a:latin typeface="Carlito"/>
                <a:cs typeface="Arial" panose="020B0604020202020204" pitchFamily="34" charset="0"/>
              </a:rPr>
              <a:t>controlling </a:t>
            </a:r>
            <a:r>
              <a:rPr lang="en-US" dirty="0">
                <a:solidFill>
                  <a:schemeClr val="tx1"/>
                </a:solidFill>
                <a:latin typeface="Carlito"/>
                <a:cs typeface="Arial" panose="020B0604020202020204" pitchFamily="34" charset="0"/>
              </a:rPr>
              <a:t>instruction execution</a:t>
            </a:r>
            <a:r>
              <a:rPr lang="en-US" dirty="0" smtClean="0">
                <a:solidFill>
                  <a:schemeClr val="tx1"/>
                </a:solidFill>
                <a:latin typeface="Carlito"/>
                <a:cs typeface="Arial" panose="020B0604020202020204" pitchFamily="34" charset="0"/>
              </a:rPr>
              <a:t>.</a:t>
            </a:r>
          </a:p>
          <a:p>
            <a:endParaRPr lang="en-US" dirty="0" smtClean="0">
              <a:solidFill>
                <a:schemeClr val="tx1"/>
              </a:solidFill>
              <a:latin typeface="Carlito"/>
              <a:cs typeface="Arial" panose="020B0604020202020204" pitchFamily="34" charset="0"/>
            </a:endParaRPr>
          </a:p>
          <a:p>
            <a:r>
              <a:rPr lang="en-US" dirty="0">
                <a:solidFill>
                  <a:schemeClr val="tx1"/>
                </a:solidFill>
                <a:latin typeface="Carlito"/>
                <a:cs typeface="Arial" panose="020B0604020202020204" pitchFamily="34" charset="0"/>
              </a:rPr>
              <a:t>Computer organization refers to the operational units and their interconnections that realize the architectural specifications</a:t>
            </a:r>
            <a:r>
              <a:rPr lang="en-US" dirty="0">
                <a:latin typeface="Carlito"/>
                <a:cs typeface="Arial" panose="020B0604020202020204" pitchFamily="34" charset="0"/>
              </a:rPr>
              <a:t>.</a:t>
            </a:r>
            <a:endParaRPr lang="en-US" dirty="0" smtClean="0">
              <a:solidFill>
                <a:schemeClr val="tx1"/>
              </a:solidFill>
              <a:latin typeface="Carlito"/>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1671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solidFill>
                  <a:srgbClr val="FFFFFF"/>
                </a:solidFill>
              </a:rPr>
              <a:t>Computer</a:t>
            </a:r>
            <a:r>
              <a:rPr lang="en-US" spc="-50" dirty="0">
                <a:solidFill>
                  <a:srgbClr val="FFFFFF"/>
                </a:solidFill>
              </a:rPr>
              <a:t> </a:t>
            </a:r>
            <a:r>
              <a:rPr lang="en-US" spc="-10" dirty="0">
                <a:solidFill>
                  <a:srgbClr val="FFFFFF"/>
                </a:solidFill>
              </a:rPr>
              <a:t>Architecture</a:t>
            </a:r>
            <a:endParaRPr lang="en-US" dirty="0"/>
          </a:p>
        </p:txBody>
      </p:sp>
      <p:sp>
        <p:nvSpPr>
          <p:cNvPr id="3" name="Text Placeholder 2"/>
          <p:cNvSpPr>
            <a:spLocks noGrp="1"/>
          </p:cNvSpPr>
          <p:nvPr>
            <p:ph idx="1"/>
          </p:nvPr>
        </p:nvSpPr>
        <p:spPr>
          <a:xfrm>
            <a:off x="494995" y="1238633"/>
            <a:ext cx="8191805" cy="3077766"/>
          </a:xfrm>
        </p:spPr>
        <p:txBody>
          <a:bodyPr>
            <a:normAutofit fontScale="92500"/>
          </a:bodyPr>
          <a:lstStyle/>
          <a:p>
            <a:r>
              <a:rPr lang="en-US" dirty="0" smtClean="0"/>
              <a:t>S</a:t>
            </a:r>
            <a:r>
              <a:rPr lang="en-US" dirty="0" smtClean="0">
                <a:solidFill>
                  <a:schemeClr val="tx1"/>
                </a:solidFill>
                <a:latin typeface="Carlito"/>
              </a:rPr>
              <a:t>TRUCTURE AND FUNCTION</a:t>
            </a:r>
          </a:p>
          <a:p>
            <a:endParaRPr lang="en-US" dirty="0">
              <a:solidFill>
                <a:schemeClr val="tx1"/>
              </a:solidFill>
              <a:latin typeface="Carlito"/>
            </a:endParaRPr>
          </a:p>
          <a:p>
            <a:r>
              <a:rPr lang="en-US" dirty="0">
                <a:solidFill>
                  <a:schemeClr val="tx1"/>
                </a:solidFill>
                <a:latin typeface="Carlito"/>
              </a:rPr>
              <a:t>A computer is a complex system; contemporary computers contain millions of elementary electronic components. How, then, can one clearly describe them</a:t>
            </a:r>
            <a:r>
              <a:rPr lang="en-US" dirty="0" smtClean="0">
                <a:solidFill>
                  <a:schemeClr val="tx1"/>
                </a:solidFill>
                <a:latin typeface="Carlito"/>
              </a:rPr>
              <a:t>?</a:t>
            </a:r>
          </a:p>
          <a:p>
            <a:endParaRPr lang="en-US" dirty="0">
              <a:solidFill>
                <a:schemeClr val="tx1"/>
              </a:solidFill>
              <a:latin typeface="Carlito"/>
            </a:endParaRPr>
          </a:p>
          <a:p>
            <a:r>
              <a:rPr lang="en-US" dirty="0">
                <a:solidFill>
                  <a:schemeClr val="tx1"/>
                </a:solidFill>
                <a:latin typeface="Carlito"/>
              </a:rPr>
              <a:t>Structure: The way in which the components are interrelated</a:t>
            </a:r>
            <a:r>
              <a:rPr lang="en-US" dirty="0" smtClean="0">
                <a:solidFill>
                  <a:schemeClr val="tx1"/>
                </a:solidFill>
                <a:latin typeface="Carlito"/>
              </a:rPr>
              <a:t>.</a:t>
            </a:r>
          </a:p>
          <a:p>
            <a:endParaRPr lang="en-US" dirty="0">
              <a:solidFill>
                <a:schemeClr val="tx1"/>
              </a:solidFill>
              <a:latin typeface="Carlito"/>
            </a:endParaRPr>
          </a:p>
          <a:p>
            <a:r>
              <a:rPr lang="en-US" dirty="0" smtClean="0">
                <a:solidFill>
                  <a:schemeClr val="tx1"/>
                </a:solidFill>
                <a:latin typeface="Carlito"/>
              </a:rPr>
              <a:t>Function</a:t>
            </a:r>
            <a:r>
              <a:rPr lang="en-US" dirty="0">
                <a:solidFill>
                  <a:schemeClr val="tx1"/>
                </a:solidFill>
                <a:latin typeface="Carlito"/>
              </a:rPr>
              <a:t>: The operation of each individual component as part of the structure.</a:t>
            </a:r>
          </a:p>
        </p:txBody>
      </p:sp>
    </p:spTree>
    <p:extLst>
      <p:ext uri="{BB962C8B-B14F-4D97-AF65-F5344CB8AC3E}">
        <p14:creationId xmlns:p14="http://schemas.microsoft.com/office/powerpoint/2010/main" val="3951940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Text Placeholder 2"/>
          <p:cNvSpPr>
            <a:spLocks noGrp="1"/>
          </p:cNvSpPr>
          <p:nvPr>
            <p:ph idx="1"/>
          </p:nvPr>
        </p:nvSpPr>
        <p:spPr>
          <a:xfrm>
            <a:off x="609600" y="1238632"/>
            <a:ext cx="8039404" cy="2523768"/>
          </a:xfrm>
        </p:spPr>
        <p:txBody>
          <a:bodyPr>
            <a:normAutofit fontScale="92500" lnSpcReduction="10000"/>
          </a:bodyPr>
          <a:lstStyle/>
          <a:p>
            <a:r>
              <a:rPr lang="en-US" sz="1600" dirty="0" smtClean="0">
                <a:solidFill>
                  <a:schemeClr val="tx1"/>
                </a:solidFill>
                <a:latin typeface="Carlito"/>
              </a:rPr>
              <a:t> There are four (4) basic Function that a computer can perform </a:t>
            </a:r>
          </a:p>
          <a:p>
            <a:endParaRPr lang="en-US" sz="1600" dirty="0">
              <a:solidFill>
                <a:schemeClr val="tx1"/>
              </a:solidFill>
              <a:latin typeface="Carlito"/>
            </a:endParaRPr>
          </a:p>
          <a:p>
            <a:r>
              <a:rPr lang="en-US" sz="1600" dirty="0" smtClean="0">
                <a:solidFill>
                  <a:schemeClr val="tx1"/>
                </a:solidFill>
                <a:latin typeface="Carlito"/>
              </a:rPr>
              <a:t>Data </a:t>
            </a:r>
            <a:r>
              <a:rPr lang="en-US" sz="1600" dirty="0">
                <a:solidFill>
                  <a:schemeClr val="tx1"/>
                </a:solidFill>
                <a:latin typeface="Carlito"/>
              </a:rPr>
              <a:t>processing: Data may take a wide variety of forms, and the range of </a:t>
            </a:r>
            <a:r>
              <a:rPr lang="en-US" sz="1600" dirty="0" smtClean="0">
                <a:solidFill>
                  <a:schemeClr val="tx1"/>
                </a:solidFill>
                <a:latin typeface="Carlito"/>
              </a:rPr>
              <a:t>processing </a:t>
            </a:r>
            <a:r>
              <a:rPr lang="en-US" sz="1600" dirty="0">
                <a:solidFill>
                  <a:schemeClr val="tx1"/>
                </a:solidFill>
                <a:latin typeface="Carlito"/>
              </a:rPr>
              <a:t>requirements is broad. However, we shall see that there are only a few fundamental methods or types of data </a:t>
            </a:r>
            <a:r>
              <a:rPr lang="en-US" sz="1600" dirty="0" smtClean="0">
                <a:solidFill>
                  <a:schemeClr val="tx1"/>
                </a:solidFill>
                <a:latin typeface="Carlito"/>
              </a:rPr>
              <a:t>processing.</a:t>
            </a:r>
            <a:r>
              <a:rPr lang="en-US" sz="1600" dirty="0">
                <a:solidFill>
                  <a:schemeClr val="tx1"/>
                </a:solidFill>
                <a:latin typeface="Carlito"/>
              </a:rPr>
              <a:t>	</a:t>
            </a:r>
            <a:endParaRPr lang="en-US" sz="1600" dirty="0" smtClean="0">
              <a:solidFill>
                <a:schemeClr val="tx1"/>
              </a:solidFill>
              <a:latin typeface="Carlito"/>
            </a:endParaRPr>
          </a:p>
          <a:p>
            <a:r>
              <a:rPr lang="en-US" sz="1600" dirty="0">
                <a:solidFill>
                  <a:schemeClr val="tx1"/>
                </a:solidFill>
                <a:latin typeface="Carlito"/>
              </a:rPr>
              <a:t>	</a:t>
            </a:r>
          </a:p>
          <a:p>
            <a:r>
              <a:rPr lang="en-US" sz="1600" dirty="0" smtClean="0">
                <a:solidFill>
                  <a:schemeClr val="tx1"/>
                </a:solidFill>
                <a:latin typeface="Carlito"/>
              </a:rPr>
              <a:t>    	Data </a:t>
            </a:r>
            <a:r>
              <a:rPr lang="en-US" sz="1600" dirty="0">
                <a:solidFill>
                  <a:schemeClr val="tx1"/>
                </a:solidFill>
                <a:latin typeface="Carlito"/>
              </a:rPr>
              <a:t>Processing Cycle : The data processing cycle consists of a series of steps where raw data (input) is fed into a process (CPU) to produce actionable insights (output). Each step is taken in a specific </a:t>
            </a:r>
            <a:r>
              <a:rPr lang="en-US" sz="1600" dirty="0" smtClean="0">
                <a:solidFill>
                  <a:schemeClr val="tx1"/>
                </a:solidFill>
                <a:latin typeface="Carlito"/>
              </a:rPr>
              <a:t>order.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3581400"/>
            <a:ext cx="3124200" cy="3036504"/>
          </a:xfrm>
          <a:prstGeom prst="rect">
            <a:avLst/>
          </a:prstGeom>
        </p:spPr>
      </p:pic>
    </p:spTree>
    <p:extLst>
      <p:ext uri="{BB962C8B-B14F-4D97-AF65-F5344CB8AC3E}">
        <p14:creationId xmlns:p14="http://schemas.microsoft.com/office/powerpoint/2010/main" val="2440852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1148</TotalTime>
  <Words>2896</Words>
  <Application>Microsoft Office PowerPoint</Application>
  <PresentationFormat>On-screen Show (4:3)</PresentationFormat>
  <Paragraphs>466</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Carlito</vt:lpstr>
      <vt:lpstr>Times New Roman</vt:lpstr>
      <vt:lpstr>Trebuchet MS</vt:lpstr>
      <vt:lpstr>Wingdings</vt:lpstr>
      <vt:lpstr>Wingdings 3</vt:lpstr>
      <vt:lpstr>Facet</vt:lpstr>
      <vt:lpstr>PowerPoint Presentation</vt:lpstr>
      <vt:lpstr>Outline</vt:lpstr>
      <vt:lpstr>Outline</vt:lpstr>
      <vt:lpstr>Reference Texts</vt:lpstr>
      <vt:lpstr>What is Computer Architecture?</vt:lpstr>
      <vt:lpstr>What is Computer Architecture</vt:lpstr>
      <vt:lpstr>What is Computer Architecture?</vt:lpstr>
      <vt:lpstr>Computer Architecture</vt:lpstr>
      <vt:lpstr>Function</vt:lpstr>
      <vt:lpstr>Data Processing Cycle </vt:lpstr>
      <vt:lpstr>Data Processing Cycle </vt:lpstr>
      <vt:lpstr>Types of Data Processing </vt:lpstr>
      <vt:lpstr>Types of Data Processing</vt:lpstr>
      <vt:lpstr>Data Processing Methods </vt:lpstr>
      <vt:lpstr>Data Processing Methods</vt:lpstr>
      <vt:lpstr>Function</vt:lpstr>
      <vt:lpstr>Structure</vt:lpstr>
      <vt:lpstr>■ Central processing unit (CPU):</vt:lpstr>
      <vt:lpstr>Historical Development of Computing</vt:lpstr>
      <vt:lpstr>Historical Development of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Stored Program Computer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MergedFile</dc:title>
  <dc:creator>AbuAhmad</dc:creator>
  <cp:lastModifiedBy>h</cp:lastModifiedBy>
  <cp:revision>20</cp:revision>
  <dcterms:created xsi:type="dcterms:W3CDTF">2021-04-15T10:45:09Z</dcterms:created>
  <dcterms:modified xsi:type="dcterms:W3CDTF">2023-01-10T18:51:33Z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2015-06-04T00:00:00Z</vt:filetime>
  </property>
  <property fmtid="{D5CDD505-2E9C-101B-9397-08002B2CF9AE}" pid="3" name="Creator">
    <vt:lpwstr>Microsoft® Office PowerPoint® 2007</vt:lpwstr>
  </property>
  <property fmtid="{D5CDD505-2E9C-101B-9397-08002B2CF9AE}" pid="4" name="LastSaved">
    <vt:filetime>2021-04-15T00:00:00Z</vt:filetime>
  </property>
</Properties>
</file>