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2"/>
  </p:handoutMasterIdLst>
  <p:sldIdLst>
    <p:sldId id="258" r:id="rId2"/>
    <p:sldId id="257" r:id="rId3"/>
    <p:sldId id="292" r:id="rId4"/>
    <p:sldId id="259" r:id="rId5"/>
    <p:sldId id="260" r:id="rId6"/>
    <p:sldId id="261" r:id="rId7"/>
    <p:sldId id="262" r:id="rId8"/>
    <p:sldId id="263" r:id="rId9"/>
    <p:sldId id="264" r:id="rId10"/>
    <p:sldId id="266" r:id="rId11"/>
    <p:sldId id="267" r:id="rId12"/>
    <p:sldId id="268" r:id="rId13"/>
    <p:sldId id="269" r:id="rId14"/>
    <p:sldId id="270" r:id="rId15"/>
    <p:sldId id="272" r:id="rId16"/>
    <p:sldId id="293" r:id="rId17"/>
    <p:sldId id="273" r:id="rId18"/>
    <p:sldId id="274" r:id="rId19"/>
    <p:sldId id="275" r:id="rId20"/>
    <p:sldId id="277" r:id="rId21"/>
    <p:sldId id="278" r:id="rId22"/>
    <p:sldId id="279" r:id="rId23"/>
    <p:sldId id="281" r:id="rId24"/>
    <p:sldId id="282" r:id="rId25"/>
    <p:sldId id="283" r:id="rId26"/>
    <p:sldId id="284" r:id="rId27"/>
    <p:sldId id="285" r:id="rId28"/>
    <p:sldId id="287" r:id="rId29"/>
    <p:sldId id="288" r:id="rId30"/>
    <p:sldId id="289" r:id="rId31"/>
  </p:sldIdLst>
  <p:sldSz cx="12192000" cy="6858000"/>
  <p:notesSz cx="7086600" cy="90249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showGuides="1">
      <p:cViewPr>
        <p:scale>
          <a:sx n="90" d="100"/>
          <a:sy n="90" d="100"/>
        </p:scale>
        <p:origin x="-102"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5281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14100" y="0"/>
            <a:ext cx="3070860" cy="452814"/>
          </a:xfrm>
          <a:prstGeom prst="rect">
            <a:avLst/>
          </a:prstGeom>
        </p:spPr>
        <p:txBody>
          <a:bodyPr vert="horz" lIns="91440" tIns="45720" rIns="91440" bIns="45720" rtlCol="0"/>
          <a:lstStyle>
            <a:lvl1pPr algn="r">
              <a:defRPr sz="1200"/>
            </a:lvl1pPr>
          </a:lstStyle>
          <a:p>
            <a:fld id="{419CB2F3-EDFD-433B-9F7C-70D5A9741A4D}" type="datetimeFigureOut">
              <a:rPr lang="en-US" smtClean="0"/>
              <a:t>1/10/2023</a:t>
            </a:fld>
            <a:endParaRPr lang="en-US"/>
          </a:p>
        </p:txBody>
      </p:sp>
      <p:sp>
        <p:nvSpPr>
          <p:cNvPr id="4" name="Footer Placeholder 3"/>
          <p:cNvSpPr>
            <a:spLocks noGrp="1"/>
          </p:cNvSpPr>
          <p:nvPr>
            <p:ph type="ftr" sz="quarter" idx="2"/>
          </p:nvPr>
        </p:nvSpPr>
        <p:spPr>
          <a:xfrm>
            <a:off x="0" y="8572125"/>
            <a:ext cx="3070860" cy="4528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14100" y="8572125"/>
            <a:ext cx="3070860" cy="452813"/>
          </a:xfrm>
          <a:prstGeom prst="rect">
            <a:avLst/>
          </a:prstGeom>
        </p:spPr>
        <p:txBody>
          <a:bodyPr vert="horz" lIns="91440" tIns="45720" rIns="91440" bIns="45720" rtlCol="0" anchor="b"/>
          <a:lstStyle>
            <a:lvl1pPr algn="r">
              <a:defRPr sz="1200"/>
            </a:lvl1pPr>
          </a:lstStyle>
          <a:p>
            <a:fld id="{42FC6A02-51AB-4300-914B-6FD205A3B0B0}" type="slidenum">
              <a:rPr lang="en-US" smtClean="0"/>
              <a:t>‹#›</a:t>
            </a:fld>
            <a:endParaRPr lang="en-US"/>
          </a:p>
        </p:txBody>
      </p:sp>
    </p:spTree>
    <p:extLst>
      <p:ext uri="{BB962C8B-B14F-4D97-AF65-F5344CB8AC3E}">
        <p14:creationId xmlns:p14="http://schemas.microsoft.com/office/powerpoint/2010/main" val="265538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91711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4220974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041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2502265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57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398254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100495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220860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59924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BDE19-A842-4713-9750-30A86A2C7E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66763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BDE19-A842-4713-9750-30A86A2C7E2A}"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35580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BDE19-A842-4713-9750-30A86A2C7E2A}"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6125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8BDE19-A842-4713-9750-30A86A2C7E2A}"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35568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BDE19-A842-4713-9750-30A86A2C7E2A}"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65982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8BDE19-A842-4713-9750-30A86A2C7E2A}"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16424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8BDE19-A842-4713-9750-30A86A2C7E2A}"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41534-D1DF-4FCE-A2A3-12685F3F099F}" type="slidenum">
              <a:rPr lang="en-US" smtClean="0"/>
              <a:t>‹#›</a:t>
            </a:fld>
            <a:endParaRPr lang="en-US"/>
          </a:p>
        </p:txBody>
      </p:sp>
    </p:spTree>
    <p:extLst>
      <p:ext uri="{BB962C8B-B14F-4D97-AF65-F5344CB8AC3E}">
        <p14:creationId xmlns:p14="http://schemas.microsoft.com/office/powerpoint/2010/main" val="192662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8BDE19-A842-4713-9750-30A86A2C7E2A}" type="datetimeFigureOut">
              <a:rPr lang="en-US" smtClean="0"/>
              <a:t>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E41534-D1DF-4FCE-A2A3-12685F3F099F}" type="slidenum">
              <a:rPr lang="en-US" smtClean="0"/>
              <a:t>‹#›</a:t>
            </a:fld>
            <a:endParaRPr lang="en-US"/>
          </a:p>
        </p:txBody>
      </p:sp>
    </p:spTree>
    <p:extLst>
      <p:ext uri="{BB962C8B-B14F-4D97-AF65-F5344CB8AC3E}">
        <p14:creationId xmlns:p14="http://schemas.microsoft.com/office/powerpoint/2010/main" val="894819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buk.edu.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7074" y="2900629"/>
            <a:ext cx="7594600" cy="635000"/>
          </a:xfrm>
          <a:prstGeom prst="rect">
            <a:avLst/>
          </a:prstGeom>
        </p:spPr>
        <p:txBody>
          <a:bodyPr vert="horz" wrap="square" lIns="0" tIns="12065" rIns="0" bIns="0" rtlCol="0">
            <a:spAutoFit/>
          </a:bodyPr>
          <a:lstStyle/>
          <a:p>
            <a:pPr marL="12700">
              <a:spcBef>
                <a:spcPts val="95"/>
              </a:spcBef>
            </a:pPr>
            <a:r>
              <a:rPr sz="4000" spc="-455" dirty="0">
                <a:latin typeface="Arial"/>
                <a:cs typeface="Arial"/>
              </a:rPr>
              <a:t>CSC2231 </a:t>
            </a:r>
            <a:r>
              <a:rPr sz="4000" spc="-509" dirty="0">
                <a:latin typeface="Arial"/>
                <a:cs typeface="Arial"/>
              </a:rPr>
              <a:t>COMPUTER</a:t>
            </a:r>
            <a:r>
              <a:rPr sz="4000" spc="-5" dirty="0">
                <a:latin typeface="Arial"/>
                <a:cs typeface="Arial"/>
              </a:rPr>
              <a:t> </a:t>
            </a:r>
            <a:r>
              <a:rPr sz="4000" spc="-555" dirty="0">
                <a:latin typeface="Arial"/>
                <a:cs typeface="Arial"/>
              </a:rPr>
              <a:t>ARCHITECTURE</a:t>
            </a:r>
            <a:endParaRPr sz="4000" dirty="0">
              <a:latin typeface="Arial"/>
              <a:cs typeface="Arial"/>
            </a:endParaRPr>
          </a:p>
        </p:txBody>
      </p:sp>
      <p:sp>
        <p:nvSpPr>
          <p:cNvPr id="3" name="object 3"/>
          <p:cNvSpPr txBox="1"/>
          <p:nvPr/>
        </p:nvSpPr>
        <p:spPr>
          <a:xfrm>
            <a:off x="4790695" y="4479417"/>
            <a:ext cx="5517087" cy="2636619"/>
          </a:xfrm>
          <a:prstGeom prst="rect">
            <a:avLst/>
          </a:prstGeom>
        </p:spPr>
        <p:txBody>
          <a:bodyPr vert="horz" wrap="square" lIns="0" tIns="12700" rIns="0" bIns="0" rtlCol="0">
            <a:spAutoFit/>
          </a:bodyPr>
          <a:lstStyle/>
          <a:p>
            <a:pPr marL="12700">
              <a:spcBef>
                <a:spcPts val="100"/>
              </a:spcBef>
            </a:pPr>
            <a:r>
              <a:rPr sz="3200" b="1" spc="-245" dirty="0">
                <a:solidFill>
                  <a:srgbClr val="888888"/>
                </a:solidFill>
                <a:latin typeface="Arial"/>
                <a:cs typeface="Arial"/>
              </a:rPr>
              <a:t>Lecture </a:t>
            </a:r>
            <a:r>
              <a:rPr sz="3200" b="1" spc="-270" dirty="0">
                <a:solidFill>
                  <a:srgbClr val="888888"/>
                </a:solidFill>
                <a:latin typeface="Arial"/>
                <a:cs typeface="Arial"/>
              </a:rPr>
              <a:t>slides</a:t>
            </a:r>
            <a:r>
              <a:rPr sz="3200" b="1" spc="-195" dirty="0">
                <a:solidFill>
                  <a:srgbClr val="888888"/>
                </a:solidFill>
                <a:latin typeface="Arial"/>
                <a:cs typeface="Arial"/>
              </a:rPr>
              <a:t> </a:t>
            </a:r>
            <a:r>
              <a:rPr lang="en-US" sz="3200" b="1" spc="-160" dirty="0" smtClean="0">
                <a:solidFill>
                  <a:srgbClr val="888888"/>
                </a:solidFill>
                <a:latin typeface="Arial"/>
                <a:cs typeface="Arial"/>
              </a:rPr>
              <a:t>2</a:t>
            </a:r>
          </a:p>
          <a:p>
            <a:pPr marL="12700">
              <a:spcBef>
                <a:spcPts val="100"/>
              </a:spcBef>
            </a:pPr>
            <a:endParaRPr lang="en-US" b="1" spc="-160" dirty="0">
              <a:solidFill>
                <a:srgbClr val="888888"/>
              </a:solidFill>
              <a:latin typeface="Arial"/>
              <a:cs typeface="Arial"/>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Computer Architecture and Organization</a:t>
            </a:r>
          </a:p>
          <a:p>
            <a:r>
              <a:rPr lang="en-US" dirty="0" smtClean="0">
                <a:latin typeface="Arial" panose="020B0604020202020204" pitchFamily="34" charset="0"/>
                <a:cs typeface="Arial" panose="020B0604020202020204" pitchFamily="34" charset="0"/>
              </a:rPr>
              <a:t>Ismail Abu </a:t>
            </a:r>
            <a:r>
              <a:rPr lang="en-US" dirty="0" err="1" smtClean="0">
                <a:latin typeface="Arial" panose="020B0604020202020204" pitchFamily="34" charset="0"/>
                <a:cs typeface="Arial" panose="020B0604020202020204" pitchFamily="34" charset="0"/>
              </a:rPr>
              <a:t>Zibiri</a:t>
            </a:r>
            <a:endParaRPr lang="en-US" dirty="0" smtClean="0">
              <a:latin typeface="Arial" panose="020B0604020202020204" pitchFamily="34" charset="0"/>
              <a:cs typeface="Arial" panose="020B0604020202020204" pitchFamily="34" charset="0"/>
            </a:endParaRPr>
          </a:p>
          <a:p>
            <a:pPr marL="12700">
              <a:spcBef>
                <a:spcPts val="100"/>
              </a:spcBef>
            </a:pPr>
            <a:endParaRPr lang="en-US" sz="3200" b="1" spc="-160" dirty="0" smtClean="0">
              <a:solidFill>
                <a:srgbClr val="888888"/>
              </a:solidFill>
              <a:latin typeface="Arial"/>
              <a:cs typeface="Arial"/>
            </a:endParaRPr>
          </a:p>
          <a:p>
            <a:pPr marL="12700">
              <a:spcBef>
                <a:spcPts val="100"/>
              </a:spcBef>
            </a:pPr>
            <a:endParaRPr sz="3200" dirty="0">
              <a:latin typeface="Arial"/>
              <a:cs typeface="Arial"/>
            </a:endParaRPr>
          </a:p>
        </p:txBody>
      </p:sp>
      <p:sp>
        <p:nvSpPr>
          <p:cNvPr id="4" name="object 4"/>
          <p:cNvSpPr/>
          <p:nvPr/>
        </p:nvSpPr>
        <p:spPr>
          <a:xfrm>
            <a:off x="5334001" y="555627"/>
            <a:ext cx="1333627" cy="16003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9812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00545"/>
          </a:xfrm>
        </p:spPr>
        <p:txBody>
          <a:bodyPr/>
          <a:lstStyle/>
          <a:p>
            <a:r>
              <a:rPr lang="en-US" dirty="0"/>
              <a:t>Instruction Cycle</a:t>
            </a:r>
          </a:p>
        </p:txBody>
      </p:sp>
      <p:sp>
        <p:nvSpPr>
          <p:cNvPr id="3" name="Content Placeholder 2"/>
          <p:cNvSpPr>
            <a:spLocks noGrp="1"/>
          </p:cNvSpPr>
          <p:nvPr>
            <p:ph idx="1"/>
          </p:nvPr>
        </p:nvSpPr>
        <p:spPr>
          <a:xfrm>
            <a:off x="677334" y="1205345"/>
            <a:ext cx="8596668" cy="4836017"/>
          </a:xfrm>
        </p:spPr>
        <p:txBody>
          <a:bodyPr/>
          <a:lstStyle/>
          <a:p>
            <a:pPr marL="12700">
              <a:lnSpc>
                <a:spcPct val="100000"/>
              </a:lnSpc>
              <a:spcBef>
                <a:spcPts val="865"/>
              </a:spcBef>
            </a:pPr>
            <a:r>
              <a:rPr lang="en-US" sz="3000" spc="-5" dirty="0">
                <a:solidFill>
                  <a:srgbClr val="FF0000"/>
                </a:solidFill>
                <a:latin typeface="Carlito"/>
                <a:cs typeface="Carlito"/>
              </a:rPr>
              <a:t>Instruction</a:t>
            </a:r>
            <a:r>
              <a:rPr lang="en-US" sz="3000" spc="-30" dirty="0">
                <a:solidFill>
                  <a:srgbClr val="FF0000"/>
                </a:solidFill>
                <a:latin typeface="Carlito"/>
                <a:cs typeface="Carlito"/>
              </a:rPr>
              <a:t> </a:t>
            </a:r>
            <a:r>
              <a:rPr lang="en-US" sz="3000" spc="-10" dirty="0">
                <a:solidFill>
                  <a:srgbClr val="FF0000"/>
                </a:solidFill>
                <a:latin typeface="Carlito"/>
                <a:cs typeface="Carlito"/>
              </a:rPr>
              <a:t>Cycle</a:t>
            </a:r>
            <a:endParaRPr lang="en-US" sz="3000" dirty="0">
              <a:latin typeface="Carlito"/>
              <a:cs typeface="Carlito"/>
            </a:endParaRPr>
          </a:p>
          <a:p>
            <a:pPr marL="299085" indent="-287020">
              <a:lnSpc>
                <a:spcPct val="100000"/>
              </a:lnSpc>
              <a:spcBef>
                <a:spcPts val="610"/>
              </a:spcBef>
              <a:buFont typeface="Arial"/>
              <a:buChar char="–"/>
              <a:tabLst>
                <a:tab pos="299720" algn="l"/>
              </a:tabLst>
            </a:pPr>
            <a:r>
              <a:rPr lang="en-US" sz="2400" spc="-45" dirty="0">
                <a:latin typeface="Carlito"/>
                <a:cs typeface="Carlito"/>
              </a:rPr>
              <a:t>We </a:t>
            </a:r>
            <a:r>
              <a:rPr lang="en-US" sz="2400" spc="-15" dirty="0">
                <a:latin typeface="Carlito"/>
                <a:cs typeface="Carlito"/>
              </a:rPr>
              <a:t>are </a:t>
            </a:r>
            <a:r>
              <a:rPr lang="en-US" sz="2400" dirty="0">
                <a:latin typeface="Carlito"/>
                <a:cs typeface="Carlito"/>
              </a:rPr>
              <a:t>all </a:t>
            </a:r>
            <a:r>
              <a:rPr lang="en-US" sz="2400" spc="-10" dirty="0">
                <a:latin typeface="Carlito"/>
                <a:cs typeface="Carlito"/>
              </a:rPr>
              <a:t>familiar </a:t>
            </a:r>
            <a:r>
              <a:rPr lang="en-US" sz="2400" dirty="0">
                <a:latin typeface="Carlito"/>
                <a:cs typeface="Carlito"/>
              </a:rPr>
              <a:t>with the </a:t>
            </a:r>
            <a:r>
              <a:rPr lang="en-US" sz="2400" spc="-5" dirty="0">
                <a:latin typeface="Carlito"/>
                <a:cs typeface="Carlito"/>
              </a:rPr>
              <a:t>clock</a:t>
            </a:r>
            <a:r>
              <a:rPr lang="en-US" sz="2400" spc="-20" dirty="0">
                <a:latin typeface="Carlito"/>
                <a:cs typeface="Carlito"/>
              </a:rPr>
              <a:t> </a:t>
            </a:r>
            <a:r>
              <a:rPr lang="en-US" sz="2400" spc="-10" dirty="0">
                <a:latin typeface="Carlito"/>
                <a:cs typeface="Carlito"/>
              </a:rPr>
              <a:t>cycle</a:t>
            </a:r>
            <a:endParaRPr lang="en-US" sz="2400" dirty="0">
              <a:latin typeface="Carlito"/>
              <a:cs typeface="Carlito"/>
            </a:endParaRPr>
          </a:p>
          <a:p>
            <a:pPr marL="299085" indent="-287020">
              <a:lnSpc>
                <a:spcPct val="100000"/>
              </a:lnSpc>
              <a:spcBef>
                <a:spcPts val="580"/>
              </a:spcBef>
              <a:buFont typeface="Arial"/>
              <a:buChar char="–"/>
              <a:tabLst>
                <a:tab pos="299720" algn="l"/>
              </a:tabLst>
            </a:pPr>
            <a:r>
              <a:rPr lang="en-US" sz="2400" spc="-5" dirty="0">
                <a:latin typeface="Carlito"/>
                <a:cs typeface="Carlito"/>
              </a:rPr>
              <a:t>Instruction </a:t>
            </a:r>
            <a:r>
              <a:rPr lang="en-US" sz="2400" spc="-15" dirty="0">
                <a:latin typeface="Carlito"/>
                <a:cs typeface="Carlito"/>
              </a:rPr>
              <a:t>execution </a:t>
            </a:r>
            <a:r>
              <a:rPr lang="en-US" sz="2400" spc="-10" dirty="0">
                <a:latin typeface="Carlito"/>
                <a:cs typeface="Carlito"/>
              </a:rPr>
              <a:t>cycle </a:t>
            </a:r>
            <a:r>
              <a:rPr lang="en-US" sz="2400" dirty="0">
                <a:latin typeface="Carlito"/>
                <a:cs typeface="Carlito"/>
              </a:rPr>
              <a:t>is </a:t>
            </a:r>
            <a:r>
              <a:rPr lang="en-US" sz="2400" spc="-5" dirty="0">
                <a:latin typeface="Carlito"/>
                <a:cs typeface="Carlito"/>
              </a:rPr>
              <a:t>triggered </a:t>
            </a:r>
            <a:r>
              <a:rPr lang="en-US" sz="2400" spc="-10" dirty="0">
                <a:latin typeface="Carlito"/>
                <a:cs typeface="Carlito"/>
              </a:rPr>
              <a:t>by </a:t>
            </a:r>
            <a:r>
              <a:rPr lang="en-US" sz="2400" dirty="0">
                <a:latin typeface="Carlito"/>
                <a:cs typeface="Carlito"/>
              </a:rPr>
              <a:t>the </a:t>
            </a:r>
            <a:r>
              <a:rPr lang="en-US" sz="2400" spc="-5" dirty="0">
                <a:latin typeface="Carlito"/>
                <a:cs typeface="Carlito"/>
              </a:rPr>
              <a:t>clock</a:t>
            </a:r>
            <a:r>
              <a:rPr lang="en-US" sz="2400" spc="-85" dirty="0">
                <a:latin typeface="Carlito"/>
                <a:cs typeface="Carlito"/>
              </a:rPr>
              <a:t> </a:t>
            </a:r>
            <a:r>
              <a:rPr lang="en-US" sz="2400" spc="-10" dirty="0">
                <a:latin typeface="Carlito"/>
                <a:cs typeface="Carlito"/>
              </a:rPr>
              <a:t>cycle</a:t>
            </a:r>
            <a:endParaRPr lang="en-US" sz="2400" dirty="0">
              <a:latin typeface="Carlito"/>
              <a:cs typeface="Carlito"/>
            </a:endParaRPr>
          </a:p>
          <a:p>
            <a:pPr marL="697865" marR="5080" lvl="1" indent="-228600">
              <a:lnSpc>
                <a:spcPct val="100000"/>
              </a:lnSpc>
              <a:spcBef>
                <a:spcPts val="505"/>
              </a:spcBef>
              <a:buFont typeface="Arial"/>
              <a:buChar char="•"/>
              <a:tabLst>
                <a:tab pos="697865" algn="l"/>
                <a:tab pos="698500" algn="l"/>
              </a:tabLst>
            </a:pPr>
            <a:r>
              <a:rPr lang="en-US" sz="2000" spc="-15" dirty="0">
                <a:latin typeface="Carlito"/>
                <a:cs typeface="Carlito"/>
              </a:rPr>
              <a:t>Every stage </a:t>
            </a:r>
            <a:r>
              <a:rPr lang="en-US" sz="2000" spc="-5" dirty="0">
                <a:latin typeface="Carlito"/>
                <a:cs typeface="Carlito"/>
              </a:rPr>
              <a:t>of </a:t>
            </a:r>
            <a:r>
              <a:rPr lang="en-US" sz="2000" dirty="0">
                <a:latin typeface="Carlito"/>
                <a:cs typeface="Carlito"/>
              </a:rPr>
              <a:t>the </a:t>
            </a:r>
            <a:r>
              <a:rPr lang="en-US" sz="2000" spc="-5" dirty="0">
                <a:latin typeface="Carlito"/>
                <a:cs typeface="Carlito"/>
              </a:rPr>
              <a:t>instruction cycle </a:t>
            </a:r>
            <a:r>
              <a:rPr lang="en-US" sz="2000" dirty="0">
                <a:latin typeface="Carlito"/>
                <a:cs typeface="Carlito"/>
              </a:rPr>
              <a:t>is </a:t>
            </a:r>
            <a:r>
              <a:rPr lang="en-US" sz="2000" spc="-5" dirty="0">
                <a:latin typeface="Carlito"/>
                <a:cs typeface="Carlito"/>
              </a:rPr>
              <a:t>triggered by successive clock  </a:t>
            </a:r>
            <a:r>
              <a:rPr lang="en-US" sz="2000" dirty="0">
                <a:latin typeface="Carlito"/>
                <a:cs typeface="Carlito"/>
              </a:rPr>
              <a:t>pulses</a:t>
            </a:r>
          </a:p>
          <a:p>
            <a:pPr marL="697865" lvl="1" indent="-229235">
              <a:lnSpc>
                <a:spcPct val="100000"/>
              </a:lnSpc>
              <a:spcBef>
                <a:spcPts val="480"/>
              </a:spcBef>
              <a:buFont typeface="Arial"/>
              <a:buChar char="•"/>
              <a:tabLst>
                <a:tab pos="697865" algn="l"/>
                <a:tab pos="698500" algn="l"/>
              </a:tabLst>
            </a:pPr>
            <a:r>
              <a:rPr lang="en-US" sz="2000" spc="-10" dirty="0">
                <a:latin typeface="Carlito"/>
                <a:cs typeface="Carlito"/>
              </a:rPr>
              <a:t>Exact </a:t>
            </a:r>
            <a:r>
              <a:rPr lang="en-US" sz="2000" spc="-5" dirty="0">
                <a:latin typeface="Carlito"/>
                <a:cs typeface="Carlito"/>
              </a:rPr>
              <a:t>timing depends on </a:t>
            </a:r>
            <a:r>
              <a:rPr lang="en-US" sz="2000" dirty="0">
                <a:latin typeface="Carlito"/>
                <a:cs typeface="Carlito"/>
              </a:rPr>
              <a:t>the </a:t>
            </a:r>
            <a:r>
              <a:rPr lang="en-US" sz="2000" spc="-5" dirty="0">
                <a:latin typeface="Carlito"/>
                <a:cs typeface="Carlito"/>
              </a:rPr>
              <a:t>details of </a:t>
            </a:r>
            <a:r>
              <a:rPr lang="en-US" sz="2000" dirty="0">
                <a:latin typeface="Carlito"/>
                <a:cs typeface="Carlito"/>
              </a:rPr>
              <a:t>a machine</a:t>
            </a:r>
            <a:r>
              <a:rPr lang="en-US" sz="2000" spc="-20" dirty="0">
                <a:latin typeface="Carlito"/>
                <a:cs typeface="Carlito"/>
              </a:rPr>
              <a:t> </a:t>
            </a:r>
            <a:r>
              <a:rPr lang="en-US" sz="2000" dirty="0">
                <a:latin typeface="Carlito"/>
                <a:cs typeface="Carlito"/>
              </a:rPr>
              <a:t>type</a:t>
            </a:r>
          </a:p>
          <a:p>
            <a:pPr marL="697865" marR="387350" lvl="1" indent="-228600">
              <a:lnSpc>
                <a:spcPct val="100000"/>
              </a:lnSpc>
              <a:spcBef>
                <a:spcPts val="484"/>
              </a:spcBef>
              <a:buFont typeface="Arial"/>
              <a:buChar char="•"/>
              <a:tabLst>
                <a:tab pos="697865" algn="l"/>
                <a:tab pos="698500" algn="l"/>
              </a:tabLst>
            </a:pPr>
            <a:r>
              <a:rPr lang="en-US" sz="2000" spc="-10" dirty="0">
                <a:latin typeface="Carlito"/>
                <a:cs typeface="Carlito"/>
              </a:rPr>
              <a:t>Complete </a:t>
            </a:r>
            <a:r>
              <a:rPr lang="en-US" sz="2000" spc="-5" dirty="0">
                <a:latin typeface="Carlito"/>
                <a:cs typeface="Carlito"/>
              </a:rPr>
              <a:t>instruction cycle usually </a:t>
            </a:r>
            <a:r>
              <a:rPr lang="en-US" sz="2000" spc="-20" dirty="0">
                <a:latin typeface="Carlito"/>
                <a:cs typeface="Carlito"/>
              </a:rPr>
              <a:t>takes </a:t>
            </a:r>
            <a:r>
              <a:rPr lang="en-US" sz="2000" spc="-15" dirty="0">
                <a:latin typeface="Carlito"/>
                <a:cs typeface="Carlito"/>
              </a:rPr>
              <a:t>several </a:t>
            </a:r>
            <a:r>
              <a:rPr lang="en-US" sz="2000" spc="-5" dirty="0">
                <a:latin typeface="Carlito"/>
                <a:cs typeface="Carlito"/>
              </a:rPr>
              <a:t>clock cycles </a:t>
            </a:r>
            <a:r>
              <a:rPr lang="en-US" sz="2000" spc="-10" dirty="0">
                <a:latin typeface="Carlito"/>
                <a:cs typeface="Carlito"/>
              </a:rPr>
              <a:t>to  </a:t>
            </a:r>
            <a:r>
              <a:rPr lang="en-US" sz="2000" spc="-20" dirty="0">
                <a:latin typeface="Carlito"/>
                <a:cs typeface="Carlito"/>
              </a:rPr>
              <a:t>execute</a:t>
            </a:r>
            <a:endParaRPr lang="en-US" sz="2000" dirty="0">
              <a:latin typeface="Carlito"/>
              <a:cs typeface="Carlito"/>
            </a:endParaRPr>
          </a:p>
          <a:p>
            <a:pPr marL="299085" indent="-287020">
              <a:lnSpc>
                <a:spcPct val="100000"/>
              </a:lnSpc>
              <a:spcBef>
                <a:spcPts val="545"/>
              </a:spcBef>
              <a:buFont typeface="Arial"/>
              <a:buChar char="–"/>
              <a:tabLst>
                <a:tab pos="299720" algn="l"/>
              </a:tabLst>
            </a:pPr>
            <a:r>
              <a:rPr lang="en-US" sz="2400" spc="-5" dirty="0">
                <a:latin typeface="Carlito"/>
                <a:cs typeface="Carlito"/>
              </a:rPr>
              <a:t>Instruction </a:t>
            </a:r>
            <a:r>
              <a:rPr lang="en-US" sz="2400" spc="-10" dirty="0">
                <a:latin typeface="Carlito"/>
                <a:cs typeface="Carlito"/>
              </a:rPr>
              <a:t>cycle </a:t>
            </a:r>
            <a:r>
              <a:rPr lang="en-US" sz="2400" dirty="0">
                <a:latin typeface="Carlito"/>
                <a:cs typeface="Carlito"/>
              </a:rPr>
              <a:t>is </a:t>
            </a:r>
            <a:r>
              <a:rPr lang="en-US" sz="2400" spc="-5" dirty="0">
                <a:latin typeface="Carlito"/>
                <a:cs typeface="Carlito"/>
              </a:rPr>
              <a:t>divided </a:t>
            </a:r>
            <a:r>
              <a:rPr lang="en-US" sz="2400" spc="-15" dirty="0">
                <a:latin typeface="Carlito"/>
                <a:cs typeface="Carlito"/>
              </a:rPr>
              <a:t>into several</a:t>
            </a:r>
            <a:r>
              <a:rPr lang="en-US" sz="2400" spc="-30" dirty="0">
                <a:latin typeface="Carlito"/>
                <a:cs typeface="Carlito"/>
              </a:rPr>
              <a:t> </a:t>
            </a:r>
            <a:r>
              <a:rPr lang="en-US" sz="2400" spc="-15" dirty="0">
                <a:latin typeface="Carlito"/>
                <a:cs typeface="Carlito"/>
              </a:rPr>
              <a:t>stages</a:t>
            </a:r>
            <a:endParaRPr lang="en-US" sz="2400" dirty="0">
              <a:latin typeface="Carlito"/>
              <a:cs typeface="Carlito"/>
            </a:endParaRPr>
          </a:p>
          <a:p>
            <a:pPr marL="697865" lvl="1" indent="-229235">
              <a:lnSpc>
                <a:spcPct val="100000"/>
              </a:lnSpc>
              <a:spcBef>
                <a:spcPts val="509"/>
              </a:spcBef>
              <a:buFont typeface="Arial"/>
              <a:buChar char="•"/>
              <a:tabLst>
                <a:tab pos="697865" algn="l"/>
                <a:tab pos="698500" algn="l"/>
              </a:tabLst>
            </a:pPr>
            <a:r>
              <a:rPr lang="en-US" sz="2000" dirty="0">
                <a:latin typeface="Carlito"/>
                <a:cs typeface="Carlito"/>
              </a:rPr>
              <a:t>In </a:t>
            </a:r>
            <a:r>
              <a:rPr lang="en-US" sz="2000" spc="-5" dirty="0">
                <a:latin typeface="Carlito"/>
                <a:cs typeface="Carlito"/>
              </a:rPr>
              <a:t>some </a:t>
            </a:r>
            <a:r>
              <a:rPr lang="en-US" sz="2000" dirty="0">
                <a:latin typeface="Carlito"/>
                <a:cs typeface="Carlito"/>
              </a:rPr>
              <a:t>machines, </a:t>
            </a:r>
            <a:r>
              <a:rPr lang="en-US" sz="2000" spc="-5" dirty="0">
                <a:latin typeface="Carlito"/>
                <a:cs typeface="Carlito"/>
              </a:rPr>
              <a:t>some </a:t>
            </a:r>
            <a:r>
              <a:rPr lang="en-US" sz="2000" spc="-10" dirty="0">
                <a:latin typeface="Carlito"/>
                <a:cs typeface="Carlito"/>
              </a:rPr>
              <a:t>stages are </a:t>
            </a:r>
            <a:r>
              <a:rPr lang="en-US" sz="2000" spc="-15" dirty="0">
                <a:latin typeface="Carlito"/>
                <a:cs typeface="Carlito"/>
              </a:rPr>
              <a:t>executed</a:t>
            </a:r>
            <a:r>
              <a:rPr lang="en-US" sz="2000" spc="5" dirty="0">
                <a:latin typeface="Carlito"/>
                <a:cs typeface="Carlito"/>
              </a:rPr>
              <a:t> </a:t>
            </a:r>
            <a:r>
              <a:rPr lang="en-US" sz="2000" spc="-5" dirty="0">
                <a:latin typeface="Carlito"/>
                <a:cs typeface="Carlito"/>
              </a:rPr>
              <a:t>simultaneously</a:t>
            </a:r>
            <a:endParaRPr lang="en-US" sz="2000" dirty="0">
              <a:latin typeface="Carlito"/>
              <a:cs typeface="Carlito"/>
            </a:endParaRPr>
          </a:p>
          <a:p>
            <a:pPr marL="697865" lvl="1" indent="-229235">
              <a:lnSpc>
                <a:spcPct val="100000"/>
              </a:lnSpc>
              <a:spcBef>
                <a:spcPts val="484"/>
              </a:spcBef>
              <a:buFont typeface="Arial"/>
              <a:buChar char="•"/>
              <a:tabLst>
                <a:tab pos="697865" algn="l"/>
                <a:tab pos="698500" algn="l"/>
              </a:tabLst>
            </a:pPr>
            <a:r>
              <a:rPr lang="en-US" sz="2000" spc="-5" dirty="0">
                <a:latin typeface="Carlito"/>
                <a:cs typeface="Carlito"/>
              </a:rPr>
              <a:t>The </a:t>
            </a:r>
            <a:r>
              <a:rPr lang="en-US" sz="2000" spc="-10" dirty="0">
                <a:latin typeface="Carlito"/>
                <a:cs typeface="Carlito"/>
              </a:rPr>
              <a:t>stages are </a:t>
            </a:r>
            <a:r>
              <a:rPr lang="en-US" sz="2000" spc="-5" dirty="0">
                <a:latin typeface="Carlito"/>
                <a:cs typeface="Carlito"/>
              </a:rPr>
              <a:t>common </a:t>
            </a:r>
            <a:r>
              <a:rPr lang="en-US" sz="2000" spc="-15" dirty="0">
                <a:latin typeface="Carlito"/>
                <a:cs typeface="Carlito"/>
              </a:rPr>
              <a:t>to </a:t>
            </a:r>
            <a:r>
              <a:rPr lang="en-US" sz="2000" spc="-10" dirty="0">
                <a:latin typeface="Carlito"/>
                <a:cs typeface="Carlito"/>
              </a:rPr>
              <a:t>most</a:t>
            </a:r>
            <a:r>
              <a:rPr lang="en-US" sz="2000" spc="-5" dirty="0">
                <a:latin typeface="Carlito"/>
                <a:cs typeface="Carlito"/>
              </a:rPr>
              <a:t> </a:t>
            </a:r>
            <a:r>
              <a:rPr lang="en-US" sz="2000" spc="-5" dirty="0" smtClean="0">
                <a:latin typeface="Carlito"/>
                <a:cs typeface="Carlito"/>
              </a:rPr>
              <a:t>architectures</a:t>
            </a:r>
            <a:endParaRPr lang="en-US" sz="2400" dirty="0">
              <a:latin typeface="Carlito"/>
              <a:cs typeface="Carlito"/>
            </a:endParaRPr>
          </a:p>
          <a:p>
            <a:endParaRPr lang="en-US" dirty="0"/>
          </a:p>
        </p:txBody>
      </p:sp>
    </p:spTree>
    <p:extLst>
      <p:ext uri="{BB962C8B-B14F-4D97-AF65-F5344CB8AC3E}">
        <p14:creationId xmlns:p14="http://schemas.microsoft.com/office/powerpoint/2010/main" val="311203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5527"/>
            <a:ext cx="8596668" cy="831273"/>
          </a:xfrm>
        </p:spPr>
        <p:txBody>
          <a:bodyPr>
            <a:normAutofit/>
          </a:bodyPr>
          <a:lstStyle/>
          <a:p>
            <a:pPr marL="12700">
              <a:lnSpc>
                <a:spcPct val="100000"/>
              </a:lnSpc>
              <a:spcBef>
                <a:spcPts val="865"/>
              </a:spcBef>
            </a:pPr>
            <a:r>
              <a:rPr lang="en-US" spc="-5" dirty="0">
                <a:solidFill>
                  <a:srgbClr val="FF0000"/>
                </a:solidFill>
                <a:latin typeface="Carlito"/>
                <a:cs typeface="Carlito"/>
              </a:rPr>
              <a:t>Instruction</a:t>
            </a:r>
            <a:r>
              <a:rPr lang="en-US" spc="-30" dirty="0">
                <a:solidFill>
                  <a:srgbClr val="FF0000"/>
                </a:solidFill>
                <a:latin typeface="Carlito"/>
                <a:cs typeface="Carlito"/>
              </a:rPr>
              <a:t> </a:t>
            </a:r>
            <a:r>
              <a:rPr lang="en-US" spc="-10" dirty="0">
                <a:solidFill>
                  <a:srgbClr val="FF0000"/>
                </a:solidFill>
                <a:latin typeface="Carlito"/>
                <a:cs typeface="Carlito"/>
              </a:rPr>
              <a:t>Cycle</a:t>
            </a:r>
            <a:endParaRPr lang="en-US" dirty="0">
              <a:latin typeface="Carlito"/>
              <a:cs typeface="Carlito"/>
            </a:endParaRPr>
          </a:p>
        </p:txBody>
      </p:sp>
      <p:sp>
        <p:nvSpPr>
          <p:cNvPr id="3" name="Content Placeholder 2"/>
          <p:cNvSpPr>
            <a:spLocks noGrp="1"/>
          </p:cNvSpPr>
          <p:nvPr>
            <p:ph idx="1"/>
          </p:nvPr>
        </p:nvSpPr>
        <p:spPr>
          <a:xfrm>
            <a:off x="677334" y="1399309"/>
            <a:ext cx="8596668" cy="4642053"/>
          </a:xfrm>
        </p:spPr>
        <p:txBody>
          <a:bodyPr>
            <a:normAutofit lnSpcReduction="10000"/>
          </a:bodyPr>
          <a:lstStyle/>
          <a:p>
            <a:pPr marL="299085" marR="1085215" indent="-287020">
              <a:lnSpc>
                <a:spcPct val="100000"/>
              </a:lnSpc>
              <a:spcBef>
                <a:spcPts val="610"/>
              </a:spcBef>
              <a:buFont typeface="Arial"/>
              <a:buChar char="–"/>
              <a:tabLst>
                <a:tab pos="299720" algn="l"/>
              </a:tabLst>
            </a:pPr>
            <a:r>
              <a:rPr lang="en-US" sz="2400" spc="-5" dirty="0" smtClean="0">
                <a:latin typeface="Carlito"/>
                <a:cs typeface="Carlito"/>
              </a:rPr>
              <a:t>The </a:t>
            </a:r>
            <a:r>
              <a:rPr lang="en-US" sz="2400" spc="-15" dirty="0">
                <a:latin typeface="Carlito"/>
                <a:cs typeface="Carlito"/>
              </a:rPr>
              <a:t>steps </a:t>
            </a:r>
            <a:r>
              <a:rPr lang="en-US" sz="2400" spc="-10" dirty="0">
                <a:latin typeface="Carlito"/>
                <a:cs typeface="Carlito"/>
              </a:rPr>
              <a:t>that </a:t>
            </a:r>
            <a:r>
              <a:rPr lang="en-US" sz="2400" spc="-15" dirty="0">
                <a:latin typeface="Carlito"/>
                <a:cs typeface="Carlito"/>
              </a:rPr>
              <a:t>are followed </a:t>
            </a:r>
            <a:r>
              <a:rPr lang="en-US" sz="2400" dirty="0">
                <a:latin typeface="Carlito"/>
                <a:cs typeface="Carlito"/>
              </a:rPr>
              <a:t>when an </a:t>
            </a:r>
            <a:r>
              <a:rPr lang="en-US" sz="2400" spc="-5" dirty="0">
                <a:latin typeface="Carlito"/>
                <a:cs typeface="Carlito"/>
              </a:rPr>
              <a:t>instruction </a:t>
            </a:r>
            <a:r>
              <a:rPr lang="en-US" sz="2400" dirty="0">
                <a:latin typeface="Carlito"/>
                <a:cs typeface="Carlito"/>
              </a:rPr>
              <a:t>is  </a:t>
            </a:r>
            <a:r>
              <a:rPr lang="en-US" sz="2400" spc="-15" dirty="0">
                <a:latin typeface="Carlito"/>
                <a:cs typeface="Carlito"/>
              </a:rPr>
              <a:t>executed</a:t>
            </a:r>
            <a:r>
              <a:rPr lang="en-US" sz="2400" spc="-40" dirty="0">
                <a:latin typeface="Carlito"/>
                <a:cs typeface="Carlito"/>
              </a:rPr>
              <a:t> </a:t>
            </a:r>
            <a:r>
              <a:rPr lang="en-US" sz="2400" spc="-10" dirty="0">
                <a:latin typeface="Carlito"/>
                <a:cs typeface="Carlito"/>
              </a:rPr>
              <a:t>are:</a:t>
            </a:r>
            <a:endParaRPr lang="en-US" sz="2400" dirty="0">
              <a:latin typeface="Carlito"/>
              <a:cs typeface="Carlito"/>
            </a:endParaRPr>
          </a:p>
          <a:p>
            <a:pPr marL="926465" marR="5080" lvl="1" indent="-457200">
              <a:lnSpc>
                <a:spcPct val="100000"/>
              </a:lnSpc>
              <a:spcBef>
                <a:spcPts val="509"/>
              </a:spcBef>
              <a:buAutoNum type="alphaLcPeriod"/>
              <a:tabLst>
                <a:tab pos="926465" algn="l"/>
                <a:tab pos="927100" algn="l"/>
              </a:tabLst>
            </a:pPr>
            <a:r>
              <a:rPr lang="en-US" sz="2000" dirty="0">
                <a:latin typeface="Carlito"/>
                <a:cs typeface="Carlito"/>
              </a:rPr>
              <a:t>Inspect the </a:t>
            </a:r>
            <a:r>
              <a:rPr lang="en-US" sz="2000" spc="-15" dirty="0">
                <a:solidFill>
                  <a:srgbClr val="0070C0"/>
                </a:solidFill>
                <a:latin typeface="Carlito"/>
                <a:cs typeface="Carlito"/>
              </a:rPr>
              <a:t>program </a:t>
            </a:r>
            <a:r>
              <a:rPr lang="en-US" sz="2000" spc="-10" dirty="0">
                <a:solidFill>
                  <a:srgbClr val="0070C0"/>
                </a:solidFill>
                <a:latin typeface="Carlito"/>
                <a:cs typeface="Carlito"/>
              </a:rPr>
              <a:t>counter </a:t>
            </a:r>
            <a:r>
              <a:rPr lang="en-US" sz="2000" spc="-5" dirty="0">
                <a:solidFill>
                  <a:srgbClr val="0070C0"/>
                </a:solidFill>
                <a:latin typeface="Carlito"/>
                <a:cs typeface="Carlito"/>
              </a:rPr>
              <a:t>(PC) </a:t>
            </a:r>
            <a:r>
              <a:rPr lang="en-US" sz="2000" spc="-15" dirty="0">
                <a:latin typeface="Carlito"/>
                <a:cs typeface="Carlito"/>
              </a:rPr>
              <a:t>to </a:t>
            </a:r>
            <a:r>
              <a:rPr lang="en-US" sz="2000" spc="-5" dirty="0">
                <a:latin typeface="Carlito"/>
                <a:cs typeface="Carlito"/>
              </a:rPr>
              <a:t>find </a:t>
            </a:r>
            <a:r>
              <a:rPr lang="en-US" sz="2000" dirty="0">
                <a:latin typeface="Carlito"/>
                <a:cs typeface="Carlito"/>
              </a:rPr>
              <a:t>the </a:t>
            </a:r>
            <a:r>
              <a:rPr lang="en-US" sz="2000" spc="-5" dirty="0">
                <a:latin typeface="Carlito"/>
                <a:cs typeface="Carlito"/>
              </a:rPr>
              <a:t>address of </a:t>
            </a:r>
            <a:r>
              <a:rPr lang="en-US" sz="2000" dirty="0">
                <a:latin typeface="Carlito"/>
                <a:cs typeface="Carlito"/>
              </a:rPr>
              <a:t>the </a:t>
            </a:r>
            <a:r>
              <a:rPr lang="en-US" sz="2000" spc="-10" dirty="0">
                <a:latin typeface="Carlito"/>
                <a:cs typeface="Carlito"/>
              </a:rPr>
              <a:t>next  </a:t>
            </a:r>
            <a:r>
              <a:rPr lang="en-US" sz="2000" spc="-5" dirty="0">
                <a:latin typeface="Carlito"/>
                <a:cs typeface="Carlito"/>
              </a:rPr>
              <a:t>instruction</a:t>
            </a:r>
            <a:endParaRPr lang="en-US" sz="2000" dirty="0">
              <a:latin typeface="Carlito"/>
              <a:cs typeface="Carlito"/>
            </a:endParaRPr>
          </a:p>
          <a:p>
            <a:pPr marL="926465" lvl="1" indent="-457834">
              <a:lnSpc>
                <a:spcPct val="100000"/>
              </a:lnSpc>
              <a:spcBef>
                <a:spcPts val="480"/>
              </a:spcBef>
              <a:buAutoNum type="alphaLcPeriod"/>
              <a:tabLst>
                <a:tab pos="926465" algn="l"/>
                <a:tab pos="927100" algn="l"/>
              </a:tabLst>
            </a:pPr>
            <a:r>
              <a:rPr lang="en-US" sz="2000" spc="-5" dirty="0">
                <a:latin typeface="Carlito"/>
                <a:cs typeface="Carlito"/>
              </a:rPr>
              <a:t>Load </a:t>
            </a:r>
            <a:r>
              <a:rPr lang="en-US" sz="2000" dirty="0">
                <a:latin typeface="Carlito"/>
                <a:cs typeface="Carlito"/>
              </a:rPr>
              <a:t>the </a:t>
            </a:r>
            <a:r>
              <a:rPr lang="en-US" sz="2000" spc="-10" dirty="0">
                <a:latin typeface="Carlito"/>
                <a:cs typeface="Carlito"/>
              </a:rPr>
              <a:t>next </a:t>
            </a:r>
            <a:r>
              <a:rPr lang="en-US" sz="2000" spc="-5" dirty="0">
                <a:latin typeface="Carlito"/>
                <a:cs typeface="Carlito"/>
              </a:rPr>
              <a:t>instruction </a:t>
            </a:r>
            <a:r>
              <a:rPr lang="en-US" sz="2000" spc="-15" dirty="0">
                <a:latin typeface="Carlito"/>
                <a:cs typeface="Carlito"/>
              </a:rPr>
              <a:t>from </a:t>
            </a:r>
            <a:r>
              <a:rPr lang="en-US" sz="2000" dirty="0">
                <a:latin typeface="Carlito"/>
                <a:cs typeface="Carlito"/>
              </a:rPr>
              <a:t>the memory </a:t>
            </a:r>
            <a:r>
              <a:rPr lang="en-US" sz="2000" spc="-15" dirty="0">
                <a:latin typeface="Carlito"/>
                <a:cs typeface="Carlito"/>
              </a:rPr>
              <a:t>into </a:t>
            </a:r>
            <a:r>
              <a:rPr lang="en-US" sz="2000" dirty="0">
                <a:latin typeface="Carlito"/>
                <a:cs typeface="Carlito"/>
              </a:rPr>
              <a:t>the</a:t>
            </a:r>
            <a:r>
              <a:rPr lang="en-US" sz="2000" spc="55" dirty="0">
                <a:latin typeface="Carlito"/>
                <a:cs typeface="Carlito"/>
              </a:rPr>
              <a:t> </a:t>
            </a:r>
            <a:r>
              <a:rPr lang="en-US" sz="2000" spc="-5" dirty="0" smtClean="0">
                <a:solidFill>
                  <a:srgbClr val="0070C0"/>
                </a:solidFill>
                <a:latin typeface="Carlito"/>
                <a:cs typeface="Carlito"/>
              </a:rPr>
              <a:t>instruction</a:t>
            </a:r>
            <a:r>
              <a:rPr lang="en-US" sz="2000" dirty="0" smtClean="0">
                <a:latin typeface="Carlito"/>
                <a:cs typeface="Carlito"/>
              </a:rPr>
              <a:t> </a:t>
            </a:r>
            <a:r>
              <a:rPr lang="en-US" sz="2000" spc="-10" dirty="0" smtClean="0">
                <a:solidFill>
                  <a:srgbClr val="0070C0"/>
                </a:solidFill>
                <a:latin typeface="Carlito"/>
                <a:cs typeface="Carlito"/>
              </a:rPr>
              <a:t>register</a:t>
            </a:r>
            <a:r>
              <a:rPr lang="en-US" sz="2000" spc="-15" dirty="0" smtClean="0">
                <a:solidFill>
                  <a:srgbClr val="0070C0"/>
                </a:solidFill>
                <a:latin typeface="Carlito"/>
                <a:cs typeface="Carlito"/>
              </a:rPr>
              <a:t> </a:t>
            </a:r>
            <a:r>
              <a:rPr lang="en-US" sz="2000" dirty="0">
                <a:solidFill>
                  <a:srgbClr val="0070C0"/>
                </a:solidFill>
                <a:latin typeface="Carlito"/>
                <a:cs typeface="Carlito"/>
              </a:rPr>
              <a:t>(IR)</a:t>
            </a:r>
            <a:endParaRPr lang="en-US" sz="2000" dirty="0">
              <a:latin typeface="Carlito"/>
              <a:cs typeface="Carlito"/>
            </a:endParaRPr>
          </a:p>
          <a:p>
            <a:pPr marL="926465" lvl="1" indent="-457834">
              <a:lnSpc>
                <a:spcPct val="100000"/>
              </a:lnSpc>
              <a:spcBef>
                <a:spcPts val="480"/>
              </a:spcBef>
              <a:buAutoNum type="alphaLcPeriod" startAt="3"/>
              <a:tabLst>
                <a:tab pos="926465" algn="l"/>
                <a:tab pos="927100" algn="l"/>
              </a:tabLst>
            </a:pPr>
            <a:r>
              <a:rPr lang="en-US" sz="2000" spc="-10" dirty="0">
                <a:latin typeface="Carlito"/>
                <a:cs typeface="Carlito"/>
              </a:rPr>
              <a:t>Update </a:t>
            </a:r>
            <a:r>
              <a:rPr lang="en-US" sz="2000" dirty="0">
                <a:latin typeface="Carlito"/>
                <a:cs typeface="Carlito"/>
              </a:rPr>
              <a:t>the PC </a:t>
            </a:r>
            <a:r>
              <a:rPr lang="en-US" sz="2000" spc="-15" dirty="0">
                <a:latin typeface="Carlito"/>
                <a:cs typeface="Carlito"/>
              </a:rPr>
              <a:t>to </a:t>
            </a:r>
            <a:r>
              <a:rPr lang="en-US" sz="2000" spc="-10" dirty="0" smtClean="0">
                <a:latin typeface="Carlito"/>
                <a:cs typeface="Carlito"/>
              </a:rPr>
              <a:t>point</a:t>
            </a:r>
            <a:r>
              <a:rPr lang="en-US" sz="2000" spc="-15" dirty="0" smtClean="0">
                <a:latin typeface="Carlito"/>
                <a:cs typeface="Carlito"/>
              </a:rPr>
              <a:t> </a:t>
            </a:r>
            <a:r>
              <a:rPr lang="en-US" sz="2000" dirty="0">
                <a:latin typeface="Carlito"/>
                <a:cs typeface="Carlito"/>
              </a:rPr>
              <a:t>the </a:t>
            </a:r>
            <a:r>
              <a:rPr lang="en-US" sz="2000" spc="-10" dirty="0">
                <a:latin typeface="Carlito"/>
                <a:cs typeface="Carlito"/>
              </a:rPr>
              <a:t>next </a:t>
            </a:r>
            <a:r>
              <a:rPr lang="en-US" sz="2000" spc="-5" dirty="0">
                <a:latin typeface="Carlito"/>
                <a:cs typeface="Carlito"/>
              </a:rPr>
              <a:t>instruction </a:t>
            </a:r>
            <a:r>
              <a:rPr lang="en-US" sz="2000" spc="-15" dirty="0">
                <a:latin typeface="Carlito"/>
                <a:cs typeface="Carlito"/>
              </a:rPr>
              <a:t>to </a:t>
            </a:r>
            <a:r>
              <a:rPr lang="en-US" sz="2000" spc="-5" dirty="0">
                <a:latin typeface="Carlito"/>
                <a:cs typeface="Carlito"/>
              </a:rPr>
              <a:t>be</a:t>
            </a:r>
            <a:r>
              <a:rPr lang="en-US" sz="2000" spc="55" dirty="0">
                <a:latin typeface="Carlito"/>
                <a:cs typeface="Carlito"/>
              </a:rPr>
              <a:t> </a:t>
            </a:r>
            <a:r>
              <a:rPr lang="en-US" sz="2000" spc="-10" dirty="0">
                <a:latin typeface="Carlito"/>
                <a:cs typeface="Carlito"/>
              </a:rPr>
              <a:t>fetched</a:t>
            </a:r>
            <a:endParaRPr lang="en-US" sz="2000" dirty="0">
              <a:latin typeface="Carlito"/>
              <a:cs typeface="Carlito"/>
            </a:endParaRPr>
          </a:p>
          <a:p>
            <a:pPr marL="926465" lvl="1" indent="-457834">
              <a:lnSpc>
                <a:spcPct val="100000"/>
              </a:lnSpc>
              <a:spcBef>
                <a:spcPts val="480"/>
              </a:spcBef>
              <a:buAutoNum type="alphaLcPeriod" startAt="3"/>
              <a:tabLst>
                <a:tab pos="926465" algn="l"/>
                <a:tab pos="927100" algn="l"/>
              </a:tabLst>
            </a:pPr>
            <a:r>
              <a:rPr lang="en-US" sz="2000" spc="-5" dirty="0">
                <a:latin typeface="Carlito"/>
                <a:cs typeface="Carlito"/>
              </a:rPr>
              <a:t>Determine </a:t>
            </a:r>
            <a:r>
              <a:rPr lang="en-US" sz="2000" dirty="0">
                <a:latin typeface="Carlito"/>
                <a:cs typeface="Carlito"/>
              </a:rPr>
              <a:t>the type </a:t>
            </a:r>
            <a:r>
              <a:rPr lang="en-US" sz="2000" spc="-5" dirty="0">
                <a:latin typeface="Carlito"/>
                <a:cs typeface="Carlito"/>
              </a:rPr>
              <a:t>of instruction</a:t>
            </a:r>
            <a:r>
              <a:rPr lang="en-US" sz="2000" spc="-35" dirty="0">
                <a:latin typeface="Carlito"/>
                <a:cs typeface="Carlito"/>
              </a:rPr>
              <a:t> </a:t>
            </a:r>
            <a:r>
              <a:rPr lang="en-US" sz="2000" spc="-15" dirty="0">
                <a:latin typeface="Carlito"/>
                <a:cs typeface="Carlito"/>
              </a:rPr>
              <a:t>fetched</a:t>
            </a:r>
            <a:endParaRPr lang="en-US" sz="2000" dirty="0">
              <a:latin typeface="Carlito"/>
              <a:cs typeface="Carlito"/>
            </a:endParaRPr>
          </a:p>
          <a:p>
            <a:pPr marL="926465" lvl="1" indent="-457834">
              <a:lnSpc>
                <a:spcPct val="100000"/>
              </a:lnSpc>
              <a:spcBef>
                <a:spcPts val="480"/>
              </a:spcBef>
              <a:buAutoNum type="alphaLcPeriod" startAt="3"/>
              <a:tabLst>
                <a:tab pos="926465" algn="l"/>
                <a:tab pos="927100" algn="l"/>
              </a:tabLst>
            </a:pPr>
            <a:r>
              <a:rPr lang="en-US" sz="2000" dirty="0">
                <a:latin typeface="Carlito"/>
                <a:cs typeface="Carlito"/>
              </a:rPr>
              <a:t>If the </a:t>
            </a:r>
            <a:r>
              <a:rPr lang="en-US" sz="2000" spc="-5" dirty="0">
                <a:latin typeface="Carlito"/>
                <a:cs typeface="Carlito"/>
              </a:rPr>
              <a:t>instruction </a:t>
            </a:r>
            <a:r>
              <a:rPr lang="en-US" sz="2000" spc="-10" dirty="0">
                <a:latin typeface="Carlito"/>
                <a:cs typeface="Carlito"/>
              </a:rPr>
              <a:t>requires </a:t>
            </a:r>
            <a:r>
              <a:rPr lang="en-US" sz="2000" spc="-15" dirty="0">
                <a:latin typeface="Carlito"/>
                <a:cs typeface="Carlito"/>
              </a:rPr>
              <a:t>data from </a:t>
            </a:r>
            <a:r>
              <a:rPr lang="en-US" sz="2000" dirty="0">
                <a:latin typeface="Carlito"/>
                <a:cs typeface="Carlito"/>
              </a:rPr>
              <a:t>the </a:t>
            </a:r>
            <a:r>
              <a:rPr lang="en-US" sz="2000" spc="-20" dirty="0">
                <a:latin typeface="Carlito"/>
                <a:cs typeface="Carlito"/>
              </a:rPr>
              <a:t>memory, </a:t>
            </a:r>
            <a:r>
              <a:rPr lang="en-US" sz="2000" spc="-10" dirty="0">
                <a:latin typeface="Carlito"/>
                <a:cs typeface="Carlito"/>
              </a:rPr>
              <a:t>determine</a:t>
            </a:r>
            <a:r>
              <a:rPr lang="en-US" sz="2000" spc="85" dirty="0">
                <a:latin typeface="Carlito"/>
                <a:cs typeface="Carlito"/>
              </a:rPr>
              <a:t> </a:t>
            </a:r>
            <a:r>
              <a:rPr lang="en-US" sz="2000" dirty="0" smtClean="0">
                <a:latin typeface="Carlito"/>
                <a:cs typeface="Carlito"/>
              </a:rPr>
              <a:t>its </a:t>
            </a:r>
            <a:r>
              <a:rPr lang="en-US" sz="2000" spc="-5" dirty="0" smtClean="0">
                <a:latin typeface="Carlito"/>
                <a:cs typeface="Carlito"/>
              </a:rPr>
              <a:t>address</a:t>
            </a:r>
            <a:endParaRPr lang="en-US" sz="2000" dirty="0">
              <a:latin typeface="Carlito"/>
              <a:cs typeface="Carlito"/>
            </a:endParaRPr>
          </a:p>
          <a:p>
            <a:pPr marL="926465" lvl="1" indent="-457834">
              <a:lnSpc>
                <a:spcPct val="100000"/>
              </a:lnSpc>
              <a:spcBef>
                <a:spcPts val="480"/>
              </a:spcBef>
              <a:buAutoNum type="alphaLcPeriod" startAt="6"/>
              <a:tabLst>
                <a:tab pos="926465" algn="l"/>
                <a:tab pos="927100" algn="l"/>
              </a:tabLst>
            </a:pPr>
            <a:r>
              <a:rPr lang="en-US" sz="2000" spc="-15" dirty="0">
                <a:latin typeface="Carlito"/>
                <a:cs typeface="Carlito"/>
              </a:rPr>
              <a:t>Fetch </a:t>
            </a:r>
            <a:r>
              <a:rPr lang="en-US" sz="2000" dirty="0">
                <a:latin typeface="Carlito"/>
                <a:cs typeface="Carlito"/>
              </a:rPr>
              <a:t>the </a:t>
            </a:r>
            <a:r>
              <a:rPr lang="en-US" sz="2000" spc="-10" dirty="0">
                <a:latin typeface="Carlito"/>
                <a:cs typeface="Carlito"/>
              </a:rPr>
              <a:t>data </a:t>
            </a:r>
            <a:r>
              <a:rPr lang="en-US" sz="2000" spc="-15" dirty="0">
                <a:latin typeface="Carlito"/>
                <a:cs typeface="Carlito"/>
              </a:rPr>
              <a:t>from </a:t>
            </a:r>
            <a:r>
              <a:rPr lang="en-US" sz="2000" spc="-5" dirty="0">
                <a:latin typeface="Carlito"/>
                <a:cs typeface="Carlito"/>
              </a:rPr>
              <a:t>memory </a:t>
            </a:r>
            <a:r>
              <a:rPr lang="en-US" sz="2000" spc="-15" dirty="0">
                <a:latin typeface="Carlito"/>
                <a:cs typeface="Carlito"/>
              </a:rPr>
              <a:t>into </a:t>
            </a:r>
            <a:r>
              <a:rPr lang="en-US" sz="2000" dirty="0">
                <a:latin typeface="Carlito"/>
                <a:cs typeface="Carlito"/>
              </a:rPr>
              <a:t>one </a:t>
            </a:r>
            <a:r>
              <a:rPr lang="en-US" sz="2000" spc="-5" dirty="0">
                <a:latin typeface="Carlito"/>
                <a:cs typeface="Carlito"/>
              </a:rPr>
              <a:t>of </a:t>
            </a:r>
            <a:r>
              <a:rPr lang="en-US" sz="2000" dirty="0">
                <a:latin typeface="Carlito"/>
                <a:cs typeface="Carlito"/>
              </a:rPr>
              <a:t>the </a:t>
            </a:r>
            <a:r>
              <a:rPr lang="en-US" sz="2000" spc="-5" dirty="0">
                <a:latin typeface="Carlito"/>
                <a:cs typeface="Carlito"/>
              </a:rPr>
              <a:t>CPU</a:t>
            </a:r>
            <a:r>
              <a:rPr lang="en-US" sz="2000" spc="10" dirty="0">
                <a:latin typeface="Carlito"/>
                <a:cs typeface="Carlito"/>
              </a:rPr>
              <a:t> </a:t>
            </a:r>
            <a:r>
              <a:rPr lang="en-US" sz="2000" spc="-15" dirty="0">
                <a:latin typeface="Carlito"/>
                <a:cs typeface="Carlito"/>
              </a:rPr>
              <a:t>registers</a:t>
            </a:r>
            <a:endParaRPr lang="en-US" sz="2000" dirty="0">
              <a:latin typeface="Carlito"/>
              <a:cs typeface="Carlito"/>
            </a:endParaRPr>
          </a:p>
          <a:p>
            <a:pPr marL="926465" lvl="1" indent="-457834">
              <a:lnSpc>
                <a:spcPct val="100000"/>
              </a:lnSpc>
              <a:spcBef>
                <a:spcPts val="480"/>
              </a:spcBef>
              <a:buAutoNum type="alphaLcPeriod" startAt="6"/>
              <a:tabLst>
                <a:tab pos="926465" algn="l"/>
                <a:tab pos="927100" algn="l"/>
              </a:tabLst>
            </a:pPr>
            <a:r>
              <a:rPr lang="en-US" sz="2000" spc="-10" dirty="0">
                <a:latin typeface="Carlito"/>
                <a:cs typeface="Carlito"/>
              </a:rPr>
              <a:t>Execute </a:t>
            </a:r>
            <a:r>
              <a:rPr lang="en-US" sz="2000" dirty="0">
                <a:latin typeface="Carlito"/>
                <a:cs typeface="Carlito"/>
              </a:rPr>
              <a:t>the</a:t>
            </a:r>
            <a:r>
              <a:rPr lang="en-US" sz="2000" spc="-25" dirty="0">
                <a:latin typeface="Carlito"/>
                <a:cs typeface="Carlito"/>
              </a:rPr>
              <a:t> </a:t>
            </a:r>
            <a:r>
              <a:rPr lang="en-US" sz="2000" spc="-5" dirty="0">
                <a:latin typeface="Carlito"/>
                <a:cs typeface="Carlito"/>
              </a:rPr>
              <a:t>instruction</a:t>
            </a:r>
            <a:endParaRPr lang="en-US" sz="2000" dirty="0">
              <a:latin typeface="Carlito"/>
              <a:cs typeface="Carlito"/>
            </a:endParaRPr>
          </a:p>
          <a:p>
            <a:pPr marL="926465" lvl="1" indent="-457834">
              <a:lnSpc>
                <a:spcPct val="100000"/>
              </a:lnSpc>
              <a:spcBef>
                <a:spcPts val="480"/>
              </a:spcBef>
              <a:buAutoNum type="alphaLcPeriod" startAt="6"/>
              <a:tabLst>
                <a:tab pos="926465" algn="l"/>
                <a:tab pos="927100" algn="l"/>
              </a:tabLst>
            </a:pPr>
            <a:r>
              <a:rPr lang="en-US" sz="2000" spc="-10" dirty="0">
                <a:latin typeface="Carlito"/>
                <a:cs typeface="Carlito"/>
              </a:rPr>
              <a:t>Return </a:t>
            </a:r>
            <a:r>
              <a:rPr lang="en-US" sz="2000" spc="-15" dirty="0">
                <a:latin typeface="Carlito"/>
                <a:cs typeface="Carlito"/>
              </a:rPr>
              <a:t>to step </a:t>
            </a:r>
            <a:r>
              <a:rPr lang="en-US" sz="2000" dirty="0">
                <a:latin typeface="Carlito"/>
                <a:cs typeface="Carlito"/>
              </a:rPr>
              <a:t>a. </a:t>
            </a:r>
            <a:r>
              <a:rPr lang="en-US" sz="2000" spc="-15" dirty="0">
                <a:latin typeface="Carlito"/>
                <a:cs typeface="Carlito"/>
              </a:rPr>
              <a:t>for </a:t>
            </a:r>
            <a:r>
              <a:rPr lang="en-US" sz="2000" dirty="0">
                <a:latin typeface="Carlito"/>
                <a:cs typeface="Carlito"/>
              </a:rPr>
              <a:t>the </a:t>
            </a:r>
            <a:r>
              <a:rPr lang="en-US" sz="2000" spc="-10" dirty="0">
                <a:latin typeface="Carlito"/>
                <a:cs typeface="Carlito"/>
              </a:rPr>
              <a:t>next</a:t>
            </a:r>
            <a:r>
              <a:rPr lang="en-US" sz="2000" spc="15" dirty="0">
                <a:latin typeface="Carlito"/>
                <a:cs typeface="Carlito"/>
              </a:rPr>
              <a:t> </a:t>
            </a:r>
            <a:r>
              <a:rPr lang="en-US" sz="2000" spc="-5" dirty="0">
                <a:latin typeface="Carlito"/>
                <a:cs typeface="Carlito"/>
              </a:rPr>
              <a:t>instruction</a:t>
            </a:r>
            <a:endParaRPr lang="en-US" sz="2000" dirty="0">
              <a:latin typeface="Carlito"/>
              <a:cs typeface="Carlito"/>
            </a:endParaRPr>
          </a:p>
          <a:p>
            <a:endParaRPr lang="en-US" dirty="0"/>
          </a:p>
        </p:txBody>
      </p:sp>
    </p:spTree>
    <p:extLst>
      <p:ext uri="{BB962C8B-B14F-4D97-AF65-F5344CB8AC3E}">
        <p14:creationId xmlns:p14="http://schemas.microsoft.com/office/powerpoint/2010/main" val="209519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solidFill>
                  <a:srgbClr val="FF0000"/>
                </a:solidFill>
                <a:latin typeface="Carlito"/>
                <a:cs typeface="Carlito"/>
              </a:rPr>
              <a:t>Starting </a:t>
            </a:r>
            <a:r>
              <a:rPr lang="en-US" dirty="0">
                <a:solidFill>
                  <a:srgbClr val="FF0000"/>
                </a:solidFill>
                <a:latin typeface="Carlito"/>
                <a:cs typeface="Carlito"/>
              </a:rPr>
              <a:t>a</a:t>
            </a:r>
            <a:r>
              <a:rPr lang="en-US" spc="-40" dirty="0">
                <a:solidFill>
                  <a:srgbClr val="FF0000"/>
                </a:solidFill>
                <a:latin typeface="Carlito"/>
                <a:cs typeface="Carlito"/>
              </a:rPr>
              <a:t> </a:t>
            </a:r>
            <a:r>
              <a:rPr lang="en-US" spc="-20" dirty="0">
                <a:solidFill>
                  <a:srgbClr val="FF0000"/>
                </a:solidFill>
                <a:latin typeface="Carlito"/>
                <a:cs typeface="Carlito"/>
              </a:rPr>
              <a:t>Program</a:t>
            </a:r>
            <a:r>
              <a:rPr lang="en-US" dirty="0">
                <a:latin typeface="Carlito"/>
                <a:cs typeface="Carlito"/>
              </a:rPr>
              <a:t/>
            </a:r>
            <a:br>
              <a:rPr lang="en-US" dirty="0">
                <a:latin typeface="Carlito"/>
                <a:cs typeface="Carlito"/>
              </a:rPr>
            </a:br>
            <a:endParaRPr lang="en-US" dirty="0"/>
          </a:p>
        </p:txBody>
      </p:sp>
      <p:sp>
        <p:nvSpPr>
          <p:cNvPr id="3" name="Content Placeholder 2"/>
          <p:cNvSpPr>
            <a:spLocks noGrp="1"/>
          </p:cNvSpPr>
          <p:nvPr>
            <p:ph idx="1"/>
          </p:nvPr>
        </p:nvSpPr>
        <p:spPr>
          <a:xfrm>
            <a:off x="677334" y="1704109"/>
            <a:ext cx="8596668" cy="4337253"/>
          </a:xfrm>
        </p:spPr>
        <p:txBody>
          <a:bodyPr/>
          <a:lstStyle/>
          <a:p>
            <a:pPr marL="324485" marR="159385" indent="-287020">
              <a:lnSpc>
                <a:spcPct val="100000"/>
              </a:lnSpc>
              <a:spcBef>
                <a:spcPts val="610"/>
              </a:spcBef>
              <a:buFont typeface="Arial"/>
              <a:buChar char="–"/>
              <a:tabLst>
                <a:tab pos="325120" algn="l"/>
              </a:tabLst>
            </a:pPr>
            <a:r>
              <a:rPr lang="en-US" dirty="0" smtClean="0">
                <a:latin typeface="Carlito"/>
                <a:cs typeface="Carlito"/>
              </a:rPr>
              <a:t>When </a:t>
            </a:r>
            <a:r>
              <a:rPr lang="en-US" dirty="0">
                <a:latin typeface="Carlito"/>
                <a:cs typeface="Carlito"/>
              </a:rPr>
              <a:t>a piece </a:t>
            </a:r>
            <a:r>
              <a:rPr lang="en-US" spc="-5" dirty="0">
                <a:latin typeface="Carlito"/>
                <a:cs typeface="Carlito"/>
              </a:rPr>
              <a:t>of </a:t>
            </a:r>
            <a:r>
              <a:rPr lang="en-US" spc="-10" dirty="0">
                <a:latin typeface="Carlito"/>
                <a:cs typeface="Carlito"/>
              </a:rPr>
              <a:t>code </a:t>
            </a:r>
            <a:r>
              <a:rPr lang="en-US" dirty="0">
                <a:latin typeface="Carlito"/>
                <a:cs typeface="Carlito"/>
              </a:rPr>
              <a:t>is run, the </a:t>
            </a:r>
            <a:r>
              <a:rPr lang="en-US" spc="-15" dirty="0">
                <a:latin typeface="Carlito"/>
                <a:cs typeface="Carlito"/>
              </a:rPr>
              <a:t>first </a:t>
            </a:r>
            <a:r>
              <a:rPr lang="en-US" spc="-5" dirty="0">
                <a:latin typeface="Carlito"/>
                <a:cs typeface="Carlito"/>
              </a:rPr>
              <a:t>thing </a:t>
            </a:r>
            <a:r>
              <a:rPr lang="en-US" spc="-10" dirty="0">
                <a:latin typeface="Carlito"/>
                <a:cs typeface="Carlito"/>
              </a:rPr>
              <a:t>that must </a:t>
            </a:r>
            <a:r>
              <a:rPr lang="en-US" spc="-5" dirty="0">
                <a:latin typeface="Carlito"/>
                <a:cs typeface="Carlito"/>
              </a:rPr>
              <a:t>be  done </a:t>
            </a:r>
            <a:r>
              <a:rPr lang="en-US" dirty="0">
                <a:latin typeface="Carlito"/>
                <a:cs typeface="Carlito"/>
              </a:rPr>
              <a:t>is </a:t>
            </a:r>
            <a:r>
              <a:rPr lang="en-US" spc="-5" dirty="0">
                <a:latin typeface="Carlito"/>
                <a:cs typeface="Carlito"/>
              </a:rPr>
              <a:t>loading </a:t>
            </a:r>
            <a:r>
              <a:rPr lang="en-US" dirty="0">
                <a:latin typeface="Carlito"/>
                <a:cs typeface="Carlito"/>
              </a:rPr>
              <a:t>the </a:t>
            </a:r>
            <a:r>
              <a:rPr lang="en-US" spc="-10" dirty="0">
                <a:latin typeface="Carlito"/>
                <a:cs typeface="Carlito"/>
              </a:rPr>
              <a:t>code </a:t>
            </a:r>
            <a:r>
              <a:rPr lang="en-US" spc="-15" dirty="0">
                <a:latin typeface="Carlito"/>
                <a:cs typeface="Carlito"/>
              </a:rPr>
              <a:t>into</a:t>
            </a:r>
            <a:r>
              <a:rPr lang="en-US" spc="-45" dirty="0">
                <a:latin typeface="Carlito"/>
                <a:cs typeface="Carlito"/>
              </a:rPr>
              <a:t> </a:t>
            </a:r>
            <a:r>
              <a:rPr lang="en-US" dirty="0">
                <a:latin typeface="Carlito"/>
                <a:cs typeface="Carlito"/>
              </a:rPr>
              <a:t>memory</a:t>
            </a:r>
          </a:p>
          <a:p>
            <a:pPr marL="324485" indent="-287020">
              <a:lnSpc>
                <a:spcPct val="100000"/>
              </a:lnSpc>
              <a:spcBef>
                <a:spcPts val="580"/>
              </a:spcBef>
              <a:buFont typeface="Arial"/>
              <a:buChar char="–"/>
              <a:tabLst>
                <a:tab pos="325120" algn="l"/>
              </a:tabLst>
            </a:pPr>
            <a:r>
              <a:rPr lang="en-US" spc="-5" dirty="0">
                <a:latin typeface="Carlito"/>
                <a:cs typeface="Carlito"/>
              </a:rPr>
              <a:t>Once </a:t>
            </a:r>
            <a:r>
              <a:rPr lang="en-US" dirty="0">
                <a:latin typeface="Carlito"/>
                <a:cs typeface="Carlito"/>
              </a:rPr>
              <a:t>in </a:t>
            </a:r>
            <a:r>
              <a:rPr lang="en-US" spc="-25" dirty="0">
                <a:latin typeface="Carlito"/>
                <a:cs typeface="Carlito"/>
              </a:rPr>
              <a:t>memory, </a:t>
            </a:r>
            <a:r>
              <a:rPr lang="en-US" dirty="0">
                <a:latin typeface="Carlito"/>
                <a:cs typeface="Carlito"/>
              </a:rPr>
              <a:t>it </a:t>
            </a:r>
            <a:r>
              <a:rPr lang="en-US" spc="-10" dirty="0">
                <a:latin typeface="Carlito"/>
                <a:cs typeface="Carlito"/>
              </a:rPr>
              <a:t>can </a:t>
            </a:r>
            <a:r>
              <a:rPr lang="en-US" spc="-5" dirty="0">
                <a:latin typeface="Carlito"/>
                <a:cs typeface="Carlito"/>
              </a:rPr>
              <a:t>be</a:t>
            </a:r>
            <a:r>
              <a:rPr lang="en-US" spc="-50" dirty="0">
                <a:latin typeface="Carlito"/>
                <a:cs typeface="Carlito"/>
              </a:rPr>
              <a:t> </a:t>
            </a:r>
            <a:r>
              <a:rPr lang="en-US" spc="-15" dirty="0">
                <a:latin typeface="Carlito"/>
                <a:cs typeface="Carlito"/>
              </a:rPr>
              <a:t>executed</a:t>
            </a:r>
            <a:endParaRPr lang="en-US" dirty="0">
              <a:latin typeface="Carlito"/>
              <a:cs typeface="Carlito"/>
            </a:endParaRPr>
          </a:p>
          <a:p>
            <a:pPr marL="324485" marR="180975" indent="-287020">
              <a:lnSpc>
                <a:spcPct val="100000"/>
              </a:lnSpc>
              <a:spcBef>
                <a:spcPts val="575"/>
              </a:spcBef>
              <a:buFont typeface="Arial"/>
              <a:buChar char="–"/>
              <a:tabLst>
                <a:tab pos="325120" algn="l"/>
              </a:tabLst>
            </a:pPr>
            <a:r>
              <a:rPr lang="en-US" spc="-5" dirty="0">
                <a:latin typeface="Carlito"/>
                <a:cs typeface="Carlito"/>
              </a:rPr>
              <a:t>Instructions </a:t>
            </a:r>
            <a:r>
              <a:rPr lang="en-US" dirty="0">
                <a:latin typeface="Carlito"/>
                <a:cs typeface="Carlito"/>
              </a:rPr>
              <a:t>and </a:t>
            </a:r>
            <a:r>
              <a:rPr lang="en-US" spc="-15" dirty="0">
                <a:latin typeface="Carlito"/>
                <a:cs typeface="Carlito"/>
              </a:rPr>
              <a:t>data </a:t>
            </a:r>
            <a:r>
              <a:rPr lang="en-US" spc="-10" dirty="0">
                <a:latin typeface="Carlito"/>
                <a:cs typeface="Carlito"/>
              </a:rPr>
              <a:t>associated </a:t>
            </a:r>
            <a:r>
              <a:rPr lang="en-US" dirty="0">
                <a:latin typeface="Carlito"/>
                <a:cs typeface="Carlito"/>
              </a:rPr>
              <a:t>with </a:t>
            </a:r>
            <a:r>
              <a:rPr lang="en-US" spc="-15" dirty="0">
                <a:latin typeface="Carlito"/>
                <a:cs typeface="Carlito"/>
              </a:rPr>
              <a:t>program </a:t>
            </a:r>
            <a:r>
              <a:rPr lang="en-US" dirty="0">
                <a:latin typeface="Carlito"/>
                <a:cs typeface="Carlito"/>
              </a:rPr>
              <a:t>will</a:t>
            </a:r>
            <a:r>
              <a:rPr lang="en-US" spc="-90" dirty="0">
                <a:latin typeface="Carlito"/>
                <a:cs typeface="Carlito"/>
              </a:rPr>
              <a:t> </a:t>
            </a:r>
            <a:r>
              <a:rPr lang="en-US" dirty="0">
                <a:latin typeface="Carlito"/>
                <a:cs typeface="Carlito"/>
              </a:rPr>
              <a:t>each  </a:t>
            </a:r>
            <a:r>
              <a:rPr lang="en-US" spc="-5" dirty="0">
                <a:latin typeface="Carlito"/>
                <a:cs typeface="Carlito"/>
              </a:rPr>
              <a:t>occupy </a:t>
            </a:r>
            <a:r>
              <a:rPr lang="en-US" dirty="0">
                <a:latin typeface="Carlito"/>
                <a:cs typeface="Carlito"/>
              </a:rPr>
              <a:t>a </a:t>
            </a:r>
            <a:r>
              <a:rPr lang="en-US" spc="-5" dirty="0">
                <a:latin typeface="Carlito"/>
                <a:cs typeface="Carlito"/>
              </a:rPr>
              <a:t>block of</a:t>
            </a:r>
            <a:r>
              <a:rPr lang="en-US" spc="-50" dirty="0">
                <a:latin typeface="Carlito"/>
                <a:cs typeface="Carlito"/>
              </a:rPr>
              <a:t> </a:t>
            </a:r>
            <a:r>
              <a:rPr lang="en-US" spc="-20" dirty="0">
                <a:latin typeface="Carlito"/>
                <a:cs typeface="Carlito"/>
              </a:rPr>
              <a:t>memory.</a:t>
            </a:r>
            <a:endParaRPr lang="en-US" dirty="0">
              <a:latin typeface="Carlito"/>
              <a:cs typeface="Carlito"/>
            </a:endParaRPr>
          </a:p>
          <a:p>
            <a:pPr marL="324485" indent="-287020">
              <a:lnSpc>
                <a:spcPct val="100000"/>
              </a:lnSpc>
              <a:spcBef>
                <a:spcPts val="580"/>
              </a:spcBef>
              <a:buFont typeface="Arial"/>
              <a:buChar char="–"/>
              <a:tabLst>
                <a:tab pos="325120" algn="l"/>
              </a:tabLst>
            </a:pPr>
            <a:r>
              <a:rPr lang="en-US" spc="-10" dirty="0">
                <a:latin typeface="Carlito"/>
                <a:cs typeface="Carlito"/>
              </a:rPr>
              <a:t>Exact location </a:t>
            </a:r>
            <a:r>
              <a:rPr lang="en-US" spc="-5" dirty="0">
                <a:latin typeface="Carlito"/>
                <a:cs typeface="Carlito"/>
              </a:rPr>
              <a:t>is determined </a:t>
            </a:r>
            <a:r>
              <a:rPr lang="en-US" spc="-10" dirty="0">
                <a:latin typeface="Carlito"/>
                <a:cs typeface="Carlito"/>
              </a:rPr>
              <a:t>by operating</a:t>
            </a:r>
            <a:r>
              <a:rPr lang="en-US" spc="-70" dirty="0">
                <a:latin typeface="Carlito"/>
                <a:cs typeface="Carlito"/>
              </a:rPr>
              <a:t> </a:t>
            </a:r>
            <a:r>
              <a:rPr lang="en-US" spc="-25" dirty="0">
                <a:latin typeface="Carlito"/>
                <a:cs typeface="Carlito"/>
              </a:rPr>
              <a:t>system</a:t>
            </a:r>
            <a:endParaRPr lang="en-US" dirty="0">
              <a:latin typeface="Carlito"/>
              <a:cs typeface="Carlito"/>
            </a:endParaRPr>
          </a:p>
          <a:p>
            <a:pPr marL="324485" marR="30480" indent="-287020">
              <a:lnSpc>
                <a:spcPct val="100000"/>
              </a:lnSpc>
              <a:spcBef>
                <a:spcPts val="575"/>
              </a:spcBef>
              <a:buFont typeface="Arial"/>
              <a:buChar char="–"/>
              <a:tabLst>
                <a:tab pos="325120" algn="l"/>
              </a:tabLst>
            </a:pPr>
            <a:r>
              <a:rPr lang="en-US" dirty="0">
                <a:latin typeface="Carlito"/>
                <a:cs typeface="Carlito"/>
              </a:rPr>
              <a:t>Memory </a:t>
            </a:r>
            <a:r>
              <a:rPr lang="en-US" spc="-5" dirty="0">
                <a:latin typeface="Carlito"/>
                <a:cs typeface="Carlito"/>
              </a:rPr>
              <a:t>address of </a:t>
            </a:r>
            <a:r>
              <a:rPr lang="en-US" dirty="0">
                <a:latin typeface="Carlito"/>
                <a:cs typeface="Carlito"/>
              </a:rPr>
              <a:t>the </a:t>
            </a:r>
            <a:r>
              <a:rPr lang="en-US" spc="-10" dirty="0">
                <a:latin typeface="Carlito"/>
                <a:cs typeface="Carlito"/>
              </a:rPr>
              <a:t>1</a:t>
            </a:r>
            <a:r>
              <a:rPr lang="en-US" spc="-15" baseline="24305" dirty="0">
                <a:latin typeface="Carlito"/>
                <a:cs typeface="Carlito"/>
              </a:rPr>
              <a:t>st </a:t>
            </a:r>
            <a:r>
              <a:rPr lang="en-US" spc="-5" dirty="0">
                <a:latin typeface="Carlito"/>
                <a:cs typeface="Carlito"/>
              </a:rPr>
              <a:t>instruction </a:t>
            </a:r>
            <a:r>
              <a:rPr lang="en-US" dirty="0">
                <a:latin typeface="Carlito"/>
                <a:cs typeface="Carlito"/>
              </a:rPr>
              <a:t>is </a:t>
            </a:r>
            <a:r>
              <a:rPr lang="en-US" spc="-5" dirty="0">
                <a:latin typeface="Carlito"/>
                <a:cs typeface="Carlito"/>
              </a:rPr>
              <a:t>called </a:t>
            </a:r>
            <a:r>
              <a:rPr lang="en-US" dirty="0">
                <a:latin typeface="Carlito"/>
                <a:cs typeface="Carlito"/>
              </a:rPr>
              <a:t>the </a:t>
            </a:r>
            <a:r>
              <a:rPr lang="en-US" spc="-5" dirty="0">
                <a:solidFill>
                  <a:srgbClr val="0070C0"/>
                </a:solidFill>
                <a:latin typeface="Carlito"/>
                <a:cs typeface="Carlito"/>
              </a:rPr>
              <a:t>entry-  </a:t>
            </a:r>
            <a:r>
              <a:rPr lang="en-US" spc="-10" dirty="0">
                <a:solidFill>
                  <a:srgbClr val="0070C0"/>
                </a:solidFill>
                <a:latin typeface="Carlito"/>
                <a:cs typeface="Carlito"/>
              </a:rPr>
              <a:t>point</a:t>
            </a:r>
            <a:endParaRPr lang="en-US" dirty="0">
              <a:latin typeface="Carlito"/>
              <a:cs typeface="Carlito"/>
            </a:endParaRPr>
          </a:p>
          <a:p>
            <a:pPr marL="324485" indent="-287020">
              <a:lnSpc>
                <a:spcPct val="100000"/>
              </a:lnSpc>
              <a:spcBef>
                <a:spcPts val="580"/>
              </a:spcBef>
              <a:buFont typeface="Arial"/>
              <a:buChar char="–"/>
              <a:tabLst>
                <a:tab pos="325120" algn="l"/>
              </a:tabLst>
            </a:pPr>
            <a:r>
              <a:rPr lang="en-US" dirty="0">
                <a:latin typeface="Carlito"/>
                <a:cs typeface="Carlito"/>
              </a:rPr>
              <a:t>Running a </a:t>
            </a:r>
            <a:r>
              <a:rPr lang="en-US" spc="-10" dirty="0">
                <a:latin typeface="Carlito"/>
                <a:cs typeface="Carlito"/>
              </a:rPr>
              <a:t>new </a:t>
            </a:r>
            <a:r>
              <a:rPr lang="en-US" dirty="0">
                <a:latin typeface="Carlito"/>
                <a:cs typeface="Carlito"/>
              </a:rPr>
              <a:t>piece </a:t>
            </a:r>
            <a:r>
              <a:rPr lang="en-US" spc="-5" dirty="0">
                <a:latin typeface="Carlito"/>
                <a:cs typeface="Carlito"/>
              </a:rPr>
              <a:t>of </a:t>
            </a:r>
            <a:r>
              <a:rPr lang="en-US" spc="-10" dirty="0">
                <a:latin typeface="Carlito"/>
                <a:cs typeface="Carlito"/>
              </a:rPr>
              <a:t>code </a:t>
            </a:r>
            <a:r>
              <a:rPr lang="en-US" spc="-5" dirty="0">
                <a:latin typeface="Carlito"/>
                <a:cs typeface="Carlito"/>
              </a:rPr>
              <a:t>commences </a:t>
            </a:r>
            <a:r>
              <a:rPr lang="en-US" spc="-10" dirty="0">
                <a:latin typeface="Carlito"/>
                <a:cs typeface="Carlito"/>
              </a:rPr>
              <a:t>by </a:t>
            </a:r>
            <a:r>
              <a:rPr lang="en-US" spc="-5" dirty="0">
                <a:latin typeface="Carlito"/>
                <a:cs typeface="Carlito"/>
              </a:rPr>
              <a:t>loading</a:t>
            </a:r>
            <a:r>
              <a:rPr lang="en-US" spc="-85" dirty="0">
                <a:latin typeface="Carlito"/>
                <a:cs typeface="Carlito"/>
              </a:rPr>
              <a:t> </a:t>
            </a:r>
            <a:r>
              <a:rPr lang="en-US" spc="-10" dirty="0">
                <a:latin typeface="Carlito"/>
                <a:cs typeface="Carlito"/>
              </a:rPr>
              <a:t>the</a:t>
            </a:r>
            <a:endParaRPr lang="en-US" dirty="0">
              <a:latin typeface="Carlito"/>
              <a:cs typeface="Carlito"/>
            </a:endParaRPr>
          </a:p>
          <a:p>
            <a:pPr marL="0" indent="0">
              <a:lnSpc>
                <a:spcPct val="100000"/>
              </a:lnSpc>
              <a:buNone/>
            </a:pPr>
            <a:r>
              <a:rPr lang="en-US" spc="-5" dirty="0">
                <a:latin typeface="Carlito"/>
                <a:cs typeface="Carlito"/>
              </a:rPr>
              <a:t>	</a:t>
            </a:r>
            <a:r>
              <a:rPr lang="en-US" spc="-5" dirty="0" smtClean="0">
                <a:latin typeface="Carlito"/>
                <a:cs typeface="Carlito"/>
              </a:rPr>
              <a:t>entry-point </a:t>
            </a:r>
            <a:r>
              <a:rPr lang="en-US" spc="-15" dirty="0">
                <a:latin typeface="Carlito"/>
                <a:cs typeface="Carlito"/>
              </a:rPr>
              <a:t>into</a:t>
            </a:r>
            <a:r>
              <a:rPr lang="en-US" spc="-20" dirty="0">
                <a:latin typeface="Carlito"/>
                <a:cs typeface="Carlito"/>
              </a:rPr>
              <a:t> </a:t>
            </a:r>
            <a:r>
              <a:rPr lang="en-US" spc="-10" dirty="0">
                <a:latin typeface="Carlito"/>
                <a:cs typeface="Carlito"/>
              </a:rPr>
              <a:t>PC</a:t>
            </a:r>
            <a:endParaRPr lang="en-US" dirty="0">
              <a:latin typeface="Carlito"/>
              <a:cs typeface="Carlito"/>
            </a:endParaRPr>
          </a:p>
          <a:p>
            <a:pPr marL="284480" algn="ctr">
              <a:lnSpc>
                <a:spcPct val="100000"/>
              </a:lnSpc>
              <a:spcBef>
                <a:spcPts val="370"/>
              </a:spcBef>
            </a:pPr>
            <a:endParaRPr lang="en-US" sz="1400" spc="-5" dirty="0" smtClean="0">
              <a:latin typeface="Courier New"/>
              <a:cs typeface="Courier New"/>
            </a:endParaRPr>
          </a:p>
          <a:p>
            <a:pPr marL="284480" algn="ctr">
              <a:lnSpc>
                <a:spcPct val="100000"/>
              </a:lnSpc>
              <a:spcBef>
                <a:spcPts val="370"/>
              </a:spcBef>
            </a:pPr>
            <a:r>
              <a:rPr lang="en-US" sz="1400" spc="-5" dirty="0" smtClean="0">
                <a:latin typeface="Courier New"/>
                <a:cs typeface="Courier New"/>
              </a:rPr>
              <a:t>PC </a:t>
            </a:r>
            <a:r>
              <a:rPr lang="en-US" sz="1400" dirty="0">
                <a:latin typeface="Courier New"/>
                <a:cs typeface="Courier New"/>
              </a:rPr>
              <a:t>=</a:t>
            </a:r>
            <a:r>
              <a:rPr lang="en-US" sz="1400" spc="-30" dirty="0">
                <a:latin typeface="Courier New"/>
                <a:cs typeface="Courier New"/>
              </a:rPr>
              <a:t> </a:t>
            </a:r>
            <a:r>
              <a:rPr lang="en-US" sz="1400" spc="-10" dirty="0" err="1">
                <a:latin typeface="Courier New"/>
                <a:cs typeface="Courier New"/>
              </a:rPr>
              <a:t>entry_point</a:t>
            </a:r>
            <a:r>
              <a:rPr lang="en-US" sz="1400" spc="-10" dirty="0">
                <a:latin typeface="Courier New"/>
                <a:cs typeface="Courier New"/>
              </a:rPr>
              <a:t>;</a:t>
            </a:r>
            <a:endParaRPr lang="en-US" sz="1400" dirty="0">
              <a:latin typeface="Courier New"/>
              <a:cs typeface="Courier New"/>
            </a:endParaRPr>
          </a:p>
          <a:p>
            <a:endParaRPr lang="en-US" dirty="0"/>
          </a:p>
        </p:txBody>
      </p:sp>
    </p:spTree>
    <p:extLst>
      <p:ext uri="{BB962C8B-B14F-4D97-AF65-F5344CB8AC3E}">
        <p14:creationId xmlns:p14="http://schemas.microsoft.com/office/powerpoint/2010/main" val="29890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spc="-15" dirty="0">
                <a:solidFill>
                  <a:srgbClr val="FF0000"/>
                </a:solidFill>
                <a:latin typeface="Carlito"/>
                <a:cs typeface="Carlito"/>
              </a:rPr>
              <a:t>Executing </a:t>
            </a:r>
            <a:r>
              <a:rPr lang="en-US" dirty="0">
                <a:solidFill>
                  <a:srgbClr val="FF0000"/>
                </a:solidFill>
                <a:latin typeface="Carlito"/>
                <a:cs typeface="Carlito"/>
              </a:rPr>
              <a:t>an</a:t>
            </a:r>
            <a:r>
              <a:rPr lang="en-US" spc="-20" dirty="0">
                <a:solidFill>
                  <a:srgbClr val="FF0000"/>
                </a:solidFill>
                <a:latin typeface="Carlito"/>
                <a:cs typeface="Carlito"/>
              </a:rPr>
              <a:t> </a:t>
            </a:r>
            <a:r>
              <a:rPr lang="en-US" spc="-10" dirty="0">
                <a:solidFill>
                  <a:srgbClr val="FF0000"/>
                </a:solidFill>
                <a:latin typeface="Carlito"/>
                <a:cs typeface="Carlito"/>
              </a:rPr>
              <a:t>Instruction</a:t>
            </a:r>
            <a:r>
              <a:rPr lang="en-US" dirty="0">
                <a:latin typeface="Carlito"/>
                <a:cs typeface="Carlito"/>
              </a:rPr>
              <a:t/>
            </a:r>
            <a:br>
              <a:rPr lang="en-US" dirty="0">
                <a:latin typeface="Carlito"/>
                <a:cs typeface="Carlito"/>
              </a:rPr>
            </a:br>
            <a:endParaRPr lang="en-US" dirty="0"/>
          </a:p>
        </p:txBody>
      </p:sp>
      <p:sp>
        <p:nvSpPr>
          <p:cNvPr id="3" name="Content Placeholder 2"/>
          <p:cNvSpPr>
            <a:spLocks noGrp="1"/>
          </p:cNvSpPr>
          <p:nvPr>
            <p:ph idx="1"/>
          </p:nvPr>
        </p:nvSpPr>
        <p:spPr>
          <a:xfrm>
            <a:off x="677334" y="1385455"/>
            <a:ext cx="8596668" cy="4655907"/>
          </a:xfrm>
        </p:spPr>
        <p:txBody>
          <a:bodyPr>
            <a:normAutofit fontScale="85000" lnSpcReduction="10000"/>
          </a:bodyPr>
          <a:lstStyle/>
          <a:p>
            <a:pPr marL="299085" marR="262890" indent="-287020">
              <a:lnSpc>
                <a:spcPts val="2110"/>
              </a:lnSpc>
              <a:spcBef>
                <a:spcPts val="545"/>
              </a:spcBef>
              <a:buFont typeface="Arial"/>
              <a:buChar char="–"/>
              <a:tabLst>
                <a:tab pos="299085" algn="l"/>
                <a:tab pos="299720" algn="l"/>
              </a:tabLst>
            </a:pPr>
            <a:r>
              <a:rPr lang="en-US" sz="2200" spc="-10" dirty="0" smtClean="0">
                <a:latin typeface="Carlito"/>
                <a:cs typeface="Carlito"/>
              </a:rPr>
              <a:t>The </a:t>
            </a:r>
            <a:r>
              <a:rPr lang="en-US" sz="2200" spc="-10" dirty="0">
                <a:latin typeface="Carlito"/>
                <a:cs typeface="Carlito"/>
              </a:rPr>
              <a:t>entry-point </a:t>
            </a:r>
            <a:r>
              <a:rPr lang="en-US" sz="2200" spc="-5" dirty="0">
                <a:latin typeface="Carlito"/>
                <a:cs typeface="Carlito"/>
              </a:rPr>
              <a:t>is only </a:t>
            </a:r>
            <a:r>
              <a:rPr lang="en-US" sz="2200" spc="-10" dirty="0">
                <a:latin typeface="Carlito"/>
                <a:cs typeface="Carlito"/>
              </a:rPr>
              <a:t>the </a:t>
            </a:r>
            <a:r>
              <a:rPr lang="en-US" sz="2200" spc="-5" dirty="0">
                <a:latin typeface="Carlito"/>
                <a:cs typeface="Carlito"/>
              </a:rPr>
              <a:t>address of the </a:t>
            </a:r>
            <a:r>
              <a:rPr lang="en-US" sz="2200" spc="-15" dirty="0">
                <a:latin typeface="Carlito"/>
                <a:cs typeface="Carlito"/>
              </a:rPr>
              <a:t>first </a:t>
            </a:r>
            <a:r>
              <a:rPr lang="en-US" sz="2200" spc="-10" dirty="0">
                <a:latin typeface="Carlito"/>
                <a:cs typeface="Carlito"/>
              </a:rPr>
              <a:t>instruction </a:t>
            </a:r>
            <a:r>
              <a:rPr lang="en-US" sz="2200" spc="-15" dirty="0">
                <a:latin typeface="Carlito"/>
                <a:cs typeface="Carlito"/>
              </a:rPr>
              <a:t>(we,  however </a:t>
            </a:r>
            <a:r>
              <a:rPr lang="en-US" sz="2200" spc="-10" dirty="0">
                <a:latin typeface="Carlito"/>
                <a:cs typeface="Carlito"/>
              </a:rPr>
              <a:t>need </a:t>
            </a:r>
            <a:r>
              <a:rPr lang="en-US" sz="2200" spc="-5" dirty="0">
                <a:latin typeface="Carlito"/>
                <a:cs typeface="Carlito"/>
              </a:rPr>
              <a:t>the </a:t>
            </a:r>
            <a:r>
              <a:rPr lang="en-US" sz="2200" spc="-10" dirty="0">
                <a:latin typeface="Carlito"/>
                <a:cs typeface="Carlito"/>
              </a:rPr>
              <a:t>instruction</a:t>
            </a:r>
            <a:r>
              <a:rPr lang="en-US" sz="2200" spc="30" dirty="0">
                <a:latin typeface="Carlito"/>
                <a:cs typeface="Carlito"/>
              </a:rPr>
              <a:t> </a:t>
            </a:r>
            <a:r>
              <a:rPr lang="en-US" sz="2200" dirty="0">
                <a:latin typeface="Carlito"/>
                <a:cs typeface="Carlito"/>
              </a:rPr>
              <a:t>itself)</a:t>
            </a:r>
          </a:p>
          <a:p>
            <a:pPr marL="299085" marR="228600" indent="-287020">
              <a:lnSpc>
                <a:spcPct val="80000"/>
              </a:lnSpc>
              <a:spcBef>
                <a:spcPts val="550"/>
              </a:spcBef>
              <a:buFont typeface="Arial"/>
              <a:buChar char="–"/>
              <a:tabLst>
                <a:tab pos="299085" algn="l"/>
                <a:tab pos="299720" algn="l"/>
              </a:tabLst>
            </a:pPr>
            <a:r>
              <a:rPr lang="en-US" sz="2200" spc="-35" dirty="0">
                <a:latin typeface="Carlito"/>
                <a:cs typeface="Carlito"/>
              </a:rPr>
              <a:t>At </a:t>
            </a:r>
            <a:r>
              <a:rPr lang="en-US" sz="2200" spc="-5" dirty="0">
                <a:latin typeface="Carlito"/>
                <a:cs typeface="Carlito"/>
              </a:rPr>
              <a:t>the </a:t>
            </a:r>
            <a:r>
              <a:rPr lang="en-US" sz="2200" spc="-15" dirty="0">
                <a:latin typeface="Carlito"/>
                <a:cs typeface="Carlito"/>
              </a:rPr>
              <a:t>start </a:t>
            </a:r>
            <a:r>
              <a:rPr lang="en-US" sz="2200" spc="-5" dirty="0">
                <a:latin typeface="Carlito"/>
                <a:cs typeface="Carlito"/>
              </a:rPr>
              <a:t>of </a:t>
            </a:r>
            <a:r>
              <a:rPr lang="en-US" sz="2200" spc="-10" dirty="0">
                <a:latin typeface="Carlito"/>
                <a:cs typeface="Carlito"/>
              </a:rPr>
              <a:t>the </a:t>
            </a:r>
            <a:r>
              <a:rPr lang="en-US" sz="2200" spc="-15" dirty="0">
                <a:latin typeface="Carlito"/>
                <a:cs typeface="Carlito"/>
              </a:rPr>
              <a:t>next </a:t>
            </a:r>
            <a:r>
              <a:rPr lang="en-US" sz="2200" spc="-5" dirty="0">
                <a:latin typeface="Carlito"/>
                <a:cs typeface="Carlito"/>
              </a:rPr>
              <a:t>clock </a:t>
            </a:r>
            <a:r>
              <a:rPr lang="en-US" sz="2200" spc="-10" dirty="0">
                <a:latin typeface="Carlito"/>
                <a:cs typeface="Carlito"/>
              </a:rPr>
              <a:t>cycle, </a:t>
            </a:r>
            <a:r>
              <a:rPr lang="en-US" sz="2200" spc="-5" dirty="0">
                <a:latin typeface="Carlito"/>
                <a:cs typeface="Carlito"/>
              </a:rPr>
              <a:t>the CPU issues a </a:t>
            </a:r>
            <a:r>
              <a:rPr lang="en-US" sz="2200" spc="-10" dirty="0">
                <a:latin typeface="Carlito"/>
                <a:cs typeface="Carlito"/>
              </a:rPr>
              <a:t>request </a:t>
            </a:r>
            <a:r>
              <a:rPr lang="en-US" sz="2200" spc="-15" dirty="0">
                <a:latin typeface="Carlito"/>
                <a:cs typeface="Carlito"/>
              </a:rPr>
              <a:t>to  </a:t>
            </a:r>
            <a:r>
              <a:rPr lang="en-US" sz="2200" spc="-5" dirty="0">
                <a:latin typeface="Carlito"/>
                <a:cs typeface="Carlito"/>
              </a:rPr>
              <a:t>the memory </a:t>
            </a:r>
            <a:r>
              <a:rPr lang="en-US" sz="2200" spc="-10" dirty="0">
                <a:latin typeface="Carlito"/>
                <a:cs typeface="Carlito"/>
              </a:rPr>
              <a:t>(thru </a:t>
            </a:r>
            <a:r>
              <a:rPr lang="en-US" sz="2200" spc="-5" dirty="0">
                <a:latin typeface="Carlito"/>
                <a:cs typeface="Carlito"/>
              </a:rPr>
              <a:t>the </a:t>
            </a:r>
            <a:r>
              <a:rPr lang="en-US" sz="2200" spc="-15" dirty="0">
                <a:latin typeface="Carlito"/>
                <a:cs typeface="Carlito"/>
              </a:rPr>
              <a:t>load/store</a:t>
            </a:r>
            <a:r>
              <a:rPr lang="en-US" sz="2200" spc="25" dirty="0">
                <a:latin typeface="Carlito"/>
                <a:cs typeface="Carlito"/>
              </a:rPr>
              <a:t> </a:t>
            </a:r>
            <a:r>
              <a:rPr lang="en-US" sz="2200" spc="-5" dirty="0">
                <a:latin typeface="Carlito"/>
                <a:cs typeface="Carlito"/>
              </a:rPr>
              <a:t>unit)</a:t>
            </a:r>
            <a:endParaRPr lang="en-US" sz="2200" dirty="0">
              <a:latin typeface="Carlito"/>
              <a:cs typeface="Carlito"/>
            </a:endParaRPr>
          </a:p>
          <a:p>
            <a:pPr marL="697865" lvl="1" indent="-229235">
              <a:lnSpc>
                <a:spcPts val="2050"/>
              </a:lnSpc>
              <a:spcBef>
                <a:spcPts val="10"/>
              </a:spcBef>
              <a:buFont typeface="Arial"/>
              <a:buChar char="•"/>
              <a:tabLst>
                <a:tab pos="697865" algn="l"/>
                <a:tab pos="698500" algn="l"/>
              </a:tabLst>
            </a:pPr>
            <a:r>
              <a:rPr lang="en-US" sz="1900" spc="-20" dirty="0">
                <a:latin typeface="Carlito"/>
                <a:cs typeface="Carlito"/>
              </a:rPr>
              <a:t>Load/store </a:t>
            </a:r>
            <a:r>
              <a:rPr lang="en-US" sz="1900" spc="-5" dirty="0">
                <a:latin typeface="Carlito"/>
                <a:cs typeface="Carlito"/>
              </a:rPr>
              <a:t>unit sends the memory address and a </a:t>
            </a:r>
            <a:r>
              <a:rPr lang="en-US" sz="1900" spc="-10" dirty="0">
                <a:latin typeface="Carlito"/>
                <a:cs typeface="Carlito"/>
              </a:rPr>
              <a:t>request </a:t>
            </a:r>
            <a:r>
              <a:rPr lang="en-US" sz="1900" spc="-15" dirty="0">
                <a:latin typeface="Carlito"/>
                <a:cs typeface="Carlito"/>
              </a:rPr>
              <a:t>to </a:t>
            </a:r>
            <a:r>
              <a:rPr lang="en-US" sz="1900" spc="-10" dirty="0">
                <a:latin typeface="Carlito"/>
                <a:cs typeface="Carlito"/>
              </a:rPr>
              <a:t>read</a:t>
            </a:r>
            <a:r>
              <a:rPr lang="en-US" sz="1900" spc="130" dirty="0">
                <a:latin typeface="Carlito"/>
                <a:cs typeface="Carlito"/>
              </a:rPr>
              <a:t> </a:t>
            </a:r>
            <a:r>
              <a:rPr lang="en-US" sz="1900" spc="-20" dirty="0">
                <a:latin typeface="Carlito"/>
                <a:cs typeface="Carlito"/>
              </a:rPr>
              <a:t>from</a:t>
            </a:r>
            <a:endParaRPr lang="en-US" sz="1900" dirty="0">
              <a:latin typeface="Carlito"/>
              <a:cs typeface="Carlito"/>
            </a:endParaRPr>
          </a:p>
          <a:p>
            <a:pPr marL="697865">
              <a:lnSpc>
                <a:spcPts val="2045"/>
              </a:lnSpc>
            </a:pPr>
            <a:r>
              <a:rPr lang="en-US" sz="1900" spc="-5" dirty="0">
                <a:latin typeface="Carlito"/>
                <a:cs typeface="Carlito"/>
              </a:rPr>
              <a:t>the memory thru the </a:t>
            </a:r>
            <a:r>
              <a:rPr lang="en-US" sz="1900" spc="-10" dirty="0">
                <a:latin typeface="Carlito"/>
                <a:cs typeface="Carlito"/>
              </a:rPr>
              <a:t>address</a:t>
            </a:r>
            <a:r>
              <a:rPr lang="en-US" sz="1900" spc="15" dirty="0">
                <a:latin typeface="Carlito"/>
                <a:cs typeface="Carlito"/>
              </a:rPr>
              <a:t> </a:t>
            </a:r>
            <a:r>
              <a:rPr lang="en-US" sz="1900" spc="-10" dirty="0">
                <a:latin typeface="Carlito"/>
                <a:cs typeface="Carlito"/>
              </a:rPr>
              <a:t>bus</a:t>
            </a:r>
            <a:endParaRPr lang="en-US" sz="1900" dirty="0">
              <a:latin typeface="Carlito"/>
              <a:cs typeface="Carlito"/>
            </a:endParaRPr>
          </a:p>
          <a:p>
            <a:pPr marL="299085" marR="247650" indent="-287020">
              <a:lnSpc>
                <a:spcPts val="2110"/>
              </a:lnSpc>
              <a:spcBef>
                <a:spcPts val="509"/>
              </a:spcBef>
              <a:buFont typeface="Arial"/>
              <a:buChar char="–"/>
              <a:tabLst>
                <a:tab pos="299085" algn="l"/>
                <a:tab pos="299720" algn="l"/>
              </a:tabLst>
            </a:pPr>
            <a:r>
              <a:rPr lang="en-US" sz="2200" spc="-45" dirty="0">
                <a:latin typeface="Carlito"/>
                <a:cs typeface="Carlito"/>
              </a:rPr>
              <a:t>Later, </a:t>
            </a:r>
            <a:r>
              <a:rPr lang="en-US" sz="2200" spc="-5" dirty="0">
                <a:latin typeface="Carlito"/>
                <a:cs typeface="Carlito"/>
              </a:rPr>
              <a:t>the </a:t>
            </a:r>
            <a:r>
              <a:rPr lang="en-US" sz="2200" spc="-10" dirty="0">
                <a:latin typeface="Carlito"/>
                <a:cs typeface="Carlito"/>
              </a:rPr>
              <a:t>instruction </a:t>
            </a:r>
            <a:r>
              <a:rPr lang="en-US" sz="2200" spc="-5" dirty="0">
                <a:latin typeface="Carlito"/>
                <a:cs typeface="Carlito"/>
              </a:rPr>
              <a:t>will be </a:t>
            </a:r>
            <a:r>
              <a:rPr lang="en-US" sz="2200" spc="-10" dirty="0">
                <a:latin typeface="Carlito"/>
                <a:cs typeface="Carlito"/>
              </a:rPr>
              <a:t>received </a:t>
            </a:r>
            <a:r>
              <a:rPr lang="en-US" sz="2200" spc="-15" dirty="0">
                <a:latin typeface="Carlito"/>
                <a:cs typeface="Carlito"/>
              </a:rPr>
              <a:t>from </a:t>
            </a:r>
            <a:r>
              <a:rPr lang="en-US" sz="2200" spc="-5" dirty="0">
                <a:latin typeface="Carlito"/>
                <a:cs typeface="Carlito"/>
              </a:rPr>
              <a:t>the memory </a:t>
            </a:r>
            <a:r>
              <a:rPr lang="en-US" sz="2200" spc="-10" dirty="0">
                <a:latin typeface="Carlito"/>
                <a:cs typeface="Carlito"/>
              </a:rPr>
              <a:t>by </a:t>
            </a:r>
            <a:r>
              <a:rPr lang="en-US" sz="2200" spc="-5" dirty="0">
                <a:latin typeface="Carlito"/>
                <a:cs typeface="Carlito"/>
              </a:rPr>
              <a:t>the  </a:t>
            </a:r>
            <a:r>
              <a:rPr lang="en-US" sz="2200" spc="-15" dirty="0">
                <a:latin typeface="Carlito"/>
                <a:cs typeface="Carlito"/>
              </a:rPr>
              <a:t>load/store</a:t>
            </a:r>
            <a:r>
              <a:rPr lang="en-US" sz="2200" spc="-35" dirty="0">
                <a:latin typeface="Carlito"/>
                <a:cs typeface="Carlito"/>
              </a:rPr>
              <a:t> </a:t>
            </a:r>
            <a:r>
              <a:rPr lang="en-US" sz="2200" spc="-5" dirty="0">
                <a:latin typeface="Carlito"/>
                <a:cs typeface="Carlito"/>
              </a:rPr>
              <a:t>unit</a:t>
            </a:r>
            <a:endParaRPr lang="en-US" sz="2200" dirty="0">
              <a:latin typeface="Carlito"/>
              <a:cs typeface="Carlito"/>
            </a:endParaRPr>
          </a:p>
          <a:p>
            <a:pPr marL="697865" lvl="1" indent="-229235">
              <a:lnSpc>
                <a:spcPts val="2265"/>
              </a:lnSpc>
              <a:spcBef>
                <a:spcPts val="30"/>
              </a:spcBef>
              <a:buFont typeface="Arial"/>
              <a:buChar char="•"/>
              <a:tabLst>
                <a:tab pos="697865" algn="l"/>
                <a:tab pos="698500" algn="l"/>
              </a:tabLst>
            </a:pPr>
            <a:r>
              <a:rPr lang="en-US" sz="1900" spc="-10" dirty="0">
                <a:latin typeface="Carlito"/>
                <a:cs typeface="Carlito"/>
              </a:rPr>
              <a:t>The instruction </a:t>
            </a:r>
            <a:r>
              <a:rPr lang="en-US" sz="1900" spc="-5" dirty="0">
                <a:latin typeface="Carlito"/>
                <a:cs typeface="Carlito"/>
              </a:rPr>
              <a:t>is </a:t>
            </a:r>
            <a:r>
              <a:rPr lang="en-US" sz="1900" spc="-10" dirty="0">
                <a:latin typeface="Carlito"/>
                <a:cs typeface="Carlito"/>
              </a:rPr>
              <a:t>put </a:t>
            </a:r>
            <a:r>
              <a:rPr lang="en-US" sz="1900" spc="-15" dirty="0">
                <a:latin typeface="Carlito"/>
                <a:cs typeface="Carlito"/>
              </a:rPr>
              <a:t>into </a:t>
            </a:r>
            <a:r>
              <a:rPr lang="en-US" sz="1900" spc="-5" dirty="0">
                <a:latin typeface="Carlito"/>
                <a:cs typeface="Carlito"/>
              </a:rPr>
              <a:t>the Instruction </a:t>
            </a:r>
            <a:r>
              <a:rPr lang="en-US" sz="1900" spc="-15" dirty="0">
                <a:latin typeface="Carlito"/>
                <a:cs typeface="Carlito"/>
              </a:rPr>
              <a:t>Register</a:t>
            </a:r>
            <a:r>
              <a:rPr lang="en-US" sz="1900" spc="90" dirty="0">
                <a:latin typeface="Carlito"/>
                <a:cs typeface="Carlito"/>
              </a:rPr>
              <a:t> </a:t>
            </a:r>
            <a:r>
              <a:rPr lang="en-US" sz="1900" spc="-5" dirty="0">
                <a:latin typeface="Carlito"/>
                <a:cs typeface="Carlito"/>
              </a:rPr>
              <a:t>(IR)</a:t>
            </a:r>
            <a:endParaRPr lang="en-US" sz="1900" dirty="0">
              <a:latin typeface="Carlito"/>
              <a:cs typeface="Carlito"/>
            </a:endParaRPr>
          </a:p>
          <a:p>
            <a:pPr marL="486409" algn="ctr">
              <a:lnSpc>
                <a:spcPts val="2265"/>
              </a:lnSpc>
            </a:pPr>
            <a:r>
              <a:rPr lang="en-US" sz="1900" spc="-5" dirty="0">
                <a:latin typeface="Courier New"/>
                <a:cs typeface="Courier New"/>
              </a:rPr>
              <a:t>IR =</a:t>
            </a:r>
            <a:r>
              <a:rPr lang="en-US" sz="1900" spc="-15" dirty="0">
                <a:latin typeface="Courier New"/>
                <a:cs typeface="Courier New"/>
              </a:rPr>
              <a:t> </a:t>
            </a:r>
            <a:r>
              <a:rPr lang="en-US" sz="1900" spc="-10" dirty="0">
                <a:latin typeface="Courier New"/>
                <a:cs typeface="Courier New"/>
              </a:rPr>
              <a:t>memory(PC);</a:t>
            </a:r>
            <a:endParaRPr lang="en-US" sz="1900" dirty="0">
              <a:latin typeface="Courier New"/>
              <a:cs typeface="Courier New"/>
            </a:endParaRPr>
          </a:p>
          <a:p>
            <a:pPr marL="697865" lvl="1" indent="-229235">
              <a:lnSpc>
                <a:spcPct val="100000"/>
              </a:lnSpc>
              <a:spcBef>
                <a:spcPts val="35"/>
              </a:spcBef>
              <a:buFont typeface="Arial"/>
              <a:buChar char="•"/>
              <a:tabLst>
                <a:tab pos="697865" algn="l"/>
                <a:tab pos="698500" algn="l"/>
              </a:tabLst>
            </a:pPr>
            <a:r>
              <a:rPr lang="en-US" sz="1900" spc="-15" dirty="0">
                <a:latin typeface="Carlito"/>
                <a:cs typeface="Carlito"/>
              </a:rPr>
              <a:t>How </a:t>
            </a:r>
            <a:r>
              <a:rPr lang="en-US" sz="1900" spc="-10" dirty="0">
                <a:latin typeface="Carlito"/>
                <a:cs typeface="Carlito"/>
              </a:rPr>
              <a:t>long </a:t>
            </a:r>
            <a:r>
              <a:rPr lang="en-US" sz="1900" spc="-5" dirty="0">
                <a:latin typeface="Carlito"/>
                <a:cs typeface="Carlito"/>
              </a:rPr>
              <a:t>this </a:t>
            </a:r>
            <a:r>
              <a:rPr lang="en-US" sz="1900" spc="-20" dirty="0">
                <a:latin typeface="Carlito"/>
                <a:cs typeface="Carlito"/>
              </a:rPr>
              <a:t>takes </a:t>
            </a:r>
            <a:r>
              <a:rPr lang="en-US" sz="1900" spc="-5" dirty="0">
                <a:latin typeface="Carlito"/>
                <a:cs typeface="Carlito"/>
              </a:rPr>
              <a:t>depends on </a:t>
            </a:r>
            <a:r>
              <a:rPr lang="en-US" sz="1900" spc="-10" dirty="0">
                <a:latin typeface="Carlito"/>
                <a:cs typeface="Carlito"/>
              </a:rPr>
              <a:t>how </a:t>
            </a:r>
            <a:r>
              <a:rPr lang="en-US" sz="1900" spc="-20" dirty="0">
                <a:latin typeface="Carlito"/>
                <a:cs typeface="Carlito"/>
              </a:rPr>
              <a:t>fast </a:t>
            </a:r>
            <a:r>
              <a:rPr lang="en-US" sz="1900" spc="-5" dirty="0">
                <a:latin typeface="Carlito"/>
                <a:cs typeface="Carlito"/>
              </a:rPr>
              <a:t>the memory</a:t>
            </a:r>
            <a:r>
              <a:rPr lang="en-US" sz="1900" spc="114" dirty="0">
                <a:latin typeface="Carlito"/>
                <a:cs typeface="Carlito"/>
              </a:rPr>
              <a:t> </a:t>
            </a:r>
            <a:r>
              <a:rPr lang="en-US" sz="1900" spc="-5" dirty="0">
                <a:latin typeface="Carlito"/>
                <a:cs typeface="Carlito"/>
              </a:rPr>
              <a:t>is</a:t>
            </a:r>
            <a:endParaRPr lang="en-US" sz="1900" dirty="0">
              <a:latin typeface="Carlito"/>
              <a:cs typeface="Carlito"/>
            </a:endParaRPr>
          </a:p>
          <a:p>
            <a:pPr marL="1155065" lvl="2" indent="-229235">
              <a:lnSpc>
                <a:spcPct val="100000"/>
              </a:lnSpc>
              <a:spcBef>
                <a:spcPts val="15"/>
              </a:spcBef>
              <a:buFont typeface="Arial"/>
              <a:buChar char="–"/>
              <a:tabLst>
                <a:tab pos="1155700" algn="l"/>
              </a:tabLst>
            </a:pPr>
            <a:r>
              <a:rPr lang="en-US" sz="1500" spc="-5" dirty="0">
                <a:latin typeface="Carlito"/>
                <a:cs typeface="Carlito"/>
              </a:rPr>
              <a:t>Could </a:t>
            </a:r>
            <a:r>
              <a:rPr lang="en-US" sz="1500" dirty="0">
                <a:latin typeface="Carlito"/>
                <a:cs typeface="Carlito"/>
              </a:rPr>
              <a:t>be </a:t>
            </a:r>
            <a:r>
              <a:rPr lang="en-US" sz="1500" spc="-5" dirty="0">
                <a:latin typeface="Carlito"/>
                <a:cs typeface="Carlito"/>
              </a:rPr>
              <a:t>just </a:t>
            </a:r>
            <a:r>
              <a:rPr lang="en-US" sz="1500" dirty="0">
                <a:latin typeface="Carlito"/>
                <a:cs typeface="Carlito"/>
              </a:rPr>
              <a:t>in time </a:t>
            </a:r>
            <a:r>
              <a:rPr lang="en-US" sz="1500" spc="-15" dirty="0">
                <a:latin typeface="Carlito"/>
                <a:cs typeface="Carlito"/>
              </a:rPr>
              <a:t>for </a:t>
            </a:r>
            <a:r>
              <a:rPr lang="en-US" sz="1500" spc="-10" dirty="0">
                <a:latin typeface="Carlito"/>
                <a:cs typeface="Carlito"/>
              </a:rPr>
              <a:t>next </a:t>
            </a:r>
            <a:r>
              <a:rPr lang="en-US" sz="1500" spc="-5" dirty="0">
                <a:latin typeface="Carlito"/>
                <a:cs typeface="Carlito"/>
              </a:rPr>
              <a:t>clock</a:t>
            </a:r>
            <a:r>
              <a:rPr lang="en-US" sz="1500" spc="-10" dirty="0">
                <a:latin typeface="Carlito"/>
                <a:cs typeface="Carlito"/>
              </a:rPr>
              <a:t> </a:t>
            </a:r>
            <a:r>
              <a:rPr lang="en-US" sz="1500" spc="-5" dirty="0">
                <a:latin typeface="Carlito"/>
                <a:cs typeface="Carlito"/>
              </a:rPr>
              <a:t>cycle</a:t>
            </a:r>
            <a:endParaRPr lang="en-US" sz="1500" dirty="0">
              <a:latin typeface="Carlito"/>
              <a:cs typeface="Carlito"/>
            </a:endParaRPr>
          </a:p>
          <a:p>
            <a:pPr marL="1155065" lvl="2" indent="-229235">
              <a:lnSpc>
                <a:spcPts val="1785"/>
              </a:lnSpc>
              <a:buFont typeface="Arial"/>
              <a:buChar char="–"/>
              <a:tabLst>
                <a:tab pos="1155700" algn="l"/>
              </a:tabLst>
            </a:pPr>
            <a:r>
              <a:rPr lang="en-US" sz="1500" spc="-5" dirty="0">
                <a:latin typeface="Carlito"/>
                <a:cs typeface="Carlito"/>
              </a:rPr>
              <a:t>Could </a:t>
            </a:r>
            <a:r>
              <a:rPr lang="en-US" sz="1500" dirty="0">
                <a:latin typeface="Carlito"/>
                <a:cs typeface="Carlito"/>
              </a:rPr>
              <a:t>be </a:t>
            </a:r>
            <a:r>
              <a:rPr lang="en-US" sz="1500" spc="-5" dirty="0">
                <a:latin typeface="Carlito"/>
                <a:cs typeface="Carlito"/>
              </a:rPr>
              <a:t>many cycles later (if </a:t>
            </a:r>
            <a:r>
              <a:rPr lang="en-US" sz="1500" dirty="0">
                <a:latin typeface="Carlito"/>
                <a:cs typeface="Carlito"/>
              </a:rPr>
              <a:t>the </a:t>
            </a:r>
            <a:r>
              <a:rPr lang="en-US" sz="1500" spc="-5" dirty="0">
                <a:latin typeface="Carlito"/>
                <a:cs typeface="Carlito"/>
              </a:rPr>
              <a:t>instruction </a:t>
            </a:r>
            <a:r>
              <a:rPr lang="en-US" sz="1500" dirty="0">
                <a:latin typeface="Carlito"/>
                <a:cs typeface="Carlito"/>
              </a:rPr>
              <a:t>is in </a:t>
            </a:r>
            <a:r>
              <a:rPr lang="en-US" sz="1500" spc="-5" dirty="0">
                <a:latin typeface="Carlito"/>
                <a:cs typeface="Carlito"/>
              </a:rPr>
              <a:t>slow</a:t>
            </a:r>
            <a:r>
              <a:rPr lang="en-US" sz="1500" spc="-85" dirty="0">
                <a:latin typeface="Carlito"/>
                <a:cs typeface="Carlito"/>
              </a:rPr>
              <a:t> </a:t>
            </a:r>
            <a:r>
              <a:rPr lang="en-US" sz="1500" dirty="0">
                <a:latin typeface="Carlito"/>
                <a:cs typeface="Carlito"/>
              </a:rPr>
              <a:t>memory)</a:t>
            </a:r>
          </a:p>
          <a:p>
            <a:pPr marL="299085" marR="100965" indent="-287020">
              <a:lnSpc>
                <a:spcPct val="80000"/>
              </a:lnSpc>
              <a:spcBef>
                <a:spcPts val="515"/>
              </a:spcBef>
              <a:buFont typeface="Arial"/>
              <a:buChar char="–"/>
              <a:tabLst>
                <a:tab pos="299085" algn="l"/>
                <a:tab pos="299720" algn="l"/>
              </a:tabLst>
            </a:pPr>
            <a:r>
              <a:rPr lang="en-US" sz="2200" spc="-35" dirty="0">
                <a:latin typeface="Carlito"/>
                <a:cs typeface="Carlito"/>
              </a:rPr>
              <a:t>At </a:t>
            </a:r>
            <a:r>
              <a:rPr lang="en-US" sz="2200" spc="-5" dirty="0">
                <a:latin typeface="Carlito"/>
                <a:cs typeface="Carlito"/>
              </a:rPr>
              <a:t>this </a:t>
            </a:r>
            <a:r>
              <a:rPr lang="en-US" sz="2200" spc="-10" dirty="0">
                <a:latin typeface="Carlito"/>
                <a:cs typeface="Carlito"/>
              </a:rPr>
              <a:t>point, </a:t>
            </a:r>
            <a:r>
              <a:rPr lang="en-US" sz="2200" spc="-5" dirty="0">
                <a:latin typeface="Carlito"/>
                <a:cs typeface="Carlito"/>
              </a:rPr>
              <a:t>the </a:t>
            </a:r>
            <a:r>
              <a:rPr lang="en-US" sz="2200" spc="-10" dirty="0">
                <a:latin typeface="Carlito"/>
                <a:cs typeface="Carlito"/>
              </a:rPr>
              <a:t>value </a:t>
            </a:r>
            <a:r>
              <a:rPr lang="en-US" sz="2200" spc="-5" dirty="0">
                <a:latin typeface="Carlito"/>
                <a:cs typeface="Carlito"/>
              </a:rPr>
              <a:t>of the PC is </a:t>
            </a:r>
            <a:r>
              <a:rPr lang="en-US" sz="2200" spc="-10" dirty="0">
                <a:latin typeface="Carlito"/>
                <a:cs typeface="Carlito"/>
              </a:rPr>
              <a:t>changed </a:t>
            </a:r>
            <a:r>
              <a:rPr lang="en-US" sz="2200" spc="-20" dirty="0">
                <a:latin typeface="Carlito"/>
                <a:cs typeface="Carlito"/>
              </a:rPr>
              <a:t>to </a:t>
            </a:r>
            <a:r>
              <a:rPr lang="en-US" sz="2200" spc="-10" dirty="0">
                <a:latin typeface="Carlito"/>
                <a:cs typeface="Carlito"/>
              </a:rPr>
              <a:t>point </a:t>
            </a:r>
            <a:r>
              <a:rPr lang="en-US" sz="2200" spc="-20" dirty="0">
                <a:latin typeface="Carlito"/>
                <a:cs typeface="Carlito"/>
              </a:rPr>
              <a:t>to </a:t>
            </a:r>
            <a:r>
              <a:rPr lang="en-US" sz="2200" spc="-5" dirty="0">
                <a:latin typeface="Carlito"/>
                <a:cs typeface="Carlito"/>
              </a:rPr>
              <a:t>the </a:t>
            </a:r>
            <a:r>
              <a:rPr lang="en-US" sz="2200" spc="-15" dirty="0">
                <a:latin typeface="Carlito"/>
                <a:cs typeface="Carlito"/>
              </a:rPr>
              <a:t>next  </a:t>
            </a:r>
            <a:r>
              <a:rPr lang="en-US" sz="2200" spc="-10" dirty="0" smtClean="0">
                <a:latin typeface="Carlito"/>
                <a:cs typeface="Carlito"/>
              </a:rPr>
              <a:t>instruction</a:t>
            </a:r>
          </a:p>
          <a:p>
            <a:pPr marL="299085" marR="100965" indent="-287020">
              <a:lnSpc>
                <a:spcPct val="80000"/>
              </a:lnSpc>
              <a:spcBef>
                <a:spcPts val="515"/>
              </a:spcBef>
              <a:buFont typeface="Arial"/>
              <a:buChar char="–"/>
              <a:tabLst>
                <a:tab pos="299085" algn="l"/>
                <a:tab pos="299720" algn="l"/>
              </a:tabLst>
            </a:pPr>
            <a:endParaRPr lang="en-US" sz="2200" dirty="0">
              <a:latin typeface="Carlito"/>
              <a:cs typeface="Carlito"/>
            </a:endParaRPr>
          </a:p>
          <a:p>
            <a:pPr marL="697865" lvl="1" indent="-229235">
              <a:lnSpc>
                <a:spcPts val="2275"/>
              </a:lnSpc>
              <a:spcBef>
                <a:spcPts val="15"/>
              </a:spcBef>
              <a:buFont typeface="Arial"/>
              <a:buChar char="•"/>
              <a:tabLst>
                <a:tab pos="697865" algn="l"/>
                <a:tab pos="698500" algn="l"/>
              </a:tabLst>
            </a:pPr>
            <a:r>
              <a:rPr lang="en-US" sz="1900" spc="-20" dirty="0">
                <a:latin typeface="Carlito"/>
                <a:cs typeface="Carlito"/>
              </a:rPr>
              <a:t>Usually, </a:t>
            </a:r>
            <a:r>
              <a:rPr lang="en-US" sz="1900" spc="-5" dirty="0">
                <a:latin typeface="Carlito"/>
                <a:cs typeface="Carlito"/>
              </a:rPr>
              <a:t>this is </a:t>
            </a:r>
            <a:r>
              <a:rPr lang="en-US" sz="1900" spc="-10" dirty="0">
                <a:latin typeface="Carlito"/>
                <a:cs typeface="Carlito"/>
              </a:rPr>
              <a:t>just </a:t>
            </a:r>
            <a:r>
              <a:rPr lang="en-US" sz="1900" spc="-5" dirty="0">
                <a:latin typeface="Carlito"/>
                <a:cs typeface="Carlito"/>
              </a:rPr>
              <a:t>an</a:t>
            </a:r>
            <a:r>
              <a:rPr lang="en-US" sz="1900" spc="5" dirty="0">
                <a:latin typeface="Carlito"/>
                <a:cs typeface="Carlito"/>
              </a:rPr>
              <a:t> </a:t>
            </a:r>
            <a:r>
              <a:rPr lang="en-US" sz="1900" spc="-10" dirty="0">
                <a:latin typeface="Carlito"/>
                <a:cs typeface="Carlito"/>
              </a:rPr>
              <a:t>increment</a:t>
            </a:r>
            <a:endParaRPr lang="en-US" sz="1900" dirty="0">
              <a:latin typeface="Carlito"/>
              <a:cs typeface="Carlito"/>
            </a:endParaRPr>
          </a:p>
          <a:p>
            <a:endParaRPr lang="en-US" dirty="0"/>
          </a:p>
        </p:txBody>
      </p:sp>
    </p:spTree>
    <p:extLst>
      <p:ext uri="{BB962C8B-B14F-4D97-AF65-F5344CB8AC3E}">
        <p14:creationId xmlns:p14="http://schemas.microsoft.com/office/powerpoint/2010/main" val="191989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1891"/>
          </a:xfrm>
        </p:spPr>
        <p:txBody>
          <a:bodyPr>
            <a:normAutofit fontScale="90000"/>
          </a:bodyPr>
          <a:lstStyle/>
          <a:p>
            <a:r>
              <a:rPr lang="en-US" spc="-15" dirty="0">
                <a:solidFill>
                  <a:srgbClr val="FF0000"/>
                </a:solidFill>
                <a:latin typeface="Carlito"/>
                <a:cs typeface="Carlito"/>
              </a:rPr>
              <a:t>Executing </a:t>
            </a:r>
            <a:r>
              <a:rPr lang="en-US" dirty="0">
                <a:solidFill>
                  <a:srgbClr val="FF0000"/>
                </a:solidFill>
                <a:latin typeface="Carlito"/>
                <a:cs typeface="Carlito"/>
              </a:rPr>
              <a:t>an</a:t>
            </a:r>
            <a:r>
              <a:rPr lang="en-US" spc="-20" dirty="0">
                <a:solidFill>
                  <a:srgbClr val="FF0000"/>
                </a:solidFill>
                <a:latin typeface="Carlito"/>
                <a:cs typeface="Carlito"/>
              </a:rPr>
              <a:t> </a:t>
            </a:r>
            <a:r>
              <a:rPr lang="en-US" spc="-10" dirty="0">
                <a:solidFill>
                  <a:srgbClr val="FF0000"/>
                </a:solidFill>
                <a:latin typeface="Carlito"/>
                <a:cs typeface="Carlito"/>
              </a:rPr>
              <a:t>Instruction</a:t>
            </a:r>
            <a:endParaRPr lang="en-US" dirty="0"/>
          </a:p>
        </p:txBody>
      </p:sp>
      <p:sp>
        <p:nvSpPr>
          <p:cNvPr id="3" name="Content Placeholder 2"/>
          <p:cNvSpPr>
            <a:spLocks noGrp="1"/>
          </p:cNvSpPr>
          <p:nvPr>
            <p:ph idx="1"/>
          </p:nvPr>
        </p:nvSpPr>
        <p:spPr>
          <a:xfrm>
            <a:off x="677334" y="1343892"/>
            <a:ext cx="8596668" cy="4614344"/>
          </a:xfrm>
        </p:spPr>
        <p:txBody>
          <a:bodyPr>
            <a:normAutofit fontScale="92500" lnSpcReduction="10000"/>
          </a:bodyPr>
          <a:lstStyle/>
          <a:p>
            <a:pPr marL="723265" indent="-229235">
              <a:lnSpc>
                <a:spcPts val="2280"/>
              </a:lnSpc>
              <a:spcBef>
                <a:spcPts val="105"/>
              </a:spcBef>
              <a:buFont typeface="Arial"/>
              <a:buChar char="•"/>
              <a:tabLst>
                <a:tab pos="723265" algn="l"/>
                <a:tab pos="723900" algn="l"/>
              </a:tabLst>
            </a:pPr>
            <a:r>
              <a:rPr lang="en-US" sz="2000" dirty="0">
                <a:latin typeface="Carlito"/>
                <a:cs typeface="Carlito"/>
              </a:rPr>
              <a:t>But if </a:t>
            </a:r>
            <a:r>
              <a:rPr lang="en-US" sz="2000" spc="-5" dirty="0">
                <a:latin typeface="Carlito"/>
                <a:cs typeface="Carlito"/>
              </a:rPr>
              <a:t>there is </a:t>
            </a:r>
            <a:r>
              <a:rPr lang="en-US" sz="2000" dirty="0">
                <a:latin typeface="Carlito"/>
                <a:cs typeface="Carlito"/>
              </a:rPr>
              <a:t>a </a:t>
            </a:r>
            <a:r>
              <a:rPr lang="en-US" sz="2000" spc="-5" dirty="0">
                <a:latin typeface="Carlito"/>
                <a:cs typeface="Carlito"/>
              </a:rPr>
              <a:t>jump/branch </a:t>
            </a:r>
            <a:r>
              <a:rPr lang="en-US" sz="2000" dirty="0">
                <a:latin typeface="Carlito"/>
                <a:cs typeface="Carlito"/>
              </a:rPr>
              <a:t>in the </a:t>
            </a:r>
            <a:r>
              <a:rPr lang="en-US" sz="2000" spc="-5" dirty="0">
                <a:latin typeface="Carlito"/>
                <a:cs typeface="Carlito"/>
              </a:rPr>
              <a:t>code, </a:t>
            </a:r>
            <a:r>
              <a:rPr lang="en-US" sz="2000" dirty="0">
                <a:latin typeface="Carlito"/>
                <a:cs typeface="Carlito"/>
              </a:rPr>
              <a:t>the </a:t>
            </a:r>
            <a:r>
              <a:rPr lang="en-US" sz="2000" spc="-10" dirty="0">
                <a:latin typeface="Carlito"/>
                <a:cs typeface="Carlito"/>
              </a:rPr>
              <a:t>increment </a:t>
            </a:r>
            <a:r>
              <a:rPr lang="en-US" sz="2000" spc="-5" dirty="0">
                <a:latin typeface="Carlito"/>
                <a:cs typeface="Carlito"/>
              </a:rPr>
              <a:t>will</a:t>
            </a:r>
            <a:r>
              <a:rPr lang="en-US" sz="2000" spc="-15" dirty="0">
                <a:latin typeface="Carlito"/>
                <a:cs typeface="Carlito"/>
              </a:rPr>
              <a:t> </a:t>
            </a:r>
            <a:r>
              <a:rPr lang="en-US" sz="2000" spc="-5" dirty="0">
                <a:latin typeface="Carlito"/>
                <a:cs typeface="Carlito"/>
              </a:rPr>
              <a:t>be</a:t>
            </a:r>
            <a:endParaRPr lang="en-US" sz="2000" dirty="0">
              <a:latin typeface="Carlito"/>
              <a:cs typeface="Carlito"/>
            </a:endParaRPr>
          </a:p>
          <a:p>
            <a:pPr marL="723265">
              <a:lnSpc>
                <a:spcPts val="2280"/>
              </a:lnSpc>
            </a:pPr>
            <a:r>
              <a:rPr lang="en-US" sz="2000" spc="-15" dirty="0">
                <a:latin typeface="Carlito"/>
                <a:cs typeface="Carlito"/>
              </a:rPr>
              <a:t>different</a:t>
            </a:r>
            <a:endParaRPr lang="en-US" sz="2000" dirty="0">
              <a:latin typeface="Carlito"/>
              <a:cs typeface="Carlito"/>
            </a:endParaRPr>
          </a:p>
          <a:p>
            <a:pPr marL="324485" indent="-287020">
              <a:lnSpc>
                <a:spcPct val="100000"/>
              </a:lnSpc>
              <a:spcBef>
                <a:spcPts val="260"/>
              </a:spcBef>
              <a:buFont typeface="Arial"/>
              <a:buChar char="–"/>
              <a:tabLst>
                <a:tab pos="325120" algn="l"/>
              </a:tabLst>
            </a:pPr>
            <a:r>
              <a:rPr lang="en-US" sz="2400" spc="-5" dirty="0">
                <a:latin typeface="Carlito"/>
                <a:cs typeface="Carlito"/>
              </a:rPr>
              <a:t>The CPU </a:t>
            </a:r>
            <a:r>
              <a:rPr lang="en-US" sz="2400" dirty="0">
                <a:latin typeface="Carlito"/>
                <a:cs typeface="Carlito"/>
              </a:rPr>
              <a:t>then acts </a:t>
            </a:r>
            <a:r>
              <a:rPr lang="en-US" sz="2400" spc="-5" dirty="0">
                <a:latin typeface="Carlito"/>
                <a:cs typeface="Carlito"/>
              </a:rPr>
              <a:t>on </a:t>
            </a:r>
            <a:r>
              <a:rPr lang="en-US" sz="2400" dirty="0">
                <a:latin typeface="Carlito"/>
                <a:cs typeface="Carlito"/>
              </a:rPr>
              <a:t>the </a:t>
            </a:r>
            <a:r>
              <a:rPr lang="en-US" sz="2400" spc="-5" dirty="0">
                <a:latin typeface="Carlito"/>
                <a:cs typeface="Carlito"/>
              </a:rPr>
              <a:t>instruction </a:t>
            </a:r>
            <a:r>
              <a:rPr lang="en-US" sz="2400" dirty="0">
                <a:latin typeface="Carlito"/>
                <a:cs typeface="Carlito"/>
              </a:rPr>
              <a:t>in the</a:t>
            </a:r>
            <a:r>
              <a:rPr lang="en-US" sz="2400" spc="-100" dirty="0">
                <a:latin typeface="Carlito"/>
                <a:cs typeface="Carlito"/>
              </a:rPr>
              <a:t> </a:t>
            </a:r>
            <a:r>
              <a:rPr lang="en-US" sz="2400" dirty="0">
                <a:latin typeface="Carlito"/>
                <a:cs typeface="Carlito"/>
              </a:rPr>
              <a:t>IR</a:t>
            </a:r>
          </a:p>
          <a:p>
            <a:pPr marL="324485" marR="69850" indent="-287020">
              <a:lnSpc>
                <a:spcPts val="2590"/>
              </a:lnSpc>
              <a:spcBef>
                <a:spcPts val="615"/>
              </a:spcBef>
              <a:buFont typeface="Arial"/>
              <a:buChar char="–"/>
              <a:tabLst>
                <a:tab pos="325120" algn="l"/>
              </a:tabLst>
            </a:pPr>
            <a:r>
              <a:rPr lang="en-US" sz="2400" spc="-10" dirty="0">
                <a:latin typeface="Carlito"/>
                <a:cs typeface="Carlito"/>
              </a:rPr>
              <a:t>1</a:t>
            </a:r>
            <a:r>
              <a:rPr lang="en-US" sz="2400" spc="-15" baseline="24305" dirty="0">
                <a:latin typeface="Carlito"/>
                <a:cs typeface="Carlito"/>
              </a:rPr>
              <a:t>st </a:t>
            </a:r>
            <a:r>
              <a:rPr lang="en-US" sz="2400" dirty="0">
                <a:latin typeface="Carlito"/>
                <a:cs typeface="Carlito"/>
              </a:rPr>
              <a:t>, the type </a:t>
            </a:r>
            <a:r>
              <a:rPr lang="en-US" sz="2400" spc="-5" dirty="0">
                <a:latin typeface="Carlito"/>
                <a:cs typeface="Carlito"/>
              </a:rPr>
              <a:t>of instruction </a:t>
            </a:r>
            <a:r>
              <a:rPr lang="en-US" sz="2400" dirty="0">
                <a:latin typeface="Carlito"/>
                <a:cs typeface="Carlito"/>
              </a:rPr>
              <a:t>is </a:t>
            </a:r>
            <a:r>
              <a:rPr lang="en-US" sz="2400" spc="-5" dirty="0">
                <a:latin typeface="Carlito"/>
                <a:cs typeface="Carlito"/>
              </a:rPr>
              <a:t>determined </a:t>
            </a:r>
            <a:r>
              <a:rPr lang="en-US" sz="2400" spc="-10" dirty="0">
                <a:latin typeface="Carlito"/>
                <a:cs typeface="Carlito"/>
              </a:rPr>
              <a:t>by </a:t>
            </a:r>
            <a:r>
              <a:rPr lang="en-US" sz="2400" dirty="0">
                <a:latin typeface="Carlito"/>
                <a:cs typeface="Carlito"/>
              </a:rPr>
              <a:t>the </a:t>
            </a:r>
            <a:r>
              <a:rPr lang="en-US" sz="2400" spc="-15" dirty="0">
                <a:latin typeface="Carlito"/>
                <a:cs typeface="Carlito"/>
              </a:rPr>
              <a:t>control  </a:t>
            </a:r>
            <a:r>
              <a:rPr lang="en-US" sz="2400" spc="-5" dirty="0">
                <a:latin typeface="Carlito"/>
                <a:cs typeface="Carlito"/>
              </a:rPr>
              <a:t>unit</a:t>
            </a:r>
            <a:endParaRPr lang="en-US" sz="2400" dirty="0">
              <a:latin typeface="Carlito"/>
              <a:cs typeface="Carlito"/>
            </a:endParaRPr>
          </a:p>
          <a:p>
            <a:pPr marL="324485" indent="-287020">
              <a:lnSpc>
                <a:spcPct val="100000"/>
              </a:lnSpc>
              <a:spcBef>
                <a:spcPts val="254"/>
              </a:spcBef>
              <a:buFont typeface="Arial"/>
              <a:buChar char="–"/>
              <a:tabLst>
                <a:tab pos="325120" algn="l"/>
              </a:tabLst>
            </a:pPr>
            <a:r>
              <a:rPr lang="en-US" sz="2400" spc="-5" dirty="0">
                <a:latin typeface="Carlito"/>
                <a:cs typeface="Carlito"/>
              </a:rPr>
              <a:t>The instruction </a:t>
            </a:r>
            <a:r>
              <a:rPr lang="en-US" sz="2400" spc="-10" dirty="0">
                <a:latin typeface="Carlito"/>
                <a:cs typeface="Carlito"/>
              </a:rPr>
              <a:t>could </a:t>
            </a:r>
            <a:r>
              <a:rPr lang="en-US" sz="2400" spc="-5" dirty="0">
                <a:latin typeface="Carlito"/>
                <a:cs typeface="Carlito"/>
              </a:rPr>
              <a:t>be one</a:t>
            </a:r>
            <a:r>
              <a:rPr lang="en-US" sz="2400" spc="-35" dirty="0">
                <a:latin typeface="Carlito"/>
                <a:cs typeface="Carlito"/>
              </a:rPr>
              <a:t> </a:t>
            </a:r>
            <a:r>
              <a:rPr lang="en-US" sz="2400" dirty="0">
                <a:latin typeface="Carlito"/>
                <a:cs typeface="Carlito"/>
              </a:rPr>
              <a:t>which</a:t>
            </a:r>
          </a:p>
          <a:p>
            <a:pPr marL="723265" lvl="1" indent="-229235">
              <a:lnSpc>
                <a:spcPct val="100000"/>
              </a:lnSpc>
              <a:spcBef>
                <a:spcPts val="245"/>
              </a:spcBef>
              <a:buFont typeface="Arial"/>
              <a:buChar char="•"/>
              <a:tabLst>
                <a:tab pos="723265" algn="l"/>
                <a:tab pos="723900" algn="l"/>
              </a:tabLst>
            </a:pPr>
            <a:r>
              <a:rPr lang="en-US" sz="2000" spc="-10" dirty="0">
                <a:latin typeface="Carlito"/>
                <a:cs typeface="Carlito"/>
              </a:rPr>
              <a:t>Move </a:t>
            </a:r>
            <a:r>
              <a:rPr lang="en-US" sz="2000" spc="-15" dirty="0">
                <a:latin typeface="Carlito"/>
                <a:cs typeface="Carlito"/>
              </a:rPr>
              <a:t>data </a:t>
            </a:r>
            <a:r>
              <a:rPr lang="en-US" sz="2000" spc="-10" dirty="0">
                <a:latin typeface="Carlito"/>
                <a:cs typeface="Carlito"/>
              </a:rPr>
              <a:t>around </a:t>
            </a:r>
            <a:r>
              <a:rPr lang="en-US" sz="2000" dirty="0">
                <a:latin typeface="Carlito"/>
                <a:cs typeface="Carlito"/>
              </a:rPr>
              <a:t>(e.g.</a:t>
            </a:r>
            <a:r>
              <a:rPr lang="en-US" sz="2000" spc="445" dirty="0">
                <a:latin typeface="Carlito"/>
                <a:cs typeface="Carlito"/>
              </a:rPr>
              <a:t> </a:t>
            </a:r>
            <a:r>
              <a:rPr lang="en-US" sz="2000" spc="-5" dirty="0">
                <a:latin typeface="Courier New"/>
                <a:cs typeface="Courier New"/>
              </a:rPr>
              <a:t>a=b;</a:t>
            </a:r>
            <a:r>
              <a:rPr lang="en-US" sz="2000" spc="-5" dirty="0">
                <a:latin typeface="Carlito"/>
                <a:cs typeface="Carlito"/>
              </a:rPr>
              <a:t>)</a:t>
            </a:r>
            <a:endParaRPr lang="en-US" sz="2000" dirty="0">
              <a:latin typeface="Carlito"/>
              <a:cs typeface="Carlito"/>
            </a:endParaRPr>
          </a:p>
          <a:p>
            <a:pPr marL="723265" lvl="1" indent="-229235">
              <a:lnSpc>
                <a:spcPct val="100000"/>
              </a:lnSpc>
              <a:spcBef>
                <a:spcPts val="240"/>
              </a:spcBef>
              <a:buFont typeface="Arial"/>
              <a:buChar char="•"/>
              <a:tabLst>
                <a:tab pos="723265" algn="l"/>
                <a:tab pos="723900" algn="l"/>
              </a:tabLst>
            </a:pPr>
            <a:r>
              <a:rPr lang="en-US" sz="2000" spc="-5" dirty="0">
                <a:latin typeface="Carlito"/>
                <a:cs typeface="Carlito"/>
              </a:rPr>
              <a:t>Combine </a:t>
            </a:r>
            <a:r>
              <a:rPr lang="en-US" sz="2000" spc="-15" dirty="0">
                <a:latin typeface="Carlito"/>
                <a:cs typeface="Carlito"/>
              </a:rPr>
              <a:t>to </a:t>
            </a:r>
            <a:r>
              <a:rPr lang="en-US" sz="2000" spc="-5" dirty="0">
                <a:latin typeface="Carlito"/>
                <a:cs typeface="Carlito"/>
              </a:rPr>
              <a:t>operands </a:t>
            </a:r>
            <a:r>
              <a:rPr lang="en-US" sz="2000" dirty="0">
                <a:latin typeface="Carlito"/>
                <a:cs typeface="Carlito"/>
              </a:rPr>
              <a:t>(e.g.</a:t>
            </a:r>
            <a:r>
              <a:rPr lang="en-US" sz="2000" spc="420" dirty="0">
                <a:latin typeface="Carlito"/>
                <a:cs typeface="Carlito"/>
              </a:rPr>
              <a:t> </a:t>
            </a:r>
            <a:r>
              <a:rPr lang="en-US" sz="2000" spc="-5" dirty="0">
                <a:latin typeface="Courier New"/>
                <a:cs typeface="Courier New"/>
              </a:rPr>
              <a:t>c=</a:t>
            </a:r>
            <a:r>
              <a:rPr lang="en-US" sz="2000" spc="-5" dirty="0" err="1">
                <a:latin typeface="Courier New"/>
                <a:cs typeface="Courier New"/>
              </a:rPr>
              <a:t>a+b</a:t>
            </a:r>
            <a:r>
              <a:rPr lang="en-US" sz="2000" spc="-5" dirty="0">
                <a:latin typeface="Courier New"/>
                <a:cs typeface="Courier New"/>
              </a:rPr>
              <a:t>;</a:t>
            </a:r>
            <a:r>
              <a:rPr lang="en-US" sz="2000" spc="-5" dirty="0">
                <a:latin typeface="Carlito"/>
                <a:cs typeface="Carlito"/>
              </a:rPr>
              <a:t>)</a:t>
            </a:r>
            <a:endParaRPr lang="en-US" sz="2000" dirty="0">
              <a:latin typeface="Carlito"/>
              <a:cs typeface="Carlito"/>
            </a:endParaRPr>
          </a:p>
          <a:p>
            <a:pPr marL="723265" lvl="1" indent="-229235">
              <a:lnSpc>
                <a:spcPct val="100000"/>
              </a:lnSpc>
              <a:spcBef>
                <a:spcPts val="265"/>
              </a:spcBef>
              <a:buFont typeface="Arial"/>
              <a:buChar char="•"/>
              <a:tabLst>
                <a:tab pos="723265" algn="l"/>
                <a:tab pos="723900" algn="l"/>
              </a:tabLst>
            </a:pPr>
            <a:r>
              <a:rPr lang="en-US" sz="2000" spc="-5" dirty="0">
                <a:latin typeface="Carlito"/>
                <a:cs typeface="Carlito"/>
              </a:rPr>
              <a:t>Manipulate one </a:t>
            </a:r>
            <a:r>
              <a:rPr lang="en-US" sz="2000" spc="-10" dirty="0">
                <a:latin typeface="Carlito"/>
                <a:cs typeface="Carlito"/>
              </a:rPr>
              <a:t>operand </a:t>
            </a:r>
            <a:r>
              <a:rPr lang="en-US" sz="2000" dirty="0">
                <a:latin typeface="Carlito"/>
                <a:cs typeface="Carlito"/>
              </a:rPr>
              <a:t>(e.g. </a:t>
            </a:r>
            <a:r>
              <a:rPr lang="en-US" sz="2000" spc="-5" dirty="0">
                <a:latin typeface="Carlito"/>
                <a:cs typeface="Carlito"/>
              </a:rPr>
              <a:t>bit</a:t>
            </a:r>
            <a:r>
              <a:rPr lang="en-US" sz="2000" spc="-35" dirty="0">
                <a:latin typeface="Carlito"/>
                <a:cs typeface="Carlito"/>
              </a:rPr>
              <a:t> </a:t>
            </a:r>
            <a:r>
              <a:rPr lang="en-US" sz="2000" spc="-10" dirty="0">
                <a:latin typeface="Carlito"/>
                <a:cs typeface="Carlito"/>
              </a:rPr>
              <a:t>shift/rotation)</a:t>
            </a:r>
            <a:endParaRPr lang="en-US" sz="2000" dirty="0">
              <a:latin typeface="Carlito"/>
              <a:cs typeface="Carlito"/>
            </a:endParaRPr>
          </a:p>
          <a:p>
            <a:pPr marL="723265" lvl="1" indent="-229235">
              <a:lnSpc>
                <a:spcPct val="100000"/>
              </a:lnSpc>
              <a:spcBef>
                <a:spcPts val="240"/>
              </a:spcBef>
              <a:buFont typeface="Arial"/>
              <a:buChar char="•"/>
              <a:tabLst>
                <a:tab pos="723265" algn="l"/>
                <a:tab pos="723900" algn="l"/>
              </a:tabLst>
            </a:pPr>
            <a:r>
              <a:rPr lang="en-US" sz="2000" spc="-5" dirty="0">
                <a:latin typeface="Carlito"/>
                <a:cs typeface="Carlito"/>
              </a:rPr>
              <a:t>Does </a:t>
            </a:r>
            <a:r>
              <a:rPr lang="en-US" sz="2000" dirty="0">
                <a:latin typeface="Carlito"/>
                <a:cs typeface="Carlito"/>
              </a:rPr>
              <a:t>a </a:t>
            </a:r>
            <a:r>
              <a:rPr lang="en-US" sz="2000" spc="-10" dirty="0">
                <a:latin typeface="Carlito"/>
                <a:cs typeface="Carlito"/>
              </a:rPr>
              <a:t>test/comparison </a:t>
            </a:r>
            <a:r>
              <a:rPr lang="en-US" sz="2000" dirty="0">
                <a:latin typeface="Carlito"/>
                <a:cs typeface="Carlito"/>
              </a:rPr>
              <a:t>and changes the </a:t>
            </a:r>
            <a:r>
              <a:rPr lang="en-US" sz="2000" spc="-15" dirty="0">
                <a:latin typeface="Carlito"/>
                <a:cs typeface="Carlito"/>
              </a:rPr>
              <a:t>program</a:t>
            </a:r>
            <a:r>
              <a:rPr lang="en-US" sz="2000" spc="-70" dirty="0">
                <a:latin typeface="Carlito"/>
                <a:cs typeface="Carlito"/>
              </a:rPr>
              <a:t> </a:t>
            </a:r>
            <a:r>
              <a:rPr lang="en-US" sz="2000" spc="-5" dirty="0">
                <a:latin typeface="Carlito"/>
                <a:cs typeface="Carlito"/>
              </a:rPr>
              <a:t>flow</a:t>
            </a:r>
            <a:endParaRPr lang="en-US" sz="2000" dirty="0">
              <a:latin typeface="Carlito"/>
              <a:cs typeface="Carlito"/>
            </a:endParaRPr>
          </a:p>
          <a:p>
            <a:pPr marL="324485" indent="-287020">
              <a:lnSpc>
                <a:spcPct val="100000"/>
              </a:lnSpc>
              <a:spcBef>
                <a:spcPts val="260"/>
              </a:spcBef>
              <a:buFont typeface="Arial"/>
              <a:buChar char="–"/>
              <a:tabLst>
                <a:tab pos="325120" algn="l"/>
              </a:tabLst>
            </a:pPr>
            <a:r>
              <a:rPr lang="en-US" sz="2400" spc="-5" dirty="0">
                <a:latin typeface="Carlito"/>
                <a:cs typeface="Carlito"/>
              </a:rPr>
              <a:t>Other </a:t>
            </a:r>
            <a:r>
              <a:rPr lang="en-US" sz="2400" dirty="0">
                <a:latin typeface="Carlito"/>
                <a:cs typeface="Carlito"/>
              </a:rPr>
              <a:t>type </a:t>
            </a:r>
            <a:r>
              <a:rPr lang="en-US" sz="2400" spc="-5" dirty="0">
                <a:latin typeface="Carlito"/>
                <a:cs typeface="Carlito"/>
              </a:rPr>
              <a:t>of instructions </a:t>
            </a:r>
            <a:r>
              <a:rPr lang="en-US" sz="2400" spc="-15" dirty="0">
                <a:latin typeface="Carlito"/>
                <a:cs typeface="Carlito"/>
              </a:rPr>
              <a:t>are </a:t>
            </a:r>
            <a:r>
              <a:rPr lang="en-US" sz="2400" spc="-5" dirty="0">
                <a:latin typeface="Carlito"/>
                <a:cs typeface="Carlito"/>
              </a:rPr>
              <a:t>used</a:t>
            </a:r>
            <a:r>
              <a:rPr lang="en-US" sz="2400" spc="-55" dirty="0">
                <a:latin typeface="Carlito"/>
                <a:cs typeface="Carlito"/>
              </a:rPr>
              <a:t> </a:t>
            </a:r>
            <a:r>
              <a:rPr lang="en-US" sz="2400" spc="-15" dirty="0">
                <a:latin typeface="Carlito"/>
                <a:cs typeface="Carlito"/>
              </a:rPr>
              <a:t>to</a:t>
            </a:r>
            <a:endParaRPr lang="en-US" sz="2400" dirty="0">
              <a:latin typeface="Carlito"/>
              <a:cs typeface="Carlito"/>
            </a:endParaRPr>
          </a:p>
          <a:p>
            <a:pPr marL="723265" lvl="1" indent="-229235">
              <a:lnSpc>
                <a:spcPct val="100000"/>
              </a:lnSpc>
              <a:spcBef>
                <a:spcPts val="270"/>
              </a:spcBef>
              <a:buFont typeface="Arial"/>
              <a:buChar char="•"/>
              <a:tabLst>
                <a:tab pos="723265" algn="l"/>
                <a:tab pos="723900" algn="l"/>
              </a:tabLst>
            </a:pPr>
            <a:r>
              <a:rPr lang="en-US" sz="2000" spc="-5" dirty="0">
                <a:latin typeface="Carlito"/>
                <a:cs typeface="Carlito"/>
              </a:rPr>
              <a:t>Call </a:t>
            </a:r>
            <a:r>
              <a:rPr lang="en-US" sz="2000" dirty="0">
                <a:latin typeface="Carlito"/>
                <a:cs typeface="Carlito"/>
              </a:rPr>
              <a:t>in a </a:t>
            </a:r>
            <a:r>
              <a:rPr lang="en-US" sz="2000" spc="-5" dirty="0">
                <a:latin typeface="Carlito"/>
                <a:cs typeface="Carlito"/>
              </a:rPr>
              <a:t>new </a:t>
            </a:r>
            <a:r>
              <a:rPr lang="en-US" sz="2000" spc="-10" dirty="0">
                <a:latin typeface="Carlito"/>
                <a:cs typeface="Carlito"/>
              </a:rPr>
              <a:t>procedure </a:t>
            </a:r>
            <a:r>
              <a:rPr lang="en-US" sz="2000" spc="-5" dirty="0">
                <a:latin typeface="Carlito"/>
                <a:cs typeface="Carlito"/>
              </a:rPr>
              <a:t>or </a:t>
            </a:r>
            <a:r>
              <a:rPr lang="en-US" sz="2000" dirty="0">
                <a:latin typeface="Carlito"/>
                <a:cs typeface="Carlito"/>
              </a:rPr>
              <a:t>function (need </a:t>
            </a:r>
            <a:r>
              <a:rPr lang="en-US" sz="2000" spc="-15" dirty="0">
                <a:latin typeface="Carlito"/>
                <a:cs typeface="Carlito"/>
              </a:rPr>
              <a:t>to </a:t>
            </a:r>
            <a:r>
              <a:rPr lang="en-US" sz="2000" dirty="0">
                <a:latin typeface="Carlito"/>
                <a:cs typeface="Carlito"/>
              </a:rPr>
              <a:t>change</a:t>
            </a:r>
            <a:r>
              <a:rPr lang="en-US" sz="2000" spc="-90" dirty="0">
                <a:latin typeface="Carlito"/>
                <a:cs typeface="Carlito"/>
              </a:rPr>
              <a:t> </a:t>
            </a:r>
            <a:r>
              <a:rPr lang="en-US" sz="2000" dirty="0">
                <a:latin typeface="Carlito"/>
                <a:cs typeface="Carlito"/>
              </a:rPr>
              <a:t>PC)</a:t>
            </a:r>
          </a:p>
          <a:p>
            <a:pPr marL="723265" lvl="1" indent="-229235">
              <a:lnSpc>
                <a:spcPct val="100000"/>
              </a:lnSpc>
              <a:spcBef>
                <a:spcPts val="240"/>
              </a:spcBef>
              <a:buFont typeface="Arial"/>
              <a:buChar char="•"/>
              <a:tabLst>
                <a:tab pos="723265" algn="l"/>
                <a:tab pos="723900" algn="l"/>
              </a:tabLst>
            </a:pPr>
            <a:r>
              <a:rPr lang="en-US" sz="2000" spc="-5" dirty="0">
                <a:latin typeface="Carlito"/>
                <a:cs typeface="Carlito"/>
              </a:rPr>
              <a:t>Do</a:t>
            </a:r>
            <a:r>
              <a:rPr lang="en-US" sz="2000" spc="-40" dirty="0">
                <a:latin typeface="Carlito"/>
                <a:cs typeface="Carlito"/>
              </a:rPr>
              <a:t> </a:t>
            </a:r>
            <a:r>
              <a:rPr lang="en-US" sz="2000" dirty="0">
                <a:latin typeface="Carlito"/>
                <a:cs typeface="Carlito"/>
              </a:rPr>
              <a:t>I/O</a:t>
            </a:r>
          </a:p>
          <a:p>
            <a:pPr marL="723265" lvl="1" indent="-229235">
              <a:lnSpc>
                <a:spcPct val="100000"/>
              </a:lnSpc>
              <a:spcBef>
                <a:spcPts val="240"/>
              </a:spcBef>
              <a:buFont typeface="Arial"/>
              <a:buChar char="•"/>
              <a:tabLst>
                <a:tab pos="723265" algn="l"/>
                <a:tab pos="723900" algn="l"/>
              </a:tabLst>
            </a:pPr>
            <a:r>
              <a:rPr lang="en-US" sz="2000" spc="-10" dirty="0">
                <a:latin typeface="Carlito"/>
                <a:cs typeface="Carlito"/>
              </a:rPr>
              <a:t>Control</a:t>
            </a:r>
            <a:r>
              <a:rPr lang="en-US" sz="2000" spc="-35" dirty="0">
                <a:latin typeface="Carlito"/>
                <a:cs typeface="Carlito"/>
              </a:rPr>
              <a:t> </a:t>
            </a:r>
            <a:r>
              <a:rPr lang="en-US" sz="2000" spc="-5" dirty="0">
                <a:latin typeface="Carlito"/>
                <a:cs typeface="Carlito"/>
              </a:rPr>
              <a:t>loops</a:t>
            </a:r>
            <a:endParaRPr lang="en-US" sz="2000" dirty="0">
              <a:latin typeface="Carlito"/>
              <a:cs typeface="Carlito"/>
            </a:endParaRPr>
          </a:p>
          <a:p>
            <a:pPr marL="723265" lvl="1" indent="-229235">
              <a:lnSpc>
                <a:spcPct val="100000"/>
              </a:lnSpc>
              <a:spcBef>
                <a:spcPts val="240"/>
              </a:spcBef>
              <a:buFont typeface="Arial"/>
              <a:buChar char="•"/>
              <a:tabLst>
                <a:tab pos="723265" algn="l"/>
                <a:tab pos="723900" algn="l"/>
              </a:tabLst>
            </a:pPr>
            <a:r>
              <a:rPr lang="en-US" sz="2000" spc="-5" dirty="0">
                <a:latin typeface="Carlito"/>
                <a:cs typeface="Carlito"/>
              </a:rPr>
              <a:t>Do other special</a:t>
            </a:r>
            <a:r>
              <a:rPr lang="en-US" sz="2000" spc="-25" dirty="0">
                <a:latin typeface="Carlito"/>
                <a:cs typeface="Carlito"/>
              </a:rPr>
              <a:t> </a:t>
            </a:r>
            <a:r>
              <a:rPr lang="en-US" sz="2000" spc="-10" dirty="0">
                <a:latin typeface="Carlito"/>
                <a:cs typeface="Carlito"/>
              </a:rPr>
              <a:t>operation</a:t>
            </a:r>
            <a:endParaRPr lang="en-US" dirty="0"/>
          </a:p>
        </p:txBody>
      </p:sp>
    </p:spTree>
    <p:extLst>
      <p:ext uri="{BB962C8B-B14F-4D97-AF65-F5344CB8AC3E}">
        <p14:creationId xmlns:p14="http://schemas.microsoft.com/office/powerpoint/2010/main" val="371483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5725"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201263" y="672589"/>
            <a:ext cx="7592695" cy="5316199"/>
          </a:xfrm>
          <a:prstGeom prst="rect">
            <a:avLst/>
          </a:prstGeom>
        </p:spPr>
        <p:txBody>
          <a:bodyPr vert="horz" wrap="square" lIns="0" tIns="47625" rIns="0" bIns="0" rtlCol="0">
            <a:spAutoFit/>
          </a:bodyPr>
          <a:lstStyle/>
          <a:p>
            <a:pPr marL="299085" marR="29845" indent="-287020">
              <a:lnSpc>
                <a:spcPts val="2160"/>
              </a:lnSpc>
              <a:spcBef>
                <a:spcPts val="375"/>
              </a:spcBef>
              <a:buFont typeface="Arial"/>
              <a:buChar char="–"/>
              <a:tabLst>
                <a:tab pos="299085" algn="l"/>
                <a:tab pos="299720" algn="l"/>
              </a:tabLst>
            </a:pPr>
            <a:r>
              <a:rPr sz="2000" dirty="0">
                <a:latin typeface="Carlito"/>
                <a:cs typeface="Carlito"/>
              </a:rPr>
              <a:t>Once the type </a:t>
            </a:r>
            <a:r>
              <a:rPr sz="2000" spc="-5" dirty="0">
                <a:latin typeface="Carlito"/>
                <a:cs typeface="Carlito"/>
              </a:rPr>
              <a:t>of instruction has </a:t>
            </a:r>
            <a:r>
              <a:rPr sz="2000" dirty="0">
                <a:latin typeface="Carlito"/>
                <a:cs typeface="Carlito"/>
              </a:rPr>
              <a:t>been deduced, </a:t>
            </a:r>
            <a:r>
              <a:rPr sz="2000" spc="-10" dirty="0">
                <a:latin typeface="Carlito"/>
                <a:cs typeface="Carlito"/>
              </a:rPr>
              <a:t>any </a:t>
            </a:r>
            <a:r>
              <a:rPr sz="2000" spc="-15" dirty="0">
                <a:latin typeface="Carlito"/>
                <a:cs typeface="Carlito"/>
              </a:rPr>
              <a:t>data </a:t>
            </a:r>
            <a:r>
              <a:rPr sz="2000" dirty="0">
                <a:latin typeface="Carlito"/>
                <a:cs typeface="Carlito"/>
              </a:rPr>
              <a:t>needed </a:t>
            </a:r>
            <a:r>
              <a:rPr sz="2000" spc="-10" dirty="0">
                <a:latin typeface="Carlito"/>
                <a:cs typeface="Carlito"/>
              </a:rPr>
              <a:t>must  </a:t>
            </a:r>
            <a:r>
              <a:rPr sz="2000" spc="-5" dirty="0">
                <a:latin typeface="Carlito"/>
                <a:cs typeface="Carlito"/>
              </a:rPr>
              <a:t>be </a:t>
            </a:r>
            <a:r>
              <a:rPr sz="2000" spc="-15" dirty="0">
                <a:latin typeface="Carlito"/>
                <a:cs typeface="Carlito"/>
              </a:rPr>
              <a:t>fetched </a:t>
            </a:r>
            <a:r>
              <a:rPr sz="2000" spc="-10" dirty="0">
                <a:latin typeface="Carlito"/>
                <a:cs typeface="Carlito"/>
              </a:rPr>
              <a:t>from </a:t>
            </a:r>
            <a:r>
              <a:rPr sz="2000" dirty="0">
                <a:latin typeface="Carlito"/>
                <a:cs typeface="Carlito"/>
              </a:rPr>
              <a:t>the</a:t>
            </a:r>
            <a:r>
              <a:rPr sz="2000" spc="-10" dirty="0">
                <a:latin typeface="Carlito"/>
                <a:cs typeface="Carlito"/>
              </a:rPr>
              <a:t> </a:t>
            </a:r>
            <a:r>
              <a:rPr sz="2000" dirty="0">
                <a:latin typeface="Carlito"/>
                <a:cs typeface="Carlito"/>
              </a:rPr>
              <a:t>memory</a:t>
            </a:r>
          </a:p>
          <a:p>
            <a:pPr marL="697865" marR="5080" lvl="1" indent="-228600">
              <a:lnSpc>
                <a:spcPts val="1860"/>
              </a:lnSpc>
              <a:spcBef>
                <a:spcPts val="385"/>
              </a:spcBef>
              <a:buFont typeface="Arial"/>
              <a:buChar char="•"/>
              <a:tabLst>
                <a:tab pos="697865" algn="l"/>
                <a:tab pos="698500" algn="l"/>
              </a:tabLst>
            </a:pPr>
            <a:r>
              <a:rPr sz="1700" spc="-80" dirty="0">
                <a:latin typeface="Carlito"/>
                <a:cs typeface="Carlito"/>
              </a:rPr>
              <a:t>To </a:t>
            </a:r>
            <a:r>
              <a:rPr sz="1700" dirty="0">
                <a:latin typeface="Carlito"/>
                <a:cs typeface="Carlito"/>
              </a:rPr>
              <a:t>do </a:t>
            </a:r>
            <a:r>
              <a:rPr sz="1700" dirty="0">
                <a:latin typeface="Courier New"/>
                <a:cs typeface="Courier New"/>
              </a:rPr>
              <a:t>a + </a:t>
            </a:r>
            <a:r>
              <a:rPr sz="1700" spc="-5" dirty="0">
                <a:latin typeface="Courier New"/>
                <a:cs typeface="Courier New"/>
              </a:rPr>
              <a:t>b, </a:t>
            </a:r>
            <a:r>
              <a:rPr sz="1700" dirty="0">
                <a:latin typeface="Carlito"/>
                <a:cs typeface="Carlito"/>
              </a:rPr>
              <a:t>the </a:t>
            </a:r>
            <a:r>
              <a:rPr sz="1700" dirty="0">
                <a:solidFill>
                  <a:srgbClr val="C00000"/>
                </a:solidFill>
                <a:latin typeface="Carlito"/>
                <a:cs typeface="Carlito"/>
              </a:rPr>
              <a:t>add </a:t>
            </a:r>
            <a:r>
              <a:rPr sz="1700" spc="-5" dirty="0">
                <a:latin typeface="Carlito"/>
                <a:cs typeface="Carlito"/>
              </a:rPr>
              <a:t>instruction </a:t>
            </a:r>
            <a:r>
              <a:rPr sz="1700" dirty="0">
                <a:latin typeface="Carlito"/>
                <a:cs typeface="Carlito"/>
              </a:rPr>
              <a:t>needs </a:t>
            </a:r>
            <a:r>
              <a:rPr sz="1700" spc="-5" dirty="0">
                <a:latin typeface="Carlito"/>
                <a:cs typeface="Carlito"/>
              </a:rPr>
              <a:t>to </a:t>
            </a:r>
            <a:r>
              <a:rPr sz="1700" spc="-20" dirty="0">
                <a:latin typeface="Carlito"/>
                <a:cs typeface="Carlito"/>
              </a:rPr>
              <a:t>fetch </a:t>
            </a:r>
            <a:r>
              <a:rPr sz="1700" spc="-10" dirty="0">
                <a:latin typeface="Carlito"/>
                <a:cs typeface="Carlito"/>
              </a:rPr>
              <a:t>data </a:t>
            </a:r>
            <a:r>
              <a:rPr sz="1700" spc="-5" dirty="0">
                <a:latin typeface="Carlito"/>
                <a:cs typeface="Carlito"/>
              </a:rPr>
              <a:t>items </a:t>
            </a:r>
            <a:r>
              <a:rPr sz="1700" dirty="0">
                <a:latin typeface="Carlito"/>
                <a:cs typeface="Carlito"/>
              </a:rPr>
              <a:t>a and b </a:t>
            </a:r>
            <a:r>
              <a:rPr sz="1700" spc="-10" dirty="0">
                <a:latin typeface="Carlito"/>
                <a:cs typeface="Carlito"/>
              </a:rPr>
              <a:t>from </a:t>
            </a:r>
            <a:r>
              <a:rPr sz="1700" dirty="0">
                <a:latin typeface="Carlito"/>
                <a:cs typeface="Carlito"/>
              </a:rPr>
              <a:t>the  memory</a:t>
            </a:r>
          </a:p>
          <a:p>
            <a:pPr marL="697865" lvl="1" indent="-229235">
              <a:spcBef>
                <a:spcPts val="175"/>
              </a:spcBef>
              <a:buFont typeface="Arial"/>
              <a:buChar char="•"/>
              <a:tabLst>
                <a:tab pos="697865" algn="l"/>
                <a:tab pos="698500" algn="l"/>
              </a:tabLst>
            </a:pPr>
            <a:r>
              <a:rPr sz="1700" dirty="0">
                <a:latin typeface="Carlito"/>
                <a:cs typeface="Carlito"/>
              </a:rPr>
              <a:t>This is done in the </a:t>
            </a:r>
            <a:r>
              <a:rPr sz="1700" spc="-5" dirty="0">
                <a:latin typeface="Carlito"/>
                <a:cs typeface="Carlito"/>
              </a:rPr>
              <a:t>same </a:t>
            </a:r>
            <a:r>
              <a:rPr sz="1700" spc="-20" dirty="0">
                <a:latin typeface="Carlito"/>
                <a:cs typeface="Carlito"/>
              </a:rPr>
              <a:t>way </a:t>
            </a:r>
            <a:r>
              <a:rPr sz="1700" dirty="0">
                <a:latin typeface="Carlito"/>
                <a:cs typeface="Carlito"/>
              </a:rPr>
              <a:t>as the </a:t>
            </a:r>
            <a:r>
              <a:rPr sz="1700" spc="-5" dirty="0">
                <a:latin typeface="Carlito"/>
                <a:cs typeface="Carlito"/>
              </a:rPr>
              <a:t>instruction was</a:t>
            </a:r>
            <a:r>
              <a:rPr sz="1700" spc="-155" dirty="0">
                <a:latin typeface="Carlito"/>
                <a:cs typeface="Carlito"/>
              </a:rPr>
              <a:t> </a:t>
            </a:r>
            <a:r>
              <a:rPr sz="1700" spc="-10" dirty="0">
                <a:latin typeface="Carlito"/>
                <a:cs typeface="Carlito"/>
              </a:rPr>
              <a:t>fetched</a:t>
            </a:r>
            <a:endParaRPr sz="1700" dirty="0">
              <a:latin typeface="Carlito"/>
              <a:cs typeface="Carlito"/>
            </a:endParaRPr>
          </a:p>
          <a:p>
            <a:pPr marL="697865" lvl="1" indent="-229235">
              <a:spcBef>
                <a:spcPts val="200"/>
              </a:spcBef>
              <a:buFont typeface="Arial"/>
              <a:buChar char="•"/>
              <a:tabLst>
                <a:tab pos="697865" algn="l"/>
                <a:tab pos="698500" algn="l"/>
              </a:tabLst>
            </a:pPr>
            <a:r>
              <a:rPr sz="1700" spc="-5" dirty="0">
                <a:latin typeface="Carlito"/>
                <a:cs typeface="Carlito"/>
              </a:rPr>
              <a:t>The operating </a:t>
            </a:r>
            <a:r>
              <a:rPr sz="1700" spc="-15" dirty="0">
                <a:latin typeface="Carlito"/>
                <a:cs typeface="Carlito"/>
              </a:rPr>
              <a:t>system </a:t>
            </a:r>
            <a:r>
              <a:rPr sz="1700" dirty="0">
                <a:latin typeface="Carlito"/>
                <a:cs typeface="Carlito"/>
              </a:rPr>
              <a:t>has assigned each </a:t>
            </a:r>
            <a:r>
              <a:rPr sz="1700" spc="-5" dirty="0">
                <a:latin typeface="Carlito"/>
                <a:cs typeface="Carlito"/>
              </a:rPr>
              <a:t>variable </a:t>
            </a:r>
            <a:r>
              <a:rPr sz="1700" dirty="0">
                <a:latin typeface="Carlito"/>
                <a:cs typeface="Carlito"/>
              </a:rPr>
              <a:t>a memory</a:t>
            </a:r>
            <a:r>
              <a:rPr sz="1700" spc="-165" dirty="0">
                <a:latin typeface="Carlito"/>
                <a:cs typeface="Carlito"/>
              </a:rPr>
              <a:t> </a:t>
            </a:r>
            <a:r>
              <a:rPr sz="1700" spc="-5" dirty="0">
                <a:latin typeface="Carlito"/>
                <a:cs typeface="Carlito"/>
              </a:rPr>
              <a:t>address</a:t>
            </a:r>
            <a:endParaRPr sz="1700" dirty="0">
              <a:latin typeface="Carlito"/>
              <a:cs typeface="Carlito"/>
            </a:endParaRPr>
          </a:p>
          <a:p>
            <a:pPr marL="299085" indent="-287020">
              <a:lnSpc>
                <a:spcPts val="2280"/>
              </a:lnSpc>
              <a:spcBef>
                <a:spcPts val="219"/>
              </a:spcBef>
              <a:buFont typeface="Arial"/>
              <a:buChar char="–"/>
              <a:tabLst>
                <a:tab pos="299085" algn="l"/>
                <a:tab pos="299720" algn="l"/>
              </a:tabLst>
            </a:pPr>
            <a:r>
              <a:rPr sz="2000" spc="-10" dirty="0">
                <a:latin typeface="Carlito"/>
                <a:cs typeface="Carlito"/>
              </a:rPr>
              <a:t>Each </a:t>
            </a:r>
            <a:r>
              <a:rPr sz="2000" spc="-5" dirty="0">
                <a:latin typeface="Carlito"/>
                <a:cs typeface="Carlito"/>
              </a:rPr>
              <a:t>variable </a:t>
            </a:r>
            <a:r>
              <a:rPr sz="2000" dirty="0">
                <a:latin typeface="Carlito"/>
                <a:cs typeface="Carlito"/>
              </a:rPr>
              <a:t>is </a:t>
            </a:r>
            <a:r>
              <a:rPr sz="2000" spc="-15" dirty="0">
                <a:latin typeface="Carlito"/>
                <a:cs typeface="Carlito"/>
              </a:rPr>
              <a:t>fetched from </a:t>
            </a:r>
            <a:r>
              <a:rPr sz="2000" dirty="0">
                <a:latin typeface="Carlito"/>
                <a:cs typeface="Carlito"/>
              </a:rPr>
              <a:t>the memory and </a:t>
            </a:r>
            <a:r>
              <a:rPr sz="2000" spc="-5" dirty="0">
                <a:latin typeface="Carlito"/>
                <a:cs typeface="Carlito"/>
              </a:rPr>
              <a:t>loaded </a:t>
            </a:r>
            <a:r>
              <a:rPr sz="2000" spc="-15" dirty="0">
                <a:latin typeface="Carlito"/>
                <a:cs typeface="Carlito"/>
              </a:rPr>
              <a:t>into </a:t>
            </a:r>
            <a:r>
              <a:rPr sz="2000" dirty="0">
                <a:latin typeface="Carlito"/>
                <a:cs typeface="Carlito"/>
              </a:rPr>
              <a:t>one </a:t>
            </a:r>
            <a:r>
              <a:rPr sz="2000" spc="-5" dirty="0">
                <a:latin typeface="Carlito"/>
                <a:cs typeface="Carlito"/>
              </a:rPr>
              <a:t>of</a:t>
            </a:r>
            <a:r>
              <a:rPr sz="2000" spc="35" dirty="0">
                <a:latin typeface="Carlito"/>
                <a:cs typeface="Carlito"/>
              </a:rPr>
              <a:t> </a:t>
            </a:r>
            <a:r>
              <a:rPr sz="2000" dirty="0">
                <a:latin typeface="Carlito"/>
                <a:cs typeface="Carlito"/>
              </a:rPr>
              <a:t>the</a:t>
            </a:r>
          </a:p>
          <a:p>
            <a:pPr marL="299085">
              <a:lnSpc>
                <a:spcPts val="2280"/>
              </a:lnSpc>
            </a:pPr>
            <a:r>
              <a:rPr sz="2000" spc="-5" dirty="0">
                <a:latin typeface="Carlito"/>
                <a:cs typeface="Carlito"/>
              </a:rPr>
              <a:t>local </a:t>
            </a:r>
            <a:r>
              <a:rPr sz="2000" spc="-15" dirty="0">
                <a:latin typeface="Carlito"/>
                <a:cs typeface="Carlito"/>
              </a:rPr>
              <a:t>registers </a:t>
            </a:r>
            <a:r>
              <a:rPr sz="2000" spc="-5" dirty="0">
                <a:latin typeface="Carlito"/>
                <a:cs typeface="Carlito"/>
              </a:rPr>
              <a:t>within </a:t>
            </a:r>
            <a:r>
              <a:rPr sz="2000" dirty="0">
                <a:latin typeface="Carlito"/>
                <a:cs typeface="Carlito"/>
              </a:rPr>
              <a:t>the</a:t>
            </a:r>
            <a:r>
              <a:rPr sz="2000" spc="10" dirty="0">
                <a:latin typeface="Carlito"/>
                <a:cs typeface="Carlito"/>
              </a:rPr>
              <a:t> </a:t>
            </a:r>
            <a:r>
              <a:rPr sz="2000" spc="-5" dirty="0">
                <a:latin typeface="Carlito"/>
                <a:cs typeface="Carlito"/>
              </a:rPr>
              <a:t>CPU</a:t>
            </a:r>
            <a:endParaRPr sz="2000" dirty="0">
              <a:latin typeface="Carlito"/>
              <a:cs typeface="Carlito"/>
            </a:endParaRPr>
          </a:p>
          <a:p>
            <a:pPr marL="697865" marR="178435" lvl="1" indent="-228600">
              <a:lnSpc>
                <a:spcPts val="1839"/>
              </a:lnSpc>
              <a:spcBef>
                <a:spcPts val="455"/>
              </a:spcBef>
              <a:buFont typeface="Arial"/>
              <a:buChar char="•"/>
              <a:tabLst>
                <a:tab pos="697865" algn="l"/>
                <a:tab pos="698500" algn="l"/>
              </a:tabLst>
            </a:pPr>
            <a:r>
              <a:rPr sz="1700" spc="-5" dirty="0">
                <a:latin typeface="Carlito"/>
                <a:cs typeface="Carlito"/>
              </a:rPr>
              <a:t>Some instructions on some </a:t>
            </a:r>
            <a:r>
              <a:rPr sz="1700" dirty="0">
                <a:latin typeface="Carlito"/>
                <a:cs typeface="Carlito"/>
              </a:rPr>
              <a:t>machines </a:t>
            </a:r>
            <a:r>
              <a:rPr sz="1700" spc="-5" dirty="0">
                <a:latin typeface="Carlito"/>
                <a:cs typeface="Carlito"/>
              </a:rPr>
              <a:t>can </a:t>
            </a:r>
            <a:r>
              <a:rPr sz="1700" spc="-10" dirty="0">
                <a:latin typeface="Carlito"/>
                <a:cs typeface="Carlito"/>
              </a:rPr>
              <a:t>operate </a:t>
            </a:r>
            <a:r>
              <a:rPr sz="1700" dirty="0">
                <a:latin typeface="Carlito"/>
                <a:cs typeface="Carlito"/>
              </a:rPr>
              <a:t>directly </a:t>
            </a:r>
            <a:r>
              <a:rPr sz="1700" spc="-5" dirty="0">
                <a:latin typeface="Carlito"/>
                <a:cs typeface="Carlito"/>
              </a:rPr>
              <a:t>on </a:t>
            </a:r>
            <a:r>
              <a:rPr sz="1700" dirty="0">
                <a:latin typeface="Carlito"/>
                <a:cs typeface="Carlito"/>
              </a:rPr>
              <a:t>the </a:t>
            </a:r>
            <a:r>
              <a:rPr sz="1700" spc="-5" dirty="0">
                <a:latin typeface="Carlito"/>
                <a:cs typeface="Carlito"/>
              </a:rPr>
              <a:t>contents of  </a:t>
            </a:r>
            <a:r>
              <a:rPr sz="1700" dirty="0">
                <a:latin typeface="Carlito"/>
                <a:cs typeface="Carlito"/>
              </a:rPr>
              <a:t>the</a:t>
            </a:r>
            <a:r>
              <a:rPr sz="1700" spc="-25" dirty="0">
                <a:latin typeface="Carlito"/>
                <a:cs typeface="Carlito"/>
              </a:rPr>
              <a:t> </a:t>
            </a:r>
            <a:r>
              <a:rPr sz="1700" dirty="0">
                <a:latin typeface="Carlito"/>
                <a:cs typeface="Carlito"/>
              </a:rPr>
              <a:t>memory</a:t>
            </a:r>
          </a:p>
          <a:p>
            <a:pPr marL="299085" marR="403225" indent="-287020">
              <a:lnSpc>
                <a:spcPts val="2160"/>
              </a:lnSpc>
              <a:spcBef>
                <a:spcPts val="455"/>
              </a:spcBef>
              <a:buFont typeface="Arial"/>
              <a:buChar char="–"/>
              <a:tabLst>
                <a:tab pos="299085" algn="l"/>
                <a:tab pos="299720" algn="l"/>
              </a:tabLst>
            </a:pPr>
            <a:r>
              <a:rPr sz="2000" dirty="0">
                <a:latin typeface="Carlito"/>
                <a:cs typeface="Carlito"/>
              </a:rPr>
              <a:t>Once the </a:t>
            </a:r>
            <a:r>
              <a:rPr sz="2000" spc="-5" dirty="0">
                <a:latin typeface="Carlito"/>
                <a:cs typeface="Carlito"/>
              </a:rPr>
              <a:t>variable </a:t>
            </a:r>
            <a:r>
              <a:rPr sz="2000" dirty="0">
                <a:latin typeface="Carlito"/>
                <a:cs typeface="Carlito"/>
              </a:rPr>
              <a:t>is </a:t>
            </a:r>
            <a:r>
              <a:rPr sz="2000" spc="-5" dirty="0">
                <a:latin typeface="Carlito"/>
                <a:cs typeface="Carlito"/>
              </a:rPr>
              <a:t>loaded, </a:t>
            </a:r>
            <a:r>
              <a:rPr sz="2000" dirty="0">
                <a:latin typeface="Carlito"/>
                <a:cs typeface="Carlito"/>
              </a:rPr>
              <a:t>the </a:t>
            </a:r>
            <a:r>
              <a:rPr sz="2000" spc="-10" dirty="0">
                <a:latin typeface="Carlito"/>
                <a:cs typeface="Carlito"/>
              </a:rPr>
              <a:t>control </a:t>
            </a:r>
            <a:r>
              <a:rPr sz="2000" dirty="0">
                <a:latin typeface="Carlito"/>
                <a:cs typeface="Carlito"/>
              </a:rPr>
              <a:t>unit </a:t>
            </a:r>
            <a:r>
              <a:rPr sz="2000" spc="-5" dirty="0">
                <a:latin typeface="Carlito"/>
                <a:cs typeface="Carlito"/>
              </a:rPr>
              <a:t>configures </a:t>
            </a:r>
            <a:r>
              <a:rPr sz="2000" dirty="0">
                <a:latin typeface="Carlito"/>
                <a:cs typeface="Carlito"/>
              </a:rPr>
              <a:t>the </a:t>
            </a:r>
            <a:r>
              <a:rPr sz="2000" spc="-15" dirty="0">
                <a:latin typeface="Carlito"/>
                <a:cs typeface="Carlito"/>
              </a:rPr>
              <a:t>ALU </a:t>
            </a:r>
            <a:r>
              <a:rPr sz="2000" spc="-5" dirty="0">
                <a:latin typeface="Carlito"/>
                <a:cs typeface="Carlito"/>
              </a:rPr>
              <a:t>(or  </a:t>
            </a:r>
            <a:r>
              <a:rPr sz="2000" spc="-10" dirty="0">
                <a:latin typeface="Carlito"/>
                <a:cs typeface="Carlito"/>
              </a:rPr>
              <a:t>any appropriate </a:t>
            </a:r>
            <a:r>
              <a:rPr sz="2000" spc="-5" dirty="0">
                <a:latin typeface="Carlito"/>
                <a:cs typeface="Carlito"/>
              </a:rPr>
              <a:t>functional </a:t>
            </a:r>
            <a:r>
              <a:rPr sz="2000" dirty="0">
                <a:latin typeface="Carlito"/>
                <a:cs typeface="Carlito"/>
              </a:rPr>
              <a:t>unit) </a:t>
            </a:r>
            <a:r>
              <a:rPr sz="2000" spc="-15" dirty="0">
                <a:latin typeface="Carlito"/>
                <a:cs typeface="Carlito"/>
              </a:rPr>
              <a:t>to execute </a:t>
            </a:r>
            <a:r>
              <a:rPr sz="2000" dirty="0">
                <a:latin typeface="Carlito"/>
                <a:cs typeface="Carlito"/>
              </a:rPr>
              <a:t>the</a:t>
            </a:r>
            <a:r>
              <a:rPr sz="2000" spc="10" dirty="0">
                <a:latin typeface="Carlito"/>
                <a:cs typeface="Carlito"/>
              </a:rPr>
              <a:t> </a:t>
            </a:r>
            <a:r>
              <a:rPr sz="2000" spc="-10" dirty="0">
                <a:latin typeface="Carlito"/>
                <a:cs typeface="Carlito"/>
              </a:rPr>
              <a:t>operation</a:t>
            </a:r>
            <a:endParaRPr sz="2000" dirty="0">
              <a:latin typeface="Carlito"/>
              <a:cs typeface="Carlito"/>
            </a:endParaRPr>
          </a:p>
          <a:p>
            <a:pPr marL="299085" indent="-287020">
              <a:lnSpc>
                <a:spcPts val="2280"/>
              </a:lnSpc>
              <a:spcBef>
                <a:spcPts val="210"/>
              </a:spcBef>
              <a:buFont typeface="Arial"/>
              <a:buChar char="–"/>
              <a:tabLst>
                <a:tab pos="299085" algn="l"/>
                <a:tab pos="299720" algn="l"/>
              </a:tabLst>
            </a:pPr>
            <a:r>
              <a:rPr sz="2000" spc="-5" dirty="0">
                <a:latin typeface="Carlito"/>
                <a:cs typeface="Carlito"/>
              </a:rPr>
              <a:t>The result </a:t>
            </a:r>
            <a:r>
              <a:rPr sz="2000" dirty="0">
                <a:latin typeface="Carlito"/>
                <a:cs typeface="Carlito"/>
              </a:rPr>
              <a:t>of the </a:t>
            </a:r>
            <a:r>
              <a:rPr sz="2000" spc="-10" dirty="0">
                <a:latin typeface="Carlito"/>
                <a:cs typeface="Carlito"/>
              </a:rPr>
              <a:t>operation </a:t>
            </a:r>
            <a:r>
              <a:rPr sz="2000" dirty="0">
                <a:latin typeface="Carlito"/>
                <a:cs typeface="Carlito"/>
              </a:rPr>
              <a:t>is </a:t>
            </a:r>
            <a:r>
              <a:rPr sz="2000" spc="-5" dirty="0">
                <a:latin typeface="Carlito"/>
                <a:cs typeface="Carlito"/>
              </a:rPr>
              <a:t>usually </a:t>
            </a:r>
            <a:r>
              <a:rPr sz="2000" spc="-15" dirty="0">
                <a:latin typeface="Carlito"/>
                <a:cs typeface="Carlito"/>
              </a:rPr>
              <a:t>stored </a:t>
            </a:r>
            <a:r>
              <a:rPr sz="2000" dirty="0">
                <a:latin typeface="Carlito"/>
                <a:cs typeface="Carlito"/>
              </a:rPr>
              <a:t>in one of the </a:t>
            </a:r>
            <a:r>
              <a:rPr sz="2000" spc="-15" dirty="0">
                <a:latin typeface="Carlito"/>
                <a:cs typeface="Carlito"/>
              </a:rPr>
              <a:t>registers</a:t>
            </a:r>
            <a:r>
              <a:rPr sz="2000" dirty="0">
                <a:latin typeface="Carlito"/>
                <a:cs typeface="Carlito"/>
              </a:rPr>
              <a:t> </a:t>
            </a:r>
            <a:r>
              <a:rPr sz="2000" spc="-5" dirty="0">
                <a:latin typeface="Carlito"/>
                <a:cs typeface="Carlito"/>
              </a:rPr>
              <a:t>but</a:t>
            </a:r>
            <a:endParaRPr sz="2000" dirty="0">
              <a:latin typeface="Carlito"/>
              <a:cs typeface="Carlito"/>
            </a:endParaRPr>
          </a:p>
          <a:p>
            <a:pPr marL="299085">
              <a:lnSpc>
                <a:spcPts val="2280"/>
              </a:lnSpc>
            </a:pPr>
            <a:r>
              <a:rPr sz="2000" spc="-5" dirty="0">
                <a:latin typeface="Carlito"/>
                <a:cs typeface="Carlito"/>
              </a:rPr>
              <a:t>can be </a:t>
            </a:r>
            <a:r>
              <a:rPr sz="2000" spc="-10" dirty="0">
                <a:latin typeface="Carlito"/>
                <a:cs typeface="Carlito"/>
              </a:rPr>
              <a:t>written </a:t>
            </a:r>
            <a:r>
              <a:rPr sz="2000" spc="-5" dirty="0">
                <a:latin typeface="Carlito"/>
                <a:cs typeface="Carlito"/>
              </a:rPr>
              <a:t>directly </a:t>
            </a:r>
            <a:r>
              <a:rPr sz="2000" spc="-10" dirty="0">
                <a:latin typeface="Carlito"/>
                <a:cs typeface="Carlito"/>
              </a:rPr>
              <a:t>to </a:t>
            </a:r>
            <a:r>
              <a:rPr sz="2000" dirty="0">
                <a:latin typeface="Carlito"/>
                <a:cs typeface="Carlito"/>
              </a:rPr>
              <a:t>the memory in </a:t>
            </a:r>
            <a:r>
              <a:rPr sz="2000" spc="-5" dirty="0">
                <a:latin typeface="Carlito"/>
                <a:cs typeface="Carlito"/>
              </a:rPr>
              <a:t>some</a:t>
            </a:r>
            <a:r>
              <a:rPr sz="2000" spc="-25" dirty="0">
                <a:latin typeface="Carlito"/>
                <a:cs typeface="Carlito"/>
              </a:rPr>
              <a:t> </a:t>
            </a:r>
            <a:r>
              <a:rPr sz="2000" spc="-5" dirty="0">
                <a:latin typeface="Carlito"/>
                <a:cs typeface="Carlito"/>
              </a:rPr>
              <a:t>architectures</a:t>
            </a:r>
            <a:endParaRPr sz="2000" dirty="0">
              <a:latin typeface="Carlito"/>
              <a:cs typeface="Carlito"/>
            </a:endParaRPr>
          </a:p>
          <a:p>
            <a:pPr marL="299085" indent="-287020">
              <a:spcBef>
                <a:spcPts val="240"/>
              </a:spcBef>
              <a:buFont typeface="Arial"/>
              <a:buChar char="–"/>
              <a:tabLst>
                <a:tab pos="299085" algn="l"/>
                <a:tab pos="299720" algn="l"/>
              </a:tabLst>
            </a:pPr>
            <a:r>
              <a:rPr sz="2000" spc="-5" dirty="0">
                <a:latin typeface="Carlito"/>
                <a:cs typeface="Carlito"/>
              </a:rPr>
              <a:t>Some </a:t>
            </a:r>
            <a:r>
              <a:rPr sz="2000" spc="-10" dirty="0">
                <a:latin typeface="Carlito"/>
                <a:cs typeface="Carlito"/>
              </a:rPr>
              <a:t>operations </a:t>
            </a:r>
            <a:r>
              <a:rPr sz="2000" dirty="0">
                <a:latin typeface="Carlito"/>
                <a:cs typeface="Carlito"/>
              </a:rPr>
              <a:t>change the PC</a:t>
            </a:r>
            <a:r>
              <a:rPr sz="2000" spc="-55" dirty="0">
                <a:latin typeface="Carlito"/>
                <a:cs typeface="Carlito"/>
              </a:rPr>
              <a:t> </a:t>
            </a:r>
            <a:r>
              <a:rPr sz="2000" spc="-15" dirty="0">
                <a:latin typeface="Carlito"/>
                <a:cs typeface="Carlito"/>
              </a:rPr>
              <a:t>differently</a:t>
            </a:r>
            <a:endParaRPr sz="2000" dirty="0">
              <a:latin typeface="Carlito"/>
              <a:cs typeface="Carlito"/>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15</a:t>
            </a:fld>
            <a:endParaRPr dirty="0"/>
          </a:p>
        </p:txBody>
      </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147906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spc="-15" dirty="0">
                <a:solidFill>
                  <a:srgbClr val="FF0000"/>
                </a:solidFill>
                <a:latin typeface="Carlito"/>
                <a:cs typeface="Carlito"/>
              </a:rPr>
              <a:t>Executing </a:t>
            </a:r>
            <a:r>
              <a:rPr lang="en-US" dirty="0">
                <a:solidFill>
                  <a:srgbClr val="FF0000"/>
                </a:solidFill>
                <a:latin typeface="Carlito"/>
                <a:cs typeface="Carlito"/>
              </a:rPr>
              <a:t>an</a:t>
            </a:r>
            <a:r>
              <a:rPr lang="en-US" spc="-20" dirty="0">
                <a:solidFill>
                  <a:srgbClr val="FF0000"/>
                </a:solidFill>
                <a:latin typeface="Carlito"/>
                <a:cs typeface="Carlito"/>
              </a:rPr>
              <a:t> </a:t>
            </a:r>
            <a:r>
              <a:rPr lang="en-US" spc="-10" dirty="0">
                <a:solidFill>
                  <a:srgbClr val="FF0000"/>
                </a:solidFill>
                <a:latin typeface="Carlito"/>
                <a:cs typeface="Carlito"/>
              </a:rPr>
              <a:t>Instruction</a:t>
            </a:r>
            <a:endParaRPr lang="en-US" dirty="0"/>
          </a:p>
        </p:txBody>
      </p:sp>
      <p:sp>
        <p:nvSpPr>
          <p:cNvPr id="3" name="Content Placeholder 2"/>
          <p:cNvSpPr>
            <a:spLocks noGrp="1"/>
          </p:cNvSpPr>
          <p:nvPr>
            <p:ph idx="1"/>
          </p:nvPr>
        </p:nvSpPr>
        <p:spPr>
          <a:xfrm>
            <a:off x="677334" y="1468583"/>
            <a:ext cx="8596668" cy="4572780"/>
          </a:xfrm>
        </p:spPr>
        <p:txBody>
          <a:bodyPr/>
          <a:lstStyle/>
          <a:p>
            <a:r>
              <a:rPr lang="en-US" b="1" dirty="0"/>
              <a:t>Examples of instruction set</a:t>
            </a:r>
            <a:endParaRPr lang="en-US" dirty="0"/>
          </a:p>
          <a:p>
            <a:r>
              <a:rPr lang="en-US" dirty="0"/>
              <a:t>ADD - Add two numbers together.</a:t>
            </a:r>
          </a:p>
          <a:p>
            <a:r>
              <a:rPr lang="en-US" dirty="0"/>
              <a:t>COMPARE - Compare numbers.</a:t>
            </a:r>
          </a:p>
          <a:p>
            <a:r>
              <a:rPr lang="en-US" dirty="0"/>
              <a:t>IN - Input information from a device, e.g., keyboard.</a:t>
            </a:r>
          </a:p>
          <a:p>
            <a:r>
              <a:rPr lang="en-US" dirty="0"/>
              <a:t>JUMP - Jump to designated RAM address.</a:t>
            </a:r>
          </a:p>
          <a:p>
            <a:r>
              <a:rPr lang="en-US" dirty="0"/>
              <a:t>JUMP IF - Conditional statement that jumps to a designated RAM address.</a:t>
            </a:r>
          </a:p>
          <a:p>
            <a:r>
              <a:rPr lang="en-US" dirty="0"/>
              <a:t>LOAD - Load information from RAM to the CPU.</a:t>
            </a:r>
          </a:p>
          <a:p>
            <a:r>
              <a:rPr lang="en-US" dirty="0"/>
              <a:t>OUT - Output information to device, e.g., monitor.</a:t>
            </a:r>
          </a:p>
          <a:p>
            <a:r>
              <a:rPr lang="en-US" dirty="0"/>
              <a:t>STORE - Store information to RAM.</a:t>
            </a:r>
          </a:p>
          <a:p>
            <a:endParaRPr lang="en-US" dirty="0"/>
          </a:p>
        </p:txBody>
      </p:sp>
    </p:spTree>
    <p:extLst>
      <p:ext uri="{BB962C8B-B14F-4D97-AF65-F5344CB8AC3E}">
        <p14:creationId xmlns:p14="http://schemas.microsoft.com/office/powerpoint/2010/main" val="217726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5725"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274618" y="610432"/>
            <a:ext cx="7980218" cy="5809026"/>
          </a:xfrm>
          <a:prstGeom prst="rect">
            <a:avLst/>
          </a:prstGeom>
        </p:spPr>
        <p:txBody>
          <a:bodyPr vert="horz" wrap="square" lIns="0" tIns="49530" rIns="0" bIns="0" rtlCol="0">
            <a:spAutoFit/>
          </a:bodyPr>
          <a:lstStyle/>
          <a:p>
            <a:pPr marL="299085" marR="756920" indent="-287020">
              <a:lnSpc>
                <a:spcPts val="2380"/>
              </a:lnSpc>
              <a:spcBef>
                <a:spcPts val="390"/>
              </a:spcBef>
              <a:buFont typeface="Arial"/>
              <a:buChar char="–"/>
              <a:tabLst>
                <a:tab pos="299085" algn="l"/>
                <a:tab pos="299720" algn="l"/>
              </a:tabLst>
            </a:pPr>
            <a:r>
              <a:rPr sz="2200" spc="-10" dirty="0">
                <a:latin typeface="Carlito"/>
                <a:cs typeface="Carlito"/>
              </a:rPr>
              <a:t>Once </a:t>
            </a:r>
            <a:r>
              <a:rPr sz="2200" spc="-5" dirty="0">
                <a:latin typeface="Carlito"/>
                <a:cs typeface="Carlito"/>
              </a:rPr>
              <a:t>the type of </a:t>
            </a:r>
            <a:r>
              <a:rPr sz="2200" spc="-10" dirty="0">
                <a:latin typeface="Carlito"/>
                <a:cs typeface="Carlito"/>
              </a:rPr>
              <a:t>instruction has been deduced, </a:t>
            </a:r>
            <a:r>
              <a:rPr sz="2200" spc="-15" dirty="0">
                <a:latin typeface="Carlito"/>
                <a:cs typeface="Carlito"/>
              </a:rPr>
              <a:t>any </a:t>
            </a:r>
            <a:r>
              <a:rPr sz="2200" spc="-20" dirty="0">
                <a:latin typeface="Carlito"/>
                <a:cs typeface="Carlito"/>
              </a:rPr>
              <a:t>data  </a:t>
            </a:r>
            <a:r>
              <a:rPr sz="2200" spc="-10" dirty="0">
                <a:latin typeface="Carlito"/>
                <a:cs typeface="Carlito"/>
              </a:rPr>
              <a:t>needed must </a:t>
            </a:r>
            <a:r>
              <a:rPr sz="2200" spc="-5" dirty="0">
                <a:latin typeface="Carlito"/>
                <a:cs typeface="Carlito"/>
              </a:rPr>
              <a:t>be </a:t>
            </a:r>
            <a:r>
              <a:rPr sz="2200" spc="-20" dirty="0">
                <a:latin typeface="Carlito"/>
                <a:cs typeface="Carlito"/>
              </a:rPr>
              <a:t>fetched </a:t>
            </a:r>
            <a:r>
              <a:rPr sz="2200" spc="-15" dirty="0">
                <a:latin typeface="Carlito"/>
                <a:cs typeface="Carlito"/>
              </a:rPr>
              <a:t>from </a:t>
            </a:r>
            <a:r>
              <a:rPr sz="2200" spc="-5" dirty="0">
                <a:latin typeface="Carlito"/>
                <a:cs typeface="Carlito"/>
              </a:rPr>
              <a:t>the</a:t>
            </a:r>
            <a:r>
              <a:rPr sz="2200" spc="90" dirty="0">
                <a:latin typeface="Carlito"/>
                <a:cs typeface="Carlito"/>
              </a:rPr>
              <a:t> </a:t>
            </a:r>
            <a:r>
              <a:rPr sz="2200" spc="-5" dirty="0">
                <a:latin typeface="Carlito"/>
                <a:cs typeface="Carlito"/>
              </a:rPr>
              <a:t>memory</a:t>
            </a:r>
            <a:endParaRPr sz="2200" dirty="0">
              <a:latin typeface="Carlito"/>
              <a:cs typeface="Carlito"/>
            </a:endParaRPr>
          </a:p>
          <a:p>
            <a:pPr marL="697865" marR="5080" lvl="1" indent="-228600">
              <a:lnSpc>
                <a:spcPts val="2060"/>
              </a:lnSpc>
              <a:spcBef>
                <a:spcPts val="440"/>
              </a:spcBef>
              <a:buFont typeface="Arial"/>
              <a:buChar char="•"/>
              <a:tabLst>
                <a:tab pos="697865" algn="l"/>
                <a:tab pos="698500" algn="l"/>
              </a:tabLst>
            </a:pPr>
            <a:r>
              <a:rPr sz="1900" spc="-90" dirty="0">
                <a:latin typeface="Carlito"/>
                <a:cs typeface="Carlito"/>
              </a:rPr>
              <a:t>To </a:t>
            </a:r>
            <a:r>
              <a:rPr sz="1900" spc="-5" dirty="0">
                <a:latin typeface="Carlito"/>
                <a:cs typeface="Carlito"/>
              </a:rPr>
              <a:t>do </a:t>
            </a:r>
            <a:r>
              <a:rPr sz="1900" spc="-5" dirty="0">
                <a:latin typeface="Courier New"/>
                <a:cs typeface="Courier New"/>
              </a:rPr>
              <a:t>a + </a:t>
            </a:r>
            <a:r>
              <a:rPr sz="1900" dirty="0">
                <a:latin typeface="Courier New"/>
                <a:cs typeface="Courier New"/>
              </a:rPr>
              <a:t>b, </a:t>
            </a:r>
            <a:r>
              <a:rPr sz="1900" spc="-5" dirty="0">
                <a:latin typeface="Carlito"/>
                <a:cs typeface="Carlito"/>
              </a:rPr>
              <a:t>the </a:t>
            </a:r>
            <a:r>
              <a:rPr sz="1900" spc="-5" dirty="0">
                <a:solidFill>
                  <a:srgbClr val="C00000"/>
                </a:solidFill>
                <a:latin typeface="Carlito"/>
                <a:cs typeface="Carlito"/>
              </a:rPr>
              <a:t>add </a:t>
            </a:r>
            <a:r>
              <a:rPr sz="1900" spc="-10" dirty="0">
                <a:latin typeface="Carlito"/>
                <a:cs typeface="Carlito"/>
              </a:rPr>
              <a:t>instruction </a:t>
            </a:r>
            <a:r>
              <a:rPr sz="1900" spc="-5" dirty="0">
                <a:latin typeface="Carlito"/>
                <a:cs typeface="Carlito"/>
              </a:rPr>
              <a:t>needs </a:t>
            </a:r>
            <a:r>
              <a:rPr sz="1900" spc="-15" dirty="0">
                <a:latin typeface="Carlito"/>
                <a:cs typeface="Carlito"/>
              </a:rPr>
              <a:t>to </a:t>
            </a:r>
            <a:r>
              <a:rPr sz="1900" spc="-20" dirty="0">
                <a:latin typeface="Carlito"/>
                <a:cs typeface="Carlito"/>
              </a:rPr>
              <a:t>fetch </a:t>
            </a:r>
            <a:r>
              <a:rPr sz="1900" spc="-15" dirty="0">
                <a:latin typeface="Carlito"/>
                <a:cs typeface="Carlito"/>
              </a:rPr>
              <a:t>data </a:t>
            </a:r>
            <a:r>
              <a:rPr sz="1900" spc="-10" dirty="0">
                <a:latin typeface="Carlito"/>
                <a:cs typeface="Carlito"/>
              </a:rPr>
              <a:t>items </a:t>
            </a:r>
            <a:r>
              <a:rPr sz="1900" spc="-5" dirty="0">
                <a:latin typeface="Carlito"/>
                <a:cs typeface="Carlito"/>
              </a:rPr>
              <a:t>a and b  </a:t>
            </a:r>
            <a:r>
              <a:rPr sz="1900" spc="-20" dirty="0">
                <a:latin typeface="Carlito"/>
                <a:cs typeface="Carlito"/>
              </a:rPr>
              <a:t>from </a:t>
            </a:r>
            <a:r>
              <a:rPr sz="1900" spc="-5" dirty="0">
                <a:latin typeface="Carlito"/>
                <a:cs typeface="Carlito"/>
              </a:rPr>
              <a:t>the</a:t>
            </a:r>
            <a:r>
              <a:rPr sz="1900" spc="5" dirty="0">
                <a:latin typeface="Carlito"/>
                <a:cs typeface="Carlito"/>
              </a:rPr>
              <a:t> </a:t>
            </a:r>
            <a:r>
              <a:rPr sz="1900" spc="-5" dirty="0">
                <a:latin typeface="Carlito"/>
                <a:cs typeface="Carlito"/>
              </a:rPr>
              <a:t>memory</a:t>
            </a:r>
            <a:endParaRPr sz="1900" dirty="0">
              <a:latin typeface="Carlito"/>
              <a:cs typeface="Carlito"/>
            </a:endParaRPr>
          </a:p>
          <a:p>
            <a:pPr marL="697865" lvl="1" indent="-229235">
              <a:spcBef>
                <a:spcPts val="200"/>
              </a:spcBef>
              <a:buFont typeface="Arial"/>
              <a:buChar char="•"/>
              <a:tabLst>
                <a:tab pos="697865" algn="l"/>
                <a:tab pos="698500" algn="l"/>
              </a:tabLst>
            </a:pPr>
            <a:r>
              <a:rPr sz="1900" spc="-5" dirty="0">
                <a:latin typeface="Carlito"/>
                <a:cs typeface="Carlito"/>
              </a:rPr>
              <a:t>This is </a:t>
            </a:r>
            <a:r>
              <a:rPr sz="1900" spc="-10" dirty="0">
                <a:latin typeface="Carlito"/>
                <a:cs typeface="Carlito"/>
              </a:rPr>
              <a:t>done </a:t>
            </a:r>
            <a:r>
              <a:rPr sz="1900" spc="-5" dirty="0">
                <a:latin typeface="Carlito"/>
                <a:cs typeface="Carlito"/>
              </a:rPr>
              <a:t>in the same </a:t>
            </a:r>
            <a:r>
              <a:rPr sz="1900" spc="-25" dirty="0">
                <a:latin typeface="Carlito"/>
                <a:cs typeface="Carlito"/>
              </a:rPr>
              <a:t>way </a:t>
            </a:r>
            <a:r>
              <a:rPr sz="1900" spc="-5" dirty="0">
                <a:latin typeface="Carlito"/>
                <a:cs typeface="Carlito"/>
              </a:rPr>
              <a:t>as the </a:t>
            </a:r>
            <a:r>
              <a:rPr sz="1900" spc="-10" dirty="0">
                <a:latin typeface="Carlito"/>
                <a:cs typeface="Carlito"/>
              </a:rPr>
              <a:t>instruction </a:t>
            </a:r>
            <a:r>
              <a:rPr sz="1900" spc="-15" dirty="0">
                <a:latin typeface="Carlito"/>
                <a:cs typeface="Carlito"/>
              </a:rPr>
              <a:t>was</a:t>
            </a:r>
            <a:r>
              <a:rPr sz="1900" spc="80" dirty="0">
                <a:latin typeface="Carlito"/>
                <a:cs typeface="Carlito"/>
              </a:rPr>
              <a:t> </a:t>
            </a:r>
            <a:r>
              <a:rPr sz="1900" spc="-15" dirty="0">
                <a:latin typeface="Carlito"/>
                <a:cs typeface="Carlito"/>
              </a:rPr>
              <a:t>fetched</a:t>
            </a:r>
            <a:endParaRPr sz="1900" dirty="0">
              <a:latin typeface="Carlito"/>
              <a:cs typeface="Carlito"/>
            </a:endParaRPr>
          </a:p>
          <a:p>
            <a:pPr marL="697865" lvl="1" indent="-229235">
              <a:spcBef>
                <a:spcPts val="229"/>
              </a:spcBef>
              <a:buFont typeface="Arial"/>
              <a:buChar char="•"/>
              <a:tabLst>
                <a:tab pos="697865" algn="l"/>
                <a:tab pos="698500" algn="l"/>
              </a:tabLst>
            </a:pPr>
            <a:r>
              <a:rPr sz="1900" spc="-10" dirty="0">
                <a:latin typeface="Carlito"/>
                <a:cs typeface="Carlito"/>
              </a:rPr>
              <a:t>The operating </a:t>
            </a:r>
            <a:r>
              <a:rPr sz="1900" spc="-20" dirty="0">
                <a:latin typeface="Carlito"/>
                <a:cs typeface="Carlito"/>
              </a:rPr>
              <a:t>system </a:t>
            </a:r>
            <a:r>
              <a:rPr sz="1900" spc="-10" dirty="0">
                <a:latin typeface="Carlito"/>
                <a:cs typeface="Carlito"/>
              </a:rPr>
              <a:t>has </a:t>
            </a:r>
            <a:r>
              <a:rPr sz="1900" spc="-5" dirty="0">
                <a:latin typeface="Carlito"/>
                <a:cs typeface="Carlito"/>
              </a:rPr>
              <a:t>assigned each variable a memory</a:t>
            </a:r>
            <a:r>
              <a:rPr sz="1900" spc="100" dirty="0">
                <a:latin typeface="Carlito"/>
                <a:cs typeface="Carlito"/>
              </a:rPr>
              <a:t> </a:t>
            </a:r>
            <a:r>
              <a:rPr sz="1900" spc="-10" dirty="0">
                <a:latin typeface="Carlito"/>
                <a:cs typeface="Carlito"/>
              </a:rPr>
              <a:t>address</a:t>
            </a:r>
            <a:endParaRPr sz="1900" dirty="0">
              <a:latin typeface="Carlito"/>
              <a:cs typeface="Carlito"/>
            </a:endParaRPr>
          </a:p>
          <a:p>
            <a:pPr marL="299085" marR="113030" indent="-287020">
              <a:lnSpc>
                <a:spcPts val="2380"/>
              </a:lnSpc>
              <a:spcBef>
                <a:spcPts val="550"/>
              </a:spcBef>
              <a:buFont typeface="Arial"/>
              <a:buChar char="–"/>
              <a:tabLst>
                <a:tab pos="299085" algn="l"/>
                <a:tab pos="299720" algn="l"/>
              </a:tabLst>
            </a:pPr>
            <a:r>
              <a:rPr sz="2200" spc="-15" dirty="0">
                <a:latin typeface="Carlito"/>
                <a:cs typeface="Carlito"/>
              </a:rPr>
              <a:t>Each </a:t>
            </a:r>
            <a:r>
              <a:rPr sz="2200" spc="-10" dirty="0">
                <a:latin typeface="Carlito"/>
                <a:cs typeface="Carlito"/>
              </a:rPr>
              <a:t>variable </a:t>
            </a:r>
            <a:r>
              <a:rPr sz="2200" spc="-5" dirty="0">
                <a:latin typeface="Carlito"/>
                <a:cs typeface="Carlito"/>
              </a:rPr>
              <a:t>is </a:t>
            </a:r>
            <a:r>
              <a:rPr sz="2200" spc="-20" dirty="0">
                <a:latin typeface="Carlito"/>
                <a:cs typeface="Carlito"/>
              </a:rPr>
              <a:t>fetched </a:t>
            </a:r>
            <a:r>
              <a:rPr sz="2200" spc="-15" dirty="0">
                <a:latin typeface="Carlito"/>
                <a:cs typeface="Carlito"/>
              </a:rPr>
              <a:t>from </a:t>
            </a:r>
            <a:r>
              <a:rPr sz="2200" spc="-5" dirty="0">
                <a:latin typeface="Carlito"/>
                <a:cs typeface="Carlito"/>
              </a:rPr>
              <a:t>the memory and loaded </a:t>
            </a:r>
            <a:r>
              <a:rPr sz="2200" spc="-20" dirty="0">
                <a:latin typeface="Carlito"/>
                <a:cs typeface="Carlito"/>
              </a:rPr>
              <a:t>into </a:t>
            </a:r>
            <a:r>
              <a:rPr sz="2200" spc="-10" dirty="0">
                <a:latin typeface="Carlito"/>
                <a:cs typeface="Carlito"/>
              </a:rPr>
              <a:t>one  </a:t>
            </a:r>
            <a:r>
              <a:rPr sz="2200" spc="-5" dirty="0">
                <a:latin typeface="Carlito"/>
                <a:cs typeface="Carlito"/>
              </a:rPr>
              <a:t>of </a:t>
            </a:r>
            <a:r>
              <a:rPr sz="2200" spc="-10" dirty="0">
                <a:latin typeface="Carlito"/>
                <a:cs typeface="Carlito"/>
              </a:rPr>
              <a:t>the local </a:t>
            </a:r>
            <a:r>
              <a:rPr sz="2200" spc="-15" dirty="0">
                <a:latin typeface="Carlito"/>
                <a:cs typeface="Carlito"/>
              </a:rPr>
              <a:t>registers </a:t>
            </a:r>
            <a:r>
              <a:rPr sz="2200" spc="-5" dirty="0">
                <a:latin typeface="Carlito"/>
                <a:cs typeface="Carlito"/>
              </a:rPr>
              <a:t>within the</a:t>
            </a:r>
            <a:r>
              <a:rPr sz="2200" spc="30" dirty="0">
                <a:latin typeface="Carlito"/>
                <a:cs typeface="Carlito"/>
              </a:rPr>
              <a:t> </a:t>
            </a:r>
            <a:r>
              <a:rPr sz="2200" spc="-5" dirty="0">
                <a:latin typeface="Carlito"/>
                <a:cs typeface="Carlito"/>
              </a:rPr>
              <a:t>CPU</a:t>
            </a:r>
            <a:endParaRPr sz="2200" dirty="0">
              <a:latin typeface="Carlito"/>
              <a:cs typeface="Carlito"/>
            </a:endParaRPr>
          </a:p>
          <a:p>
            <a:pPr marL="697865" lvl="1" indent="-229235">
              <a:lnSpc>
                <a:spcPts val="2170"/>
              </a:lnSpc>
              <a:spcBef>
                <a:spcPts val="200"/>
              </a:spcBef>
              <a:buFont typeface="Arial"/>
              <a:buChar char="•"/>
              <a:tabLst>
                <a:tab pos="697865" algn="l"/>
                <a:tab pos="698500" algn="l"/>
              </a:tabLst>
            </a:pPr>
            <a:r>
              <a:rPr sz="1900" spc="-10" dirty="0">
                <a:latin typeface="Carlito"/>
                <a:cs typeface="Carlito"/>
              </a:rPr>
              <a:t>Some instructions </a:t>
            </a:r>
            <a:r>
              <a:rPr sz="1900" spc="-5" dirty="0">
                <a:latin typeface="Carlito"/>
                <a:cs typeface="Carlito"/>
              </a:rPr>
              <a:t>on </a:t>
            </a:r>
            <a:r>
              <a:rPr sz="1900" spc="-10" dirty="0">
                <a:latin typeface="Carlito"/>
                <a:cs typeface="Carlito"/>
              </a:rPr>
              <a:t>some </a:t>
            </a:r>
            <a:r>
              <a:rPr sz="1900" spc="-5" dirty="0">
                <a:latin typeface="Carlito"/>
                <a:cs typeface="Carlito"/>
              </a:rPr>
              <a:t>machines </a:t>
            </a:r>
            <a:r>
              <a:rPr sz="1900" spc="-10" dirty="0">
                <a:latin typeface="Carlito"/>
                <a:cs typeface="Carlito"/>
              </a:rPr>
              <a:t>can </a:t>
            </a:r>
            <a:r>
              <a:rPr sz="1900" spc="-15" dirty="0">
                <a:latin typeface="Carlito"/>
                <a:cs typeface="Carlito"/>
              </a:rPr>
              <a:t>operate </a:t>
            </a:r>
            <a:r>
              <a:rPr sz="1900" spc="-10" dirty="0">
                <a:latin typeface="Carlito"/>
                <a:cs typeface="Carlito"/>
              </a:rPr>
              <a:t>directly </a:t>
            </a:r>
            <a:r>
              <a:rPr sz="1900" spc="-5" dirty="0">
                <a:latin typeface="Carlito"/>
                <a:cs typeface="Carlito"/>
              </a:rPr>
              <a:t>on</a:t>
            </a:r>
            <a:r>
              <a:rPr sz="1900" spc="100" dirty="0">
                <a:latin typeface="Carlito"/>
                <a:cs typeface="Carlito"/>
              </a:rPr>
              <a:t> </a:t>
            </a:r>
            <a:r>
              <a:rPr sz="1900" spc="-5" dirty="0">
                <a:latin typeface="Carlito"/>
                <a:cs typeface="Carlito"/>
              </a:rPr>
              <a:t>the</a:t>
            </a:r>
            <a:endParaRPr sz="1900" dirty="0">
              <a:latin typeface="Carlito"/>
              <a:cs typeface="Carlito"/>
            </a:endParaRPr>
          </a:p>
          <a:p>
            <a:pPr marL="697865">
              <a:lnSpc>
                <a:spcPts val="2170"/>
              </a:lnSpc>
            </a:pPr>
            <a:r>
              <a:rPr sz="1900" spc="-15" dirty="0">
                <a:latin typeface="Carlito"/>
                <a:cs typeface="Carlito"/>
              </a:rPr>
              <a:t>contents </a:t>
            </a:r>
            <a:r>
              <a:rPr sz="1900" spc="-5" dirty="0">
                <a:latin typeface="Carlito"/>
                <a:cs typeface="Carlito"/>
              </a:rPr>
              <a:t>of the</a:t>
            </a:r>
            <a:r>
              <a:rPr sz="1900" spc="-10" dirty="0">
                <a:latin typeface="Carlito"/>
                <a:cs typeface="Carlito"/>
              </a:rPr>
              <a:t> memory</a:t>
            </a:r>
            <a:endParaRPr sz="1900" dirty="0">
              <a:latin typeface="Carlito"/>
              <a:cs typeface="Carlito"/>
            </a:endParaRPr>
          </a:p>
          <a:p>
            <a:pPr marL="299085" marR="12700" indent="-287020">
              <a:lnSpc>
                <a:spcPts val="2380"/>
              </a:lnSpc>
              <a:spcBef>
                <a:spcPts val="545"/>
              </a:spcBef>
              <a:buFont typeface="Arial"/>
              <a:buChar char="–"/>
              <a:tabLst>
                <a:tab pos="299085" algn="l"/>
                <a:tab pos="299720" algn="l"/>
              </a:tabLst>
            </a:pPr>
            <a:r>
              <a:rPr sz="2200" spc="-10" dirty="0">
                <a:latin typeface="Carlito"/>
                <a:cs typeface="Carlito"/>
              </a:rPr>
              <a:t>Once </a:t>
            </a:r>
            <a:r>
              <a:rPr sz="2200" spc="-5" dirty="0">
                <a:latin typeface="Carlito"/>
                <a:cs typeface="Carlito"/>
              </a:rPr>
              <a:t>the </a:t>
            </a:r>
            <a:r>
              <a:rPr sz="2200" spc="-10" dirty="0">
                <a:latin typeface="Carlito"/>
                <a:cs typeface="Carlito"/>
              </a:rPr>
              <a:t>variable </a:t>
            </a:r>
            <a:r>
              <a:rPr sz="2200" spc="-5" dirty="0">
                <a:latin typeface="Carlito"/>
                <a:cs typeface="Carlito"/>
              </a:rPr>
              <a:t>is loaded, </a:t>
            </a:r>
            <a:r>
              <a:rPr sz="2200" spc="-10" dirty="0">
                <a:latin typeface="Carlito"/>
                <a:cs typeface="Carlito"/>
              </a:rPr>
              <a:t>the </a:t>
            </a:r>
            <a:r>
              <a:rPr sz="2200" spc="-15" dirty="0">
                <a:latin typeface="Carlito"/>
                <a:cs typeface="Carlito"/>
              </a:rPr>
              <a:t>control </a:t>
            </a:r>
            <a:r>
              <a:rPr sz="2200" spc="-5" dirty="0">
                <a:latin typeface="Carlito"/>
                <a:cs typeface="Carlito"/>
              </a:rPr>
              <a:t>unit </a:t>
            </a:r>
            <a:r>
              <a:rPr sz="2200" spc="-10" dirty="0">
                <a:latin typeface="Carlito"/>
                <a:cs typeface="Carlito"/>
              </a:rPr>
              <a:t>configures </a:t>
            </a:r>
            <a:r>
              <a:rPr sz="2200" spc="-5" dirty="0">
                <a:latin typeface="Carlito"/>
                <a:cs typeface="Carlito"/>
              </a:rPr>
              <a:t>the </a:t>
            </a:r>
            <a:r>
              <a:rPr sz="2200" spc="-20" dirty="0">
                <a:latin typeface="Carlito"/>
                <a:cs typeface="Carlito"/>
              </a:rPr>
              <a:t>ALU  </a:t>
            </a:r>
            <a:r>
              <a:rPr sz="2200" spc="-5" dirty="0">
                <a:latin typeface="Carlito"/>
                <a:cs typeface="Carlito"/>
              </a:rPr>
              <a:t>(or </a:t>
            </a:r>
            <a:r>
              <a:rPr sz="2200" spc="-15" dirty="0">
                <a:latin typeface="Carlito"/>
                <a:cs typeface="Carlito"/>
              </a:rPr>
              <a:t>any appropriate </a:t>
            </a:r>
            <a:r>
              <a:rPr sz="2200" spc="-10" dirty="0">
                <a:latin typeface="Carlito"/>
                <a:cs typeface="Carlito"/>
              </a:rPr>
              <a:t>functional </a:t>
            </a:r>
            <a:r>
              <a:rPr sz="2200" spc="-5" dirty="0">
                <a:latin typeface="Carlito"/>
                <a:cs typeface="Carlito"/>
              </a:rPr>
              <a:t>unit) </a:t>
            </a:r>
            <a:r>
              <a:rPr sz="2200" spc="-20" dirty="0">
                <a:latin typeface="Carlito"/>
                <a:cs typeface="Carlito"/>
              </a:rPr>
              <a:t>to </a:t>
            </a:r>
            <a:r>
              <a:rPr sz="2200" spc="-25" dirty="0">
                <a:latin typeface="Carlito"/>
                <a:cs typeface="Carlito"/>
              </a:rPr>
              <a:t>execute </a:t>
            </a:r>
            <a:r>
              <a:rPr sz="2200" spc="-5" dirty="0">
                <a:latin typeface="Carlito"/>
                <a:cs typeface="Carlito"/>
              </a:rPr>
              <a:t>the</a:t>
            </a:r>
            <a:r>
              <a:rPr sz="2200" spc="125" dirty="0">
                <a:latin typeface="Carlito"/>
                <a:cs typeface="Carlito"/>
              </a:rPr>
              <a:t> </a:t>
            </a:r>
            <a:r>
              <a:rPr sz="2200" spc="-15" dirty="0">
                <a:latin typeface="Carlito"/>
                <a:cs typeface="Carlito"/>
              </a:rPr>
              <a:t>operation</a:t>
            </a:r>
            <a:endParaRPr sz="2200" dirty="0">
              <a:latin typeface="Carlito"/>
              <a:cs typeface="Carlito"/>
            </a:endParaRPr>
          </a:p>
          <a:p>
            <a:pPr marL="299085" marR="426720" indent="-287020">
              <a:lnSpc>
                <a:spcPct val="90000"/>
              </a:lnSpc>
              <a:spcBef>
                <a:spcPts val="490"/>
              </a:spcBef>
              <a:buFont typeface="Arial"/>
              <a:buChar char="–"/>
              <a:tabLst>
                <a:tab pos="299085" algn="l"/>
                <a:tab pos="299720" algn="l"/>
              </a:tabLst>
            </a:pPr>
            <a:r>
              <a:rPr sz="2200" spc="-10" dirty="0">
                <a:latin typeface="Carlito"/>
                <a:cs typeface="Carlito"/>
              </a:rPr>
              <a:t>The </a:t>
            </a:r>
            <a:r>
              <a:rPr sz="2200" spc="-5" dirty="0">
                <a:latin typeface="Carlito"/>
                <a:cs typeface="Carlito"/>
              </a:rPr>
              <a:t>result of the </a:t>
            </a:r>
            <a:r>
              <a:rPr sz="2200" spc="-15" dirty="0">
                <a:latin typeface="Carlito"/>
                <a:cs typeface="Carlito"/>
              </a:rPr>
              <a:t>operation </a:t>
            </a:r>
            <a:r>
              <a:rPr sz="2200" spc="-5" dirty="0">
                <a:latin typeface="Carlito"/>
                <a:cs typeface="Carlito"/>
              </a:rPr>
              <a:t>is usually </a:t>
            </a:r>
            <a:r>
              <a:rPr sz="2200" spc="-20" dirty="0">
                <a:latin typeface="Carlito"/>
                <a:cs typeface="Carlito"/>
              </a:rPr>
              <a:t>stored </a:t>
            </a:r>
            <a:r>
              <a:rPr sz="2200" spc="-5" dirty="0">
                <a:latin typeface="Carlito"/>
                <a:cs typeface="Carlito"/>
              </a:rPr>
              <a:t>in </a:t>
            </a:r>
            <a:r>
              <a:rPr sz="2200" spc="-10" dirty="0">
                <a:latin typeface="Carlito"/>
                <a:cs typeface="Carlito"/>
              </a:rPr>
              <a:t>one </a:t>
            </a:r>
            <a:r>
              <a:rPr sz="2200" dirty="0">
                <a:latin typeface="Carlito"/>
                <a:cs typeface="Carlito"/>
              </a:rPr>
              <a:t>of </a:t>
            </a:r>
            <a:r>
              <a:rPr sz="2200" spc="-5" dirty="0">
                <a:latin typeface="Carlito"/>
                <a:cs typeface="Carlito"/>
              </a:rPr>
              <a:t>the  </a:t>
            </a:r>
            <a:r>
              <a:rPr sz="2200" spc="-15" dirty="0">
                <a:latin typeface="Carlito"/>
                <a:cs typeface="Carlito"/>
              </a:rPr>
              <a:t>registers </a:t>
            </a:r>
            <a:r>
              <a:rPr sz="2200" spc="-10" dirty="0">
                <a:latin typeface="Carlito"/>
                <a:cs typeface="Carlito"/>
              </a:rPr>
              <a:t>but </a:t>
            </a:r>
            <a:r>
              <a:rPr sz="2200" spc="-15" dirty="0">
                <a:latin typeface="Carlito"/>
                <a:cs typeface="Carlito"/>
              </a:rPr>
              <a:t>can </a:t>
            </a:r>
            <a:r>
              <a:rPr sz="2200" spc="-5" dirty="0">
                <a:latin typeface="Carlito"/>
                <a:cs typeface="Carlito"/>
              </a:rPr>
              <a:t>be </a:t>
            </a:r>
            <a:r>
              <a:rPr sz="2200" spc="-15" dirty="0">
                <a:latin typeface="Carlito"/>
                <a:cs typeface="Carlito"/>
              </a:rPr>
              <a:t>written </a:t>
            </a:r>
            <a:r>
              <a:rPr sz="2200" spc="-10" dirty="0">
                <a:latin typeface="Carlito"/>
                <a:cs typeface="Carlito"/>
              </a:rPr>
              <a:t>directly </a:t>
            </a:r>
            <a:r>
              <a:rPr sz="2200" spc="-20" dirty="0">
                <a:latin typeface="Carlito"/>
                <a:cs typeface="Carlito"/>
              </a:rPr>
              <a:t>to </a:t>
            </a:r>
            <a:r>
              <a:rPr sz="2200" spc="-5" dirty="0">
                <a:latin typeface="Carlito"/>
                <a:cs typeface="Carlito"/>
              </a:rPr>
              <a:t>the memory in some  </a:t>
            </a:r>
            <a:r>
              <a:rPr sz="2200" spc="-15" dirty="0">
                <a:latin typeface="Carlito"/>
                <a:cs typeface="Carlito"/>
              </a:rPr>
              <a:t>architectures</a:t>
            </a:r>
            <a:endParaRPr sz="2200" dirty="0">
              <a:latin typeface="Carlito"/>
              <a:cs typeface="Carlito"/>
            </a:endParaRPr>
          </a:p>
          <a:p>
            <a:pPr marL="299085" indent="-287020">
              <a:spcBef>
                <a:spcPts val="265"/>
              </a:spcBef>
              <a:buFont typeface="Arial"/>
              <a:buChar char="–"/>
              <a:tabLst>
                <a:tab pos="299085" algn="l"/>
                <a:tab pos="299720" algn="l"/>
              </a:tabLst>
            </a:pPr>
            <a:r>
              <a:rPr sz="2200" spc="-5" dirty="0">
                <a:latin typeface="Carlito"/>
                <a:cs typeface="Carlito"/>
              </a:rPr>
              <a:t>Some </a:t>
            </a:r>
            <a:r>
              <a:rPr sz="2200" spc="-15" dirty="0">
                <a:latin typeface="Carlito"/>
                <a:cs typeface="Carlito"/>
              </a:rPr>
              <a:t>operations </a:t>
            </a:r>
            <a:r>
              <a:rPr sz="2200" spc="-10" dirty="0">
                <a:latin typeface="Carlito"/>
                <a:cs typeface="Carlito"/>
              </a:rPr>
              <a:t>change </a:t>
            </a:r>
            <a:r>
              <a:rPr sz="2200" spc="-5" dirty="0">
                <a:latin typeface="Carlito"/>
                <a:cs typeface="Carlito"/>
              </a:rPr>
              <a:t>the PC </a:t>
            </a:r>
            <a:r>
              <a:rPr sz="2200" spc="-30" dirty="0">
                <a:latin typeface="Carlito"/>
                <a:cs typeface="Carlito"/>
              </a:rPr>
              <a:t>differently,</a:t>
            </a:r>
            <a:r>
              <a:rPr sz="2200" spc="85" dirty="0">
                <a:latin typeface="Carlito"/>
                <a:cs typeface="Carlito"/>
              </a:rPr>
              <a:t> </a:t>
            </a:r>
            <a:r>
              <a:rPr sz="2200" dirty="0">
                <a:latin typeface="Carlito"/>
                <a:cs typeface="Carlito"/>
              </a:rPr>
              <a:t>e.g.</a:t>
            </a: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17</a:t>
            </a:fld>
            <a:endParaRPr dirty="0"/>
          </a:p>
        </p:txBody>
      </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117931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5725"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357745" y="1057580"/>
            <a:ext cx="7897091" cy="4826962"/>
          </a:xfrm>
          <a:prstGeom prst="rect">
            <a:avLst/>
          </a:prstGeom>
        </p:spPr>
        <p:txBody>
          <a:bodyPr vert="horz" wrap="square" lIns="0" tIns="101600" rIns="0" bIns="0" rtlCol="0">
            <a:spAutoFit/>
          </a:bodyPr>
          <a:lstStyle/>
          <a:p>
            <a:pPr marL="12700">
              <a:spcBef>
                <a:spcPts val="800"/>
              </a:spcBef>
            </a:pPr>
            <a:r>
              <a:rPr sz="2800" spc="-10" dirty="0">
                <a:solidFill>
                  <a:srgbClr val="C00000"/>
                </a:solidFill>
                <a:latin typeface="Carlito"/>
                <a:cs typeface="Carlito"/>
              </a:rPr>
              <a:t>Branches </a:t>
            </a:r>
            <a:r>
              <a:rPr sz="2800" spc="-5" dirty="0">
                <a:solidFill>
                  <a:srgbClr val="C00000"/>
                </a:solidFill>
                <a:latin typeface="Carlito"/>
                <a:cs typeface="Carlito"/>
              </a:rPr>
              <a:t>and</a:t>
            </a:r>
            <a:r>
              <a:rPr sz="2800" spc="35" dirty="0">
                <a:solidFill>
                  <a:srgbClr val="C00000"/>
                </a:solidFill>
                <a:latin typeface="Carlito"/>
                <a:cs typeface="Carlito"/>
              </a:rPr>
              <a:t> </a:t>
            </a:r>
            <a:r>
              <a:rPr sz="2800" spc="-10" dirty="0">
                <a:solidFill>
                  <a:srgbClr val="C00000"/>
                </a:solidFill>
                <a:latin typeface="Carlito"/>
                <a:cs typeface="Carlito"/>
              </a:rPr>
              <a:t>Jumps</a:t>
            </a:r>
            <a:endParaRPr sz="2800" dirty="0">
              <a:latin typeface="Carlito"/>
              <a:cs typeface="Carlito"/>
            </a:endParaRPr>
          </a:p>
          <a:p>
            <a:pPr marL="299085" indent="-287020">
              <a:spcBef>
                <a:spcPts val="605"/>
              </a:spcBef>
              <a:buFont typeface="Arial"/>
              <a:buChar char="–"/>
              <a:tabLst>
                <a:tab pos="299720" algn="l"/>
              </a:tabLst>
            </a:pPr>
            <a:r>
              <a:rPr sz="2400" spc="-10" dirty="0">
                <a:latin typeface="Carlito"/>
                <a:cs typeface="Carlito"/>
              </a:rPr>
              <a:t>Example</a:t>
            </a:r>
            <a:endParaRPr sz="2400" dirty="0">
              <a:latin typeface="Carlito"/>
              <a:cs typeface="Carlito"/>
            </a:endParaRPr>
          </a:p>
          <a:p>
            <a:pPr marL="469265">
              <a:spcBef>
                <a:spcPts val="480"/>
              </a:spcBef>
            </a:pPr>
            <a:r>
              <a:rPr sz="2400" spc="-5" dirty="0">
                <a:latin typeface="Courier New"/>
                <a:cs typeface="Courier New"/>
              </a:rPr>
              <a:t>if</a:t>
            </a:r>
            <a:r>
              <a:rPr sz="2400" spc="-10" dirty="0">
                <a:latin typeface="Courier New"/>
                <a:cs typeface="Courier New"/>
              </a:rPr>
              <a:t> (a==b)</a:t>
            </a:r>
            <a:endParaRPr sz="2400" dirty="0">
              <a:latin typeface="Courier New"/>
              <a:cs typeface="Courier New"/>
            </a:endParaRPr>
          </a:p>
          <a:p>
            <a:pPr marL="835025">
              <a:spcBef>
                <a:spcPts val="940"/>
              </a:spcBef>
            </a:pPr>
            <a:r>
              <a:rPr sz="2000" spc="-5" dirty="0">
                <a:latin typeface="Courier New"/>
                <a:cs typeface="Courier New"/>
              </a:rPr>
              <a:t>...run </a:t>
            </a:r>
            <a:r>
              <a:rPr sz="2000" dirty="0">
                <a:latin typeface="Courier New"/>
                <a:cs typeface="Courier New"/>
              </a:rPr>
              <a:t>the code </a:t>
            </a:r>
            <a:r>
              <a:rPr sz="2000" spc="-5" dirty="0">
                <a:latin typeface="Courier New"/>
                <a:cs typeface="Courier New"/>
              </a:rPr>
              <a:t>starting </a:t>
            </a:r>
            <a:r>
              <a:rPr sz="2000" dirty="0">
                <a:latin typeface="Courier New"/>
                <a:cs typeface="Courier New"/>
              </a:rPr>
              <a:t>at </a:t>
            </a:r>
            <a:r>
              <a:rPr sz="2000" spc="-5" dirty="0">
                <a:latin typeface="Courier New"/>
                <a:cs typeface="Courier New"/>
              </a:rPr>
              <a:t>address </a:t>
            </a:r>
            <a:r>
              <a:rPr sz="2000" dirty="0">
                <a:latin typeface="Courier New"/>
                <a:cs typeface="Courier New"/>
              </a:rPr>
              <a:t>x</a:t>
            </a:r>
            <a:r>
              <a:rPr sz="2000" spc="5" dirty="0">
                <a:latin typeface="Courier New"/>
                <a:cs typeface="Courier New"/>
              </a:rPr>
              <a:t> </a:t>
            </a:r>
            <a:r>
              <a:rPr sz="2000" spc="-5" dirty="0">
                <a:latin typeface="Courier New"/>
                <a:cs typeface="Courier New"/>
              </a:rPr>
              <a:t>(PC=x)</a:t>
            </a:r>
            <a:endParaRPr sz="2000" dirty="0">
              <a:latin typeface="Courier New"/>
              <a:cs typeface="Courier New"/>
            </a:endParaRPr>
          </a:p>
          <a:p>
            <a:pPr marL="469265">
              <a:spcBef>
                <a:spcPts val="610"/>
              </a:spcBef>
            </a:pPr>
            <a:r>
              <a:rPr sz="2000" spc="-5" dirty="0">
                <a:latin typeface="Courier New"/>
                <a:cs typeface="Courier New"/>
              </a:rPr>
              <a:t>else</a:t>
            </a:r>
            <a:endParaRPr sz="2000" dirty="0">
              <a:latin typeface="Courier New"/>
              <a:cs typeface="Courier New"/>
            </a:endParaRPr>
          </a:p>
          <a:p>
            <a:pPr marL="469265" marR="66040" indent="304800">
              <a:lnSpc>
                <a:spcPct val="120000"/>
              </a:lnSpc>
            </a:pPr>
            <a:r>
              <a:rPr sz="2000" spc="-5" dirty="0">
                <a:latin typeface="Courier New"/>
                <a:cs typeface="Courier New"/>
              </a:rPr>
              <a:t>...run the code starting at address </a:t>
            </a:r>
            <a:r>
              <a:rPr sz="2000" dirty="0">
                <a:latin typeface="Courier New"/>
                <a:cs typeface="Courier New"/>
              </a:rPr>
              <a:t>y </a:t>
            </a:r>
            <a:r>
              <a:rPr sz="2000" spc="-5" dirty="0">
                <a:latin typeface="Courier New"/>
                <a:cs typeface="Courier New"/>
              </a:rPr>
              <a:t>(PC=y)  end</a:t>
            </a:r>
            <a:endParaRPr sz="2000" dirty="0">
              <a:latin typeface="Courier New"/>
              <a:cs typeface="Courier New"/>
            </a:endParaRPr>
          </a:p>
          <a:p>
            <a:pPr marL="697865" lvl="1" indent="-229235">
              <a:spcBef>
                <a:spcPts val="595"/>
              </a:spcBef>
              <a:buFont typeface="Arial"/>
              <a:buChar char="•"/>
              <a:tabLst>
                <a:tab pos="697865" algn="l"/>
                <a:tab pos="698500" algn="l"/>
              </a:tabLst>
            </a:pPr>
            <a:r>
              <a:rPr sz="2000" spc="-5" dirty="0">
                <a:latin typeface="Carlito"/>
                <a:cs typeface="Carlito"/>
              </a:rPr>
              <a:t>The result </a:t>
            </a:r>
            <a:r>
              <a:rPr sz="2000" dirty="0">
                <a:latin typeface="Carlito"/>
                <a:cs typeface="Carlito"/>
              </a:rPr>
              <a:t>of the </a:t>
            </a:r>
            <a:r>
              <a:rPr sz="2000" spc="-5" dirty="0">
                <a:latin typeface="Carlito"/>
                <a:cs typeface="Carlito"/>
              </a:rPr>
              <a:t>conditional determines </a:t>
            </a:r>
            <a:r>
              <a:rPr sz="2000" dirty="0">
                <a:latin typeface="Carlito"/>
                <a:cs typeface="Carlito"/>
              </a:rPr>
              <a:t>which </a:t>
            </a:r>
            <a:r>
              <a:rPr sz="2000" spc="-5" dirty="0">
                <a:latin typeface="Carlito"/>
                <a:cs typeface="Carlito"/>
              </a:rPr>
              <a:t>branch</a:t>
            </a:r>
            <a:r>
              <a:rPr sz="2000" spc="-55" dirty="0">
                <a:latin typeface="Carlito"/>
                <a:cs typeface="Carlito"/>
              </a:rPr>
              <a:t> </a:t>
            </a:r>
            <a:r>
              <a:rPr sz="2000" dirty="0">
                <a:latin typeface="Carlito"/>
                <a:cs typeface="Carlito"/>
              </a:rPr>
              <a:t>the</a:t>
            </a:r>
          </a:p>
          <a:p>
            <a:pPr marL="697865"/>
            <a:r>
              <a:rPr sz="2000" spc="-15" dirty="0">
                <a:latin typeface="Carlito"/>
                <a:cs typeface="Carlito"/>
              </a:rPr>
              <a:t>program</a:t>
            </a:r>
            <a:r>
              <a:rPr sz="2000" spc="-35" dirty="0">
                <a:latin typeface="Carlito"/>
                <a:cs typeface="Carlito"/>
              </a:rPr>
              <a:t> </a:t>
            </a:r>
            <a:r>
              <a:rPr sz="2000" spc="-20" dirty="0">
                <a:latin typeface="Carlito"/>
                <a:cs typeface="Carlito"/>
              </a:rPr>
              <a:t>takes</a:t>
            </a:r>
            <a:endParaRPr sz="2000" dirty="0">
              <a:latin typeface="Carlito"/>
              <a:cs typeface="Carlito"/>
            </a:endParaRPr>
          </a:p>
          <a:p>
            <a:pPr marL="299085" marR="613410" indent="-287020">
              <a:spcBef>
                <a:spcPts val="545"/>
              </a:spcBef>
              <a:buFont typeface="Arial"/>
              <a:buChar char="–"/>
              <a:tabLst>
                <a:tab pos="299720" algn="l"/>
              </a:tabLst>
            </a:pPr>
            <a:r>
              <a:rPr sz="2400" dirty="0">
                <a:latin typeface="Carlito"/>
                <a:cs typeface="Carlito"/>
              </a:rPr>
              <a:t>If </a:t>
            </a:r>
            <a:r>
              <a:rPr sz="2400" spc="-15" dirty="0">
                <a:latin typeface="Carlito"/>
                <a:cs typeface="Carlito"/>
              </a:rPr>
              <a:t>we </a:t>
            </a:r>
            <a:r>
              <a:rPr sz="2400" spc="-10" dirty="0">
                <a:latin typeface="Carlito"/>
                <a:cs typeface="Carlito"/>
              </a:rPr>
              <a:t>reach </a:t>
            </a:r>
            <a:r>
              <a:rPr sz="2400" dirty="0">
                <a:latin typeface="Carlito"/>
                <a:cs typeface="Carlito"/>
              </a:rPr>
              <a:t>the </a:t>
            </a:r>
            <a:r>
              <a:rPr sz="2400" spc="-10" dirty="0">
                <a:latin typeface="Carlito"/>
                <a:cs typeface="Carlito"/>
              </a:rPr>
              <a:t>last </a:t>
            </a:r>
            <a:r>
              <a:rPr sz="2400" spc="-15" dirty="0">
                <a:latin typeface="Carlito"/>
                <a:cs typeface="Carlito"/>
              </a:rPr>
              <a:t>statement </a:t>
            </a:r>
            <a:r>
              <a:rPr sz="2400" spc="-5" dirty="0">
                <a:latin typeface="Carlito"/>
                <a:cs typeface="Carlito"/>
              </a:rPr>
              <a:t>of </a:t>
            </a:r>
            <a:r>
              <a:rPr sz="2400" dirty="0">
                <a:latin typeface="Carlito"/>
                <a:cs typeface="Carlito"/>
              </a:rPr>
              <a:t>the </a:t>
            </a:r>
            <a:r>
              <a:rPr sz="2400" spc="-5" dirty="0">
                <a:latin typeface="Carlito"/>
                <a:cs typeface="Carlito"/>
              </a:rPr>
              <a:t>loop, </a:t>
            </a:r>
            <a:r>
              <a:rPr sz="2400" spc="-20" dirty="0">
                <a:latin typeface="Carlito"/>
                <a:cs typeface="Carlito"/>
              </a:rPr>
              <a:t>we </a:t>
            </a:r>
            <a:r>
              <a:rPr sz="2400" spc="-5" dirty="0">
                <a:latin typeface="Carlito"/>
                <a:cs typeface="Carlito"/>
              </a:rPr>
              <a:t>need </a:t>
            </a:r>
            <a:r>
              <a:rPr sz="2400" spc="-15" dirty="0">
                <a:latin typeface="Carlito"/>
                <a:cs typeface="Carlito"/>
              </a:rPr>
              <a:t>to  </a:t>
            </a:r>
            <a:r>
              <a:rPr sz="2400" spc="-5" dirty="0">
                <a:latin typeface="Carlito"/>
                <a:cs typeface="Carlito"/>
              </a:rPr>
              <a:t>jump back </a:t>
            </a:r>
            <a:r>
              <a:rPr sz="2400" spc="-15" dirty="0">
                <a:latin typeface="Carlito"/>
                <a:cs typeface="Carlito"/>
              </a:rPr>
              <a:t>to </a:t>
            </a:r>
            <a:r>
              <a:rPr sz="2400" spc="-5" dirty="0">
                <a:latin typeface="Carlito"/>
                <a:cs typeface="Carlito"/>
              </a:rPr>
              <a:t>the</a:t>
            </a:r>
            <a:r>
              <a:rPr sz="2400" spc="-35" dirty="0">
                <a:latin typeface="Carlito"/>
                <a:cs typeface="Carlito"/>
              </a:rPr>
              <a:t> </a:t>
            </a:r>
            <a:r>
              <a:rPr sz="2400" spc="-10" dirty="0">
                <a:latin typeface="Carlito"/>
                <a:cs typeface="Carlito"/>
              </a:rPr>
              <a:t>start</a:t>
            </a:r>
            <a:endParaRPr sz="2400" dirty="0">
              <a:latin typeface="Carlito"/>
              <a:cs typeface="Carlito"/>
            </a:endParaRPr>
          </a:p>
          <a:p>
            <a:pPr marL="697865" lvl="1" indent="-229235">
              <a:spcBef>
                <a:spcPts val="509"/>
              </a:spcBef>
              <a:buFont typeface="Arial"/>
              <a:buChar char="•"/>
              <a:tabLst>
                <a:tab pos="697865" algn="l"/>
                <a:tab pos="698500" algn="l"/>
              </a:tabLst>
            </a:pPr>
            <a:r>
              <a:rPr sz="2000" spc="-5" dirty="0">
                <a:latin typeface="Carlito"/>
                <a:cs typeface="Carlito"/>
              </a:rPr>
              <a:t>This </a:t>
            </a:r>
            <a:r>
              <a:rPr sz="2000" dirty="0">
                <a:latin typeface="Carlito"/>
                <a:cs typeface="Carlito"/>
              </a:rPr>
              <a:t>also </a:t>
            </a:r>
            <a:r>
              <a:rPr sz="2000" spc="-10" dirty="0">
                <a:latin typeface="Carlito"/>
                <a:cs typeface="Carlito"/>
              </a:rPr>
              <a:t>requires </a:t>
            </a:r>
            <a:r>
              <a:rPr sz="2000" spc="-5" dirty="0">
                <a:latin typeface="Carlito"/>
                <a:cs typeface="Carlito"/>
              </a:rPr>
              <a:t>that </a:t>
            </a:r>
            <a:r>
              <a:rPr sz="2000" dirty="0">
                <a:latin typeface="Carlito"/>
                <a:cs typeface="Carlito"/>
              </a:rPr>
              <a:t>the PC be</a:t>
            </a:r>
            <a:r>
              <a:rPr sz="2000" spc="-20" dirty="0">
                <a:latin typeface="Carlito"/>
                <a:cs typeface="Carlito"/>
              </a:rPr>
              <a:t> </a:t>
            </a:r>
            <a:r>
              <a:rPr sz="2000" dirty="0">
                <a:latin typeface="Carlito"/>
                <a:cs typeface="Carlito"/>
              </a:rPr>
              <a:t>changed</a:t>
            </a: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4116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5725"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855725" y="1068576"/>
            <a:ext cx="8030259" cy="3020624"/>
          </a:xfrm>
          <a:prstGeom prst="rect">
            <a:avLst/>
          </a:prstGeom>
        </p:spPr>
        <p:txBody>
          <a:bodyPr vert="horz" wrap="square" lIns="0" tIns="101600" rIns="0" bIns="0" rtlCol="0">
            <a:spAutoFit/>
          </a:bodyPr>
          <a:lstStyle/>
          <a:p>
            <a:pPr marL="12700">
              <a:spcBef>
                <a:spcPts val="800"/>
              </a:spcBef>
            </a:pPr>
            <a:r>
              <a:rPr sz="2800" spc="-15" dirty="0">
                <a:solidFill>
                  <a:srgbClr val="C00000"/>
                </a:solidFill>
                <a:latin typeface="Carlito"/>
                <a:cs typeface="Carlito"/>
              </a:rPr>
              <a:t>Next</a:t>
            </a:r>
            <a:r>
              <a:rPr sz="2800" spc="-10" dirty="0">
                <a:solidFill>
                  <a:srgbClr val="C00000"/>
                </a:solidFill>
                <a:latin typeface="Carlito"/>
                <a:cs typeface="Carlito"/>
              </a:rPr>
              <a:t> Instruction</a:t>
            </a:r>
            <a:endParaRPr sz="2800" dirty="0">
              <a:latin typeface="Carlito"/>
              <a:cs typeface="Carlito"/>
            </a:endParaRPr>
          </a:p>
          <a:p>
            <a:pPr marL="299085" marR="376555" indent="-287020">
              <a:spcBef>
                <a:spcPts val="605"/>
              </a:spcBef>
              <a:buFont typeface="Arial"/>
              <a:buChar char="–"/>
              <a:tabLst>
                <a:tab pos="299720" algn="l"/>
              </a:tabLst>
            </a:pPr>
            <a:r>
              <a:rPr sz="2400" spc="-5" dirty="0">
                <a:latin typeface="Carlito"/>
                <a:cs typeface="Carlito"/>
              </a:rPr>
              <a:t>Once </a:t>
            </a:r>
            <a:r>
              <a:rPr sz="2400" dirty="0">
                <a:latin typeface="Carlito"/>
                <a:cs typeface="Carlito"/>
              </a:rPr>
              <a:t>the </a:t>
            </a:r>
            <a:r>
              <a:rPr sz="2400" spc="-10" dirty="0">
                <a:latin typeface="Carlito"/>
                <a:cs typeface="Carlito"/>
              </a:rPr>
              <a:t>result </a:t>
            </a:r>
            <a:r>
              <a:rPr sz="2400" spc="-5" dirty="0">
                <a:latin typeface="Carlito"/>
                <a:cs typeface="Carlito"/>
              </a:rPr>
              <a:t>of </a:t>
            </a:r>
            <a:r>
              <a:rPr sz="2400" dirty="0">
                <a:latin typeface="Carlito"/>
                <a:cs typeface="Carlito"/>
              </a:rPr>
              <a:t>the </a:t>
            </a:r>
            <a:r>
              <a:rPr sz="2400" spc="-15" dirty="0">
                <a:latin typeface="Carlito"/>
                <a:cs typeface="Carlito"/>
              </a:rPr>
              <a:t>operation </a:t>
            </a:r>
            <a:r>
              <a:rPr sz="2400" spc="-5" dirty="0">
                <a:latin typeface="Carlito"/>
                <a:cs typeface="Carlito"/>
              </a:rPr>
              <a:t>is known, </a:t>
            </a:r>
            <a:r>
              <a:rPr sz="2400" dirty="0">
                <a:latin typeface="Carlito"/>
                <a:cs typeface="Carlito"/>
              </a:rPr>
              <a:t>and </a:t>
            </a:r>
            <a:r>
              <a:rPr sz="2400" spc="-20" dirty="0">
                <a:latin typeface="Carlito"/>
                <a:cs typeface="Carlito"/>
              </a:rPr>
              <a:t>any  </a:t>
            </a:r>
            <a:r>
              <a:rPr sz="2400" spc="-5" dirty="0">
                <a:latin typeface="Carlito"/>
                <a:cs typeface="Carlito"/>
              </a:rPr>
              <a:t>changes </a:t>
            </a:r>
            <a:r>
              <a:rPr sz="2400" spc="-15" dirty="0">
                <a:latin typeface="Carlito"/>
                <a:cs typeface="Carlito"/>
              </a:rPr>
              <a:t>to </a:t>
            </a:r>
            <a:r>
              <a:rPr sz="2400" dirty="0">
                <a:latin typeface="Carlito"/>
                <a:cs typeface="Carlito"/>
              </a:rPr>
              <a:t>the </a:t>
            </a:r>
            <a:r>
              <a:rPr sz="2400" spc="-5" dirty="0">
                <a:latin typeface="Carlito"/>
                <a:cs typeface="Carlito"/>
              </a:rPr>
              <a:t>PC </a:t>
            </a:r>
            <a:r>
              <a:rPr sz="2400" dirty="0">
                <a:latin typeface="Carlito"/>
                <a:cs typeface="Carlito"/>
              </a:rPr>
              <a:t>is made, the </a:t>
            </a:r>
            <a:r>
              <a:rPr sz="2400" spc="-10" dirty="0">
                <a:latin typeface="Carlito"/>
                <a:cs typeface="Carlito"/>
              </a:rPr>
              <a:t>next </a:t>
            </a:r>
            <a:r>
              <a:rPr sz="2400" spc="-5" dirty="0">
                <a:latin typeface="Carlito"/>
                <a:cs typeface="Carlito"/>
              </a:rPr>
              <a:t>instruction </a:t>
            </a:r>
            <a:r>
              <a:rPr sz="2400" spc="-10" dirty="0">
                <a:latin typeface="Carlito"/>
                <a:cs typeface="Carlito"/>
              </a:rPr>
              <a:t>can</a:t>
            </a:r>
            <a:r>
              <a:rPr sz="2400" spc="-105" dirty="0">
                <a:latin typeface="Carlito"/>
                <a:cs typeface="Carlito"/>
              </a:rPr>
              <a:t> </a:t>
            </a:r>
            <a:r>
              <a:rPr sz="2400" spc="-5" dirty="0">
                <a:latin typeface="Carlito"/>
                <a:cs typeface="Carlito"/>
              </a:rPr>
              <a:t>be  </a:t>
            </a:r>
            <a:r>
              <a:rPr sz="2400" spc="-15" dirty="0">
                <a:latin typeface="Carlito"/>
                <a:cs typeface="Carlito"/>
              </a:rPr>
              <a:t>executed</a:t>
            </a:r>
            <a:endParaRPr sz="2400" dirty="0">
              <a:latin typeface="Carlito"/>
              <a:cs typeface="Carlito"/>
            </a:endParaRPr>
          </a:p>
          <a:p>
            <a:pPr marL="299085" indent="-287020">
              <a:spcBef>
                <a:spcPts val="575"/>
              </a:spcBef>
              <a:buFont typeface="Arial"/>
              <a:buChar char="–"/>
              <a:tabLst>
                <a:tab pos="299720" algn="l"/>
              </a:tabLst>
            </a:pPr>
            <a:r>
              <a:rPr sz="2400" dirty="0">
                <a:latin typeface="Carlito"/>
                <a:cs typeface="Carlito"/>
              </a:rPr>
              <a:t>It </a:t>
            </a:r>
            <a:r>
              <a:rPr sz="2400" spc="-15" dirty="0">
                <a:latin typeface="Carlito"/>
                <a:cs typeface="Carlito"/>
              </a:rPr>
              <a:t>follows </a:t>
            </a:r>
            <a:r>
              <a:rPr sz="2400" dirty="0">
                <a:latin typeface="Carlito"/>
                <a:cs typeface="Carlito"/>
              </a:rPr>
              <a:t>the </a:t>
            </a:r>
            <a:r>
              <a:rPr sz="2400" spc="-5" dirty="0">
                <a:latin typeface="Carlito"/>
                <a:cs typeface="Carlito"/>
              </a:rPr>
              <a:t>same </a:t>
            </a:r>
            <a:r>
              <a:rPr sz="2400" spc="-10" dirty="0">
                <a:latin typeface="Carlito"/>
                <a:cs typeface="Carlito"/>
              </a:rPr>
              <a:t>procedure,</a:t>
            </a:r>
            <a:r>
              <a:rPr sz="2400" spc="-45" dirty="0">
                <a:latin typeface="Carlito"/>
                <a:cs typeface="Carlito"/>
              </a:rPr>
              <a:t> </a:t>
            </a:r>
            <a:r>
              <a:rPr sz="2400" spc="-15" dirty="0">
                <a:latin typeface="Carlito"/>
                <a:cs typeface="Carlito"/>
              </a:rPr>
              <a:t>exactly</a:t>
            </a:r>
            <a:endParaRPr sz="2400" dirty="0">
              <a:latin typeface="Carlito"/>
              <a:cs typeface="Carlito"/>
            </a:endParaRPr>
          </a:p>
          <a:p>
            <a:pPr marL="299085" marR="5080" indent="-287020">
              <a:spcBef>
                <a:spcPts val="580"/>
              </a:spcBef>
              <a:buFont typeface="Arial"/>
              <a:buChar char="–"/>
              <a:tabLst>
                <a:tab pos="299720" algn="l"/>
              </a:tabLst>
            </a:pPr>
            <a:r>
              <a:rPr sz="2400" spc="-5" dirty="0">
                <a:latin typeface="Carlito"/>
                <a:cs typeface="Carlito"/>
              </a:rPr>
              <a:t>Instruction </a:t>
            </a:r>
            <a:r>
              <a:rPr sz="2400" spc="-10" dirty="0">
                <a:latin typeface="Carlito"/>
                <a:cs typeface="Carlito"/>
              </a:rPr>
              <a:t>cycle </a:t>
            </a:r>
            <a:r>
              <a:rPr sz="2400" dirty="0">
                <a:latin typeface="Carlito"/>
                <a:cs typeface="Carlito"/>
              </a:rPr>
              <a:t>is </a:t>
            </a:r>
            <a:r>
              <a:rPr sz="2400" spc="-5" dirty="0">
                <a:latin typeface="Carlito"/>
                <a:cs typeface="Carlito"/>
              </a:rPr>
              <a:t>simple, </a:t>
            </a:r>
            <a:r>
              <a:rPr sz="2400" spc="-15" dirty="0">
                <a:latin typeface="Carlito"/>
                <a:cs typeface="Carlito"/>
              </a:rPr>
              <a:t>we </a:t>
            </a:r>
            <a:r>
              <a:rPr sz="2400" spc="-10" dirty="0">
                <a:latin typeface="Carlito"/>
                <a:cs typeface="Carlito"/>
              </a:rPr>
              <a:t>can </a:t>
            </a:r>
            <a:r>
              <a:rPr sz="2400" spc="-5" dirty="0">
                <a:latin typeface="Carlito"/>
                <a:cs typeface="Carlito"/>
              </a:rPr>
              <a:t>write </a:t>
            </a:r>
            <a:r>
              <a:rPr sz="2400" dirty="0">
                <a:latin typeface="Carlito"/>
                <a:cs typeface="Carlito"/>
              </a:rPr>
              <a:t>a </a:t>
            </a:r>
            <a:r>
              <a:rPr sz="2400" spc="-5" dirty="0">
                <a:latin typeface="Carlito"/>
                <a:cs typeface="Carlito"/>
              </a:rPr>
              <a:t>simple </a:t>
            </a:r>
            <a:r>
              <a:rPr sz="2400" spc="-10" dirty="0">
                <a:latin typeface="Carlito"/>
                <a:cs typeface="Carlito"/>
              </a:rPr>
              <a:t>pseudo-  code </a:t>
            </a:r>
            <a:r>
              <a:rPr sz="2400" spc="-15" dirty="0">
                <a:latin typeface="Carlito"/>
                <a:cs typeface="Carlito"/>
              </a:rPr>
              <a:t>to </a:t>
            </a:r>
            <a:r>
              <a:rPr sz="2400" spc="-5" dirty="0">
                <a:latin typeface="Carlito"/>
                <a:cs typeface="Carlito"/>
              </a:rPr>
              <a:t>describe </a:t>
            </a:r>
            <a:r>
              <a:rPr sz="2400" dirty="0">
                <a:latin typeface="Carlito"/>
                <a:cs typeface="Carlito"/>
              </a:rPr>
              <a:t>the </a:t>
            </a:r>
            <a:r>
              <a:rPr sz="2400" spc="-5" dirty="0">
                <a:latin typeface="Carlito"/>
                <a:cs typeface="Carlito"/>
              </a:rPr>
              <a:t>cycle </a:t>
            </a:r>
            <a:r>
              <a:rPr sz="2400" spc="-10" dirty="0">
                <a:latin typeface="Carlito"/>
                <a:cs typeface="Carlito"/>
              </a:rPr>
              <a:t>more</a:t>
            </a:r>
            <a:r>
              <a:rPr sz="2400" spc="-35" dirty="0">
                <a:latin typeface="Carlito"/>
                <a:cs typeface="Carlito"/>
              </a:rPr>
              <a:t> </a:t>
            </a:r>
            <a:r>
              <a:rPr sz="2400" spc="-5" dirty="0">
                <a:latin typeface="Carlito"/>
                <a:cs typeface="Carlito"/>
              </a:rPr>
              <a:t>aptly</a:t>
            </a:r>
            <a:endParaRPr sz="2400" dirty="0">
              <a:latin typeface="Carlito"/>
              <a:cs typeface="Carlito"/>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200116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smtClean="0"/>
              <a:t>Performance Issues</a:t>
            </a:r>
            <a:endParaRPr lang="en-US" dirty="0"/>
          </a:p>
        </p:txBody>
      </p:sp>
      <p:sp>
        <p:nvSpPr>
          <p:cNvPr id="3" name="Content Placeholder 2"/>
          <p:cNvSpPr>
            <a:spLocks noGrp="1"/>
          </p:cNvSpPr>
          <p:nvPr>
            <p:ph idx="1"/>
          </p:nvPr>
        </p:nvSpPr>
        <p:spPr>
          <a:xfrm>
            <a:off x="677334" y="1634837"/>
            <a:ext cx="8596668" cy="4406526"/>
          </a:xfrm>
        </p:spPr>
        <p:txBody>
          <a:bodyPr/>
          <a:lstStyle/>
          <a:p>
            <a:r>
              <a:rPr lang="en-US" dirty="0" smtClean="0"/>
              <a:t>Over the Years, The cost </a:t>
            </a:r>
            <a:r>
              <a:rPr lang="en-US" dirty="0"/>
              <a:t>of </a:t>
            </a:r>
            <a:r>
              <a:rPr lang="en-US" dirty="0" smtClean="0"/>
              <a:t>computing </a:t>
            </a:r>
            <a:r>
              <a:rPr lang="en-US" dirty="0"/>
              <a:t>systems continues to drop dramatically, while </a:t>
            </a:r>
            <a:r>
              <a:rPr lang="en-US" dirty="0" smtClean="0"/>
              <a:t>the performance </a:t>
            </a:r>
            <a:r>
              <a:rPr lang="en-US" dirty="0"/>
              <a:t>and capacity of those systems continue to rise equally dramatically</a:t>
            </a:r>
            <a:r>
              <a:rPr lang="en-US" dirty="0" smtClean="0"/>
              <a:t>. </a:t>
            </a:r>
            <a:r>
              <a:rPr lang="en-US" dirty="0"/>
              <a:t>Today’s laptops have the computing power of an IBM mainframe from 10 or </a:t>
            </a:r>
            <a:r>
              <a:rPr lang="en-US" dirty="0" smtClean="0"/>
              <a:t>15 years </a:t>
            </a:r>
            <a:r>
              <a:rPr lang="en-US" dirty="0"/>
              <a:t>ago. Thus, we have virtually “free” computer power. Processors are so </a:t>
            </a:r>
            <a:r>
              <a:rPr lang="en-US" dirty="0" smtClean="0"/>
              <a:t>inexpensive that </a:t>
            </a:r>
            <a:r>
              <a:rPr lang="en-US" dirty="0"/>
              <a:t>we now have microprocessors we throw </a:t>
            </a:r>
            <a:r>
              <a:rPr lang="en-US" dirty="0" smtClean="0"/>
              <a:t>away.</a:t>
            </a:r>
          </a:p>
          <a:p>
            <a:r>
              <a:rPr lang="en-US" b="1" dirty="0"/>
              <a:t>Microprocessor </a:t>
            </a:r>
            <a:r>
              <a:rPr lang="en-US" b="1" dirty="0" smtClean="0"/>
              <a:t>Speed: </a:t>
            </a:r>
            <a:r>
              <a:rPr lang="en-US" dirty="0"/>
              <a:t>What gives Intel x86 processors or IBM mainframe computers such </a:t>
            </a:r>
            <a:r>
              <a:rPr lang="en-US" dirty="0" smtClean="0"/>
              <a:t>mind-boggling power </a:t>
            </a:r>
            <a:r>
              <a:rPr lang="en-US" dirty="0"/>
              <a:t>is the relentless pursuit of speed by processor chip manufacturers. The </a:t>
            </a:r>
            <a:r>
              <a:rPr lang="en-US" dirty="0" smtClean="0"/>
              <a:t>evolution of </a:t>
            </a:r>
            <a:r>
              <a:rPr lang="en-US" dirty="0"/>
              <a:t>these machines continues to bear </a:t>
            </a:r>
            <a:r>
              <a:rPr lang="en-US" dirty="0" smtClean="0"/>
              <a:t>out.</a:t>
            </a:r>
          </a:p>
          <a:p>
            <a:r>
              <a:rPr lang="en-US" dirty="0" smtClean="0"/>
              <a:t>The quest for better performance gives rise to the following techniques use by the processor. </a:t>
            </a:r>
          </a:p>
        </p:txBody>
      </p:sp>
    </p:spTree>
    <p:extLst>
      <p:ext uri="{BB962C8B-B14F-4D97-AF65-F5344CB8AC3E}">
        <p14:creationId xmlns:p14="http://schemas.microsoft.com/office/powerpoint/2010/main" val="3718586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5725"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2383637" y="1143675"/>
            <a:ext cx="6884034" cy="1275349"/>
          </a:xfrm>
          <a:prstGeom prst="rect">
            <a:avLst/>
          </a:prstGeom>
        </p:spPr>
        <p:txBody>
          <a:bodyPr vert="horz" wrap="square" lIns="0" tIns="86995" rIns="0" bIns="0" rtlCol="0">
            <a:spAutoFit/>
          </a:bodyPr>
          <a:lstStyle/>
          <a:p>
            <a:pPr marL="12700">
              <a:spcBef>
                <a:spcPts val="685"/>
              </a:spcBef>
            </a:pPr>
            <a:r>
              <a:rPr sz="2800" spc="-15" dirty="0">
                <a:solidFill>
                  <a:srgbClr val="C00000"/>
                </a:solidFill>
                <a:latin typeface="Carlito"/>
                <a:cs typeface="Carlito"/>
              </a:rPr>
              <a:t>Pseudo-code </a:t>
            </a:r>
            <a:r>
              <a:rPr sz="2800" spc="-25" dirty="0">
                <a:solidFill>
                  <a:srgbClr val="C00000"/>
                </a:solidFill>
                <a:latin typeface="Carlito"/>
                <a:cs typeface="Carlito"/>
              </a:rPr>
              <a:t>for </a:t>
            </a:r>
            <a:r>
              <a:rPr sz="2800" spc="-10" dirty="0">
                <a:solidFill>
                  <a:srgbClr val="C00000"/>
                </a:solidFill>
                <a:latin typeface="Carlito"/>
                <a:cs typeface="Carlito"/>
              </a:rPr>
              <a:t>Instruction</a:t>
            </a:r>
            <a:r>
              <a:rPr sz="2800" spc="110" dirty="0">
                <a:solidFill>
                  <a:srgbClr val="C00000"/>
                </a:solidFill>
                <a:latin typeface="Carlito"/>
                <a:cs typeface="Carlito"/>
              </a:rPr>
              <a:t> </a:t>
            </a:r>
            <a:r>
              <a:rPr sz="2800" spc="-15" dirty="0">
                <a:solidFill>
                  <a:srgbClr val="C00000"/>
                </a:solidFill>
                <a:latin typeface="Carlito"/>
                <a:cs typeface="Carlito"/>
              </a:rPr>
              <a:t>Cycle</a:t>
            </a:r>
            <a:endParaRPr sz="2800" dirty="0">
              <a:latin typeface="Carlito"/>
              <a:cs typeface="Carlito"/>
            </a:endParaRPr>
          </a:p>
          <a:p>
            <a:pPr marL="12700" marR="5080">
              <a:lnSpc>
                <a:spcPts val="2880"/>
              </a:lnSpc>
              <a:spcBef>
                <a:spcPts val="125"/>
              </a:spcBef>
              <a:tabLst>
                <a:tab pos="3213100" algn="l"/>
              </a:tabLst>
            </a:pPr>
            <a:r>
              <a:rPr sz="2000" spc="-5" dirty="0">
                <a:latin typeface="Courier New"/>
                <a:cs typeface="Courier New"/>
              </a:rPr>
              <a:t>PC</a:t>
            </a:r>
            <a:r>
              <a:rPr sz="2000" spc="10" dirty="0">
                <a:latin typeface="Courier New"/>
                <a:cs typeface="Courier New"/>
              </a:rPr>
              <a:t> </a:t>
            </a:r>
            <a:r>
              <a:rPr sz="2000" dirty="0">
                <a:latin typeface="Courier New"/>
                <a:cs typeface="Courier New"/>
              </a:rPr>
              <a:t>=</a:t>
            </a:r>
            <a:r>
              <a:rPr sz="2000" spc="10" dirty="0">
                <a:latin typeface="Courier New"/>
                <a:cs typeface="Courier New"/>
              </a:rPr>
              <a:t> </a:t>
            </a:r>
            <a:r>
              <a:rPr sz="2000" spc="-5" dirty="0">
                <a:latin typeface="Courier New"/>
                <a:cs typeface="Courier New"/>
              </a:rPr>
              <a:t>entry_point;	//set the starting point  While (program_is_running)</a:t>
            </a:r>
            <a:r>
              <a:rPr sz="2000" spc="-10" dirty="0">
                <a:latin typeface="Courier New"/>
                <a:cs typeface="Courier New"/>
              </a:rPr>
              <a:t> </a:t>
            </a:r>
            <a:r>
              <a:rPr sz="2000" dirty="0">
                <a:latin typeface="Courier New"/>
                <a:cs typeface="Courier New"/>
              </a:rPr>
              <a:t>{</a:t>
            </a:r>
          </a:p>
        </p:txBody>
      </p:sp>
      <p:sp>
        <p:nvSpPr>
          <p:cNvPr id="4" name="object 4"/>
          <p:cNvSpPr txBox="1"/>
          <p:nvPr/>
        </p:nvSpPr>
        <p:spPr>
          <a:xfrm>
            <a:off x="2840863" y="2370556"/>
            <a:ext cx="2463800" cy="756920"/>
          </a:xfrm>
          <a:prstGeom prst="rect">
            <a:avLst/>
          </a:prstGeom>
        </p:spPr>
        <p:txBody>
          <a:bodyPr vert="horz" wrap="square" lIns="0" tIns="12700" rIns="0" bIns="0" rtlCol="0">
            <a:spAutoFit/>
          </a:bodyPr>
          <a:lstStyle/>
          <a:p>
            <a:pPr marL="12700" marR="5080">
              <a:lnSpc>
                <a:spcPct val="120000"/>
              </a:lnSpc>
              <a:spcBef>
                <a:spcPts val="100"/>
              </a:spcBef>
            </a:pPr>
            <a:r>
              <a:rPr sz="2000" spc="-5" dirty="0">
                <a:latin typeface="Courier New"/>
                <a:cs typeface="Courier New"/>
              </a:rPr>
              <a:t>IR </a:t>
            </a:r>
            <a:r>
              <a:rPr sz="2000" dirty="0">
                <a:latin typeface="Courier New"/>
                <a:cs typeface="Courier New"/>
              </a:rPr>
              <a:t>=</a:t>
            </a:r>
            <a:r>
              <a:rPr sz="2000" spc="-70" dirty="0">
                <a:latin typeface="Courier New"/>
                <a:cs typeface="Courier New"/>
              </a:rPr>
              <a:t> </a:t>
            </a:r>
            <a:r>
              <a:rPr sz="2000" spc="-5" dirty="0">
                <a:latin typeface="Courier New"/>
                <a:cs typeface="Courier New"/>
              </a:rPr>
              <a:t>memory(PC);  PC </a:t>
            </a:r>
            <a:r>
              <a:rPr sz="2000" dirty="0">
                <a:latin typeface="Courier New"/>
                <a:cs typeface="Courier New"/>
              </a:rPr>
              <a:t>= </a:t>
            </a:r>
            <a:r>
              <a:rPr sz="2000" spc="-5" dirty="0">
                <a:latin typeface="Courier New"/>
                <a:cs typeface="Courier New"/>
              </a:rPr>
              <a:t>PC </a:t>
            </a:r>
            <a:r>
              <a:rPr sz="2000" dirty="0">
                <a:latin typeface="Courier New"/>
                <a:cs typeface="Courier New"/>
              </a:rPr>
              <a:t>+</a:t>
            </a:r>
            <a:r>
              <a:rPr sz="2000" spc="-50" dirty="0">
                <a:latin typeface="Courier New"/>
                <a:cs typeface="Courier New"/>
              </a:rPr>
              <a:t> </a:t>
            </a:r>
            <a:r>
              <a:rPr sz="2000" spc="-5" dirty="0">
                <a:latin typeface="Courier New"/>
                <a:cs typeface="Courier New"/>
              </a:rPr>
              <a:t>1;</a:t>
            </a:r>
            <a:endParaRPr sz="2000" dirty="0">
              <a:latin typeface="Courier New"/>
              <a:cs typeface="Courier New"/>
            </a:endParaRPr>
          </a:p>
        </p:txBody>
      </p:sp>
      <p:sp>
        <p:nvSpPr>
          <p:cNvPr id="5" name="object 5"/>
          <p:cNvSpPr txBox="1"/>
          <p:nvPr/>
        </p:nvSpPr>
        <p:spPr>
          <a:xfrm>
            <a:off x="5584697" y="2370556"/>
            <a:ext cx="3530600" cy="756920"/>
          </a:xfrm>
          <a:prstGeom prst="rect">
            <a:avLst/>
          </a:prstGeom>
        </p:spPr>
        <p:txBody>
          <a:bodyPr vert="horz" wrap="square" lIns="0" tIns="73660" rIns="0" bIns="0" rtlCol="0">
            <a:spAutoFit/>
          </a:bodyPr>
          <a:lstStyle/>
          <a:p>
            <a:pPr marL="12700">
              <a:spcBef>
                <a:spcPts val="580"/>
              </a:spcBef>
            </a:pPr>
            <a:r>
              <a:rPr sz="2000" spc="-5" dirty="0">
                <a:latin typeface="Courier New"/>
                <a:cs typeface="Courier New"/>
              </a:rPr>
              <a:t>//load next</a:t>
            </a:r>
            <a:r>
              <a:rPr sz="2000" spc="-45" dirty="0">
                <a:latin typeface="Courier New"/>
                <a:cs typeface="Courier New"/>
              </a:rPr>
              <a:t> </a:t>
            </a:r>
            <a:r>
              <a:rPr sz="2000" spc="-5" dirty="0">
                <a:latin typeface="Courier New"/>
                <a:cs typeface="Courier New"/>
              </a:rPr>
              <a:t>instruction</a:t>
            </a:r>
            <a:endParaRPr sz="2000" dirty="0">
              <a:latin typeface="Courier New"/>
              <a:cs typeface="Courier New"/>
            </a:endParaRPr>
          </a:p>
          <a:p>
            <a:pPr marL="12700">
              <a:spcBef>
                <a:spcPts val="480"/>
              </a:spcBef>
            </a:pPr>
            <a:r>
              <a:rPr sz="2000" spc="-5" dirty="0">
                <a:latin typeface="Courier New"/>
                <a:cs typeface="Courier New"/>
              </a:rPr>
              <a:t>//increment</a:t>
            </a:r>
            <a:r>
              <a:rPr sz="2000" spc="-15" dirty="0">
                <a:latin typeface="Courier New"/>
                <a:cs typeface="Courier New"/>
              </a:rPr>
              <a:t> </a:t>
            </a:r>
            <a:r>
              <a:rPr sz="2000" spc="-5" dirty="0">
                <a:latin typeface="Courier New"/>
                <a:cs typeface="Courier New"/>
              </a:rPr>
              <a:t>PC</a:t>
            </a:r>
            <a:endParaRPr sz="2000" dirty="0">
              <a:latin typeface="Courier New"/>
              <a:cs typeface="Courier New"/>
            </a:endParaRPr>
          </a:p>
        </p:txBody>
      </p:sp>
      <p:sp>
        <p:nvSpPr>
          <p:cNvPr id="6" name="object 6"/>
          <p:cNvSpPr txBox="1">
            <a:spLocks noGrp="1"/>
          </p:cNvSpPr>
          <p:nvPr>
            <p:ph type="body" idx="1"/>
          </p:nvPr>
        </p:nvSpPr>
        <p:spPr>
          <a:xfrm>
            <a:off x="1589875" y="3434395"/>
            <a:ext cx="8596668" cy="2731902"/>
          </a:xfrm>
          <a:prstGeom prst="rect">
            <a:avLst/>
          </a:prstGeom>
        </p:spPr>
        <p:txBody>
          <a:bodyPr vert="horz" wrap="square" lIns="0" tIns="12065" rIns="0" bIns="0" rtlCol="0">
            <a:spAutoFit/>
          </a:bodyPr>
          <a:lstStyle/>
          <a:p>
            <a:pPr marL="127000" marR="614045" indent="0">
              <a:lnSpc>
                <a:spcPct val="120100"/>
              </a:lnSpc>
              <a:spcBef>
                <a:spcPts val="95"/>
              </a:spcBef>
              <a:buNone/>
            </a:pPr>
            <a:r>
              <a:rPr lang="en-US" spc="-5" dirty="0" smtClean="0">
                <a:latin typeface="Courier New" panose="02070309020205020404" pitchFamily="49" charset="0"/>
                <a:cs typeface="Courier New" panose="02070309020205020404" pitchFamily="49" charset="0"/>
              </a:rPr>
              <a:t>   </a:t>
            </a:r>
            <a:r>
              <a:rPr spc="-5" dirty="0" err="1" smtClean="0">
                <a:latin typeface="Courier New" panose="02070309020205020404" pitchFamily="49" charset="0"/>
                <a:cs typeface="Courier New" panose="02070309020205020404" pitchFamily="49" charset="0"/>
              </a:rPr>
              <a:t>itype</a:t>
            </a:r>
            <a:r>
              <a:rPr spc="-5"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type(IR); //find type of instruction  </a:t>
            </a:r>
            <a:endParaRPr lang="en-US" spc="-5" dirty="0" smtClean="0">
              <a:latin typeface="Courier New" panose="02070309020205020404" pitchFamily="49" charset="0"/>
              <a:cs typeface="Courier New" panose="02070309020205020404" pitchFamily="49" charset="0"/>
            </a:endParaRPr>
          </a:p>
          <a:p>
            <a:pPr marL="127000" marR="614045" indent="0">
              <a:lnSpc>
                <a:spcPct val="120100"/>
              </a:lnSpc>
              <a:spcBef>
                <a:spcPts val="95"/>
              </a:spcBef>
              <a:buNone/>
            </a:pPr>
            <a:r>
              <a:rPr lang="en-US" spc="-5" dirty="0">
                <a:latin typeface="Courier New" panose="02070309020205020404" pitchFamily="49" charset="0"/>
                <a:cs typeface="Courier New" panose="02070309020205020404" pitchFamily="49" charset="0"/>
              </a:rPr>
              <a:t>	</a:t>
            </a:r>
            <a:r>
              <a:rPr spc="-5" dirty="0" err="1" smtClean="0">
                <a:latin typeface="Courier New" panose="02070309020205020404" pitchFamily="49" charset="0"/>
                <a:cs typeface="Courier New" panose="02070309020205020404" pitchFamily="49" charset="0"/>
              </a:rPr>
              <a:t>data_loc</a:t>
            </a:r>
            <a:r>
              <a:rPr spc="-5"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spc="-10" dirty="0" smtClean="0">
                <a:latin typeface="Courier New" panose="02070309020205020404" pitchFamily="49" charset="0"/>
                <a:cs typeface="Courier New" panose="02070309020205020404" pitchFamily="49" charset="0"/>
              </a:rPr>
              <a:t> </a:t>
            </a:r>
            <a:r>
              <a:rPr spc="-5" dirty="0" err="1" smtClean="0">
                <a:latin typeface="Courier New" panose="02070309020205020404" pitchFamily="49" charset="0"/>
                <a:cs typeface="Courier New" panose="02070309020205020404" pitchFamily="49" charset="0"/>
              </a:rPr>
              <a:t>find_data</a:t>
            </a:r>
            <a:r>
              <a:rPr spc="-5" dirty="0" smtClean="0">
                <a:latin typeface="Courier New" panose="02070309020205020404" pitchFamily="49" charset="0"/>
                <a:cs typeface="Courier New" panose="02070309020205020404" pitchFamily="49" charset="0"/>
              </a:rPr>
              <a:t>(</a:t>
            </a:r>
            <a:r>
              <a:rPr spc="-5" dirty="0" err="1" smtClean="0">
                <a:latin typeface="Courier New" panose="02070309020205020404" pitchFamily="49" charset="0"/>
                <a:cs typeface="Courier New" panose="02070309020205020404" pitchFamily="49" charset="0"/>
              </a:rPr>
              <a:t>IR,itype</a:t>
            </a:r>
            <a:r>
              <a:rPr spc="-5" dirty="0" smtClean="0">
                <a:latin typeface="Courier New" panose="02070309020205020404" pitchFamily="49" charset="0"/>
                <a:cs typeface="Courier New" panose="02070309020205020404" pitchFamily="49" charset="0"/>
              </a:rPr>
              <a:t>);</a:t>
            </a:r>
          </a:p>
          <a:p>
            <a:pPr marL="2870835" indent="0">
              <a:spcBef>
                <a:spcPts val="680"/>
              </a:spcBef>
              <a:buNone/>
            </a:pPr>
            <a:r>
              <a:rPr lang="en-US" spc="-10" dirty="0" smtClean="0">
                <a:latin typeface="Courier New" panose="02070309020205020404" pitchFamily="49" charset="0"/>
                <a:cs typeface="Courier New" panose="02070309020205020404" pitchFamily="49" charset="0"/>
              </a:rPr>
              <a:t> </a:t>
            </a:r>
            <a:r>
              <a:rPr spc="-10" dirty="0" smtClean="0">
                <a:latin typeface="Courier New" panose="02070309020205020404" pitchFamily="49" charset="0"/>
                <a:cs typeface="Courier New" panose="02070309020205020404" pitchFamily="49" charset="0"/>
              </a:rPr>
              <a:t>//get data location, </a:t>
            </a:r>
            <a:r>
              <a:rPr spc="-5" dirty="0" smtClean="0">
                <a:latin typeface="Courier New" panose="02070309020205020404" pitchFamily="49" charset="0"/>
                <a:cs typeface="Courier New" panose="02070309020205020404" pitchFamily="49" charset="0"/>
              </a:rPr>
              <a:t>(-1 if</a:t>
            </a:r>
            <a:r>
              <a:rPr spc="-80" dirty="0" smtClean="0">
                <a:latin typeface="Courier New" panose="02070309020205020404" pitchFamily="49" charset="0"/>
                <a:cs typeface="Courier New" panose="02070309020205020404" pitchFamily="49" charset="0"/>
              </a:rPr>
              <a:t> </a:t>
            </a:r>
            <a:r>
              <a:rPr spc="-10" dirty="0" smtClean="0">
                <a:latin typeface="Courier New" panose="02070309020205020404" pitchFamily="49" charset="0"/>
                <a:cs typeface="Courier New" panose="02070309020205020404" pitchFamily="49" charset="0"/>
              </a:rPr>
              <a:t>none)</a:t>
            </a:r>
            <a:endParaRPr dirty="0" smtClean="0">
              <a:latin typeface="Courier New" panose="02070309020205020404" pitchFamily="49" charset="0"/>
              <a:cs typeface="Courier New" panose="02070309020205020404" pitchFamily="49" charset="0"/>
            </a:endParaRPr>
          </a:p>
          <a:p>
            <a:pPr marL="469266" marR="766445" indent="0">
              <a:lnSpc>
                <a:spcPct val="120000"/>
              </a:lnSpc>
              <a:spcBef>
                <a:spcPts val="40"/>
              </a:spcBef>
              <a:buNone/>
              <a:tabLst>
                <a:tab pos="4127500" algn="l"/>
                <a:tab pos="5042535" algn="l"/>
              </a:tabLst>
            </a:pPr>
            <a:r>
              <a:rPr spc="-5" dirty="0" smtClean="0">
                <a:latin typeface="Courier New" panose="02070309020205020404" pitchFamily="49" charset="0"/>
                <a:cs typeface="Courier New" panose="02070309020205020404" pitchFamily="49" charset="0"/>
              </a:rPr>
              <a:t>if (</a:t>
            </a:r>
            <a:r>
              <a:rPr spc="-5" dirty="0" err="1" smtClean="0">
                <a:latin typeface="Courier New" panose="02070309020205020404" pitchFamily="49" charset="0"/>
                <a:cs typeface="Courier New" panose="02070309020205020404" pitchFamily="49" charset="0"/>
              </a:rPr>
              <a:t>data_loc</a:t>
            </a:r>
            <a:r>
              <a:rPr spc="30"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&gt;=</a:t>
            </a:r>
            <a:r>
              <a:rPr spc="10"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0)</a:t>
            </a:r>
            <a:r>
              <a:rPr lang="en-US" spc="-5"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{//if data is needed  data</a:t>
            </a:r>
            <a:r>
              <a:rPr spc="25"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spc="25"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memory(</a:t>
            </a:r>
            <a:r>
              <a:rPr spc="-5" dirty="0" err="1" smtClean="0">
                <a:latin typeface="Courier New" panose="02070309020205020404" pitchFamily="49" charset="0"/>
                <a:cs typeface="Courier New" panose="02070309020205020404" pitchFamily="49" charset="0"/>
              </a:rPr>
              <a:t>data_loc</a:t>
            </a:r>
            <a:r>
              <a:rPr spc="-5" dirty="0" smtClean="0">
                <a:latin typeface="Courier New" panose="02070309020205020404" pitchFamily="49" charset="0"/>
                <a:cs typeface="Courier New" panose="02070309020205020404" pitchFamily="49" charset="0"/>
              </a:rPr>
              <a:t>)	</a:t>
            </a:r>
            <a:r>
              <a:rPr lang="en-US" spc="-5"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//fetch</a:t>
            </a:r>
            <a:r>
              <a:rPr spc="-25"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it</a:t>
            </a:r>
          </a:p>
          <a:p>
            <a:pPr marL="127000" indent="0">
              <a:spcBef>
                <a:spcPts val="48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p>
          <a:p>
            <a:pPr marL="127000" indent="0">
              <a:spcBef>
                <a:spcPts val="484"/>
              </a:spcBef>
              <a:buNone/>
              <a:tabLst>
                <a:tab pos="3975100" algn="l"/>
              </a:tabLst>
            </a:pPr>
            <a:r>
              <a:rPr lang="en-US" spc="-5"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execute(</a:t>
            </a:r>
            <a:r>
              <a:rPr spc="-5" dirty="0" err="1" smtClean="0">
                <a:latin typeface="Courier New" panose="02070309020205020404" pitchFamily="49" charset="0"/>
                <a:cs typeface="Courier New" panose="02070309020205020404" pitchFamily="49" charset="0"/>
              </a:rPr>
              <a:t>itype,data</a:t>
            </a:r>
            <a:r>
              <a:rPr spc="-5" dirty="0" smtClean="0">
                <a:latin typeface="Courier New" panose="02070309020205020404" pitchFamily="49" charset="0"/>
                <a:cs typeface="Courier New" panose="02070309020205020404" pitchFamily="49" charset="0"/>
              </a:rPr>
              <a:t>)</a:t>
            </a:r>
            <a:r>
              <a:rPr lang="en-US" spc="-5"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//execute the</a:t>
            </a:r>
            <a:r>
              <a:rPr spc="-40" dirty="0" smtClean="0">
                <a:latin typeface="Courier New" panose="02070309020205020404" pitchFamily="49" charset="0"/>
                <a:cs typeface="Courier New" panose="02070309020205020404" pitchFamily="49" charset="0"/>
              </a:rPr>
              <a:t> </a:t>
            </a:r>
            <a:r>
              <a:rPr spc="-5" dirty="0" smtClean="0">
                <a:latin typeface="Courier New" panose="02070309020205020404" pitchFamily="49" charset="0"/>
                <a:cs typeface="Courier New" panose="02070309020205020404" pitchFamily="49" charset="0"/>
              </a:rPr>
              <a:t>instruction</a:t>
            </a:r>
          </a:p>
          <a:p>
            <a:pPr marL="0" indent="0">
              <a:spcBef>
                <a:spcPts val="480"/>
              </a:spcBef>
              <a:buNone/>
            </a:pPr>
            <a:r>
              <a:rPr dirty="0" smtClean="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p:txBody>
      </p:sp>
      <p:grpSp>
        <p:nvGrpSpPr>
          <p:cNvPr id="7" name="object 7"/>
          <p:cNvGrpSpPr/>
          <p:nvPr/>
        </p:nvGrpSpPr>
        <p:grpSpPr>
          <a:xfrm>
            <a:off x="7752207" y="116598"/>
            <a:ext cx="2388870" cy="792480"/>
            <a:chOff x="6228207" y="116598"/>
            <a:chExt cx="2388870" cy="792480"/>
          </a:xfrm>
        </p:grpSpPr>
        <p:sp>
          <p:nvSpPr>
            <p:cNvPr id="8" name="object 8"/>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11" name="object 11"/>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12" name="object 12"/>
          <p:cNvGrpSpPr/>
          <p:nvPr/>
        </p:nvGrpSpPr>
        <p:grpSpPr>
          <a:xfrm>
            <a:off x="8473440" y="97535"/>
            <a:ext cx="142240" cy="876300"/>
            <a:chOff x="6949440" y="97535"/>
            <a:chExt cx="142240" cy="876300"/>
          </a:xfrm>
        </p:grpSpPr>
        <p:sp>
          <p:nvSpPr>
            <p:cNvPr id="13" name="object 13"/>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7" name="object 17"/>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164951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fontScale="90000"/>
          </a:bodyPr>
          <a:lstStyle/>
          <a:p>
            <a:r>
              <a:rPr lang="en-US" b="1" dirty="0"/>
              <a:t>Instruction Set/ Instruction Set Architecture</a:t>
            </a:r>
            <a:r>
              <a:rPr lang="en-US" dirty="0"/>
              <a:t/>
            </a:r>
            <a:br>
              <a:rPr lang="en-US" dirty="0"/>
            </a:br>
            <a:endParaRPr lang="en-US" dirty="0"/>
          </a:p>
        </p:txBody>
      </p:sp>
      <p:sp>
        <p:nvSpPr>
          <p:cNvPr id="3" name="Content Placeholder 2"/>
          <p:cNvSpPr>
            <a:spLocks noGrp="1"/>
          </p:cNvSpPr>
          <p:nvPr>
            <p:ph idx="1"/>
          </p:nvPr>
        </p:nvSpPr>
        <p:spPr>
          <a:xfrm>
            <a:off x="677334" y="1620262"/>
            <a:ext cx="8596668" cy="3880773"/>
          </a:xfrm>
        </p:spPr>
        <p:txBody>
          <a:bodyPr>
            <a:normAutofit lnSpcReduction="10000"/>
          </a:bodyPr>
          <a:lstStyle/>
          <a:p>
            <a:r>
              <a:rPr lang="en-US" dirty="0"/>
              <a:t>The instruction set, also called ISA (Instruction Set Architecture), An instruction set is a group of commands for a CPU in machine </a:t>
            </a:r>
            <a:r>
              <a:rPr lang="en-US" dirty="0" smtClean="0"/>
              <a:t>language.</a:t>
            </a:r>
          </a:p>
          <a:p>
            <a:r>
              <a:rPr lang="en-US" dirty="0" smtClean="0">
                <a:latin typeface="+mj-lt"/>
              </a:rPr>
              <a:t>the possible </a:t>
            </a:r>
            <a:r>
              <a:rPr lang="en-US" dirty="0">
                <a:latin typeface="+mj-lt"/>
              </a:rPr>
              <a:t>instructions for a CPU or a subset of instructions to enhance its performance in certain situations. The instruction set provides commands to the processor, to tell it what it needs to do. The instruction set consists of addressing modes, instructions, native data types, registers, memory architecture, interrupt, and exception handling, and external I/O</a:t>
            </a:r>
            <a:r>
              <a:rPr lang="en-US" dirty="0" smtClean="0">
                <a:latin typeface="+mj-lt"/>
              </a:rPr>
              <a:t>.</a:t>
            </a:r>
          </a:p>
          <a:p>
            <a:endParaRPr lang="en-US" dirty="0">
              <a:latin typeface="+mj-lt"/>
            </a:endParaRPr>
          </a:p>
          <a:p>
            <a:pPr marL="299085" marR="5080" indent="-287020">
              <a:lnSpc>
                <a:spcPts val="2590"/>
              </a:lnSpc>
              <a:spcBef>
                <a:spcPts val="590"/>
              </a:spcBef>
              <a:buFont typeface="Arial"/>
              <a:buChar char="–"/>
              <a:tabLst>
                <a:tab pos="299720" algn="l"/>
              </a:tabLst>
            </a:pPr>
            <a:r>
              <a:rPr lang="en-US" dirty="0">
                <a:latin typeface="+mj-lt"/>
                <a:cs typeface="Carlito"/>
              </a:rPr>
              <a:t>All </a:t>
            </a:r>
            <a:r>
              <a:rPr lang="en-US" spc="-5" dirty="0">
                <a:latin typeface="+mj-lt"/>
                <a:cs typeface="Carlito"/>
              </a:rPr>
              <a:t>ISAs </a:t>
            </a:r>
            <a:r>
              <a:rPr lang="en-US" spc="-15" dirty="0">
                <a:latin typeface="+mj-lt"/>
                <a:cs typeface="Carlito"/>
              </a:rPr>
              <a:t>are </a:t>
            </a:r>
            <a:r>
              <a:rPr lang="en-US" spc="-10" dirty="0">
                <a:latin typeface="+mj-lt"/>
                <a:cs typeface="Carlito"/>
              </a:rPr>
              <a:t>generally </a:t>
            </a:r>
            <a:r>
              <a:rPr lang="en-US" spc="-5" dirty="0">
                <a:latin typeface="+mj-lt"/>
                <a:cs typeface="Carlito"/>
              </a:rPr>
              <a:t>similar (in principle) </a:t>
            </a:r>
            <a:r>
              <a:rPr lang="en-US" dirty="0">
                <a:latin typeface="+mj-lt"/>
                <a:cs typeface="Carlito"/>
              </a:rPr>
              <a:t>and </a:t>
            </a:r>
            <a:r>
              <a:rPr lang="en-US" spc="-5" dirty="0">
                <a:latin typeface="+mj-lt"/>
                <a:cs typeface="Carlito"/>
              </a:rPr>
              <a:t>once </a:t>
            </a:r>
            <a:r>
              <a:rPr lang="en-US" spc="-10" dirty="0">
                <a:latin typeface="+mj-lt"/>
                <a:cs typeface="Carlito"/>
              </a:rPr>
              <a:t>you </a:t>
            </a:r>
            <a:r>
              <a:rPr lang="en-US" spc="-15" dirty="0">
                <a:latin typeface="+mj-lt"/>
                <a:cs typeface="Carlito"/>
              </a:rPr>
              <a:t>are  </a:t>
            </a:r>
            <a:r>
              <a:rPr lang="en-US" spc="-10" dirty="0">
                <a:latin typeface="+mj-lt"/>
                <a:cs typeface="Carlito"/>
              </a:rPr>
              <a:t>familiar </a:t>
            </a:r>
            <a:r>
              <a:rPr lang="en-US" dirty="0">
                <a:latin typeface="+mj-lt"/>
                <a:cs typeface="Carlito"/>
              </a:rPr>
              <a:t>with </a:t>
            </a:r>
            <a:r>
              <a:rPr lang="en-US" spc="-5" dirty="0">
                <a:latin typeface="+mj-lt"/>
                <a:cs typeface="Carlito"/>
              </a:rPr>
              <a:t>one, </a:t>
            </a:r>
            <a:r>
              <a:rPr lang="en-US" dirty="0">
                <a:latin typeface="+mj-lt"/>
                <a:cs typeface="Carlito"/>
              </a:rPr>
              <a:t>it is </a:t>
            </a:r>
            <a:r>
              <a:rPr lang="en-US" spc="-15" dirty="0">
                <a:latin typeface="+mj-lt"/>
                <a:cs typeface="Carlito"/>
              </a:rPr>
              <a:t>easy to </a:t>
            </a:r>
            <a:r>
              <a:rPr lang="en-US" dirty="0">
                <a:latin typeface="+mj-lt"/>
                <a:cs typeface="Carlito"/>
              </a:rPr>
              <a:t>learn</a:t>
            </a:r>
            <a:r>
              <a:rPr lang="en-US" spc="-55" dirty="0">
                <a:latin typeface="+mj-lt"/>
                <a:cs typeface="Carlito"/>
              </a:rPr>
              <a:t> </a:t>
            </a:r>
            <a:r>
              <a:rPr lang="en-US" spc="-10" dirty="0">
                <a:latin typeface="+mj-lt"/>
                <a:cs typeface="Carlito"/>
              </a:rPr>
              <a:t>others</a:t>
            </a:r>
            <a:endParaRPr lang="en-US" dirty="0">
              <a:latin typeface="+mj-lt"/>
              <a:cs typeface="Carlito"/>
            </a:endParaRPr>
          </a:p>
          <a:p>
            <a:pPr marL="299085" indent="-287020">
              <a:lnSpc>
                <a:spcPts val="2735"/>
              </a:lnSpc>
              <a:spcBef>
                <a:spcPts val="254"/>
              </a:spcBef>
              <a:buFont typeface="Arial"/>
              <a:buChar char="–"/>
              <a:tabLst>
                <a:tab pos="299720" algn="l"/>
              </a:tabLst>
            </a:pPr>
            <a:r>
              <a:rPr lang="en-US" spc="-5" dirty="0">
                <a:latin typeface="+mj-lt"/>
                <a:cs typeface="Carlito"/>
              </a:rPr>
              <a:t>Some </a:t>
            </a:r>
            <a:r>
              <a:rPr lang="en-US" spc="-15" dirty="0">
                <a:latin typeface="+mj-lt"/>
                <a:cs typeface="Carlito"/>
              </a:rPr>
              <a:t>are </a:t>
            </a:r>
            <a:r>
              <a:rPr lang="en-US" spc="-10" dirty="0">
                <a:latin typeface="+mj-lt"/>
                <a:cs typeface="Carlito"/>
              </a:rPr>
              <a:t>more </a:t>
            </a:r>
            <a:r>
              <a:rPr lang="en-US" spc="-5" dirty="0">
                <a:latin typeface="+mj-lt"/>
                <a:cs typeface="Carlito"/>
              </a:rPr>
              <a:t>difficult </a:t>
            </a:r>
            <a:r>
              <a:rPr lang="en-US" spc="-15" dirty="0">
                <a:latin typeface="+mj-lt"/>
                <a:cs typeface="Carlito"/>
              </a:rPr>
              <a:t>to </a:t>
            </a:r>
            <a:r>
              <a:rPr lang="en-US" dirty="0">
                <a:latin typeface="+mj-lt"/>
                <a:cs typeface="Carlito"/>
              </a:rPr>
              <a:t>learn </a:t>
            </a:r>
            <a:r>
              <a:rPr lang="en-US" spc="-140" dirty="0">
                <a:latin typeface="+mj-lt"/>
                <a:cs typeface="Arial"/>
              </a:rPr>
              <a:t>– </a:t>
            </a:r>
            <a:r>
              <a:rPr lang="en-US" spc="-15" dirty="0">
                <a:latin typeface="+mj-lt"/>
                <a:cs typeface="Carlito"/>
              </a:rPr>
              <a:t>Intel </a:t>
            </a:r>
            <a:r>
              <a:rPr lang="en-US" spc="-10" dirty="0">
                <a:latin typeface="+mj-lt"/>
                <a:cs typeface="Carlito"/>
              </a:rPr>
              <a:t>ISA </a:t>
            </a:r>
            <a:r>
              <a:rPr lang="en-US" dirty="0">
                <a:latin typeface="+mj-lt"/>
                <a:cs typeface="Carlito"/>
              </a:rPr>
              <a:t>is</a:t>
            </a:r>
            <a:r>
              <a:rPr lang="en-US" spc="-15" dirty="0">
                <a:latin typeface="+mj-lt"/>
                <a:cs typeface="Carlito"/>
              </a:rPr>
              <a:t> </a:t>
            </a:r>
            <a:r>
              <a:rPr lang="en-US" dirty="0" smtClean="0">
                <a:latin typeface="+mj-lt"/>
                <a:cs typeface="Carlito"/>
              </a:rPr>
              <a:t>particularly </a:t>
            </a:r>
            <a:r>
              <a:rPr lang="en-US" spc="-5" dirty="0" smtClean="0">
                <a:latin typeface="+mj-lt"/>
                <a:cs typeface="Carlito"/>
              </a:rPr>
              <a:t>difficult</a:t>
            </a:r>
            <a:endParaRPr lang="en-US" dirty="0">
              <a:latin typeface="+mj-lt"/>
              <a:cs typeface="Carlito"/>
            </a:endParaRPr>
          </a:p>
          <a:p>
            <a:pPr marL="299085" indent="-287020">
              <a:lnSpc>
                <a:spcPct val="100000"/>
              </a:lnSpc>
              <a:spcBef>
                <a:spcPts val="285"/>
              </a:spcBef>
              <a:buFont typeface="Arial"/>
              <a:buChar char="–"/>
              <a:tabLst>
                <a:tab pos="299720" algn="l"/>
              </a:tabLst>
            </a:pPr>
            <a:r>
              <a:rPr lang="en-US" spc="-5" dirty="0">
                <a:latin typeface="+mj-lt"/>
                <a:cs typeface="Carlito"/>
              </a:rPr>
              <a:t>Our </a:t>
            </a:r>
            <a:r>
              <a:rPr lang="en-US" spc="-10" dirty="0">
                <a:latin typeface="+mj-lt"/>
                <a:cs typeface="Carlito"/>
              </a:rPr>
              <a:t>examples </a:t>
            </a:r>
            <a:r>
              <a:rPr lang="en-US" dirty="0">
                <a:latin typeface="+mj-lt"/>
                <a:cs typeface="Carlito"/>
              </a:rPr>
              <a:t>will </a:t>
            </a:r>
            <a:r>
              <a:rPr lang="en-US" spc="-5" dirty="0">
                <a:latin typeface="+mj-lt"/>
                <a:cs typeface="Carlito"/>
              </a:rPr>
              <a:t>be based on MIPS</a:t>
            </a:r>
            <a:r>
              <a:rPr lang="en-US" spc="-65" dirty="0">
                <a:latin typeface="+mj-lt"/>
                <a:cs typeface="Carlito"/>
              </a:rPr>
              <a:t> </a:t>
            </a:r>
            <a:r>
              <a:rPr lang="en-US" spc="-5" dirty="0">
                <a:latin typeface="+mj-lt"/>
                <a:cs typeface="Carlito"/>
              </a:rPr>
              <a:t>ISA</a:t>
            </a:r>
            <a:endParaRPr lang="en-US" dirty="0">
              <a:latin typeface="+mj-lt"/>
              <a:cs typeface="Carlito"/>
            </a:endParaRPr>
          </a:p>
          <a:p>
            <a:endParaRPr lang="en-US" dirty="0"/>
          </a:p>
        </p:txBody>
      </p:sp>
    </p:spTree>
    <p:extLst>
      <p:ext uri="{BB962C8B-B14F-4D97-AF65-F5344CB8AC3E}">
        <p14:creationId xmlns:p14="http://schemas.microsoft.com/office/powerpoint/2010/main" val="3726342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291"/>
          </a:xfrm>
        </p:spPr>
        <p:txBody>
          <a:bodyPr>
            <a:normAutofit fontScale="90000"/>
          </a:bodyPr>
          <a:lstStyle/>
          <a:p>
            <a:r>
              <a:rPr lang="en-US" dirty="0"/>
              <a:t>Types of ISA</a:t>
            </a:r>
            <a:br>
              <a:rPr lang="en-US" dirty="0"/>
            </a:br>
            <a:endParaRPr lang="en-US" dirty="0"/>
          </a:p>
        </p:txBody>
      </p:sp>
      <p:sp>
        <p:nvSpPr>
          <p:cNvPr id="3" name="Content Placeholder 2"/>
          <p:cNvSpPr>
            <a:spLocks noGrp="1"/>
          </p:cNvSpPr>
          <p:nvPr>
            <p:ph idx="1"/>
          </p:nvPr>
        </p:nvSpPr>
        <p:spPr>
          <a:xfrm>
            <a:off x="677334" y="1343891"/>
            <a:ext cx="8596668" cy="4697471"/>
          </a:xfrm>
        </p:spPr>
        <p:txBody>
          <a:bodyPr/>
          <a:lstStyle/>
          <a:p>
            <a:pPr marL="0" indent="0">
              <a:buNone/>
            </a:pPr>
            <a:r>
              <a:rPr lang="en-US" dirty="0" smtClean="0"/>
              <a:t> There </a:t>
            </a:r>
            <a:r>
              <a:rPr lang="en-US" dirty="0"/>
              <a:t>are essentially two philosophical approaches to ISA</a:t>
            </a:r>
          </a:p>
          <a:p>
            <a:r>
              <a:rPr lang="en-US" dirty="0"/>
              <a:t>     • Complex Instruction Set Computers (CISC) – E.g. Intel/AMD </a:t>
            </a:r>
          </a:p>
          <a:p>
            <a:r>
              <a:rPr lang="en-US" dirty="0"/>
              <a:t>     • Reduced Instruction Set Computers (RISC) – E.g. SPARC/MIPS/PowerPC </a:t>
            </a:r>
          </a:p>
        </p:txBody>
      </p:sp>
    </p:spTree>
    <p:extLst>
      <p:ext uri="{BB962C8B-B14F-4D97-AF65-F5344CB8AC3E}">
        <p14:creationId xmlns:p14="http://schemas.microsoft.com/office/powerpoint/2010/main" val="180835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35290" y="500815"/>
            <a:ext cx="7104380" cy="5760551"/>
          </a:xfrm>
          <a:prstGeom prst="rect">
            <a:avLst/>
          </a:prstGeom>
        </p:spPr>
        <p:txBody>
          <a:bodyPr vert="horz" wrap="square" lIns="0" tIns="101600" rIns="0" bIns="0" rtlCol="0">
            <a:spAutoFit/>
          </a:bodyPr>
          <a:lstStyle/>
          <a:p>
            <a:pPr marL="91440">
              <a:spcBef>
                <a:spcPts val="800"/>
              </a:spcBef>
            </a:pPr>
            <a:r>
              <a:rPr sz="2800" spc="-5" dirty="0">
                <a:solidFill>
                  <a:srgbClr val="C00000"/>
                </a:solidFill>
                <a:latin typeface="Carlito"/>
                <a:cs typeface="Carlito"/>
              </a:rPr>
              <a:t>RISC </a:t>
            </a:r>
            <a:r>
              <a:rPr sz="2800" spc="-10" dirty="0">
                <a:solidFill>
                  <a:srgbClr val="C00000"/>
                </a:solidFill>
                <a:latin typeface="Carlito"/>
                <a:cs typeface="Carlito"/>
              </a:rPr>
              <a:t>vs.</a:t>
            </a:r>
            <a:r>
              <a:rPr sz="2800" spc="10" dirty="0">
                <a:solidFill>
                  <a:srgbClr val="C00000"/>
                </a:solidFill>
                <a:latin typeface="Carlito"/>
                <a:cs typeface="Carlito"/>
              </a:rPr>
              <a:t> </a:t>
            </a:r>
            <a:r>
              <a:rPr sz="2800" spc="-10" dirty="0">
                <a:solidFill>
                  <a:srgbClr val="C00000"/>
                </a:solidFill>
                <a:latin typeface="Carlito"/>
                <a:cs typeface="Carlito"/>
              </a:rPr>
              <a:t>CISC</a:t>
            </a:r>
            <a:endParaRPr sz="2800" dirty="0">
              <a:latin typeface="Carlito"/>
              <a:cs typeface="Carlito"/>
            </a:endParaRPr>
          </a:p>
          <a:p>
            <a:pPr marL="299085" indent="-287020">
              <a:spcBef>
                <a:spcPts val="605"/>
              </a:spcBef>
              <a:buFont typeface="Arial"/>
              <a:buChar char="–"/>
              <a:tabLst>
                <a:tab pos="299720" algn="l"/>
              </a:tabLst>
            </a:pPr>
            <a:r>
              <a:rPr sz="2400" dirty="0">
                <a:latin typeface="Carlito"/>
                <a:cs typeface="Carlito"/>
              </a:rPr>
              <a:t>RISC </a:t>
            </a:r>
            <a:r>
              <a:rPr sz="2400" spc="-5" dirty="0">
                <a:latin typeface="Carlito"/>
                <a:cs typeface="Carlito"/>
              </a:rPr>
              <a:t>machines </a:t>
            </a:r>
            <a:r>
              <a:rPr sz="2400" spc="-20" dirty="0">
                <a:latin typeface="Carlito"/>
                <a:cs typeface="Carlito"/>
              </a:rPr>
              <a:t>have </a:t>
            </a:r>
            <a:r>
              <a:rPr sz="2400" dirty="0">
                <a:latin typeface="Carlito"/>
                <a:cs typeface="Carlito"/>
              </a:rPr>
              <a:t>much </a:t>
            </a:r>
            <a:r>
              <a:rPr sz="2400" spc="-20" dirty="0">
                <a:latin typeface="Carlito"/>
                <a:cs typeface="Carlito"/>
              </a:rPr>
              <a:t>fewer</a:t>
            </a:r>
            <a:r>
              <a:rPr sz="2400" spc="-55" dirty="0">
                <a:latin typeface="Carlito"/>
                <a:cs typeface="Carlito"/>
              </a:rPr>
              <a:t> </a:t>
            </a:r>
            <a:r>
              <a:rPr sz="2400" spc="-5" dirty="0">
                <a:latin typeface="Carlito"/>
                <a:cs typeface="Carlito"/>
              </a:rPr>
              <a:t>instructions</a:t>
            </a:r>
            <a:endParaRPr sz="2400" dirty="0">
              <a:latin typeface="Carlito"/>
              <a:cs typeface="Carlito"/>
            </a:endParaRPr>
          </a:p>
          <a:p>
            <a:pPr marL="697865" lvl="1" indent="-229235">
              <a:spcBef>
                <a:spcPts val="509"/>
              </a:spcBef>
              <a:buFont typeface="Arial"/>
              <a:buChar char="•"/>
              <a:tabLst>
                <a:tab pos="697865" algn="l"/>
                <a:tab pos="698500" algn="l"/>
              </a:tabLst>
            </a:pPr>
            <a:r>
              <a:rPr sz="2000" spc="-15" dirty="0">
                <a:latin typeface="Carlito"/>
                <a:cs typeface="Carlito"/>
              </a:rPr>
              <a:t>Hardware </a:t>
            </a:r>
            <a:r>
              <a:rPr sz="2000" dirty="0">
                <a:latin typeface="Carlito"/>
                <a:cs typeface="Carlito"/>
              </a:rPr>
              <a:t>is </a:t>
            </a:r>
            <a:r>
              <a:rPr sz="2000" spc="-5" dirty="0">
                <a:latin typeface="Carlito"/>
                <a:cs typeface="Carlito"/>
              </a:rPr>
              <a:t>optimised </a:t>
            </a:r>
            <a:r>
              <a:rPr sz="2000" spc="-10" dirty="0">
                <a:latin typeface="Carlito"/>
                <a:cs typeface="Carlito"/>
              </a:rPr>
              <a:t>to </a:t>
            </a:r>
            <a:r>
              <a:rPr sz="2000" spc="-15" dirty="0">
                <a:latin typeface="Carlito"/>
                <a:cs typeface="Carlito"/>
              </a:rPr>
              <a:t>execute </a:t>
            </a:r>
            <a:r>
              <a:rPr sz="2000" dirty="0">
                <a:latin typeface="Carlito"/>
                <a:cs typeface="Carlito"/>
              </a:rPr>
              <a:t>the </a:t>
            </a:r>
            <a:r>
              <a:rPr sz="2000" spc="-10" dirty="0">
                <a:latin typeface="Carlito"/>
                <a:cs typeface="Carlito"/>
              </a:rPr>
              <a:t>most </a:t>
            </a:r>
            <a:r>
              <a:rPr sz="2000" spc="-5" dirty="0">
                <a:latin typeface="Carlito"/>
                <a:cs typeface="Carlito"/>
              </a:rPr>
              <a:t>common</a:t>
            </a:r>
            <a:r>
              <a:rPr sz="2000" spc="50" dirty="0">
                <a:latin typeface="Carlito"/>
                <a:cs typeface="Carlito"/>
              </a:rPr>
              <a:t> </a:t>
            </a:r>
            <a:r>
              <a:rPr sz="2000" spc="-5" dirty="0" smtClean="0">
                <a:latin typeface="Carlito"/>
                <a:cs typeface="Carlito"/>
              </a:rPr>
              <a:t>languag</a:t>
            </a:r>
            <a:r>
              <a:rPr lang="en-US" sz="2000" spc="-5" dirty="0" smtClean="0">
                <a:latin typeface="Carlito"/>
                <a:cs typeface="Carlito"/>
              </a:rPr>
              <a:t>e </a:t>
            </a:r>
            <a:r>
              <a:rPr sz="2000" spc="-5" dirty="0" smtClean="0">
                <a:latin typeface="Carlito"/>
                <a:cs typeface="Carlito"/>
              </a:rPr>
              <a:t>constructs</a:t>
            </a:r>
            <a:endParaRPr sz="2000" dirty="0">
              <a:latin typeface="Carlito"/>
              <a:cs typeface="Carlito"/>
            </a:endParaRPr>
          </a:p>
          <a:p>
            <a:pPr marL="697865" lvl="1" indent="-229235">
              <a:spcBef>
                <a:spcPts val="480"/>
              </a:spcBef>
              <a:buFont typeface="Arial"/>
              <a:buChar char="•"/>
              <a:tabLst>
                <a:tab pos="697865" algn="l"/>
                <a:tab pos="698500" algn="l"/>
              </a:tabLst>
            </a:pPr>
            <a:r>
              <a:rPr sz="2000" spc="-5" dirty="0">
                <a:latin typeface="Carlito"/>
                <a:cs typeface="Carlito"/>
              </a:rPr>
              <a:t>Does </a:t>
            </a:r>
            <a:r>
              <a:rPr sz="2000" dirty="0">
                <a:latin typeface="Carlito"/>
                <a:cs typeface="Carlito"/>
              </a:rPr>
              <a:t>a </a:t>
            </a:r>
            <a:r>
              <a:rPr sz="2000" spc="-20" dirty="0">
                <a:latin typeface="Carlito"/>
                <a:cs typeface="Carlito"/>
              </a:rPr>
              <a:t>few </a:t>
            </a:r>
            <a:r>
              <a:rPr sz="2000" dirty="0">
                <a:latin typeface="Carlito"/>
                <a:cs typeface="Carlito"/>
              </a:rPr>
              <a:t>things </a:t>
            </a:r>
            <a:r>
              <a:rPr sz="2000" spc="-10" dirty="0">
                <a:latin typeface="Carlito"/>
                <a:cs typeface="Carlito"/>
              </a:rPr>
              <a:t>very</a:t>
            </a:r>
            <a:r>
              <a:rPr sz="2000" spc="-30" dirty="0">
                <a:latin typeface="Carlito"/>
                <a:cs typeface="Carlito"/>
              </a:rPr>
              <a:t> </a:t>
            </a:r>
            <a:r>
              <a:rPr sz="2000" spc="-5" dirty="0">
                <a:latin typeface="Carlito"/>
                <a:cs typeface="Carlito"/>
              </a:rPr>
              <a:t>well</a:t>
            </a:r>
            <a:endParaRPr sz="2000" dirty="0">
              <a:latin typeface="Carlito"/>
              <a:cs typeface="Carlito"/>
            </a:endParaRPr>
          </a:p>
          <a:p>
            <a:pPr marL="697865" lvl="1" indent="-229235">
              <a:spcBef>
                <a:spcPts val="480"/>
              </a:spcBef>
              <a:buFont typeface="Arial"/>
              <a:buChar char="•"/>
              <a:tabLst>
                <a:tab pos="697865" algn="l"/>
                <a:tab pos="698500" algn="l"/>
              </a:tabLst>
            </a:pPr>
            <a:r>
              <a:rPr sz="2000" spc="-10" dirty="0">
                <a:latin typeface="Carlito"/>
                <a:cs typeface="Carlito"/>
              </a:rPr>
              <a:t>Heavy </a:t>
            </a:r>
            <a:r>
              <a:rPr sz="2000" spc="-5" dirty="0">
                <a:latin typeface="Carlito"/>
                <a:cs typeface="Carlito"/>
              </a:rPr>
              <a:t>use of pipelining </a:t>
            </a:r>
            <a:r>
              <a:rPr sz="2000" dirty="0">
                <a:latin typeface="Carlito"/>
                <a:cs typeface="Carlito"/>
              </a:rPr>
              <a:t>and </a:t>
            </a:r>
            <a:r>
              <a:rPr sz="2000" spc="-10" dirty="0">
                <a:latin typeface="Carlito"/>
                <a:cs typeface="Carlito"/>
              </a:rPr>
              <a:t>speculative execution</a:t>
            </a:r>
            <a:r>
              <a:rPr sz="2000" spc="25" dirty="0">
                <a:latin typeface="Carlito"/>
                <a:cs typeface="Carlito"/>
              </a:rPr>
              <a:t> </a:t>
            </a:r>
            <a:r>
              <a:rPr sz="2000" spc="-5" dirty="0">
                <a:latin typeface="Carlito"/>
                <a:cs typeface="Carlito"/>
              </a:rPr>
              <a:t>method</a:t>
            </a:r>
            <a:endParaRPr sz="2000" dirty="0">
              <a:latin typeface="Carlito"/>
              <a:cs typeface="Carlito"/>
            </a:endParaRPr>
          </a:p>
          <a:p>
            <a:pPr marL="697865" lvl="1" indent="-229235">
              <a:spcBef>
                <a:spcPts val="480"/>
              </a:spcBef>
              <a:buFont typeface="Arial"/>
              <a:buChar char="•"/>
              <a:tabLst>
                <a:tab pos="697865" algn="l"/>
                <a:tab pos="698500" algn="l"/>
              </a:tabLst>
            </a:pPr>
            <a:r>
              <a:rPr sz="2000" dirty="0">
                <a:latin typeface="Carlito"/>
                <a:cs typeface="Carlito"/>
              </a:rPr>
              <a:t>No </a:t>
            </a:r>
            <a:r>
              <a:rPr sz="2000" spc="-10" dirty="0">
                <a:latin typeface="Carlito"/>
                <a:cs typeface="Carlito"/>
              </a:rPr>
              <a:t>hardware </a:t>
            </a:r>
            <a:r>
              <a:rPr sz="2000" spc="-5" dirty="0">
                <a:latin typeface="Carlito"/>
                <a:cs typeface="Carlito"/>
              </a:rPr>
              <a:t>support </a:t>
            </a:r>
            <a:r>
              <a:rPr sz="2000" spc="-15" dirty="0">
                <a:latin typeface="Carlito"/>
                <a:cs typeface="Carlito"/>
              </a:rPr>
              <a:t>for </a:t>
            </a:r>
            <a:r>
              <a:rPr sz="2000" spc="-5" dirty="0">
                <a:latin typeface="Carlito"/>
                <a:cs typeface="Carlito"/>
              </a:rPr>
              <a:t>high-level</a:t>
            </a:r>
            <a:r>
              <a:rPr sz="2000" spc="-35" dirty="0">
                <a:latin typeface="Carlito"/>
                <a:cs typeface="Carlito"/>
              </a:rPr>
              <a:t> </a:t>
            </a:r>
            <a:r>
              <a:rPr sz="2000" spc="-5" dirty="0">
                <a:latin typeface="Carlito"/>
                <a:cs typeface="Carlito"/>
              </a:rPr>
              <a:t>constructs</a:t>
            </a:r>
            <a:endParaRPr sz="2000" dirty="0">
              <a:latin typeface="Carlito"/>
              <a:cs typeface="Carlito"/>
            </a:endParaRPr>
          </a:p>
          <a:p>
            <a:pPr marL="697865" lvl="1" indent="-229235">
              <a:spcBef>
                <a:spcPts val="480"/>
              </a:spcBef>
              <a:buFont typeface="Arial"/>
              <a:buChar char="•"/>
              <a:tabLst>
                <a:tab pos="697865" algn="l"/>
                <a:tab pos="698500" algn="l"/>
              </a:tabLst>
            </a:pPr>
            <a:r>
              <a:rPr sz="2000" spc="-10" dirty="0">
                <a:latin typeface="Carlito"/>
                <a:cs typeface="Carlito"/>
              </a:rPr>
              <a:t>Harder </a:t>
            </a:r>
            <a:r>
              <a:rPr sz="2000" spc="-15" dirty="0">
                <a:latin typeface="Carlito"/>
                <a:cs typeface="Carlito"/>
              </a:rPr>
              <a:t>to </a:t>
            </a:r>
            <a:r>
              <a:rPr sz="2000" spc="-10" dirty="0">
                <a:latin typeface="Carlito"/>
                <a:cs typeface="Carlito"/>
              </a:rPr>
              <a:t>write</a:t>
            </a:r>
            <a:r>
              <a:rPr sz="2000" spc="10" dirty="0">
                <a:latin typeface="Carlito"/>
                <a:cs typeface="Carlito"/>
              </a:rPr>
              <a:t> </a:t>
            </a:r>
            <a:r>
              <a:rPr sz="2000" spc="-10" dirty="0">
                <a:latin typeface="Carlito"/>
                <a:cs typeface="Carlito"/>
              </a:rPr>
              <a:t>compilers</a:t>
            </a:r>
            <a:endParaRPr sz="2000" dirty="0">
              <a:latin typeface="Carlito"/>
              <a:cs typeface="Carlito"/>
            </a:endParaRPr>
          </a:p>
          <a:p>
            <a:pPr marL="697865" lvl="1" indent="-229235">
              <a:spcBef>
                <a:spcPts val="480"/>
              </a:spcBef>
              <a:buFont typeface="Arial"/>
              <a:buChar char="•"/>
              <a:tabLst>
                <a:tab pos="697865" algn="l"/>
                <a:tab pos="698500" algn="l"/>
              </a:tabLst>
            </a:pPr>
            <a:r>
              <a:rPr sz="2000" spc="-10" dirty="0">
                <a:latin typeface="Carlito"/>
                <a:cs typeface="Carlito"/>
              </a:rPr>
              <a:t>Harder </a:t>
            </a:r>
            <a:r>
              <a:rPr sz="2000" spc="-15" dirty="0">
                <a:latin typeface="Carlito"/>
                <a:cs typeface="Carlito"/>
              </a:rPr>
              <a:t>to </a:t>
            </a:r>
            <a:r>
              <a:rPr sz="2000" dirty="0">
                <a:latin typeface="Carlito"/>
                <a:cs typeface="Carlito"/>
              </a:rPr>
              <a:t>code </a:t>
            </a:r>
            <a:r>
              <a:rPr sz="2000" spc="-10" dirty="0">
                <a:latin typeface="Carlito"/>
                <a:cs typeface="Carlito"/>
              </a:rPr>
              <a:t>complex</a:t>
            </a:r>
            <a:r>
              <a:rPr sz="2000" spc="-25" dirty="0">
                <a:latin typeface="Carlito"/>
                <a:cs typeface="Carlito"/>
              </a:rPr>
              <a:t> </a:t>
            </a:r>
            <a:r>
              <a:rPr sz="2000" spc="-10" dirty="0">
                <a:latin typeface="Carlito"/>
                <a:cs typeface="Carlito"/>
              </a:rPr>
              <a:t>operations</a:t>
            </a:r>
            <a:endParaRPr sz="2000" dirty="0">
              <a:latin typeface="Carlito"/>
              <a:cs typeface="Carlito"/>
            </a:endParaRPr>
          </a:p>
          <a:p>
            <a:pPr marL="299085" indent="-287020">
              <a:spcBef>
                <a:spcPts val="550"/>
              </a:spcBef>
              <a:buFont typeface="Arial"/>
              <a:buChar char="–"/>
              <a:tabLst>
                <a:tab pos="299720" algn="l"/>
              </a:tabLst>
            </a:pPr>
            <a:r>
              <a:rPr sz="2400" spc="-5" dirty="0">
                <a:latin typeface="Carlito"/>
                <a:cs typeface="Carlito"/>
              </a:rPr>
              <a:t>Our </a:t>
            </a:r>
            <a:r>
              <a:rPr sz="2400" spc="-10" dirty="0">
                <a:latin typeface="Carlito"/>
                <a:cs typeface="Carlito"/>
              </a:rPr>
              <a:t>study </a:t>
            </a:r>
            <a:r>
              <a:rPr sz="2400" spc="-5" dirty="0">
                <a:latin typeface="Carlito"/>
                <a:cs typeface="Carlito"/>
              </a:rPr>
              <a:t>of ISA </a:t>
            </a:r>
            <a:r>
              <a:rPr sz="2400" dirty="0">
                <a:latin typeface="Carlito"/>
                <a:cs typeface="Carlito"/>
              </a:rPr>
              <a:t>will </a:t>
            </a:r>
            <a:r>
              <a:rPr sz="2400" spc="-5" dirty="0">
                <a:latin typeface="Carlito"/>
                <a:cs typeface="Carlito"/>
              </a:rPr>
              <a:t>be based</a:t>
            </a:r>
            <a:r>
              <a:rPr sz="2400" spc="-55" dirty="0">
                <a:latin typeface="Carlito"/>
                <a:cs typeface="Carlito"/>
              </a:rPr>
              <a:t> </a:t>
            </a:r>
            <a:r>
              <a:rPr sz="2400" spc="-5" dirty="0">
                <a:latin typeface="Carlito"/>
                <a:cs typeface="Carlito"/>
              </a:rPr>
              <a:t>MIPS</a:t>
            </a:r>
            <a:endParaRPr sz="2400" dirty="0">
              <a:latin typeface="Carlito"/>
              <a:cs typeface="Carlito"/>
            </a:endParaRPr>
          </a:p>
          <a:p>
            <a:pPr marL="697865" lvl="1" indent="-229235">
              <a:spcBef>
                <a:spcPts val="509"/>
              </a:spcBef>
              <a:buFont typeface="Arial"/>
              <a:buChar char="•"/>
              <a:tabLst>
                <a:tab pos="697865" algn="l"/>
                <a:tab pos="698500" algn="l"/>
              </a:tabLst>
            </a:pPr>
            <a:r>
              <a:rPr sz="2000" dirty="0">
                <a:latin typeface="Carlito"/>
                <a:cs typeface="Carlito"/>
              </a:rPr>
              <a:t>MIPS is a RISC </a:t>
            </a:r>
            <a:r>
              <a:rPr sz="2000" spc="-25" dirty="0">
                <a:latin typeface="Carlito"/>
                <a:cs typeface="Carlito"/>
              </a:rPr>
              <a:t>processor,</a:t>
            </a:r>
            <a:r>
              <a:rPr sz="2000" spc="-35" dirty="0">
                <a:latin typeface="Carlito"/>
                <a:cs typeface="Carlito"/>
              </a:rPr>
              <a:t> </a:t>
            </a:r>
            <a:r>
              <a:rPr sz="2000" spc="-5" dirty="0">
                <a:latin typeface="Carlito"/>
                <a:cs typeface="Carlito"/>
              </a:rPr>
              <a:t>with</a:t>
            </a:r>
            <a:endParaRPr sz="2000" dirty="0">
              <a:latin typeface="Carlito"/>
              <a:cs typeface="Carlito"/>
            </a:endParaRPr>
          </a:p>
          <a:p>
            <a:pPr marL="697865" lvl="1" indent="-229235">
              <a:spcBef>
                <a:spcPts val="480"/>
              </a:spcBef>
              <a:buFont typeface="Arial"/>
              <a:buChar char="•"/>
              <a:tabLst>
                <a:tab pos="697865" algn="l"/>
                <a:tab pos="698500" algn="l"/>
              </a:tabLst>
            </a:pPr>
            <a:r>
              <a:rPr sz="2000" spc="-10" dirty="0">
                <a:latin typeface="Carlito"/>
                <a:cs typeface="Carlito"/>
              </a:rPr>
              <a:t>Fewer </a:t>
            </a:r>
            <a:r>
              <a:rPr sz="2000" spc="-5" dirty="0">
                <a:latin typeface="Carlito"/>
                <a:cs typeface="Carlito"/>
              </a:rPr>
              <a:t>instructions </a:t>
            </a:r>
            <a:r>
              <a:rPr sz="2000" spc="-15" dirty="0">
                <a:latin typeface="Carlito"/>
                <a:cs typeface="Carlito"/>
              </a:rPr>
              <a:t>to </a:t>
            </a:r>
            <a:r>
              <a:rPr sz="2000" dirty="0">
                <a:latin typeface="Carlito"/>
                <a:cs typeface="Carlito"/>
              </a:rPr>
              <a:t>deal with,</a:t>
            </a:r>
            <a:r>
              <a:rPr sz="2000" spc="-10" dirty="0">
                <a:latin typeface="Carlito"/>
                <a:cs typeface="Carlito"/>
              </a:rPr>
              <a:t> </a:t>
            </a:r>
            <a:r>
              <a:rPr sz="2000" dirty="0">
                <a:latin typeface="Carlito"/>
                <a:cs typeface="Carlito"/>
              </a:rPr>
              <a:t>and</a:t>
            </a:r>
          </a:p>
          <a:p>
            <a:pPr marL="697865" lvl="1" indent="-229235">
              <a:spcBef>
                <a:spcPts val="480"/>
              </a:spcBef>
              <a:buFont typeface="Arial"/>
              <a:buChar char="•"/>
              <a:tabLst>
                <a:tab pos="697865" algn="l"/>
                <a:tab pos="698500" algn="l"/>
              </a:tabLst>
            </a:pPr>
            <a:r>
              <a:rPr sz="2000" dirty="0">
                <a:latin typeface="Carlito"/>
                <a:cs typeface="Carlito"/>
              </a:rPr>
              <a:t>Simple </a:t>
            </a:r>
            <a:r>
              <a:rPr sz="2000" spc="-5" dirty="0">
                <a:latin typeface="Carlito"/>
                <a:cs typeface="Carlito"/>
              </a:rPr>
              <a:t>instruction </a:t>
            </a:r>
            <a:r>
              <a:rPr sz="2000" spc="-15" dirty="0">
                <a:latin typeface="Carlito"/>
                <a:cs typeface="Carlito"/>
              </a:rPr>
              <a:t>format </a:t>
            </a:r>
            <a:r>
              <a:rPr sz="2000" spc="-5" dirty="0">
                <a:latin typeface="Carlito"/>
                <a:cs typeface="Carlito"/>
              </a:rPr>
              <a:t>that</a:t>
            </a:r>
            <a:r>
              <a:rPr sz="2000" spc="-25" dirty="0">
                <a:latin typeface="Carlito"/>
                <a:cs typeface="Carlito"/>
              </a:rPr>
              <a:t> </a:t>
            </a:r>
            <a:r>
              <a:rPr sz="2000" dirty="0">
                <a:latin typeface="Carlito"/>
                <a:cs typeface="Carlito"/>
              </a:rPr>
              <a:t>is</a:t>
            </a:r>
          </a:p>
          <a:p>
            <a:pPr marL="697865" lvl="1" indent="-229235">
              <a:spcBef>
                <a:spcPts val="480"/>
              </a:spcBef>
              <a:buFont typeface="Arial"/>
              <a:buChar char="•"/>
              <a:tabLst>
                <a:tab pos="697865" algn="l"/>
                <a:tab pos="698500" algn="l"/>
              </a:tabLst>
            </a:pPr>
            <a:r>
              <a:rPr sz="2000" spc="-10" dirty="0">
                <a:latin typeface="Carlito"/>
                <a:cs typeface="Carlito"/>
              </a:rPr>
              <a:t>Uniform </a:t>
            </a:r>
            <a:r>
              <a:rPr sz="2000" dirty="0">
                <a:latin typeface="Carlito"/>
                <a:cs typeface="Carlito"/>
              </a:rPr>
              <a:t>and </a:t>
            </a:r>
            <a:r>
              <a:rPr sz="2000" spc="-10" dirty="0">
                <a:latin typeface="Carlito"/>
                <a:cs typeface="Carlito"/>
              </a:rPr>
              <a:t>easy </a:t>
            </a:r>
            <a:r>
              <a:rPr sz="2000" spc="-15" dirty="0">
                <a:latin typeface="Carlito"/>
                <a:cs typeface="Carlito"/>
              </a:rPr>
              <a:t>to</a:t>
            </a:r>
            <a:r>
              <a:rPr sz="2000" spc="-50" dirty="0">
                <a:latin typeface="Carlito"/>
                <a:cs typeface="Carlito"/>
              </a:rPr>
              <a:t> </a:t>
            </a:r>
            <a:r>
              <a:rPr sz="2000" spc="-10" dirty="0">
                <a:latin typeface="Carlito"/>
                <a:cs typeface="Carlito"/>
              </a:rPr>
              <a:t>understand</a:t>
            </a:r>
            <a:endParaRPr sz="2000" dirty="0">
              <a:latin typeface="Carlito"/>
              <a:cs typeface="Carlito"/>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38403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77749"/>
            <a:ext cx="3148965" cy="1059906"/>
          </a:xfrm>
          <a:prstGeom prst="rect">
            <a:avLst/>
          </a:prstGeom>
        </p:spPr>
        <p:txBody>
          <a:bodyPr vert="horz" wrap="square" lIns="0" tIns="13335" rIns="0" bIns="0" rtlCol="0" anchor="t">
            <a:spAutoFit/>
          </a:bodyPr>
          <a:lstStyle/>
          <a:p>
            <a:pPr marL="12700">
              <a:spcBef>
                <a:spcPts val="105"/>
              </a:spcBef>
            </a:pPr>
            <a:r>
              <a:rPr dirty="0"/>
              <a:t>.</a:t>
            </a:r>
            <a:r>
              <a:rPr sz="3200" dirty="0">
                <a:solidFill>
                  <a:srgbClr val="FFFFFF"/>
                </a:solidFill>
              </a:rPr>
              <a:t>MIPS</a:t>
            </a:r>
            <a:r>
              <a:rPr sz="3200" spc="-60" dirty="0">
                <a:solidFill>
                  <a:srgbClr val="FFFFFF"/>
                </a:solidFill>
              </a:rPr>
              <a:t> </a:t>
            </a:r>
            <a:r>
              <a:rPr sz="3200" spc="-15" dirty="0">
                <a:solidFill>
                  <a:srgbClr val="FFFFFF"/>
                </a:solidFill>
              </a:rPr>
              <a:t>Architecture</a:t>
            </a:r>
            <a:endParaRPr sz="3200" dirty="0"/>
          </a:p>
        </p:txBody>
      </p:sp>
      <p:sp>
        <p:nvSpPr>
          <p:cNvPr id="3" name="object 3"/>
          <p:cNvSpPr txBox="1"/>
          <p:nvPr/>
        </p:nvSpPr>
        <p:spPr>
          <a:xfrm>
            <a:off x="1037082" y="420664"/>
            <a:ext cx="7400925" cy="6112571"/>
          </a:xfrm>
          <a:prstGeom prst="rect">
            <a:avLst/>
          </a:prstGeom>
        </p:spPr>
        <p:txBody>
          <a:bodyPr vert="horz" wrap="square" lIns="0" tIns="53975" rIns="0" bIns="0" rtlCol="0">
            <a:spAutoFit/>
          </a:bodyPr>
          <a:lstStyle/>
          <a:p>
            <a:pPr marL="299085" marR="313690" indent="-287020">
              <a:lnSpc>
                <a:spcPts val="2590"/>
              </a:lnSpc>
              <a:spcBef>
                <a:spcPts val="425"/>
              </a:spcBef>
              <a:buFont typeface="Arial"/>
              <a:buChar char="–"/>
              <a:tabLst>
                <a:tab pos="299720" algn="l"/>
              </a:tabLst>
            </a:pPr>
            <a:r>
              <a:rPr sz="2400" spc="-5" dirty="0">
                <a:latin typeface="Carlito"/>
                <a:cs typeface="Carlito"/>
              </a:rPr>
              <a:t>MIPS </a:t>
            </a:r>
            <a:r>
              <a:rPr sz="2400" spc="-15" dirty="0">
                <a:latin typeface="Carlito"/>
                <a:cs typeface="Carlito"/>
              </a:rPr>
              <a:t>processors are </a:t>
            </a:r>
            <a:r>
              <a:rPr sz="2400" spc="-5" dirty="0">
                <a:latin typeface="Carlito"/>
                <a:cs typeface="Carlito"/>
              </a:rPr>
              <a:t>used widely </a:t>
            </a:r>
            <a:r>
              <a:rPr sz="2400" dirty="0">
                <a:latin typeface="Carlito"/>
                <a:cs typeface="Carlito"/>
              </a:rPr>
              <a:t>in </a:t>
            </a:r>
            <a:r>
              <a:rPr sz="2400" spc="-5" dirty="0">
                <a:latin typeface="Carlito"/>
                <a:cs typeface="Carlito"/>
              </a:rPr>
              <a:t>embedded </a:t>
            </a:r>
            <a:r>
              <a:rPr sz="2400" spc="-20" dirty="0">
                <a:latin typeface="Carlito"/>
                <a:cs typeface="Carlito"/>
              </a:rPr>
              <a:t>systems  </a:t>
            </a:r>
            <a:r>
              <a:rPr sz="2400" dirty="0">
                <a:latin typeface="Carlito"/>
                <a:cs typeface="Carlito"/>
              </a:rPr>
              <a:t>(e.g.</a:t>
            </a:r>
            <a:r>
              <a:rPr sz="2400" spc="-35" dirty="0">
                <a:latin typeface="Carlito"/>
                <a:cs typeface="Carlito"/>
              </a:rPr>
              <a:t> </a:t>
            </a:r>
            <a:r>
              <a:rPr sz="2400" spc="-15" dirty="0">
                <a:latin typeface="Carlito"/>
                <a:cs typeface="Carlito"/>
              </a:rPr>
              <a:t>playstation)</a:t>
            </a:r>
            <a:endParaRPr sz="2400" dirty="0">
              <a:latin typeface="Carlito"/>
              <a:cs typeface="Carlito"/>
            </a:endParaRPr>
          </a:p>
          <a:p>
            <a:pPr marL="299085" indent="-287020">
              <a:spcBef>
                <a:spcPts val="254"/>
              </a:spcBef>
              <a:buFont typeface="Arial"/>
              <a:buChar char="–"/>
              <a:tabLst>
                <a:tab pos="299720" algn="l"/>
              </a:tabLst>
            </a:pPr>
            <a:r>
              <a:rPr sz="2400" spc="-5" dirty="0">
                <a:latin typeface="Carlito"/>
                <a:cs typeface="Carlito"/>
              </a:rPr>
              <a:t>32-bit </a:t>
            </a:r>
            <a:r>
              <a:rPr sz="2400" spc="-20" dirty="0">
                <a:latin typeface="Carlito"/>
                <a:cs typeface="Carlito"/>
              </a:rPr>
              <a:t>word </a:t>
            </a:r>
            <a:r>
              <a:rPr sz="2400" spc="-10" dirty="0">
                <a:latin typeface="Carlito"/>
                <a:cs typeface="Carlito"/>
              </a:rPr>
              <a:t>length</a:t>
            </a:r>
            <a:endParaRPr sz="2400" dirty="0">
              <a:latin typeface="Carlito"/>
              <a:cs typeface="Carlito"/>
            </a:endParaRPr>
          </a:p>
          <a:p>
            <a:pPr marL="299085" indent="-287020">
              <a:spcBef>
                <a:spcPts val="265"/>
              </a:spcBef>
              <a:buFont typeface="Arial"/>
              <a:buChar char="–"/>
              <a:tabLst>
                <a:tab pos="299720" algn="l"/>
              </a:tabLst>
            </a:pPr>
            <a:r>
              <a:rPr sz="2400" spc="-10" dirty="0">
                <a:latin typeface="Carlito"/>
                <a:cs typeface="Carlito"/>
              </a:rPr>
              <a:t>Contains </a:t>
            </a:r>
            <a:r>
              <a:rPr sz="2400" dirty="0">
                <a:latin typeface="Carlito"/>
                <a:cs typeface="Carlito"/>
              </a:rPr>
              <a:t>32 </a:t>
            </a:r>
            <a:r>
              <a:rPr sz="2400" spc="-10" dirty="0">
                <a:latin typeface="Carlito"/>
                <a:cs typeface="Carlito"/>
              </a:rPr>
              <a:t>general-purpose </a:t>
            </a:r>
            <a:r>
              <a:rPr sz="2400" spc="-15" dirty="0">
                <a:latin typeface="Carlito"/>
                <a:cs typeface="Carlito"/>
              </a:rPr>
              <a:t>registers, </a:t>
            </a:r>
            <a:r>
              <a:rPr sz="2400" spc="-5" dirty="0">
                <a:latin typeface="Courier New"/>
                <a:cs typeface="Courier New"/>
              </a:rPr>
              <a:t>$r0 </a:t>
            </a:r>
            <a:r>
              <a:rPr sz="2400" dirty="0">
                <a:latin typeface="Courier New"/>
                <a:cs typeface="Courier New"/>
              </a:rPr>
              <a:t>-</a:t>
            </a:r>
            <a:r>
              <a:rPr sz="2400" spc="-35" dirty="0">
                <a:latin typeface="Courier New"/>
                <a:cs typeface="Courier New"/>
              </a:rPr>
              <a:t> </a:t>
            </a:r>
            <a:r>
              <a:rPr sz="2400" spc="-5" dirty="0">
                <a:latin typeface="Courier New"/>
                <a:cs typeface="Courier New"/>
              </a:rPr>
              <a:t>$r31</a:t>
            </a:r>
            <a:endParaRPr sz="2400" dirty="0">
              <a:latin typeface="Courier New"/>
              <a:cs typeface="Courier New"/>
            </a:endParaRPr>
          </a:p>
          <a:p>
            <a:pPr marL="697865" lvl="1" indent="-229235">
              <a:spcBef>
                <a:spcPts val="270"/>
              </a:spcBef>
              <a:buFont typeface="Arial"/>
              <a:buChar char="•"/>
              <a:tabLst>
                <a:tab pos="697865" algn="l"/>
                <a:tab pos="698500" algn="l"/>
              </a:tabLst>
            </a:pPr>
            <a:r>
              <a:rPr sz="2000" spc="-5" dirty="0">
                <a:latin typeface="Courier New"/>
                <a:cs typeface="Courier New"/>
              </a:rPr>
              <a:t>$r0 </a:t>
            </a:r>
            <a:r>
              <a:rPr sz="2000" dirty="0">
                <a:latin typeface="Carlito"/>
                <a:cs typeface="Carlito"/>
              </a:rPr>
              <a:t>is </a:t>
            </a:r>
            <a:r>
              <a:rPr sz="2000" spc="-5" dirty="0">
                <a:latin typeface="Carlito"/>
                <a:cs typeface="Carlito"/>
              </a:rPr>
              <a:t>special </a:t>
            </a:r>
            <a:r>
              <a:rPr sz="2000" dirty="0">
                <a:latin typeface="Carlito"/>
                <a:cs typeface="Carlito"/>
              </a:rPr>
              <a:t>and </a:t>
            </a:r>
            <a:r>
              <a:rPr sz="2000" spc="-15" dirty="0">
                <a:latin typeface="Carlito"/>
                <a:cs typeface="Carlito"/>
              </a:rPr>
              <a:t>always </a:t>
            </a:r>
            <a:r>
              <a:rPr sz="2000" spc="-10" dirty="0">
                <a:latin typeface="Carlito"/>
                <a:cs typeface="Carlito"/>
              </a:rPr>
              <a:t>contains </a:t>
            </a:r>
            <a:r>
              <a:rPr sz="2000" dirty="0">
                <a:latin typeface="Carlito"/>
                <a:cs typeface="Carlito"/>
              </a:rPr>
              <a:t>the </a:t>
            </a:r>
            <a:r>
              <a:rPr sz="2000" spc="-5" dirty="0">
                <a:latin typeface="Carlito"/>
                <a:cs typeface="Carlito"/>
              </a:rPr>
              <a:t>value</a:t>
            </a:r>
            <a:r>
              <a:rPr sz="2000" dirty="0">
                <a:latin typeface="Carlito"/>
                <a:cs typeface="Carlito"/>
              </a:rPr>
              <a:t> </a:t>
            </a:r>
            <a:r>
              <a:rPr sz="2000" spc="-25" dirty="0">
                <a:latin typeface="Carlito"/>
                <a:cs typeface="Carlito"/>
              </a:rPr>
              <a:t>zero</a:t>
            </a:r>
            <a:endParaRPr sz="2000" dirty="0">
              <a:latin typeface="Carlito"/>
              <a:cs typeface="Carlito"/>
            </a:endParaRPr>
          </a:p>
          <a:p>
            <a:pPr marL="299085" marR="111760" indent="-287020">
              <a:lnSpc>
                <a:spcPts val="2590"/>
              </a:lnSpc>
              <a:spcBef>
                <a:spcPts val="610"/>
              </a:spcBef>
              <a:buFont typeface="Arial"/>
              <a:buChar char="–"/>
              <a:tabLst>
                <a:tab pos="299720" algn="l"/>
              </a:tabLst>
            </a:pPr>
            <a:r>
              <a:rPr sz="2400" spc="-10" dirty="0">
                <a:latin typeface="Carlito"/>
                <a:cs typeface="Carlito"/>
              </a:rPr>
              <a:t>Most operations can </a:t>
            </a:r>
            <a:r>
              <a:rPr sz="2400" spc="-5" dirty="0">
                <a:latin typeface="Carlito"/>
                <a:cs typeface="Carlito"/>
              </a:rPr>
              <a:t>only be on, </a:t>
            </a:r>
            <a:r>
              <a:rPr sz="2400" dirty="0">
                <a:latin typeface="Carlito"/>
                <a:cs typeface="Carlito"/>
              </a:rPr>
              <a:t>and </a:t>
            </a:r>
            <a:r>
              <a:rPr sz="2400" spc="-25" dirty="0">
                <a:latin typeface="Carlito"/>
                <a:cs typeface="Carlito"/>
              </a:rPr>
              <a:t>store </a:t>
            </a:r>
            <a:r>
              <a:rPr sz="2400" spc="-5" dirty="0">
                <a:latin typeface="Carlito"/>
                <a:cs typeface="Carlito"/>
              </a:rPr>
              <a:t>results </a:t>
            </a:r>
            <a:r>
              <a:rPr sz="2400" spc="-30" dirty="0">
                <a:latin typeface="Carlito"/>
                <a:cs typeface="Carlito"/>
              </a:rPr>
              <a:t>to, </a:t>
            </a:r>
            <a:r>
              <a:rPr sz="2400" dirty="0">
                <a:latin typeface="Carlito"/>
                <a:cs typeface="Carlito"/>
              </a:rPr>
              <a:t>the  </a:t>
            </a:r>
            <a:r>
              <a:rPr sz="2400" spc="-15" dirty="0">
                <a:latin typeface="Carlito"/>
                <a:cs typeface="Carlito"/>
              </a:rPr>
              <a:t>registers</a:t>
            </a:r>
            <a:endParaRPr sz="2400" dirty="0">
              <a:latin typeface="Carlito"/>
              <a:cs typeface="Carlito"/>
            </a:endParaRPr>
          </a:p>
          <a:p>
            <a:pPr marL="697865" lvl="1" indent="-229235">
              <a:lnSpc>
                <a:spcPts val="2280"/>
              </a:lnSpc>
              <a:spcBef>
                <a:spcPts val="235"/>
              </a:spcBef>
              <a:buFont typeface="Arial"/>
              <a:buChar char="•"/>
              <a:tabLst>
                <a:tab pos="697865" algn="l"/>
                <a:tab pos="698500" algn="l"/>
              </a:tabLst>
            </a:pPr>
            <a:r>
              <a:rPr sz="2000" spc="-10" dirty="0">
                <a:latin typeface="Carlito"/>
                <a:cs typeface="Carlito"/>
              </a:rPr>
              <a:t>There are </a:t>
            </a:r>
            <a:r>
              <a:rPr sz="2000" spc="-5" dirty="0">
                <a:latin typeface="Carlito"/>
                <a:cs typeface="Carlito"/>
              </a:rPr>
              <a:t>special instructions </a:t>
            </a:r>
            <a:r>
              <a:rPr sz="2000" spc="-15" dirty="0">
                <a:latin typeface="Carlito"/>
                <a:cs typeface="Carlito"/>
              </a:rPr>
              <a:t>for </a:t>
            </a:r>
            <a:r>
              <a:rPr sz="2000" spc="-10" dirty="0">
                <a:latin typeface="Carlito"/>
                <a:cs typeface="Carlito"/>
              </a:rPr>
              <a:t>transferring </a:t>
            </a:r>
            <a:r>
              <a:rPr sz="2000" spc="-15" dirty="0">
                <a:latin typeface="Carlito"/>
                <a:cs typeface="Carlito"/>
              </a:rPr>
              <a:t>data</a:t>
            </a:r>
            <a:r>
              <a:rPr sz="2000" spc="35" dirty="0">
                <a:latin typeface="Carlito"/>
                <a:cs typeface="Carlito"/>
              </a:rPr>
              <a:t> </a:t>
            </a:r>
            <a:r>
              <a:rPr sz="2000" spc="-10" dirty="0">
                <a:latin typeface="Carlito"/>
                <a:cs typeface="Carlito"/>
              </a:rPr>
              <a:t>to/from</a:t>
            </a:r>
            <a:endParaRPr sz="2000" dirty="0">
              <a:latin typeface="Carlito"/>
              <a:cs typeface="Carlito"/>
            </a:endParaRPr>
          </a:p>
          <a:p>
            <a:pPr marL="697865">
              <a:lnSpc>
                <a:spcPts val="2280"/>
              </a:lnSpc>
            </a:pPr>
            <a:r>
              <a:rPr sz="2000" dirty="0">
                <a:latin typeface="Carlito"/>
                <a:cs typeface="Carlito"/>
              </a:rPr>
              <a:t>memory</a:t>
            </a:r>
          </a:p>
          <a:p>
            <a:pPr marL="299085" marR="187325" indent="-287020">
              <a:lnSpc>
                <a:spcPts val="2590"/>
              </a:lnSpc>
              <a:spcBef>
                <a:spcPts val="590"/>
              </a:spcBef>
              <a:buFont typeface="Arial"/>
              <a:buChar char="–"/>
              <a:tabLst>
                <a:tab pos="299720" algn="l"/>
              </a:tabLst>
            </a:pPr>
            <a:r>
              <a:rPr sz="2400" spc="-10" dirty="0">
                <a:latin typeface="Carlito"/>
                <a:cs typeface="Carlito"/>
              </a:rPr>
              <a:t>There are </a:t>
            </a:r>
            <a:r>
              <a:rPr sz="2400" dirty="0">
                <a:latin typeface="Carlito"/>
                <a:cs typeface="Carlito"/>
              </a:rPr>
              <a:t>a </a:t>
            </a:r>
            <a:r>
              <a:rPr sz="2400" spc="-15" dirty="0">
                <a:latin typeface="Carlito"/>
                <a:cs typeface="Carlito"/>
              </a:rPr>
              <a:t>total </a:t>
            </a:r>
            <a:r>
              <a:rPr sz="2400" spc="-5" dirty="0">
                <a:latin typeface="Carlito"/>
                <a:cs typeface="Carlito"/>
              </a:rPr>
              <a:t>of about </a:t>
            </a:r>
            <a:r>
              <a:rPr sz="2400" dirty="0">
                <a:latin typeface="Carlito"/>
                <a:cs typeface="Carlito"/>
              </a:rPr>
              <a:t>60 </a:t>
            </a:r>
            <a:r>
              <a:rPr sz="2400" spc="-5" dirty="0">
                <a:latin typeface="Carlito"/>
                <a:cs typeface="Carlito"/>
              </a:rPr>
              <a:t>instructions, depending on  </a:t>
            </a:r>
            <a:r>
              <a:rPr sz="2400" dirty="0">
                <a:latin typeface="Carlito"/>
                <a:cs typeface="Carlito"/>
              </a:rPr>
              <a:t>which </a:t>
            </a:r>
            <a:r>
              <a:rPr sz="2400" spc="-10" dirty="0">
                <a:latin typeface="Carlito"/>
                <a:cs typeface="Carlito"/>
              </a:rPr>
              <a:t>variant </a:t>
            </a:r>
            <a:r>
              <a:rPr sz="2400" spc="-5" dirty="0">
                <a:latin typeface="Carlito"/>
                <a:cs typeface="Carlito"/>
              </a:rPr>
              <a:t>of MIPS </a:t>
            </a:r>
            <a:r>
              <a:rPr sz="2400" spc="-10" dirty="0">
                <a:latin typeface="Carlito"/>
                <a:cs typeface="Carlito"/>
              </a:rPr>
              <a:t>you</a:t>
            </a:r>
            <a:r>
              <a:rPr sz="2400" spc="-45" dirty="0">
                <a:latin typeface="Carlito"/>
                <a:cs typeface="Carlito"/>
              </a:rPr>
              <a:t> </a:t>
            </a:r>
            <a:r>
              <a:rPr sz="2400" spc="-10" dirty="0">
                <a:latin typeface="Carlito"/>
                <a:cs typeface="Carlito"/>
              </a:rPr>
              <a:t>study</a:t>
            </a:r>
            <a:endParaRPr sz="2400" dirty="0">
              <a:latin typeface="Carlito"/>
              <a:cs typeface="Carlito"/>
            </a:endParaRPr>
          </a:p>
          <a:p>
            <a:pPr marL="299085" indent="-287020">
              <a:lnSpc>
                <a:spcPts val="2735"/>
              </a:lnSpc>
              <a:spcBef>
                <a:spcPts val="254"/>
              </a:spcBef>
              <a:buFont typeface="Arial"/>
              <a:buChar char="–"/>
              <a:tabLst>
                <a:tab pos="299720" algn="l"/>
              </a:tabLst>
            </a:pPr>
            <a:r>
              <a:rPr sz="2400" spc="-5" dirty="0">
                <a:latin typeface="Carlito"/>
                <a:cs typeface="Carlito"/>
              </a:rPr>
              <a:t>Super-pipelined </a:t>
            </a:r>
            <a:r>
              <a:rPr sz="2400" spc="-10" dirty="0">
                <a:latin typeface="Carlito"/>
                <a:cs typeface="Carlito"/>
              </a:rPr>
              <a:t>architecture </a:t>
            </a:r>
            <a:r>
              <a:rPr sz="2400" spc="-5" dirty="0">
                <a:latin typeface="Carlito"/>
                <a:cs typeface="Carlito"/>
              </a:rPr>
              <a:t>divides </a:t>
            </a:r>
            <a:r>
              <a:rPr sz="2400" dirty="0">
                <a:latin typeface="Carlito"/>
                <a:cs typeface="Carlito"/>
              </a:rPr>
              <a:t>each </a:t>
            </a:r>
            <a:r>
              <a:rPr sz="2400" spc="-5" dirty="0">
                <a:latin typeface="Carlito"/>
                <a:cs typeface="Carlito"/>
              </a:rPr>
              <a:t>instruction</a:t>
            </a:r>
            <a:r>
              <a:rPr sz="2400" spc="-30" dirty="0">
                <a:latin typeface="Carlito"/>
                <a:cs typeface="Carlito"/>
              </a:rPr>
              <a:t> </a:t>
            </a:r>
            <a:r>
              <a:rPr sz="2400" spc="-15" dirty="0">
                <a:latin typeface="Carlito"/>
                <a:cs typeface="Carlito"/>
              </a:rPr>
              <a:t>into</a:t>
            </a:r>
            <a:endParaRPr sz="2400" dirty="0">
              <a:latin typeface="Carlito"/>
              <a:cs typeface="Carlito"/>
            </a:endParaRPr>
          </a:p>
          <a:p>
            <a:pPr marL="299085">
              <a:lnSpc>
                <a:spcPts val="2735"/>
              </a:lnSpc>
            </a:pPr>
            <a:r>
              <a:rPr sz="2400" spc="-5" dirty="0">
                <a:latin typeface="Carlito"/>
                <a:cs typeface="Carlito"/>
              </a:rPr>
              <a:t>small chunks</a:t>
            </a:r>
            <a:r>
              <a:rPr sz="2400" spc="-45" dirty="0">
                <a:latin typeface="Carlito"/>
                <a:cs typeface="Carlito"/>
              </a:rPr>
              <a:t> </a:t>
            </a:r>
            <a:r>
              <a:rPr sz="2400" dirty="0">
                <a:latin typeface="Carlito"/>
                <a:cs typeface="Carlito"/>
              </a:rPr>
              <a:t>which</a:t>
            </a:r>
          </a:p>
          <a:p>
            <a:pPr marL="697865" lvl="1" indent="-229235">
              <a:spcBef>
                <a:spcPts val="265"/>
              </a:spcBef>
              <a:buFont typeface="Arial"/>
              <a:buChar char="•"/>
              <a:tabLst>
                <a:tab pos="697865" algn="l"/>
                <a:tab pos="698500" algn="l"/>
              </a:tabLst>
            </a:pPr>
            <a:r>
              <a:rPr sz="2000" spc="-5" dirty="0">
                <a:latin typeface="Carlito"/>
                <a:cs typeface="Carlito"/>
              </a:rPr>
              <a:t>Allows </a:t>
            </a:r>
            <a:r>
              <a:rPr sz="2000" dirty="0">
                <a:latin typeface="Carlito"/>
                <a:cs typeface="Carlito"/>
              </a:rPr>
              <a:t>the clock </a:t>
            </a:r>
            <a:r>
              <a:rPr sz="2000" spc="-5" dirty="0">
                <a:latin typeface="Carlito"/>
                <a:cs typeface="Carlito"/>
              </a:rPr>
              <a:t>speed </a:t>
            </a:r>
            <a:r>
              <a:rPr sz="2000" spc="-10" dirty="0">
                <a:latin typeface="Carlito"/>
                <a:cs typeface="Carlito"/>
              </a:rPr>
              <a:t>to </a:t>
            </a:r>
            <a:r>
              <a:rPr sz="2000" spc="-5" dirty="0">
                <a:latin typeface="Carlito"/>
                <a:cs typeface="Carlito"/>
              </a:rPr>
              <a:t>be</a:t>
            </a:r>
            <a:r>
              <a:rPr sz="2000" spc="-30" dirty="0">
                <a:latin typeface="Carlito"/>
                <a:cs typeface="Carlito"/>
              </a:rPr>
              <a:t> </a:t>
            </a:r>
            <a:r>
              <a:rPr sz="2000" spc="-5" dirty="0">
                <a:latin typeface="Carlito"/>
                <a:cs typeface="Carlito"/>
              </a:rPr>
              <a:t>increased</a:t>
            </a:r>
            <a:endParaRPr sz="2000" dirty="0">
              <a:latin typeface="Carlito"/>
              <a:cs typeface="Carlito"/>
            </a:endParaRPr>
          </a:p>
          <a:p>
            <a:pPr marL="697865" lvl="1" indent="-229235">
              <a:spcBef>
                <a:spcPts val="240"/>
              </a:spcBef>
              <a:buFont typeface="Arial"/>
              <a:buChar char="•"/>
              <a:tabLst>
                <a:tab pos="697865" algn="l"/>
                <a:tab pos="698500" algn="l"/>
              </a:tabLst>
            </a:pPr>
            <a:r>
              <a:rPr sz="2000" spc="-5" dirty="0">
                <a:latin typeface="Carlito"/>
                <a:cs typeface="Carlito"/>
              </a:rPr>
              <a:t>Increases throughput of</a:t>
            </a:r>
            <a:r>
              <a:rPr sz="2000" spc="-35" dirty="0">
                <a:latin typeface="Carlito"/>
                <a:cs typeface="Carlito"/>
              </a:rPr>
              <a:t> </a:t>
            </a:r>
            <a:r>
              <a:rPr sz="2000" spc="-5" dirty="0">
                <a:latin typeface="Carlito"/>
                <a:cs typeface="Carlito"/>
              </a:rPr>
              <a:t>instructions</a:t>
            </a:r>
            <a:endParaRPr sz="2000" dirty="0">
              <a:latin typeface="Carlito"/>
              <a:cs typeface="Carlito"/>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266511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524000" y="584542"/>
            <a:ext cx="7345680" cy="5027930"/>
          </a:xfrm>
          <a:prstGeom prst="rect">
            <a:avLst/>
          </a:prstGeom>
        </p:spPr>
        <p:txBody>
          <a:bodyPr vert="horz" wrap="square" lIns="0" tIns="59055" rIns="0" bIns="0" rtlCol="0">
            <a:spAutoFit/>
          </a:bodyPr>
          <a:lstStyle/>
          <a:p>
            <a:pPr marL="12700">
              <a:spcBef>
                <a:spcPts val="465"/>
              </a:spcBef>
            </a:pPr>
            <a:r>
              <a:rPr sz="2800" spc="-35" dirty="0">
                <a:solidFill>
                  <a:srgbClr val="FF0000"/>
                </a:solidFill>
                <a:latin typeface="Carlito"/>
                <a:cs typeface="Carlito"/>
              </a:rPr>
              <a:t>Types </a:t>
            </a:r>
            <a:r>
              <a:rPr sz="2800" spc="-5" dirty="0">
                <a:solidFill>
                  <a:srgbClr val="FF0000"/>
                </a:solidFill>
                <a:latin typeface="Carlito"/>
                <a:cs typeface="Carlito"/>
              </a:rPr>
              <a:t>of MIPS</a:t>
            </a:r>
            <a:r>
              <a:rPr sz="2800" spc="50" dirty="0">
                <a:solidFill>
                  <a:srgbClr val="FF0000"/>
                </a:solidFill>
                <a:latin typeface="Carlito"/>
                <a:cs typeface="Carlito"/>
              </a:rPr>
              <a:t> </a:t>
            </a:r>
            <a:r>
              <a:rPr sz="2800" spc="-10" dirty="0">
                <a:solidFill>
                  <a:srgbClr val="FF0000"/>
                </a:solidFill>
                <a:latin typeface="Carlito"/>
                <a:cs typeface="Carlito"/>
              </a:rPr>
              <a:t>Instructions</a:t>
            </a:r>
            <a:endParaRPr sz="2800" dirty="0">
              <a:latin typeface="Carlito"/>
              <a:cs typeface="Carlito"/>
            </a:endParaRPr>
          </a:p>
          <a:p>
            <a:pPr marL="299085" marR="5080" indent="-287020">
              <a:lnSpc>
                <a:spcPts val="2590"/>
              </a:lnSpc>
              <a:spcBef>
                <a:spcPts val="645"/>
              </a:spcBef>
              <a:buFont typeface="Arial"/>
              <a:buChar char="–"/>
              <a:tabLst>
                <a:tab pos="299720" algn="l"/>
              </a:tabLst>
            </a:pPr>
            <a:r>
              <a:rPr sz="2400" spc="-5" dirty="0">
                <a:latin typeface="Carlito"/>
                <a:cs typeface="Carlito"/>
              </a:rPr>
              <a:t>The instructions of MIPS </a:t>
            </a:r>
            <a:r>
              <a:rPr sz="2400" spc="-15" dirty="0">
                <a:latin typeface="Carlito"/>
                <a:cs typeface="Carlito"/>
              </a:rPr>
              <a:t>processors </a:t>
            </a:r>
            <a:r>
              <a:rPr sz="2400" spc="-10" dirty="0">
                <a:latin typeface="Carlito"/>
                <a:cs typeface="Carlito"/>
              </a:rPr>
              <a:t>can </a:t>
            </a:r>
            <a:r>
              <a:rPr sz="2400" spc="-5" dirty="0">
                <a:latin typeface="Carlito"/>
                <a:cs typeface="Carlito"/>
              </a:rPr>
              <a:t>be divided </a:t>
            </a:r>
            <a:r>
              <a:rPr sz="2400" spc="-15" dirty="0">
                <a:latin typeface="Carlito"/>
                <a:cs typeface="Carlito"/>
              </a:rPr>
              <a:t>into </a:t>
            </a:r>
            <a:r>
              <a:rPr sz="2400" dirty="0">
                <a:latin typeface="Carlito"/>
                <a:cs typeface="Carlito"/>
              </a:rPr>
              <a:t>8  </a:t>
            </a:r>
            <a:r>
              <a:rPr sz="2400" spc="-10" dirty="0">
                <a:latin typeface="Carlito"/>
                <a:cs typeface="Carlito"/>
              </a:rPr>
              <a:t>broad</a:t>
            </a:r>
            <a:r>
              <a:rPr sz="2400" spc="-30" dirty="0">
                <a:latin typeface="Carlito"/>
                <a:cs typeface="Carlito"/>
              </a:rPr>
              <a:t> </a:t>
            </a:r>
            <a:r>
              <a:rPr sz="2400" spc="-10" dirty="0">
                <a:latin typeface="Carlito"/>
                <a:cs typeface="Carlito"/>
              </a:rPr>
              <a:t>categories</a:t>
            </a:r>
            <a:endParaRPr sz="2400" dirty="0">
              <a:latin typeface="Carlito"/>
              <a:cs typeface="Carlito"/>
            </a:endParaRPr>
          </a:p>
          <a:p>
            <a:pPr marL="697865" lvl="1" indent="-229235">
              <a:spcBef>
                <a:spcPts val="234"/>
              </a:spcBef>
              <a:buFont typeface="Arial"/>
              <a:buChar char="•"/>
              <a:tabLst>
                <a:tab pos="697865" algn="l"/>
                <a:tab pos="698500" algn="l"/>
              </a:tabLst>
            </a:pPr>
            <a:r>
              <a:rPr sz="2000" spc="-10" dirty="0">
                <a:latin typeface="Carlito"/>
                <a:cs typeface="Carlito"/>
              </a:rPr>
              <a:t>Load/Store</a:t>
            </a:r>
            <a:r>
              <a:rPr sz="2000" spc="-25" dirty="0">
                <a:latin typeface="Carlito"/>
                <a:cs typeface="Carlito"/>
              </a:rPr>
              <a:t> </a:t>
            </a:r>
            <a:r>
              <a:rPr sz="2000" spc="-5" dirty="0">
                <a:latin typeface="Carlito"/>
                <a:cs typeface="Carlito"/>
              </a:rPr>
              <a:t>Instructions</a:t>
            </a:r>
            <a:endParaRPr sz="2000" dirty="0">
              <a:latin typeface="Carlito"/>
              <a:cs typeface="Carlito"/>
            </a:endParaRPr>
          </a:p>
          <a:p>
            <a:pPr marL="1155065" lvl="2" indent="-229235">
              <a:spcBef>
                <a:spcPts val="220"/>
              </a:spcBef>
              <a:buFont typeface="Arial"/>
              <a:buChar char="–"/>
              <a:tabLst>
                <a:tab pos="1155700" algn="l"/>
              </a:tabLst>
            </a:pPr>
            <a:r>
              <a:rPr spc="-20" dirty="0">
                <a:latin typeface="Carlito"/>
                <a:cs typeface="Carlito"/>
              </a:rPr>
              <a:t>Fetch/store </a:t>
            </a:r>
            <a:r>
              <a:rPr spc="-10" dirty="0">
                <a:latin typeface="Carlito"/>
                <a:cs typeface="Carlito"/>
              </a:rPr>
              <a:t>items from/to</a:t>
            </a:r>
            <a:r>
              <a:rPr spc="25" dirty="0">
                <a:latin typeface="Carlito"/>
                <a:cs typeface="Carlito"/>
              </a:rPr>
              <a:t> </a:t>
            </a:r>
            <a:r>
              <a:rPr dirty="0">
                <a:latin typeface="Carlito"/>
                <a:cs typeface="Carlito"/>
              </a:rPr>
              <a:t>memory</a:t>
            </a:r>
          </a:p>
          <a:p>
            <a:pPr marL="1155065" lvl="2" indent="-229235">
              <a:spcBef>
                <a:spcPts val="219"/>
              </a:spcBef>
              <a:buFont typeface="Arial"/>
              <a:buChar char="–"/>
              <a:tabLst>
                <a:tab pos="1155700" algn="l"/>
              </a:tabLst>
            </a:pPr>
            <a:r>
              <a:rPr spc="-15" dirty="0">
                <a:latin typeface="Carlito"/>
                <a:cs typeface="Carlito"/>
              </a:rPr>
              <a:t>Variants </a:t>
            </a:r>
            <a:r>
              <a:rPr spc="-10" dirty="0">
                <a:latin typeface="Carlito"/>
                <a:cs typeface="Carlito"/>
              </a:rPr>
              <a:t>work </a:t>
            </a:r>
            <a:r>
              <a:rPr spc="-5" dirty="0">
                <a:latin typeface="Carlito"/>
                <a:cs typeface="Carlito"/>
              </a:rPr>
              <a:t>on whole or</a:t>
            </a:r>
            <a:r>
              <a:rPr spc="40" dirty="0">
                <a:latin typeface="Carlito"/>
                <a:cs typeface="Carlito"/>
              </a:rPr>
              <a:t> </a:t>
            </a:r>
            <a:r>
              <a:rPr spc="-10" dirty="0">
                <a:latin typeface="Carlito"/>
                <a:cs typeface="Carlito"/>
              </a:rPr>
              <a:t>part-words</a:t>
            </a:r>
            <a:endParaRPr dirty="0">
              <a:latin typeface="Carlito"/>
              <a:cs typeface="Carlito"/>
            </a:endParaRPr>
          </a:p>
          <a:p>
            <a:pPr marL="697865" lvl="1" indent="-229235">
              <a:spcBef>
                <a:spcPts val="229"/>
              </a:spcBef>
              <a:buFont typeface="Arial"/>
              <a:buChar char="•"/>
              <a:tabLst>
                <a:tab pos="697865" algn="l"/>
                <a:tab pos="698500" algn="l"/>
              </a:tabLst>
            </a:pPr>
            <a:r>
              <a:rPr sz="2000" spc="-5" dirty="0">
                <a:latin typeface="Carlito"/>
                <a:cs typeface="Carlito"/>
              </a:rPr>
              <a:t>Arithmetic Instruction</a:t>
            </a:r>
            <a:endParaRPr sz="2000" dirty="0">
              <a:latin typeface="Carlito"/>
              <a:cs typeface="Carlito"/>
            </a:endParaRPr>
          </a:p>
          <a:p>
            <a:pPr marL="1155065" lvl="2" indent="-229235">
              <a:spcBef>
                <a:spcPts val="225"/>
              </a:spcBef>
              <a:buFont typeface="Arial"/>
              <a:buChar char="–"/>
              <a:tabLst>
                <a:tab pos="1155700" algn="l"/>
              </a:tabLst>
            </a:pPr>
            <a:r>
              <a:rPr spc="-5" dirty="0">
                <a:latin typeface="Carlito"/>
                <a:cs typeface="Carlito"/>
              </a:rPr>
              <a:t>Addition </a:t>
            </a:r>
            <a:r>
              <a:rPr spc="-15" dirty="0">
                <a:latin typeface="Carlito"/>
                <a:cs typeface="Carlito"/>
              </a:rPr>
              <a:t>etc. </a:t>
            </a:r>
            <a:r>
              <a:rPr spc="-5" dirty="0">
                <a:latin typeface="Carlito"/>
                <a:cs typeface="Carlito"/>
              </a:rPr>
              <a:t>of </a:t>
            </a:r>
            <a:r>
              <a:rPr spc="-10" dirty="0">
                <a:latin typeface="Carlito"/>
                <a:cs typeface="Carlito"/>
              </a:rPr>
              <a:t>two</a:t>
            </a:r>
            <a:r>
              <a:rPr spc="25" dirty="0">
                <a:latin typeface="Carlito"/>
                <a:cs typeface="Carlito"/>
              </a:rPr>
              <a:t> </a:t>
            </a:r>
            <a:r>
              <a:rPr spc="-5" dirty="0">
                <a:latin typeface="Carlito"/>
                <a:cs typeface="Carlito"/>
              </a:rPr>
              <a:t>variables</a:t>
            </a:r>
            <a:endParaRPr dirty="0">
              <a:latin typeface="Carlito"/>
              <a:cs typeface="Carlito"/>
            </a:endParaRPr>
          </a:p>
          <a:p>
            <a:pPr marL="1155065" lvl="2" indent="-229235">
              <a:spcBef>
                <a:spcPts val="215"/>
              </a:spcBef>
              <a:buFont typeface="Arial"/>
              <a:buChar char="–"/>
              <a:tabLst>
                <a:tab pos="1155700" algn="l"/>
              </a:tabLst>
            </a:pPr>
            <a:r>
              <a:rPr spc="-5" dirty="0">
                <a:latin typeface="Carlito"/>
                <a:cs typeface="Carlito"/>
              </a:rPr>
              <a:t>Comparisons</a:t>
            </a:r>
            <a:endParaRPr dirty="0">
              <a:latin typeface="Carlito"/>
              <a:cs typeface="Carlito"/>
            </a:endParaRPr>
          </a:p>
          <a:p>
            <a:pPr marL="697865" lvl="1" indent="-229235">
              <a:spcBef>
                <a:spcPts val="235"/>
              </a:spcBef>
              <a:buFont typeface="Arial"/>
              <a:buChar char="•"/>
              <a:tabLst>
                <a:tab pos="697865" algn="l"/>
                <a:tab pos="698500" algn="l"/>
              </a:tabLst>
            </a:pPr>
            <a:r>
              <a:rPr sz="2000" spc="-10" dirty="0">
                <a:latin typeface="Carlito"/>
                <a:cs typeface="Carlito"/>
              </a:rPr>
              <a:t>Immediate </a:t>
            </a:r>
            <a:r>
              <a:rPr sz="2000" spc="-5" dirty="0">
                <a:latin typeface="Carlito"/>
                <a:cs typeface="Carlito"/>
              </a:rPr>
              <a:t>Arithmetic</a:t>
            </a:r>
            <a:r>
              <a:rPr sz="2000" spc="35" dirty="0">
                <a:latin typeface="Carlito"/>
                <a:cs typeface="Carlito"/>
              </a:rPr>
              <a:t> </a:t>
            </a:r>
            <a:r>
              <a:rPr sz="2000" spc="-5" dirty="0">
                <a:latin typeface="Carlito"/>
                <a:cs typeface="Carlito"/>
              </a:rPr>
              <a:t>Instructions</a:t>
            </a:r>
            <a:endParaRPr sz="2000" dirty="0">
              <a:latin typeface="Carlito"/>
              <a:cs typeface="Carlito"/>
            </a:endParaRPr>
          </a:p>
          <a:p>
            <a:pPr marL="1155065" lvl="2" indent="-229235">
              <a:spcBef>
                <a:spcPts val="225"/>
              </a:spcBef>
              <a:buFont typeface="Arial"/>
              <a:buChar char="–"/>
              <a:tabLst>
                <a:tab pos="1155700" algn="l"/>
              </a:tabLst>
            </a:pPr>
            <a:r>
              <a:rPr spc="-5" dirty="0">
                <a:latin typeface="Carlito"/>
                <a:cs typeface="Carlito"/>
              </a:rPr>
              <a:t>Adding/comparing </a:t>
            </a:r>
            <a:r>
              <a:rPr spc="-10" dirty="0">
                <a:latin typeface="Carlito"/>
                <a:cs typeface="Carlito"/>
              </a:rPr>
              <a:t>to</a:t>
            </a:r>
            <a:r>
              <a:rPr spc="10" dirty="0">
                <a:latin typeface="Carlito"/>
                <a:cs typeface="Carlito"/>
              </a:rPr>
              <a:t> </a:t>
            </a:r>
            <a:r>
              <a:rPr spc="-10" dirty="0">
                <a:latin typeface="Carlito"/>
                <a:cs typeface="Carlito"/>
              </a:rPr>
              <a:t>constants</a:t>
            </a:r>
            <a:endParaRPr dirty="0">
              <a:latin typeface="Carlito"/>
              <a:cs typeface="Carlito"/>
            </a:endParaRPr>
          </a:p>
          <a:p>
            <a:pPr marL="697865" lvl="1" indent="-229235">
              <a:spcBef>
                <a:spcPts val="229"/>
              </a:spcBef>
              <a:buFont typeface="Arial"/>
              <a:buChar char="•"/>
              <a:tabLst>
                <a:tab pos="697865" algn="l"/>
                <a:tab pos="698500" algn="l"/>
              </a:tabLst>
            </a:pPr>
            <a:r>
              <a:rPr sz="2000" dirty="0">
                <a:latin typeface="Carlito"/>
                <a:cs typeface="Carlito"/>
              </a:rPr>
              <a:t>Shift</a:t>
            </a:r>
            <a:r>
              <a:rPr sz="2000" spc="-20" dirty="0">
                <a:latin typeface="Carlito"/>
                <a:cs typeface="Carlito"/>
              </a:rPr>
              <a:t> </a:t>
            </a:r>
            <a:r>
              <a:rPr sz="2000" spc="-5" dirty="0">
                <a:latin typeface="Carlito"/>
                <a:cs typeface="Carlito"/>
              </a:rPr>
              <a:t>Instructions</a:t>
            </a:r>
            <a:endParaRPr sz="2000" dirty="0">
              <a:latin typeface="Carlito"/>
              <a:cs typeface="Carlito"/>
            </a:endParaRPr>
          </a:p>
          <a:p>
            <a:pPr marL="1155065" lvl="2" indent="-229235">
              <a:spcBef>
                <a:spcPts val="225"/>
              </a:spcBef>
              <a:buFont typeface="Arial"/>
              <a:buChar char="–"/>
              <a:tabLst>
                <a:tab pos="1155700" algn="l"/>
              </a:tabLst>
            </a:pPr>
            <a:r>
              <a:rPr spc="-10" dirty="0">
                <a:latin typeface="Carlito"/>
                <a:cs typeface="Carlito"/>
              </a:rPr>
              <a:t>Bit-rotation</a:t>
            </a:r>
            <a:endParaRPr dirty="0">
              <a:latin typeface="Carlito"/>
              <a:cs typeface="Carlito"/>
            </a:endParaRPr>
          </a:p>
          <a:p>
            <a:pPr marL="697865" lvl="1" indent="-229235">
              <a:spcBef>
                <a:spcPts val="234"/>
              </a:spcBef>
              <a:buFont typeface="Arial"/>
              <a:buChar char="•"/>
              <a:tabLst>
                <a:tab pos="697865" algn="l"/>
                <a:tab pos="698500" algn="l"/>
              </a:tabLst>
            </a:pPr>
            <a:r>
              <a:rPr sz="2000" spc="-5" dirty="0">
                <a:latin typeface="Carlito"/>
                <a:cs typeface="Carlito"/>
              </a:rPr>
              <a:t>Multiply/divide</a:t>
            </a:r>
            <a:r>
              <a:rPr sz="2000" spc="-25" dirty="0">
                <a:latin typeface="Carlito"/>
                <a:cs typeface="Carlito"/>
              </a:rPr>
              <a:t> </a:t>
            </a:r>
            <a:r>
              <a:rPr sz="2000" spc="-5" dirty="0">
                <a:latin typeface="Carlito"/>
                <a:cs typeface="Carlito"/>
              </a:rPr>
              <a:t>Instructions</a:t>
            </a:r>
            <a:endParaRPr sz="2000" dirty="0">
              <a:latin typeface="Carlito"/>
              <a:cs typeface="Carlito"/>
            </a:endParaRPr>
          </a:p>
          <a:p>
            <a:pPr marL="1155065" lvl="2" indent="-229235">
              <a:spcBef>
                <a:spcPts val="220"/>
              </a:spcBef>
              <a:buFont typeface="Arial"/>
              <a:buChar char="–"/>
              <a:tabLst>
                <a:tab pos="1155700" algn="l"/>
              </a:tabLst>
            </a:pPr>
            <a:r>
              <a:rPr spc="-10" dirty="0">
                <a:latin typeface="Carlito"/>
                <a:cs typeface="Carlito"/>
              </a:rPr>
              <a:t>Multiplications </a:t>
            </a:r>
            <a:r>
              <a:rPr dirty="0">
                <a:latin typeface="Carlito"/>
                <a:cs typeface="Carlito"/>
              </a:rPr>
              <a:t>and</a:t>
            </a:r>
            <a:r>
              <a:rPr spc="35" dirty="0">
                <a:latin typeface="Carlito"/>
                <a:cs typeface="Carlito"/>
              </a:rPr>
              <a:t> </a:t>
            </a:r>
            <a:r>
              <a:rPr spc="-5" dirty="0">
                <a:latin typeface="Carlito"/>
                <a:cs typeface="Carlito"/>
              </a:rPr>
              <a:t>divisions</a:t>
            </a:r>
            <a:endParaRPr dirty="0">
              <a:latin typeface="Carlito"/>
              <a:cs typeface="Carlito"/>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208697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376807" y="745213"/>
            <a:ext cx="7061200" cy="4479925"/>
          </a:xfrm>
          <a:prstGeom prst="rect">
            <a:avLst/>
          </a:prstGeom>
        </p:spPr>
        <p:txBody>
          <a:bodyPr vert="horz" wrap="square" lIns="0" tIns="12065" rIns="0" bIns="0" rtlCol="0">
            <a:spAutoFit/>
          </a:bodyPr>
          <a:lstStyle/>
          <a:p>
            <a:pPr marL="12700">
              <a:spcBef>
                <a:spcPts val="95"/>
              </a:spcBef>
            </a:pPr>
            <a:r>
              <a:rPr sz="2800" spc="-35" dirty="0">
                <a:solidFill>
                  <a:srgbClr val="FF0000"/>
                </a:solidFill>
                <a:latin typeface="Carlito"/>
                <a:cs typeface="Carlito"/>
              </a:rPr>
              <a:t>Types </a:t>
            </a:r>
            <a:r>
              <a:rPr sz="2800" spc="-5" dirty="0">
                <a:solidFill>
                  <a:srgbClr val="FF0000"/>
                </a:solidFill>
                <a:latin typeface="Carlito"/>
                <a:cs typeface="Carlito"/>
              </a:rPr>
              <a:t>of MIPS</a:t>
            </a:r>
            <a:r>
              <a:rPr sz="2800" spc="50" dirty="0">
                <a:solidFill>
                  <a:srgbClr val="FF0000"/>
                </a:solidFill>
                <a:latin typeface="Carlito"/>
                <a:cs typeface="Carlito"/>
              </a:rPr>
              <a:t> </a:t>
            </a:r>
            <a:r>
              <a:rPr sz="2800" spc="-10" dirty="0">
                <a:solidFill>
                  <a:srgbClr val="FF0000"/>
                </a:solidFill>
                <a:latin typeface="Carlito"/>
                <a:cs typeface="Carlito"/>
              </a:rPr>
              <a:t>Instructions</a:t>
            </a:r>
            <a:endParaRPr sz="2800" dirty="0">
              <a:latin typeface="Carlito"/>
              <a:cs typeface="Carlito"/>
            </a:endParaRPr>
          </a:p>
          <a:p>
            <a:pPr>
              <a:spcBef>
                <a:spcPts val="25"/>
              </a:spcBef>
            </a:pPr>
            <a:endParaRPr sz="3250" dirty="0">
              <a:latin typeface="Carlito"/>
              <a:cs typeface="Carlito"/>
            </a:endParaRPr>
          </a:p>
          <a:p>
            <a:pPr marL="697865" indent="-229235">
              <a:buFont typeface="Arial"/>
              <a:buChar char="•"/>
              <a:tabLst>
                <a:tab pos="697865" algn="l"/>
                <a:tab pos="698500" algn="l"/>
              </a:tabLst>
            </a:pPr>
            <a:r>
              <a:rPr sz="2000" dirty="0">
                <a:latin typeface="Carlito"/>
                <a:cs typeface="Carlito"/>
              </a:rPr>
              <a:t>Jump and </a:t>
            </a:r>
            <a:r>
              <a:rPr sz="2000" spc="-5" dirty="0">
                <a:latin typeface="Carlito"/>
                <a:cs typeface="Carlito"/>
              </a:rPr>
              <a:t>Branch</a:t>
            </a:r>
            <a:r>
              <a:rPr sz="2000" spc="-40" dirty="0">
                <a:latin typeface="Carlito"/>
                <a:cs typeface="Carlito"/>
              </a:rPr>
              <a:t> </a:t>
            </a:r>
            <a:r>
              <a:rPr sz="2000" spc="-5" dirty="0">
                <a:latin typeface="Carlito"/>
                <a:cs typeface="Carlito"/>
              </a:rPr>
              <a:t>Instructions</a:t>
            </a:r>
            <a:endParaRPr sz="2000" dirty="0">
              <a:latin typeface="Carlito"/>
              <a:cs typeface="Carlito"/>
            </a:endParaRPr>
          </a:p>
          <a:p>
            <a:pPr marL="1155065" lvl="1" indent="-229235">
              <a:spcBef>
                <a:spcPts val="440"/>
              </a:spcBef>
              <a:buFont typeface="Arial"/>
              <a:buChar char="–"/>
              <a:tabLst>
                <a:tab pos="1155700" algn="l"/>
              </a:tabLst>
            </a:pPr>
            <a:r>
              <a:rPr dirty="0">
                <a:latin typeface="Carlito"/>
                <a:cs typeface="Carlito"/>
              </a:rPr>
              <a:t>Used </a:t>
            </a:r>
            <a:r>
              <a:rPr spc="-10" dirty="0">
                <a:latin typeface="Carlito"/>
                <a:cs typeface="Carlito"/>
              </a:rPr>
              <a:t>to </a:t>
            </a:r>
            <a:r>
              <a:rPr spc="-5" dirty="0">
                <a:latin typeface="Carlito"/>
                <a:cs typeface="Carlito"/>
              </a:rPr>
              <a:t>call </a:t>
            </a:r>
            <a:r>
              <a:rPr spc="-10" dirty="0">
                <a:latin typeface="Carlito"/>
                <a:cs typeface="Carlito"/>
              </a:rPr>
              <a:t>subroutines,</a:t>
            </a:r>
            <a:endParaRPr dirty="0">
              <a:latin typeface="Carlito"/>
              <a:cs typeface="Carlito"/>
            </a:endParaRPr>
          </a:p>
          <a:p>
            <a:pPr marL="1155065" lvl="1" indent="-229235">
              <a:spcBef>
                <a:spcPts val="434"/>
              </a:spcBef>
              <a:buFont typeface="Arial"/>
              <a:buChar char="–"/>
              <a:tabLst>
                <a:tab pos="1155700" algn="l"/>
              </a:tabLst>
            </a:pPr>
            <a:r>
              <a:rPr spc="-55" dirty="0">
                <a:latin typeface="Carlito"/>
                <a:cs typeface="Carlito"/>
              </a:rPr>
              <a:t>Take </a:t>
            </a:r>
            <a:r>
              <a:rPr spc="-10" dirty="0">
                <a:latin typeface="Carlito"/>
                <a:cs typeface="Carlito"/>
              </a:rPr>
              <a:t>branches </a:t>
            </a:r>
            <a:r>
              <a:rPr spc="-5" dirty="0">
                <a:latin typeface="Carlito"/>
                <a:cs typeface="Carlito"/>
              </a:rPr>
              <a:t>in </a:t>
            </a:r>
            <a:r>
              <a:rPr dirty="0">
                <a:latin typeface="Carlito"/>
                <a:cs typeface="Carlito"/>
              </a:rPr>
              <a:t>the </a:t>
            </a:r>
            <a:r>
              <a:rPr spc="-5" dirty="0">
                <a:latin typeface="Carlito"/>
                <a:cs typeface="Carlito"/>
              </a:rPr>
              <a:t>code,</a:t>
            </a:r>
            <a:r>
              <a:rPr spc="95" dirty="0">
                <a:latin typeface="Carlito"/>
                <a:cs typeface="Carlito"/>
              </a:rPr>
              <a:t> </a:t>
            </a:r>
            <a:r>
              <a:rPr dirty="0">
                <a:latin typeface="Carlito"/>
                <a:cs typeface="Carlito"/>
              </a:rPr>
              <a:t>and</a:t>
            </a:r>
          </a:p>
          <a:p>
            <a:pPr marL="1155065" lvl="1" indent="-229235">
              <a:spcBef>
                <a:spcPts val="430"/>
              </a:spcBef>
              <a:buFont typeface="Arial"/>
              <a:buChar char="–"/>
              <a:tabLst>
                <a:tab pos="1155700" algn="l"/>
              </a:tabLst>
            </a:pPr>
            <a:r>
              <a:rPr spc="-15" dirty="0">
                <a:latin typeface="Carlito"/>
                <a:cs typeface="Carlito"/>
              </a:rPr>
              <a:t>Execute</a:t>
            </a:r>
            <a:r>
              <a:rPr spc="-5" dirty="0">
                <a:latin typeface="Carlito"/>
                <a:cs typeface="Carlito"/>
              </a:rPr>
              <a:t> loops</a:t>
            </a:r>
            <a:endParaRPr dirty="0">
              <a:latin typeface="Carlito"/>
              <a:cs typeface="Carlito"/>
            </a:endParaRPr>
          </a:p>
          <a:p>
            <a:pPr marL="697865" indent="-229235">
              <a:spcBef>
                <a:spcPts val="475"/>
              </a:spcBef>
              <a:buFont typeface="Arial"/>
              <a:buChar char="•"/>
              <a:tabLst>
                <a:tab pos="697865" algn="l"/>
                <a:tab pos="698500" algn="l"/>
              </a:tabLst>
            </a:pPr>
            <a:r>
              <a:rPr sz="2000" spc="-10" dirty="0">
                <a:latin typeface="Carlito"/>
                <a:cs typeface="Carlito"/>
              </a:rPr>
              <a:t>Coprocessor</a:t>
            </a:r>
            <a:r>
              <a:rPr sz="2000" spc="-35" dirty="0">
                <a:latin typeface="Carlito"/>
                <a:cs typeface="Carlito"/>
              </a:rPr>
              <a:t> </a:t>
            </a:r>
            <a:r>
              <a:rPr sz="2000" spc="-5" dirty="0">
                <a:latin typeface="Carlito"/>
                <a:cs typeface="Carlito"/>
              </a:rPr>
              <a:t>Instructions</a:t>
            </a:r>
            <a:endParaRPr sz="2000" dirty="0">
              <a:latin typeface="Carlito"/>
              <a:cs typeface="Carlito"/>
            </a:endParaRPr>
          </a:p>
          <a:p>
            <a:pPr marL="1155065" lvl="1" indent="-229235">
              <a:spcBef>
                <a:spcPts val="440"/>
              </a:spcBef>
              <a:buFont typeface="Arial"/>
              <a:buChar char="–"/>
              <a:tabLst>
                <a:tab pos="1155700" algn="l"/>
              </a:tabLst>
            </a:pPr>
            <a:r>
              <a:rPr spc="-5" dirty="0">
                <a:latin typeface="Carlito"/>
                <a:cs typeface="Carlito"/>
              </a:rPr>
              <a:t>Send </a:t>
            </a:r>
            <a:r>
              <a:rPr spc="-15" dirty="0">
                <a:latin typeface="Carlito"/>
                <a:cs typeface="Carlito"/>
              </a:rPr>
              <a:t>data </a:t>
            </a:r>
            <a:r>
              <a:rPr spc="-10" dirty="0">
                <a:latin typeface="Carlito"/>
                <a:cs typeface="Carlito"/>
              </a:rPr>
              <a:t>to </a:t>
            </a:r>
            <a:r>
              <a:rPr spc="-5" dirty="0">
                <a:latin typeface="Carlito"/>
                <a:cs typeface="Carlito"/>
              </a:rPr>
              <a:t>(or pass </a:t>
            </a:r>
            <a:r>
              <a:rPr spc="-15" dirty="0">
                <a:latin typeface="Carlito"/>
                <a:cs typeface="Carlito"/>
              </a:rPr>
              <a:t>control </a:t>
            </a:r>
            <a:r>
              <a:rPr spc="-10" dirty="0">
                <a:latin typeface="Carlito"/>
                <a:cs typeface="Carlito"/>
              </a:rPr>
              <a:t>to) </a:t>
            </a:r>
            <a:r>
              <a:rPr dirty="0">
                <a:latin typeface="Carlito"/>
                <a:cs typeface="Carlito"/>
              </a:rPr>
              <a:t>an </a:t>
            </a:r>
            <a:r>
              <a:rPr spc="-10" dirty="0">
                <a:latin typeface="Carlito"/>
                <a:cs typeface="Carlito"/>
              </a:rPr>
              <a:t>external</a:t>
            </a:r>
            <a:r>
              <a:rPr spc="80" dirty="0">
                <a:latin typeface="Carlito"/>
                <a:cs typeface="Carlito"/>
              </a:rPr>
              <a:t> </a:t>
            </a:r>
            <a:r>
              <a:rPr spc="-10" dirty="0">
                <a:latin typeface="Carlito"/>
                <a:cs typeface="Carlito"/>
              </a:rPr>
              <a:t>coprocessor</a:t>
            </a:r>
            <a:endParaRPr dirty="0">
              <a:latin typeface="Carlito"/>
              <a:cs typeface="Carlito"/>
            </a:endParaRPr>
          </a:p>
          <a:p>
            <a:pPr marL="697865" indent="-229235">
              <a:spcBef>
                <a:spcPts val="470"/>
              </a:spcBef>
              <a:buFont typeface="Arial"/>
              <a:buChar char="•"/>
              <a:tabLst>
                <a:tab pos="697865" algn="l"/>
                <a:tab pos="698500" algn="l"/>
              </a:tabLst>
            </a:pPr>
            <a:r>
              <a:rPr sz="2000" dirty="0">
                <a:latin typeface="Carlito"/>
                <a:cs typeface="Carlito"/>
              </a:rPr>
              <a:t>Special</a:t>
            </a:r>
            <a:r>
              <a:rPr sz="2000" spc="-15" dirty="0">
                <a:latin typeface="Carlito"/>
                <a:cs typeface="Carlito"/>
              </a:rPr>
              <a:t> </a:t>
            </a:r>
            <a:r>
              <a:rPr sz="2000" spc="-5" dirty="0">
                <a:latin typeface="Carlito"/>
                <a:cs typeface="Carlito"/>
              </a:rPr>
              <a:t>Instructions</a:t>
            </a:r>
            <a:endParaRPr sz="2000" dirty="0">
              <a:latin typeface="Carlito"/>
              <a:cs typeface="Carlito"/>
            </a:endParaRPr>
          </a:p>
          <a:p>
            <a:pPr marL="299085" marR="5080" indent="-287020" algn="just">
              <a:spcBef>
                <a:spcPts val="550"/>
              </a:spcBef>
            </a:pPr>
            <a:r>
              <a:rPr sz="2400" dirty="0">
                <a:latin typeface="Arial"/>
                <a:cs typeface="Arial"/>
              </a:rPr>
              <a:t>– </a:t>
            </a:r>
            <a:r>
              <a:rPr sz="2400" spc="-45" dirty="0">
                <a:latin typeface="Carlito"/>
                <a:cs typeface="Carlito"/>
              </a:rPr>
              <a:t>We </a:t>
            </a:r>
            <a:r>
              <a:rPr sz="2400" dirty="0">
                <a:latin typeface="Carlito"/>
                <a:cs typeface="Carlito"/>
              </a:rPr>
              <a:t>will </a:t>
            </a:r>
            <a:r>
              <a:rPr sz="2400" spc="-5" dirty="0">
                <a:latin typeface="Carlito"/>
                <a:cs typeface="Carlito"/>
              </a:rPr>
              <a:t>look </a:t>
            </a:r>
            <a:r>
              <a:rPr sz="2400" spc="-15" dirty="0">
                <a:latin typeface="Carlito"/>
                <a:cs typeface="Carlito"/>
              </a:rPr>
              <a:t>at </a:t>
            </a:r>
            <a:r>
              <a:rPr sz="2400" spc="-10" dirty="0">
                <a:latin typeface="Carlito"/>
                <a:cs typeface="Carlito"/>
              </a:rPr>
              <a:t>how </a:t>
            </a:r>
            <a:r>
              <a:rPr sz="2400" spc="-15" dirty="0">
                <a:latin typeface="Carlito"/>
                <a:cs typeface="Carlito"/>
              </a:rPr>
              <a:t>to </a:t>
            </a:r>
            <a:r>
              <a:rPr sz="2400" spc="-10" dirty="0">
                <a:latin typeface="Carlito"/>
                <a:cs typeface="Carlito"/>
              </a:rPr>
              <a:t>use </a:t>
            </a:r>
            <a:r>
              <a:rPr sz="2400" dirty="0">
                <a:latin typeface="Carlito"/>
                <a:cs typeface="Carlito"/>
              </a:rPr>
              <a:t>a </a:t>
            </a:r>
            <a:r>
              <a:rPr sz="2400" spc="-25" dirty="0">
                <a:latin typeface="Carlito"/>
                <a:cs typeface="Carlito"/>
              </a:rPr>
              <a:t>few </a:t>
            </a:r>
            <a:r>
              <a:rPr sz="2400" spc="-5" dirty="0">
                <a:latin typeface="Carlito"/>
                <a:cs typeface="Carlito"/>
              </a:rPr>
              <a:t>of </a:t>
            </a:r>
            <a:r>
              <a:rPr sz="2400" dirty="0">
                <a:latin typeface="Carlito"/>
                <a:cs typeface="Carlito"/>
              </a:rPr>
              <a:t>the </a:t>
            </a:r>
            <a:r>
              <a:rPr sz="2400" spc="-10" dirty="0">
                <a:latin typeface="Carlito"/>
                <a:cs typeface="Carlito"/>
              </a:rPr>
              <a:t>more common  </a:t>
            </a:r>
            <a:r>
              <a:rPr sz="2400" spc="-5" dirty="0">
                <a:latin typeface="Carlito"/>
                <a:cs typeface="Carlito"/>
              </a:rPr>
              <a:t>instructions </a:t>
            </a:r>
            <a:r>
              <a:rPr sz="2400" dirty="0">
                <a:latin typeface="Carlito"/>
                <a:cs typeface="Carlito"/>
              </a:rPr>
              <a:t>and </a:t>
            </a:r>
            <a:r>
              <a:rPr sz="2400" spc="-10" dirty="0">
                <a:latin typeface="Carlito"/>
                <a:cs typeface="Carlito"/>
              </a:rPr>
              <a:t>how </a:t>
            </a:r>
            <a:r>
              <a:rPr sz="2400" spc="-5" dirty="0">
                <a:latin typeface="Carlito"/>
                <a:cs typeface="Carlito"/>
              </a:rPr>
              <a:t>they </a:t>
            </a:r>
            <a:r>
              <a:rPr sz="2400" spc="-15" dirty="0">
                <a:latin typeface="Carlito"/>
                <a:cs typeface="Carlito"/>
              </a:rPr>
              <a:t>relate to </a:t>
            </a:r>
            <a:r>
              <a:rPr sz="2400" spc="-5" dirty="0">
                <a:latin typeface="Carlito"/>
                <a:cs typeface="Carlito"/>
              </a:rPr>
              <a:t>the high-level </a:t>
            </a:r>
            <a:r>
              <a:rPr sz="2400" spc="-10" dirty="0">
                <a:latin typeface="Carlito"/>
                <a:cs typeface="Carlito"/>
              </a:rPr>
              <a:t>code  that you</a:t>
            </a:r>
            <a:r>
              <a:rPr sz="2400" spc="-30" dirty="0">
                <a:latin typeface="Carlito"/>
                <a:cs typeface="Carlito"/>
              </a:rPr>
              <a:t> </a:t>
            </a:r>
            <a:r>
              <a:rPr sz="2400" spc="-10" dirty="0">
                <a:latin typeface="Carlito"/>
                <a:cs typeface="Carlito"/>
              </a:rPr>
              <a:t>write</a:t>
            </a:r>
            <a:endParaRPr sz="2400" dirty="0">
              <a:latin typeface="Carlito"/>
              <a:cs typeface="Carlito"/>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400933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325953" y="672589"/>
            <a:ext cx="7423150" cy="5358765"/>
          </a:xfrm>
          <a:prstGeom prst="rect">
            <a:avLst/>
          </a:prstGeom>
        </p:spPr>
        <p:txBody>
          <a:bodyPr vert="horz" wrap="square" lIns="0" tIns="106680" rIns="0" bIns="0" rtlCol="0">
            <a:spAutoFit/>
          </a:bodyPr>
          <a:lstStyle/>
          <a:p>
            <a:pPr marL="12700">
              <a:spcBef>
                <a:spcPts val="840"/>
              </a:spcBef>
            </a:pPr>
            <a:r>
              <a:rPr sz="2800" spc="-5" dirty="0">
                <a:solidFill>
                  <a:srgbClr val="FF0000"/>
                </a:solidFill>
                <a:latin typeface="Carlito"/>
                <a:cs typeface="Carlito"/>
              </a:rPr>
              <a:t>An </a:t>
            </a:r>
            <a:r>
              <a:rPr sz="2800" spc="-10" dirty="0">
                <a:solidFill>
                  <a:srgbClr val="FF0000"/>
                </a:solidFill>
                <a:latin typeface="Carlito"/>
                <a:cs typeface="Carlito"/>
              </a:rPr>
              <a:t>Example: Simple</a:t>
            </a:r>
            <a:r>
              <a:rPr sz="2800" spc="40" dirty="0">
                <a:solidFill>
                  <a:srgbClr val="FF0000"/>
                </a:solidFill>
                <a:latin typeface="Carlito"/>
                <a:cs typeface="Carlito"/>
              </a:rPr>
              <a:t> </a:t>
            </a:r>
            <a:r>
              <a:rPr sz="2800" spc="-5" dirty="0">
                <a:solidFill>
                  <a:srgbClr val="FF0000"/>
                </a:solidFill>
                <a:latin typeface="Carlito"/>
                <a:cs typeface="Carlito"/>
              </a:rPr>
              <a:t>Addition</a:t>
            </a:r>
            <a:endParaRPr sz="2800" dirty="0">
              <a:latin typeface="Carlito"/>
              <a:cs typeface="Carlito"/>
            </a:endParaRPr>
          </a:p>
          <a:p>
            <a:pPr marL="697865" indent="-229235">
              <a:spcBef>
                <a:spcPts val="535"/>
              </a:spcBef>
              <a:buFont typeface="Arial"/>
              <a:buChar char="•"/>
              <a:tabLst>
                <a:tab pos="697865" algn="l"/>
                <a:tab pos="698500" algn="l"/>
              </a:tabLst>
            </a:pPr>
            <a:r>
              <a:rPr sz="2000" spc="-5" dirty="0">
                <a:latin typeface="Carlito"/>
                <a:cs typeface="Carlito"/>
              </a:rPr>
              <a:t>Consider </a:t>
            </a:r>
            <a:r>
              <a:rPr sz="2000" dirty="0">
                <a:latin typeface="Carlito"/>
                <a:cs typeface="Carlito"/>
              </a:rPr>
              <a:t>a </a:t>
            </a:r>
            <a:r>
              <a:rPr sz="2000" spc="-5" dirty="0">
                <a:latin typeface="Carlito"/>
                <a:cs typeface="Carlito"/>
              </a:rPr>
              <a:t>simple code</a:t>
            </a:r>
            <a:r>
              <a:rPr sz="2000" spc="-25" dirty="0">
                <a:latin typeface="Carlito"/>
                <a:cs typeface="Carlito"/>
              </a:rPr>
              <a:t> </a:t>
            </a:r>
            <a:r>
              <a:rPr sz="2000" spc="-10" dirty="0">
                <a:latin typeface="Carlito"/>
                <a:cs typeface="Carlito"/>
              </a:rPr>
              <a:t>fragment</a:t>
            </a:r>
            <a:endParaRPr sz="2000" dirty="0">
              <a:latin typeface="Carlito"/>
              <a:cs typeface="Carlito"/>
            </a:endParaRPr>
          </a:p>
          <a:p>
            <a:pPr marL="926465">
              <a:spcBef>
                <a:spcPts val="365"/>
              </a:spcBef>
            </a:pPr>
            <a:r>
              <a:rPr dirty="0">
                <a:latin typeface="Courier New"/>
                <a:cs typeface="Courier New"/>
              </a:rPr>
              <a:t>a = b +</a:t>
            </a:r>
            <a:r>
              <a:rPr spc="-70" dirty="0">
                <a:latin typeface="Courier New"/>
                <a:cs typeface="Courier New"/>
              </a:rPr>
              <a:t> </a:t>
            </a:r>
            <a:r>
              <a:rPr spc="-5" dirty="0">
                <a:latin typeface="Courier New"/>
                <a:cs typeface="Courier New"/>
              </a:rPr>
              <a:t>c;</a:t>
            </a:r>
            <a:endParaRPr dirty="0">
              <a:latin typeface="Courier New"/>
              <a:cs typeface="Courier New"/>
            </a:endParaRPr>
          </a:p>
          <a:p>
            <a:pPr marL="697865" indent="-229235">
              <a:spcBef>
                <a:spcPts val="465"/>
              </a:spcBef>
              <a:buFont typeface="Arial"/>
              <a:buChar char="•"/>
              <a:tabLst>
                <a:tab pos="697865" algn="l"/>
                <a:tab pos="698500" algn="l"/>
              </a:tabLst>
            </a:pPr>
            <a:r>
              <a:rPr sz="2000" spc="-10" dirty="0">
                <a:latin typeface="Carlito"/>
                <a:cs typeface="Carlito"/>
              </a:rPr>
              <a:t>There </a:t>
            </a:r>
            <a:r>
              <a:rPr sz="2000" dirty="0">
                <a:latin typeface="Carlito"/>
                <a:cs typeface="Carlito"/>
              </a:rPr>
              <a:t>is an </a:t>
            </a:r>
            <a:r>
              <a:rPr sz="2000" spc="-5" dirty="0">
                <a:latin typeface="Carlito"/>
                <a:cs typeface="Carlito"/>
              </a:rPr>
              <a:t>instruction </a:t>
            </a:r>
            <a:r>
              <a:rPr sz="2000" dirty="0">
                <a:latin typeface="Courier New"/>
                <a:cs typeface="Courier New"/>
              </a:rPr>
              <a:t>add </a:t>
            </a:r>
            <a:r>
              <a:rPr sz="2000" dirty="0">
                <a:latin typeface="Carlito"/>
                <a:cs typeface="Carlito"/>
              </a:rPr>
              <a:t>which is </a:t>
            </a:r>
            <a:r>
              <a:rPr sz="2000" spc="-5" dirty="0">
                <a:latin typeface="Carlito"/>
                <a:cs typeface="Carlito"/>
              </a:rPr>
              <a:t>useful</a:t>
            </a:r>
            <a:r>
              <a:rPr sz="2000" spc="-25" dirty="0">
                <a:latin typeface="Carlito"/>
                <a:cs typeface="Carlito"/>
              </a:rPr>
              <a:t> </a:t>
            </a:r>
            <a:r>
              <a:rPr sz="2000" spc="-10" dirty="0">
                <a:latin typeface="Carlito"/>
                <a:cs typeface="Carlito"/>
              </a:rPr>
              <a:t>here</a:t>
            </a:r>
            <a:endParaRPr sz="2000" dirty="0">
              <a:latin typeface="Carlito"/>
              <a:cs typeface="Carlito"/>
            </a:endParaRPr>
          </a:p>
          <a:p>
            <a:pPr marL="697865" indent="-229235">
              <a:spcBef>
                <a:spcPts val="565"/>
              </a:spcBef>
              <a:buFont typeface="Arial"/>
              <a:buChar char="•"/>
              <a:tabLst>
                <a:tab pos="697865" algn="l"/>
                <a:tab pos="698500" algn="l"/>
              </a:tabLst>
            </a:pPr>
            <a:r>
              <a:rPr sz="2000" dirty="0">
                <a:latin typeface="Carlito"/>
                <a:cs typeface="Carlito"/>
              </a:rPr>
              <a:t>As a </a:t>
            </a:r>
            <a:r>
              <a:rPr sz="2000" spc="-15" dirty="0">
                <a:latin typeface="Carlito"/>
                <a:cs typeface="Carlito"/>
              </a:rPr>
              <a:t>first </a:t>
            </a:r>
            <a:r>
              <a:rPr sz="2000" spc="-5" dirty="0">
                <a:latin typeface="Carlito"/>
                <a:cs typeface="Carlito"/>
              </a:rPr>
              <a:t>pass, </a:t>
            </a:r>
            <a:r>
              <a:rPr sz="2000" spc="-10" dirty="0">
                <a:latin typeface="Carlito"/>
                <a:cs typeface="Carlito"/>
              </a:rPr>
              <a:t>we </a:t>
            </a:r>
            <a:r>
              <a:rPr sz="2000" spc="-5" dirty="0">
                <a:latin typeface="Carlito"/>
                <a:cs typeface="Carlito"/>
              </a:rPr>
              <a:t>will </a:t>
            </a:r>
            <a:r>
              <a:rPr sz="2000" spc="-10" dirty="0">
                <a:latin typeface="Carlito"/>
                <a:cs typeface="Carlito"/>
              </a:rPr>
              <a:t>write </a:t>
            </a:r>
            <a:r>
              <a:rPr sz="2000" dirty="0">
                <a:latin typeface="Carlito"/>
                <a:cs typeface="Carlito"/>
              </a:rPr>
              <a:t>this</a:t>
            </a:r>
            <a:r>
              <a:rPr sz="2000" spc="45" dirty="0">
                <a:latin typeface="Carlito"/>
                <a:cs typeface="Carlito"/>
              </a:rPr>
              <a:t> </a:t>
            </a:r>
            <a:r>
              <a:rPr sz="2000" dirty="0">
                <a:latin typeface="Carlito"/>
                <a:cs typeface="Carlito"/>
              </a:rPr>
              <a:t>as</a:t>
            </a:r>
          </a:p>
          <a:p>
            <a:pPr marL="926465">
              <a:spcBef>
                <a:spcPts val="340"/>
              </a:spcBef>
            </a:pPr>
            <a:r>
              <a:rPr spc="-5" dirty="0">
                <a:latin typeface="Courier New"/>
                <a:cs typeface="Courier New"/>
              </a:rPr>
              <a:t>add </a:t>
            </a:r>
            <a:r>
              <a:rPr spc="-10" dirty="0">
                <a:latin typeface="Courier New"/>
                <a:cs typeface="Courier New"/>
              </a:rPr>
              <a:t>a, b,</a:t>
            </a:r>
            <a:r>
              <a:rPr spc="-30" dirty="0">
                <a:latin typeface="Courier New"/>
                <a:cs typeface="Courier New"/>
              </a:rPr>
              <a:t> </a:t>
            </a:r>
            <a:r>
              <a:rPr dirty="0">
                <a:latin typeface="Courier New"/>
                <a:cs typeface="Courier New"/>
              </a:rPr>
              <a:t>c</a:t>
            </a:r>
          </a:p>
          <a:p>
            <a:pPr marL="697865" indent="-229235">
              <a:spcBef>
                <a:spcPts val="484"/>
              </a:spcBef>
              <a:buFont typeface="Arial"/>
              <a:buChar char="•"/>
              <a:tabLst>
                <a:tab pos="697865" algn="l"/>
                <a:tab pos="698500" algn="l"/>
              </a:tabLst>
            </a:pPr>
            <a:r>
              <a:rPr sz="2000" spc="-5" dirty="0">
                <a:latin typeface="Carlito"/>
                <a:cs typeface="Carlito"/>
              </a:rPr>
              <a:t>This</a:t>
            </a:r>
            <a:r>
              <a:rPr sz="2000" spc="-20" dirty="0">
                <a:latin typeface="Carlito"/>
                <a:cs typeface="Carlito"/>
              </a:rPr>
              <a:t> </a:t>
            </a:r>
            <a:r>
              <a:rPr sz="2000" spc="-5" dirty="0">
                <a:latin typeface="Carlito"/>
                <a:cs typeface="Carlito"/>
              </a:rPr>
              <a:t>instruction</a:t>
            </a:r>
            <a:r>
              <a:rPr sz="2000" spc="-10" dirty="0">
                <a:latin typeface="Carlito"/>
                <a:cs typeface="Carlito"/>
              </a:rPr>
              <a:t> </a:t>
            </a:r>
            <a:r>
              <a:rPr sz="2000" dirty="0">
                <a:latin typeface="Carlito"/>
                <a:cs typeface="Carlito"/>
              </a:rPr>
              <a:t>adds </a:t>
            </a:r>
            <a:r>
              <a:rPr sz="2000" dirty="0">
                <a:latin typeface="Courier New"/>
                <a:cs typeface="Courier New"/>
              </a:rPr>
              <a:t>b</a:t>
            </a:r>
            <a:r>
              <a:rPr sz="2000" spc="-760" dirty="0">
                <a:latin typeface="Courier New"/>
                <a:cs typeface="Courier New"/>
              </a:rPr>
              <a:t> </a:t>
            </a:r>
            <a:r>
              <a:rPr sz="2000" dirty="0">
                <a:latin typeface="Carlito"/>
                <a:cs typeface="Carlito"/>
              </a:rPr>
              <a:t>and </a:t>
            </a:r>
            <a:r>
              <a:rPr sz="2000" dirty="0">
                <a:latin typeface="Courier New"/>
                <a:cs typeface="Courier New"/>
              </a:rPr>
              <a:t>c</a:t>
            </a:r>
            <a:r>
              <a:rPr sz="2000" spc="-760" dirty="0">
                <a:latin typeface="Courier New"/>
                <a:cs typeface="Courier New"/>
              </a:rPr>
              <a:t> </a:t>
            </a:r>
            <a:r>
              <a:rPr sz="2000" dirty="0">
                <a:latin typeface="Carlito"/>
                <a:cs typeface="Carlito"/>
              </a:rPr>
              <a:t>and</a:t>
            </a:r>
            <a:r>
              <a:rPr sz="2000" spc="-5" dirty="0">
                <a:latin typeface="Carlito"/>
                <a:cs typeface="Carlito"/>
              </a:rPr>
              <a:t> </a:t>
            </a:r>
            <a:r>
              <a:rPr sz="2000" dirty="0">
                <a:latin typeface="Carlito"/>
                <a:cs typeface="Carlito"/>
              </a:rPr>
              <a:t>places</a:t>
            </a:r>
            <a:r>
              <a:rPr sz="2000" spc="10" dirty="0">
                <a:latin typeface="Carlito"/>
                <a:cs typeface="Carlito"/>
              </a:rPr>
              <a:t> </a:t>
            </a:r>
            <a:r>
              <a:rPr sz="2000" dirty="0">
                <a:latin typeface="Carlito"/>
                <a:cs typeface="Carlito"/>
              </a:rPr>
              <a:t>the</a:t>
            </a:r>
            <a:r>
              <a:rPr sz="2000" spc="-10" dirty="0">
                <a:latin typeface="Carlito"/>
                <a:cs typeface="Carlito"/>
              </a:rPr>
              <a:t> </a:t>
            </a:r>
            <a:r>
              <a:rPr sz="2000" spc="-5" dirty="0">
                <a:latin typeface="Carlito"/>
                <a:cs typeface="Carlito"/>
              </a:rPr>
              <a:t>result</a:t>
            </a:r>
            <a:r>
              <a:rPr sz="2000" spc="10" dirty="0">
                <a:latin typeface="Carlito"/>
                <a:cs typeface="Carlito"/>
              </a:rPr>
              <a:t> </a:t>
            </a:r>
            <a:r>
              <a:rPr sz="2000" dirty="0">
                <a:latin typeface="Carlito"/>
                <a:cs typeface="Carlito"/>
              </a:rPr>
              <a:t>in </a:t>
            </a:r>
            <a:r>
              <a:rPr sz="2000" dirty="0">
                <a:latin typeface="Courier New"/>
                <a:cs typeface="Courier New"/>
              </a:rPr>
              <a:t>a</a:t>
            </a:r>
          </a:p>
          <a:p>
            <a:pPr marL="697865" marR="5080" indent="-228600">
              <a:lnSpc>
                <a:spcPts val="2320"/>
              </a:lnSpc>
              <a:spcBef>
                <a:spcPts val="710"/>
              </a:spcBef>
              <a:buFont typeface="Arial"/>
              <a:buChar char="•"/>
              <a:tabLst>
                <a:tab pos="697865" algn="l"/>
                <a:tab pos="698500" algn="l"/>
              </a:tabLst>
            </a:pPr>
            <a:r>
              <a:rPr sz="2000" spc="-5" dirty="0">
                <a:latin typeface="Carlito"/>
                <a:cs typeface="Carlito"/>
              </a:rPr>
              <a:t>This </a:t>
            </a:r>
            <a:r>
              <a:rPr sz="2000" dirty="0">
                <a:latin typeface="Carlito"/>
                <a:cs typeface="Carlito"/>
              </a:rPr>
              <a:t>is </a:t>
            </a:r>
            <a:r>
              <a:rPr sz="2000" spc="-5" dirty="0">
                <a:latin typeface="Carlito"/>
                <a:cs typeface="Carlito"/>
              </a:rPr>
              <a:t>not </a:t>
            </a:r>
            <a:r>
              <a:rPr sz="2000" spc="-10" dirty="0">
                <a:latin typeface="Carlito"/>
                <a:cs typeface="Carlito"/>
              </a:rPr>
              <a:t>quite correct: </a:t>
            </a:r>
            <a:r>
              <a:rPr sz="2000" dirty="0">
                <a:latin typeface="Carlito"/>
                <a:cs typeface="Carlito"/>
              </a:rPr>
              <a:t>add </a:t>
            </a:r>
            <a:r>
              <a:rPr sz="2000" spc="-5" dirty="0">
                <a:latin typeface="Carlito"/>
                <a:cs typeface="Carlito"/>
              </a:rPr>
              <a:t>instruction does not </a:t>
            </a:r>
            <a:r>
              <a:rPr sz="2000" spc="-10" dirty="0">
                <a:latin typeface="Carlito"/>
                <a:cs typeface="Carlito"/>
              </a:rPr>
              <a:t>understand </a:t>
            </a:r>
            <a:r>
              <a:rPr sz="2000" dirty="0">
                <a:latin typeface="Carlito"/>
                <a:cs typeface="Carlito"/>
              </a:rPr>
              <a:t>the  </a:t>
            </a:r>
            <a:r>
              <a:rPr sz="2000" spc="-5" dirty="0">
                <a:latin typeface="Carlito"/>
                <a:cs typeface="Carlito"/>
              </a:rPr>
              <a:t>meaning of </a:t>
            </a:r>
            <a:r>
              <a:rPr sz="2000" spc="-5" dirty="0">
                <a:latin typeface="Courier New"/>
                <a:cs typeface="Courier New"/>
              </a:rPr>
              <a:t>a, b,</a:t>
            </a:r>
            <a:r>
              <a:rPr sz="2000" spc="-20" dirty="0">
                <a:latin typeface="Courier New"/>
                <a:cs typeface="Courier New"/>
              </a:rPr>
              <a:t> </a:t>
            </a:r>
            <a:r>
              <a:rPr sz="2000" dirty="0">
                <a:latin typeface="Courier New"/>
                <a:cs typeface="Courier New"/>
              </a:rPr>
              <a:t>c</a:t>
            </a:r>
          </a:p>
          <a:p>
            <a:pPr marL="697865" indent="-229235">
              <a:spcBef>
                <a:spcPts val="500"/>
              </a:spcBef>
              <a:buFont typeface="Arial"/>
              <a:buChar char="•"/>
              <a:tabLst>
                <a:tab pos="697865" algn="l"/>
                <a:tab pos="698500" algn="l"/>
              </a:tabLst>
            </a:pPr>
            <a:r>
              <a:rPr sz="2000" dirty="0">
                <a:latin typeface="Carlito"/>
                <a:cs typeface="Carlito"/>
              </a:rPr>
              <a:t>It </a:t>
            </a:r>
            <a:r>
              <a:rPr sz="2000" spc="-5" dirty="0">
                <a:latin typeface="Carlito"/>
                <a:cs typeface="Carlito"/>
              </a:rPr>
              <a:t>needs </a:t>
            </a:r>
            <a:r>
              <a:rPr sz="2000" spc="-10" dirty="0">
                <a:latin typeface="Carlito"/>
                <a:cs typeface="Carlito"/>
              </a:rPr>
              <a:t>to </a:t>
            </a:r>
            <a:r>
              <a:rPr sz="2000" spc="-5" dirty="0">
                <a:latin typeface="Carlito"/>
                <a:cs typeface="Carlito"/>
              </a:rPr>
              <a:t>know where they</a:t>
            </a:r>
            <a:r>
              <a:rPr sz="2000" spc="-40" dirty="0">
                <a:latin typeface="Carlito"/>
                <a:cs typeface="Carlito"/>
              </a:rPr>
              <a:t> </a:t>
            </a:r>
            <a:r>
              <a:rPr sz="2000" spc="-10" dirty="0">
                <a:latin typeface="Carlito"/>
                <a:cs typeface="Carlito"/>
              </a:rPr>
              <a:t>are</a:t>
            </a:r>
            <a:endParaRPr sz="2000" dirty="0">
              <a:latin typeface="Carlito"/>
              <a:cs typeface="Carlito"/>
            </a:endParaRPr>
          </a:p>
          <a:p>
            <a:pPr marL="1155065" lvl="1" indent="-229235">
              <a:spcBef>
                <a:spcPts val="439"/>
              </a:spcBef>
              <a:buFont typeface="Arial"/>
              <a:buChar char="–"/>
              <a:tabLst>
                <a:tab pos="1155700" algn="l"/>
              </a:tabLst>
            </a:pPr>
            <a:r>
              <a:rPr spc="-10" dirty="0">
                <a:latin typeface="Carlito"/>
                <a:cs typeface="Carlito"/>
              </a:rPr>
              <a:t>Somewhere </a:t>
            </a:r>
            <a:r>
              <a:rPr dirty="0">
                <a:latin typeface="Carlito"/>
                <a:cs typeface="Carlito"/>
              </a:rPr>
              <a:t>in the</a:t>
            </a:r>
            <a:r>
              <a:rPr spc="15" dirty="0">
                <a:latin typeface="Carlito"/>
                <a:cs typeface="Carlito"/>
              </a:rPr>
              <a:t> </a:t>
            </a:r>
            <a:r>
              <a:rPr dirty="0">
                <a:latin typeface="Carlito"/>
                <a:cs typeface="Carlito"/>
              </a:rPr>
              <a:t>memory</a:t>
            </a:r>
          </a:p>
          <a:p>
            <a:pPr marL="1155065" lvl="1" indent="-229235">
              <a:spcBef>
                <a:spcPts val="359"/>
              </a:spcBef>
              <a:buFont typeface="Arial"/>
              <a:buChar char="–"/>
              <a:tabLst>
                <a:tab pos="1155700" algn="l"/>
              </a:tabLst>
            </a:pPr>
            <a:r>
              <a:rPr spc="-35" dirty="0">
                <a:latin typeface="Carlito"/>
                <a:cs typeface="Carlito"/>
              </a:rPr>
              <a:t>We </a:t>
            </a:r>
            <a:r>
              <a:rPr spc="-5" dirty="0">
                <a:latin typeface="Carlito"/>
                <a:cs typeface="Carlito"/>
              </a:rPr>
              <a:t>use </a:t>
            </a:r>
            <a:r>
              <a:rPr dirty="0">
                <a:latin typeface="Carlito"/>
                <a:cs typeface="Carlito"/>
              </a:rPr>
              <a:t>the </a:t>
            </a:r>
            <a:r>
              <a:rPr spc="-10" dirty="0">
                <a:latin typeface="Carlito"/>
                <a:cs typeface="Carlito"/>
              </a:rPr>
              <a:t>notation </a:t>
            </a:r>
            <a:r>
              <a:rPr spc="-5" dirty="0">
                <a:latin typeface="Courier New"/>
                <a:cs typeface="Courier New"/>
              </a:rPr>
              <a:t>&amp;a </a:t>
            </a:r>
            <a:r>
              <a:rPr spc="-10" dirty="0">
                <a:latin typeface="Carlito"/>
                <a:cs typeface="Carlito"/>
              </a:rPr>
              <a:t>to denote </a:t>
            </a:r>
            <a:r>
              <a:rPr dirty="0">
                <a:latin typeface="Carlito"/>
                <a:cs typeface="Carlito"/>
              </a:rPr>
              <a:t>the memory </a:t>
            </a:r>
            <a:r>
              <a:rPr spc="-5" dirty="0">
                <a:latin typeface="Carlito"/>
                <a:cs typeface="Carlito"/>
              </a:rPr>
              <a:t>address of</a:t>
            </a:r>
            <a:r>
              <a:rPr spc="-145" dirty="0">
                <a:latin typeface="Carlito"/>
                <a:cs typeface="Carlito"/>
              </a:rPr>
              <a:t> </a:t>
            </a:r>
            <a:r>
              <a:rPr dirty="0">
                <a:latin typeface="Courier New"/>
                <a:cs typeface="Courier New"/>
              </a:rPr>
              <a:t>a</a:t>
            </a:r>
          </a:p>
          <a:p>
            <a:pPr marL="1155065" lvl="1" indent="-229235">
              <a:spcBef>
                <a:spcPts val="505"/>
              </a:spcBef>
              <a:buFont typeface="Arial"/>
              <a:buChar char="–"/>
              <a:tabLst>
                <a:tab pos="1155700" algn="l"/>
              </a:tabLst>
            </a:pPr>
            <a:r>
              <a:rPr spc="-5" dirty="0">
                <a:latin typeface="Carlito"/>
                <a:cs typeface="Carlito"/>
              </a:rPr>
              <a:t>Then </a:t>
            </a:r>
            <a:r>
              <a:rPr spc="-10" dirty="0">
                <a:latin typeface="Carlito"/>
                <a:cs typeface="Carlito"/>
              </a:rPr>
              <a:t>we can</a:t>
            </a:r>
            <a:r>
              <a:rPr spc="15" dirty="0">
                <a:latin typeface="Carlito"/>
                <a:cs typeface="Carlito"/>
              </a:rPr>
              <a:t> </a:t>
            </a:r>
            <a:r>
              <a:rPr spc="-10" dirty="0">
                <a:latin typeface="Carlito"/>
                <a:cs typeface="Carlito"/>
              </a:rPr>
              <a:t>write</a:t>
            </a:r>
            <a:endParaRPr dirty="0">
              <a:latin typeface="Carlito"/>
              <a:cs typeface="Carlito"/>
            </a:endParaRPr>
          </a:p>
          <a:p>
            <a:pPr marL="1711960">
              <a:spcBef>
                <a:spcPts val="360"/>
              </a:spcBef>
            </a:pPr>
            <a:r>
              <a:rPr spc="-5" dirty="0">
                <a:latin typeface="Courier New"/>
                <a:cs typeface="Courier New"/>
              </a:rPr>
              <a:t>add &amp;a, &amp;b,</a:t>
            </a:r>
            <a:r>
              <a:rPr spc="-65" dirty="0">
                <a:latin typeface="Courier New"/>
                <a:cs typeface="Courier New"/>
              </a:rPr>
              <a:t> </a:t>
            </a:r>
            <a:r>
              <a:rPr spc="-5" dirty="0">
                <a:latin typeface="Courier New"/>
                <a:cs typeface="Courier New"/>
              </a:rPr>
              <a:t>&amp;c</a:t>
            </a:r>
            <a:endParaRPr dirty="0">
              <a:latin typeface="Courier New"/>
              <a:cs typeface="Courier New"/>
            </a:endParaRPr>
          </a:p>
          <a:p>
            <a:pPr marL="1155065" indent="-229235">
              <a:spcBef>
                <a:spcPts val="505"/>
              </a:spcBef>
              <a:buFont typeface="Arial"/>
              <a:buChar char="•"/>
              <a:tabLst>
                <a:tab pos="1155065" algn="l"/>
                <a:tab pos="1155700" algn="l"/>
              </a:tabLst>
            </a:pPr>
            <a:r>
              <a:rPr spc="-5" dirty="0">
                <a:latin typeface="Carlito"/>
                <a:cs typeface="Carlito"/>
              </a:rPr>
              <a:t>This almost </a:t>
            </a:r>
            <a:r>
              <a:rPr spc="-10" dirty="0">
                <a:latin typeface="Carlito"/>
                <a:cs typeface="Carlito"/>
              </a:rPr>
              <a:t>correct, </a:t>
            </a:r>
            <a:r>
              <a:rPr spc="-5" dirty="0">
                <a:latin typeface="Carlito"/>
                <a:cs typeface="Carlito"/>
              </a:rPr>
              <a:t>but </a:t>
            </a:r>
            <a:r>
              <a:rPr spc="-10" dirty="0">
                <a:latin typeface="Carlito"/>
                <a:cs typeface="Carlito"/>
              </a:rPr>
              <a:t>there </a:t>
            </a:r>
            <a:r>
              <a:rPr spc="-5" dirty="0">
                <a:latin typeface="Carlito"/>
                <a:cs typeface="Carlito"/>
              </a:rPr>
              <a:t>is </a:t>
            </a:r>
            <a:r>
              <a:rPr dirty="0">
                <a:latin typeface="Carlito"/>
                <a:cs typeface="Carlito"/>
              </a:rPr>
              <a:t>another</a:t>
            </a:r>
            <a:r>
              <a:rPr spc="65" dirty="0">
                <a:latin typeface="Carlito"/>
                <a:cs typeface="Carlito"/>
              </a:rPr>
              <a:t> </a:t>
            </a:r>
            <a:r>
              <a:rPr spc="-10" dirty="0">
                <a:latin typeface="Carlito"/>
                <a:cs typeface="Carlito"/>
              </a:rPr>
              <a:t>consideration:</a:t>
            </a:r>
            <a:endParaRPr dirty="0">
              <a:latin typeface="Carlito"/>
              <a:cs typeface="Carlito"/>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269699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1818465" y="1087348"/>
            <a:ext cx="7075170" cy="4699000"/>
          </a:xfrm>
          <a:prstGeom prst="rect">
            <a:avLst/>
          </a:prstGeom>
        </p:spPr>
        <p:txBody>
          <a:bodyPr vert="horz" wrap="square" lIns="0" tIns="47625" rIns="0" bIns="0" rtlCol="0">
            <a:spAutoFit/>
          </a:bodyPr>
          <a:lstStyle/>
          <a:p>
            <a:pPr marL="241300" marR="5080" indent="-228600">
              <a:lnSpc>
                <a:spcPts val="2160"/>
              </a:lnSpc>
              <a:spcBef>
                <a:spcPts val="375"/>
              </a:spcBef>
              <a:buFont typeface="Arial"/>
              <a:buChar char="•"/>
              <a:tabLst>
                <a:tab pos="240665" algn="l"/>
                <a:tab pos="241300" algn="l"/>
              </a:tabLst>
            </a:pPr>
            <a:r>
              <a:rPr sz="2000" spc="-10" dirty="0">
                <a:latin typeface="Carlito"/>
                <a:cs typeface="Carlito"/>
              </a:rPr>
              <a:t>Most </a:t>
            </a:r>
            <a:r>
              <a:rPr sz="2000" dirty="0">
                <a:latin typeface="Carlito"/>
                <a:cs typeface="Carlito"/>
              </a:rPr>
              <a:t>MIPS </a:t>
            </a:r>
            <a:r>
              <a:rPr sz="2000" spc="-5" dirty="0">
                <a:latin typeface="Carlito"/>
                <a:cs typeface="Carlito"/>
              </a:rPr>
              <a:t>instructions can only </a:t>
            </a:r>
            <a:r>
              <a:rPr sz="2000" dirty="0">
                <a:latin typeface="Carlito"/>
                <a:cs typeface="Carlito"/>
              </a:rPr>
              <a:t>access the </a:t>
            </a:r>
            <a:r>
              <a:rPr sz="2000" spc="-15" dirty="0">
                <a:latin typeface="Carlito"/>
                <a:cs typeface="Carlito"/>
              </a:rPr>
              <a:t>registers, </a:t>
            </a:r>
            <a:r>
              <a:rPr sz="2000" spc="-5" dirty="0">
                <a:latin typeface="Carlito"/>
                <a:cs typeface="Carlito"/>
              </a:rPr>
              <a:t>not </a:t>
            </a:r>
            <a:r>
              <a:rPr sz="2000" dirty="0">
                <a:latin typeface="Carlito"/>
                <a:cs typeface="Carlito"/>
              </a:rPr>
              <a:t>the </a:t>
            </a:r>
            <a:r>
              <a:rPr sz="2000" spc="-5" dirty="0">
                <a:latin typeface="Carlito"/>
                <a:cs typeface="Carlito"/>
              </a:rPr>
              <a:t>main  </a:t>
            </a:r>
            <a:r>
              <a:rPr sz="2000" dirty="0">
                <a:latin typeface="Carlito"/>
                <a:cs typeface="Carlito"/>
              </a:rPr>
              <a:t>memory</a:t>
            </a:r>
          </a:p>
          <a:p>
            <a:pPr marL="698500" lvl="1" indent="-228600">
              <a:spcBef>
                <a:spcPts val="180"/>
              </a:spcBef>
              <a:buFont typeface="Arial"/>
              <a:buChar char="–"/>
              <a:tabLst>
                <a:tab pos="698500" algn="l"/>
              </a:tabLst>
            </a:pPr>
            <a:r>
              <a:rPr spc="-5" dirty="0">
                <a:latin typeface="Courier New"/>
                <a:cs typeface="Courier New"/>
              </a:rPr>
              <a:t>add </a:t>
            </a:r>
            <a:r>
              <a:rPr spc="-5" dirty="0">
                <a:latin typeface="Carlito"/>
                <a:cs typeface="Carlito"/>
              </a:rPr>
              <a:t>is one of such </a:t>
            </a:r>
            <a:r>
              <a:rPr spc="-10" dirty="0">
                <a:latin typeface="Carlito"/>
                <a:cs typeface="Carlito"/>
              </a:rPr>
              <a:t>instructions</a:t>
            </a:r>
            <a:endParaRPr dirty="0">
              <a:latin typeface="Carlito"/>
              <a:cs typeface="Carlito"/>
            </a:endParaRPr>
          </a:p>
          <a:p>
            <a:pPr marL="241300" indent="-228600">
              <a:spcBef>
                <a:spcPts val="245"/>
              </a:spcBef>
              <a:buFont typeface="Arial"/>
              <a:buChar char="•"/>
              <a:tabLst>
                <a:tab pos="240665" algn="l"/>
                <a:tab pos="241300" algn="l"/>
              </a:tabLst>
            </a:pPr>
            <a:r>
              <a:rPr sz="2000" spc="-35" dirty="0">
                <a:latin typeface="Carlito"/>
                <a:cs typeface="Carlito"/>
              </a:rPr>
              <a:t>We </a:t>
            </a:r>
            <a:r>
              <a:rPr sz="2000" spc="-5" dirty="0">
                <a:latin typeface="Carlito"/>
                <a:cs typeface="Carlito"/>
              </a:rPr>
              <a:t>need </a:t>
            </a:r>
            <a:r>
              <a:rPr sz="2000" spc="-10" dirty="0">
                <a:latin typeface="Carlito"/>
                <a:cs typeface="Carlito"/>
              </a:rPr>
              <a:t>to </a:t>
            </a:r>
            <a:r>
              <a:rPr sz="2000" spc="-20" dirty="0">
                <a:latin typeface="Carlito"/>
                <a:cs typeface="Carlito"/>
              </a:rPr>
              <a:t>fetch </a:t>
            </a:r>
            <a:r>
              <a:rPr sz="2000" dirty="0">
                <a:latin typeface="Carlito"/>
                <a:cs typeface="Carlito"/>
              </a:rPr>
              <a:t>the </a:t>
            </a:r>
            <a:r>
              <a:rPr sz="2000" spc="-15" dirty="0">
                <a:latin typeface="Carlito"/>
                <a:cs typeface="Carlito"/>
              </a:rPr>
              <a:t>data from </a:t>
            </a:r>
            <a:r>
              <a:rPr sz="2000" dirty="0">
                <a:latin typeface="Carlito"/>
                <a:cs typeface="Carlito"/>
              </a:rPr>
              <a:t>the </a:t>
            </a:r>
            <a:r>
              <a:rPr sz="2000" spc="-5" dirty="0">
                <a:latin typeface="Carlito"/>
                <a:cs typeface="Carlito"/>
              </a:rPr>
              <a:t>main </a:t>
            </a:r>
            <a:r>
              <a:rPr sz="2000" dirty="0">
                <a:latin typeface="Carlito"/>
                <a:cs typeface="Carlito"/>
              </a:rPr>
              <a:t>memory</a:t>
            </a:r>
            <a:r>
              <a:rPr sz="2000" spc="30" dirty="0">
                <a:latin typeface="Carlito"/>
                <a:cs typeface="Carlito"/>
              </a:rPr>
              <a:t> </a:t>
            </a:r>
            <a:r>
              <a:rPr sz="2000" spc="-15" dirty="0">
                <a:latin typeface="Carlito"/>
                <a:cs typeface="Carlito"/>
              </a:rPr>
              <a:t>first</a:t>
            </a:r>
            <a:endParaRPr sz="2000" dirty="0">
              <a:latin typeface="Carlito"/>
              <a:cs typeface="Carlito"/>
            </a:endParaRPr>
          </a:p>
          <a:p>
            <a:pPr marL="698500" marR="149860" lvl="1" indent="-228600">
              <a:lnSpc>
                <a:spcPts val="1939"/>
              </a:lnSpc>
              <a:spcBef>
                <a:spcPts val="470"/>
              </a:spcBef>
              <a:buFont typeface="Arial"/>
              <a:buChar char="–"/>
              <a:tabLst>
                <a:tab pos="698500" algn="l"/>
              </a:tabLst>
            </a:pPr>
            <a:r>
              <a:rPr dirty="0">
                <a:latin typeface="Carlito"/>
                <a:cs typeface="Carlito"/>
              </a:rPr>
              <a:t>If the </a:t>
            </a:r>
            <a:r>
              <a:rPr spc="-5" dirty="0">
                <a:latin typeface="Carlito"/>
                <a:cs typeface="Carlito"/>
              </a:rPr>
              <a:t>variable is accessed </a:t>
            </a:r>
            <a:r>
              <a:rPr dirty="0">
                <a:latin typeface="Carlito"/>
                <a:cs typeface="Carlito"/>
              </a:rPr>
              <a:t>a </a:t>
            </a:r>
            <a:r>
              <a:rPr spc="-5" dirty="0">
                <a:latin typeface="Carlito"/>
                <a:cs typeface="Carlito"/>
              </a:rPr>
              <a:t>lot, </a:t>
            </a:r>
            <a:r>
              <a:rPr dirty="0">
                <a:latin typeface="Carlito"/>
                <a:cs typeface="Carlito"/>
              </a:rPr>
              <a:t>the </a:t>
            </a:r>
            <a:r>
              <a:rPr spc="-5" dirty="0">
                <a:latin typeface="Carlito"/>
                <a:cs typeface="Carlito"/>
              </a:rPr>
              <a:t>compiler </a:t>
            </a:r>
            <a:r>
              <a:rPr spc="-15" dirty="0">
                <a:latin typeface="Carlito"/>
                <a:cs typeface="Carlito"/>
              </a:rPr>
              <a:t>may </a:t>
            </a:r>
            <a:r>
              <a:rPr dirty="0">
                <a:latin typeface="Carlito"/>
                <a:cs typeface="Carlito"/>
              </a:rPr>
              <a:t>choose </a:t>
            </a:r>
            <a:r>
              <a:rPr spc="-10" dirty="0">
                <a:latin typeface="Carlito"/>
                <a:cs typeface="Carlito"/>
              </a:rPr>
              <a:t>to </a:t>
            </a:r>
            <a:r>
              <a:rPr spc="-15" dirty="0">
                <a:latin typeface="Carlito"/>
                <a:cs typeface="Carlito"/>
              </a:rPr>
              <a:t>store </a:t>
            </a:r>
            <a:r>
              <a:rPr dirty="0">
                <a:latin typeface="Carlito"/>
                <a:cs typeface="Carlito"/>
              </a:rPr>
              <a:t>it  </a:t>
            </a:r>
            <a:r>
              <a:rPr spc="-5" dirty="0">
                <a:latin typeface="Carlito"/>
                <a:cs typeface="Carlito"/>
              </a:rPr>
              <a:t>in one of </a:t>
            </a:r>
            <a:r>
              <a:rPr dirty="0">
                <a:latin typeface="Carlito"/>
                <a:cs typeface="Carlito"/>
              </a:rPr>
              <a:t>the</a:t>
            </a:r>
            <a:r>
              <a:rPr spc="30" dirty="0">
                <a:latin typeface="Carlito"/>
                <a:cs typeface="Carlito"/>
              </a:rPr>
              <a:t> </a:t>
            </a:r>
            <a:r>
              <a:rPr spc="-15" dirty="0">
                <a:latin typeface="Carlito"/>
                <a:cs typeface="Carlito"/>
              </a:rPr>
              <a:t>registers</a:t>
            </a:r>
            <a:endParaRPr dirty="0">
              <a:latin typeface="Carlito"/>
              <a:cs typeface="Carlito"/>
            </a:endParaRPr>
          </a:p>
          <a:p>
            <a:pPr marL="698500" lvl="1" indent="-228600">
              <a:spcBef>
                <a:spcPts val="195"/>
              </a:spcBef>
              <a:buFont typeface="Arial"/>
              <a:buChar char="–"/>
              <a:tabLst>
                <a:tab pos="698500" algn="l"/>
              </a:tabLst>
            </a:pPr>
            <a:r>
              <a:rPr dirty="0">
                <a:latin typeface="Carlito"/>
                <a:cs typeface="Carlito"/>
              </a:rPr>
              <a:t>But </a:t>
            </a:r>
            <a:r>
              <a:rPr spc="-5" dirty="0">
                <a:latin typeface="Carlito"/>
                <a:cs typeface="Carlito"/>
              </a:rPr>
              <a:t>this will not normally be </a:t>
            </a:r>
            <a:r>
              <a:rPr dirty="0">
                <a:latin typeface="Carlito"/>
                <a:cs typeface="Carlito"/>
              </a:rPr>
              <a:t>the</a:t>
            </a:r>
            <a:r>
              <a:rPr spc="45" dirty="0">
                <a:latin typeface="Carlito"/>
                <a:cs typeface="Carlito"/>
              </a:rPr>
              <a:t> </a:t>
            </a:r>
            <a:r>
              <a:rPr spc="-5" dirty="0">
                <a:latin typeface="Carlito"/>
                <a:cs typeface="Carlito"/>
              </a:rPr>
              <a:t>case</a:t>
            </a:r>
            <a:endParaRPr dirty="0">
              <a:latin typeface="Carlito"/>
              <a:cs typeface="Carlito"/>
            </a:endParaRPr>
          </a:p>
          <a:p>
            <a:pPr marL="698500" lvl="1" indent="-228600">
              <a:spcBef>
                <a:spcPts val="215"/>
              </a:spcBef>
              <a:buFont typeface="Arial"/>
              <a:buChar char="–"/>
              <a:tabLst>
                <a:tab pos="698500" algn="l"/>
              </a:tabLst>
            </a:pPr>
            <a:r>
              <a:rPr spc="-5" dirty="0">
                <a:latin typeface="Carlito"/>
                <a:cs typeface="Carlito"/>
              </a:rPr>
              <a:t>The </a:t>
            </a:r>
            <a:r>
              <a:rPr spc="-10" dirty="0">
                <a:latin typeface="Carlito"/>
                <a:cs typeface="Carlito"/>
              </a:rPr>
              <a:t>instruction we </a:t>
            </a:r>
            <a:r>
              <a:rPr dirty="0">
                <a:latin typeface="Carlito"/>
                <a:cs typeface="Carlito"/>
              </a:rPr>
              <a:t>need</a:t>
            </a:r>
            <a:r>
              <a:rPr spc="55" dirty="0">
                <a:latin typeface="Carlito"/>
                <a:cs typeface="Carlito"/>
              </a:rPr>
              <a:t> </a:t>
            </a:r>
            <a:r>
              <a:rPr spc="-5" dirty="0">
                <a:latin typeface="Carlito"/>
                <a:cs typeface="Carlito"/>
              </a:rPr>
              <a:t>is:</a:t>
            </a:r>
            <a:endParaRPr dirty="0">
              <a:latin typeface="Carlito"/>
              <a:cs typeface="Carlito"/>
            </a:endParaRPr>
          </a:p>
          <a:p>
            <a:pPr marL="927100">
              <a:spcBef>
                <a:spcPts val="209"/>
              </a:spcBef>
            </a:pPr>
            <a:r>
              <a:rPr spc="-5" dirty="0">
                <a:latin typeface="Courier New"/>
                <a:cs typeface="Courier New"/>
              </a:rPr>
              <a:t>lw $rx,</a:t>
            </a:r>
            <a:r>
              <a:rPr spc="-30" dirty="0">
                <a:latin typeface="Courier New"/>
                <a:cs typeface="Courier New"/>
              </a:rPr>
              <a:t> </a:t>
            </a:r>
            <a:r>
              <a:rPr spc="-5" dirty="0">
                <a:latin typeface="Courier New"/>
                <a:cs typeface="Courier New"/>
              </a:rPr>
              <a:t>&amp;a</a:t>
            </a:r>
            <a:endParaRPr dirty="0">
              <a:latin typeface="Courier New"/>
              <a:cs typeface="Courier New"/>
            </a:endParaRPr>
          </a:p>
          <a:p>
            <a:pPr marL="698500" indent="-228600">
              <a:spcBef>
                <a:spcPts val="225"/>
              </a:spcBef>
              <a:buChar char="-"/>
              <a:tabLst>
                <a:tab pos="697865" algn="l"/>
                <a:tab pos="698500" algn="l"/>
              </a:tabLst>
            </a:pPr>
            <a:r>
              <a:rPr spc="-5" dirty="0">
                <a:latin typeface="Carlito"/>
                <a:cs typeface="Carlito"/>
              </a:rPr>
              <a:t>This belongs </a:t>
            </a:r>
            <a:r>
              <a:rPr spc="-10" dirty="0">
                <a:latin typeface="Carlito"/>
                <a:cs typeface="Carlito"/>
              </a:rPr>
              <a:t>to </a:t>
            </a:r>
            <a:r>
              <a:rPr dirty="0">
                <a:latin typeface="Carlito"/>
                <a:cs typeface="Carlito"/>
              </a:rPr>
              <a:t>the </a:t>
            </a:r>
            <a:r>
              <a:rPr spc="-10" dirty="0">
                <a:latin typeface="Carlito"/>
                <a:cs typeface="Carlito"/>
              </a:rPr>
              <a:t>category </a:t>
            </a:r>
            <a:r>
              <a:rPr spc="-5" dirty="0">
                <a:latin typeface="Carlito"/>
                <a:cs typeface="Carlito"/>
              </a:rPr>
              <a:t>of </a:t>
            </a:r>
            <a:r>
              <a:rPr spc="-10" dirty="0">
                <a:latin typeface="Carlito"/>
                <a:cs typeface="Carlito"/>
              </a:rPr>
              <a:t>Load/Store</a:t>
            </a:r>
            <a:r>
              <a:rPr spc="60" dirty="0">
                <a:latin typeface="Carlito"/>
                <a:cs typeface="Carlito"/>
              </a:rPr>
              <a:t> </a:t>
            </a:r>
            <a:r>
              <a:rPr spc="-10" dirty="0">
                <a:latin typeface="Carlito"/>
                <a:cs typeface="Carlito"/>
              </a:rPr>
              <a:t>instructions</a:t>
            </a:r>
            <a:endParaRPr dirty="0">
              <a:latin typeface="Carlito"/>
              <a:cs typeface="Carlito"/>
            </a:endParaRPr>
          </a:p>
          <a:p>
            <a:pPr marL="698500" marR="479425" indent="-228600">
              <a:lnSpc>
                <a:spcPts val="1939"/>
              </a:lnSpc>
              <a:spcBef>
                <a:spcPts val="450"/>
              </a:spcBef>
              <a:buChar char="-"/>
              <a:tabLst>
                <a:tab pos="697865" algn="l"/>
                <a:tab pos="698500" algn="l"/>
              </a:tabLst>
            </a:pPr>
            <a:r>
              <a:rPr spc="-5" dirty="0">
                <a:latin typeface="Carlito"/>
                <a:cs typeface="Carlito"/>
              </a:rPr>
              <a:t>Load </a:t>
            </a:r>
            <a:r>
              <a:rPr dirty="0">
                <a:latin typeface="Carlito"/>
                <a:cs typeface="Carlito"/>
              </a:rPr>
              <a:t>the </a:t>
            </a:r>
            <a:r>
              <a:rPr spc="-15" dirty="0">
                <a:latin typeface="Carlito"/>
                <a:cs typeface="Carlito"/>
              </a:rPr>
              <a:t>word </a:t>
            </a:r>
            <a:r>
              <a:rPr spc="-5" dirty="0">
                <a:latin typeface="Carlito"/>
                <a:cs typeface="Carlito"/>
              </a:rPr>
              <a:t>at </a:t>
            </a:r>
            <a:r>
              <a:rPr spc="-10" dirty="0">
                <a:latin typeface="Carlito"/>
                <a:cs typeface="Carlito"/>
              </a:rPr>
              <a:t>location </a:t>
            </a:r>
            <a:r>
              <a:rPr spc="-5" dirty="0">
                <a:latin typeface="Courier New"/>
                <a:cs typeface="Courier New"/>
              </a:rPr>
              <a:t>&amp;a</a:t>
            </a:r>
            <a:r>
              <a:rPr spc="-555" dirty="0">
                <a:latin typeface="Courier New"/>
                <a:cs typeface="Courier New"/>
              </a:rPr>
              <a:t> </a:t>
            </a:r>
            <a:r>
              <a:rPr spc="-5" dirty="0">
                <a:latin typeface="Carlito"/>
                <a:cs typeface="Carlito"/>
              </a:rPr>
              <a:t>(i.e. </a:t>
            </a:r>
            <a:r>
              <a:rPr dirty="0">
                <a:latin typeface="Carlito"/>
                <a:cs typeface="Carlito"/>
              </a:rPr>
              <a:t>the </a:t>
            </a:r>
            <a:r>
              <a:rPr spc="-5" dirty="0">
                <a:latin typeface="Carlito"/>
                <a:cs typeface="Carlito"/>
              </a:rPr>
              <a:t>variable </a:t>
            </a:r>
            <a:r>
              <a:rPr spc="-5" dirty="0">
                <a:latin typeface="Courier New"/>
                <a:cs typeface="Courier New"/>
              </a:rPr>
              <a:t>a</a:t>
            </a:r>
            <a:r>
              <a:rPr spc="-5" dirty="0">
                <a:latin typeface="Carlito"/>
                <a:cs typeface="Carlito"/>
              </a:rPr>
              <a:t>) </a:t>
            </a:r>
            <a:r>
              <a:rPr dirty="0">
                <a:latin typeface="Carlito"/>
                <a:cs typeface="Carlito"/>
              </a:rPr>
              <a:t>and </a:t>
            </a:r>
            <a:r>
              <a:rPr spc="-5" dirty="0">
                <a:latin typeface="Carlito"/>
                <a:cs typeface="Carlito"/>
              </a:rPr>
              <a:t>put it </a:t>
            </a:r>
            <a:r>
              <a:rPr spc="-10" dirty="0">
                <a:latin typeface="Carlito"/>
                <a:cs typeface="Carlito"/>
              </a:rPr>
              <a:t>into  register</a:t>
            </a:r>
            <a:r>
              <a:rPr dirty="0">
                <a:latin typeface="Carlito"/>
                <a:cs typeface="Carlito"/>
              </a:rPr>
              <a:t> </a:t>
            </a:r>
            <a:r>
              <a:rPr spc="-5" dirty="0">
                <a:latin typeface="Courier New"/>
                <a:cs typeface="Courier New"/>
              </a:rPr>
              <a:t>$rx</a:t>
            </a:r>
            <a:r>
              <a:rPr spc="-685" dirty="0">
                <a:latin typeface="Courier New"/>
                <a:cs typeface="Courier New"/>
              </a:rPr>
              <a:t> </a:t>
            </a:r>
            <a:r>
              <a:rPr spc="-10" dirty="0">
                <a:latin typeface="Carlito"/>
                <a:cs typeface="Carlito"/>
              </a:rPr>
              <a:t>(where</a:t>
            </a:r>
            <a:r>
              <a:rPr spc="30" dirty="0">
                <a:latin typeface="Carlito"/>
                <a:cs typeface="Carlito"/>
              </a:rPr>
              <a:t> </a:t>
            </a:r>
            <a:r>
              <a:rPr dirty="0">
                <a:latin typeface="Courier New"/>
                <a:cs typeface="Courier New"/>
              </a:rPr>
              <a:t>x</a:t>
            </a:r>
            <a:r>
              <a:rPr spc="-680" dirty="0">
                <a:latin typeface="Courier New"/>
                <a:cs typeface="Courier New"/>
              </a:rPr>
              <a:t> </a:t>
            </a:r>
            <a:r>
              <a:rPr spc="-10" dirty="0">
                <a:latin typeface="Carlito"/>
                <a:cs typeface="Carlito"/>
              </a:rPr>
              <a:t>ranges from</a:t>
            </a:r>
            <a:r>
              <a:rPr spc="-5" dirty="0">
                <a:latin typeface="Carlito"/>
                <a:cs typeface="Carlito"/>
              </a:rPr>
              <a:t> </a:t>
            </a:r>
            <a:r>
              <a:rPr dirty="0">
                <a:latin typeface="Carlito"/>
                <a:cs typeface="Carlito"/>
              </a:rPr>
              <a:t>1 </a:t>
            </a:r>
            <a:r>
              <a:rPr spc="-10" dirty="0">
                <a:latin typeface="Carlito"/>
                <a:cs typeface="Carlito"/>
              </a:rPr>
              <a:t>to </a:t>
            </a:r>
            <a:r>
              <a:rPr dirty="0">
                <a:latin typeface="Carlito"/>
                <a:cs typeface="Carlito"/>
              </a:rPr>
              <a:t>31)</a:t>
            </a:r>
          </a:p>
          <a:p>
            <a:pPr marL="698500" indent="-228600">
              <a:spcBef>
                <a:spcPts val="204"/>
              </a:spcBef>
              <a:buFont typeface="Carlito"/>
              <a:buChar char="-"/>
              <a:tabLst>
                <a:tab pos="697865" algn="l"/>
                <a:tab pos="698500" algn="l"/>
              </a:tabLst>
            </a:pPr>
            <a:r>
              <a:rPr spc="-105" dirty="0">
                <a:latin typeface="Arial"/>
                <a:cs typeface="Arial"/>
              </a:rPr>
              <a:t>There </a:t>
            </a:r>
            <a:r>
              <a:rPr spc="-95" dirty="0">
                <a:latin typeface="Arial"/>
                <a:cs typeface="Arial"/>
              </a:rPr>
              <a:t>is </a:t>
            </a:r>
            <a:r>
              <a:rPr spc="-100" dirty="0">
                <a:latin typeface="Arial"/>
                <a:cs typeface="Arial"/>
              </a:rPr>
              <a:t>also </a:t>
            </a:r>
            <a:r>
              <a:rPr spc="-20" dirty="0">
                <a:latin typeface="Arial"/>
                <a:cs typeface="Arial"/>
              </a:rPr>
              <a:t>the </a:t>
            </a:r>
            <a:r>
              <a:rPr spc="-100" dirty="0">
                <a:latin typeface="Arial"/>
                <a:cs typeface="Arial"/>
              </a:rPr>
              <a:t>analogous </a:t>
            </a:r>
            <a:r>
              <a:rPr spc="-50" dirty="0">
                <a:latin typeface="Arial"/>
                <a:cs typeface="Arial"/>
              </a:rPr>
              <a:t>‘store </a:t>
            </a:r>
            <a:r>
              <a:rPr spc="-20" dirty="0">
                <a:latin typeface="Arial"/>
                <a:cs typeface="Arial"/>
              </a:rPr>
              <a:t>word’</a:t>
            </a:r>
            <a:r>
              <a:rPr spc="-165" dirty="0">
                <a:latin typeface="Arial"/>
                <a:cs typeface="Arial"/>
              </a:rPr>
              <a:t> </a:t>
            </a:r>
            <a:r>
              <a:rPr spc="-35" dirty="0">
                <a:latin typeface="Arial"/>
                <a:cs typeface="Arial"/>
              </a:rPr>
              <a:t>instruction:</a:t>
            </a:r>
            <a:endParaRPr dirty="0">
              <a:latin typeface="Arial"/>
              <a:cs typeface="Arial"/>
            </a:endParaRPr>
          </a:p>
          <a:p>
            <a:pPr marL="1064260">
              <a:spcBef>
                <a:spcPts val="209"/>
              </a:spcBef>
            </a:pPr>
            <a:r>
              <a:rPr spc="-5" dirty="0">
                <a:latin typeface="Courier New"/>
                <a:cs typeface="Courier New"/>
              </a:rPr>
              <a:t>sw $rx,</a:t>
            </a:r>
            <a:r>
              <a:rPr spc="-30" dirty="0">
                <a:latin typeface="Courier New"/>
                <a:cs typeface="Courier New"/>
              </a:rPr>
              <a:t> </a:t>
            </a:r>
            <a:r>
              <a:rPr spc="-10" dirty="0">
                <a:latin typeface="Courier New"/>
                <a:cs typeface="Courier New"/>
              </a:rPr>
              <a:t>&amp;a</a:t>
            </a:r>
            <a:endParaRPr dirty="0">
              <a:latin typeface="Courier New"/>
              <a:cs typeface="Courier New"/>
            </a:endParaRPr>
          </a:p>
          <a:p>
            <a:pPr marL="469900" marR="694055">
              <a:lnSpc>
                <a:spcPts val="1939"/>
              </a:lnSpc>
              <a:spcBef>
                <a:spcPts val="459"/>
              </a:spcBef>
              <a:buChar char="-"/>
              <a:tabLst>
                <a:tab pos="643890" algn="l"/>
              </a:tabLst>
            </a:pPr>
            <a:r>
              <a:rPr spc="-5" dirty="0">
                <a:latin typeface="Carlito"/>
                <a:cs typeface="Carlito"/>
              </a:rPr>
              <a:t>This </a:t>
            </a:r>
            <a:r>
              <a:rPr spc="-20" dirty="0">
                <a:latin typeface="Carlito"/>
                <a:cs typeface="Carlito"/>
              </a:rPr>
              <a:t>takes </a:t>
            </a:r>
            <a:r>
              <a:rPr dirty="0">
                <a:latin typeface="Carlito"/>
                <a:cs typeface="Carlito"/>
              </a:rPr>
              <a:t>the </a:t>
            </a:r>
            <a:r>
              <a:rPr spc="-10" dirty="0">
                <a:latin typeface="Carlito"/>
                <a:cs typeface="Carlito"/>
              </a:rPr>
              <a:t>contents </a:t>
            </a:r>
            <a:r>
              <a:rPr spc="-5" dirty="0">
                <a:latin typeface="Carlito"/>
                <a:cs typeface="Carlito"/>
              </a:rPr>
              <a:t>of </a:t>
            </a:r>
            <a:r>
              <a:rPr spc="-5" dirty="0">
                <a:latin typeface="Courier New"/>
                <a:cs typeface="Courier New"/>
              </a:rPr>
              <a:t>$rx</a:t>
            </a:r>
            <a:r>
              <a:rPr spc="-655" dirty="0">
                <a:latin typeface="Courier New"/>
                <a:cs typeface="Courier New"/>
              </a:rPr>
              <a:t> </a:t>
            </a:r>
            <a:r>
              <a:rPr dirty="0">
                <a:latin typeface="Carlito"/>
                <a:cs typeface="Carlito"/>
              </a:rPr>
              <a:t>and </a:t>
            </a:r>
            <a:r>
              <a:rPr spc="-15" dirty="0">
                <a:latin typeface="Carlito"/>
                <a:cs typeface="Carlito"/>
              </a:rPr>
              <a:t>transfers </a:t>
            </a:r>
            <a:r>
              <a:rPr dirty="0">
                <a:latin typeface="Carlito"/>
                <a:cs typeface="Carlito"/>
              </a:rPr>
              <a:t>them </a:t>
            </a:r>
            <a:r>
              <a:rPr spc="-10" dirty="0">
                <a:latin typeface="Carlito"/>
                <a:cs typeface="Carlito"/>
              </a:rPr>
              <a:t>to </a:t>
            </a:r>
            <a:r>
              <a:rPr dirty="0">
                <a:latin typeface="Carlito"/>
                <a:cs typeface="Carlito"/>
              </a:rPr>
              <a:t>memory  </a:t>
            </a:r>
            <a:r>
              <a:rPr spc="-10" dirty="0">
                <a:latin typeface="Carlito"/>
                <a:cs typeface="Carlito"/>
              </a:rPr>
              <a:t>location</a:t>
            </a:r>
            <a:r>
              <a:rPr dirty="0">
                <a:latin typeface="Carlito"/>
                <a:cs typeface="Carlito"/>
              </a:rPr>
              <a:t> </a:t>
            </a:r>
            <a:r>
              <a:rPr spc="-5" dirty="0">
                <a:latin typeface="Courier New"/>
                <a:cs typeface="Courier New"/>
              </a:rPr>
              <a:t>&amp;a</a:t>
            </a:r>
            <a:endParaRPr dirty="0">
              <a:latin typeface="Courier New"/>
              <a:cs typeface="Courier New"/>
            </a:endParaRPr>
          </a:p>
        </p:txBody>
      </p:sp>
      <p:grpSp>
        <p:nvGrpSpPr>
          <p:cNvPr id="4" name="object 4"/>
          <p:cNvGrpSpPr/>
          <p:nvPr/>
        </p:nvGrpSpPr>
        <p:grpSpPr>
          <a:xfrm>
            <a:off x="7752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8473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396001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2974595" y="1485391"/>
            <a:ext cx="4796155" cy="629018"/>
          </a:xfrm>
          <a:prstGeom prst="rect">
            <a:avLst/>
          </a:prstGeom>
        </p:spPr>
        <p:txBody>
          <a:bodyPr vert="horz" wrap="square" lIns="0" tIns="13335" rIns="0" bIns="0" rtlCol="0">
            <a:spAutoFit/>
          </a:bodyPr>
          <a:lstStyle/>
          <a:p>
            <a:pPr marL="241300" indent="-228600">
              <a:spcBef>
                <a:spcPts val="105"/>
              </a:spcBef>
              <a:buFont typeface="Arial"/>
              <a:buChar char="•"/>
              <a:tabLst>
                <a:tab pos="240665" algn="l"/>
                <a:tab pos="241300" algn="l"/>
              </a:tabLst>
            </a:pPr>
            <a:r>
              <a:rPr sz="2000" spc="-5" dirty="0">
                <a:latin typeface="Carlito"/>
                <a:cs typeface="Carlito"/>
              </a:rPr>
              <a:t>So our code </a:t>
            </a:r>
            <a:r>
              <a:rPr sz="2000" spc="-15" dirty="0">
                <a:latin typeface="Carlito"/>
                <a:cs typeface="Carlito"/>
              </a:rPr>
              <a:t>for </a:t>
            </a:r>
            <a:r>
              <a:rPr sz="2000" dirty="0">
                <a:latin typeface="Courier New"/>
                <a:cs typeface="Courier New"/>
              </a:rPr>
              <a:t>a = b + </a:t>
            </a:r>
            <a:r>
              <a:rPr sz="2000" spc="-5" dirty="0">
                <a:latin typeface="Courier New"/>
                <a:cs typeface="Courier New"/>
              </a:rPr>
              <a:t>c;</a:t>
            </a:r>
            <a:r>
              <a:rPr sz="2000" spc="-800" dirty="0">
                <a:latin typeface="Courier New"/>
                <a:cs typeface="Courier New"/>
              </a:rPr>
              <a:t> </a:t>
            </a:r>
            <a:r>
              <a:rPr sz="2000" spc="-5" dirty="0">
                <a:latin typeface="Carlito"/>
                <a:cs typeface="Carlito"/>
              </a:rPr>
              <a:t>will look </a:t>
            </a:r>
            <a:r>
              <a:rPr sz="2000" spc="-15" dirty="0">
                <a:latin typeface="Carlito"/>
                <a:cs typeface="Carlito"/>
              </a:rPr>
              <a:t>like:</a:t>
            </a:r>
            <a:endParaRPr sz="2000">
              <a:latin typeface="Carlito"/>
              <a:cs typeface="Carlito"/>
            </a:endParaRPr>
          </a:p>
        </p:txBody>
      </p:sp>
      <p:sp>
        <p:nvSpPr>
          <p:cNvPr id="4" name="object 4"/>
          <p:cNvSpPr txBox="1"/>
          <p:nvPr/>
        </p:nvSpPr>
        <p:spPr>
          <a:xfrm>
            <a:off x="3888995" y="1793239"/>
            <a:ext cx="2346325" cy="1013460"/>
          </a:xfrm>
          <a:prstGeom prst="rect">
            <a:avLst/>
          </a:prstGeom>
        </p:spPr>
        <p:txBody>
          <a:bodyPr vert="horz" wrap="square" lIns="0" tIns="12700" rIns="0" bIns="0" rtlCol="0">
            <a:spAutoFit/>
          </a:bodyPr>
          <a:lstStyle/>
          <a:p>
            <a:pPr marL="12700" marR="958215">
              <a:lnSpc>
                <a:spcPct val="120000"/>
              </a:lnSpc>
              <a:spcBef>
                <a:spcPts val="100"/>
              </a:spcBef>
            </a:pPr>
            <a:r>
              <a:rPr spc="-5" dirty="0">
                <a:latin typeface="Courier New"/>
                <a:cs typeface="Courier New"/>
              </a:rPr>
              <a:t>lw </a:t>
            </a:r>
            <a:r>
              <a:rPr spc="-10" dirty="0">
                <a:latin typeface="Courier New"/>
                <a:cs typeface="Courier New"/>
              </a:rPr>
              <a:t>$r1,</a:t>
            </a:r>
            <a:r>
              <a:rPr spc="-100" dirty="0">
                <a:latin typeface="Courier New"/>
                <a:cs typeface="Courier New"/>
              </a:rPr>
              <a:t> </a:t>
            </a:r>
            <a:r>
              <a:rPr spc="-5" dirty="0">
                <a:latin typeface="Courier New"/>
                <a:cs typeface="Courier New"/>
              </a:rPr>
              <a:t>&amp;b  lw </a:t>
            </a:r>
            <a:r>
              <a:rPr spc="-10" dirty="0">
                <a:latin typeface="Courier New"/>
                <a:cs typeface="Courier New"/>
              </a:rPr>
              <a:t>$r2,</a:t>
            </a:r>
            <a:r>
              <a:rPr spc="-100" dirty="0">
                <a:latin typeface="Courier New"/>
                <a:cs typeface="Courier New"/>
              </a:rPr>
              <a:t> </a:t>
            </a:r>
            <a:r>
              <a:rPr spc="-5" dirty="0">
                <a:latin typeface="Courier New"/>
                <a:cs typeface="Courier New"/>
              </a:rPr>
              <a:t>&amp;c</a:t>
            </a:r>
            <a:endParaRPr>
              <a:latin typeface="Courier New"/>
              <a:cs typeface="Courier New"/>
            </a:endParaRPr>
          </a:p>
          <a:p>
            <a:pPr marL="12700">
              <a:spcBef>
                <a:spcPts val="434"/>
              </a:spcBef>
            </a:pPr>
            <a:r>
              <a:rPr spc="-5" dirty="0">
                <a:latin typeface="Courier New"/>
                <a:cs typeface="Courier New"/>
              </a:rPr>
              <a:t>add </a:t>
            </a:r>
            <a:r>
              <a:rPr spc="-10" dirty="0">
                <a:latin typeface="Courier New"/>
                <a:cs typeface="Courier New"/>
              </a:rPr>
              <a:t>$r3, $r1,</a:t>
            </a:r>
            <a:r>
              <a:rPr spc="-95" dirty="0">
                <a:latin typeface="Courier New"/>
                <a:cs typeface="Courier New"/>
              </a:rPr>
              <a:t> </a:t>
            </a:r>
            <a:r>
              <a:rPr spc="-10" dirty="0">
                <a:latin typeface="Courier New"/>
                <a:cs typeface="Courier New"/>
              </a:rPr>
              <a:t>$r2</a:t>
            </a:r>
            <a:endParaRPr>
              <a:latin typeface="Courier New"/>
              <a:cs typeface="Courier New"/>
            </a:endParaRPr>
          </a:p>
        </p:txBody>
      </p:sp>
      <p:sp>
        <p:nvSpPr>
          <p:cNvPr id="5" name="object 5"/>
          <p:cNvSpPr txBox="1"/>
          <p:nvPr/>
        </p:nvSpPr>
        <p:spPr>
          <a:xfrm>
            <a:off x="6632829" y="1793240"/>
            <a:ext cx="3376295" cy="1900555"/>
          </a:xfrm>
          <a:prstGeom prst="rect">
            <a:avLst/>
          </a:prstGeom>
        </p:spPr>
        <p:txBody>
          <a:bodyPr vert="horz" wrap="square" lIns="0" tIns="67310" rIns="0" bIns="0" rtlCol="0">
            <a:spAutoFit/>
          </a:bodyPr>
          <a:lstStyle/>
          <a:p>
            <a:pPr marL="12700">
              <a:spcBef>
                <a:spcPts val="530"/>
              </a:spcBef>
            </a:pPr>
            <a:r>
              <a:rPr spc="-5" dirty="0">
                <a:latin typeface="Carlito"/>
                <a:cs typeface="Carlito"/>
              </a:rPr>
              <a:t>//load </a:t>
            </a:r>
            <a:r>
              <a:rPr dirty="0">
                <a:latin typeface="Carlito"/>
                <a:cs typeface="Carlito"/>
              </a:rPr>
              <a:t>b </a:t>
            </a:r>
            <a:r>
              <a:rPr spc="-10" dirty="0">
                <a:latin typeface="Carlito"/>
                <a:cs typeface="Carlito"/>
              </a:rPr>
              <a:t>to</a:t>
            </a:r>
            <a:r>
              <a:rPr spc="-80" dirty="0">
                <a:latin typeface="Carlito"/>
                <a:cs typeface="Carlito"/>
              </a:rPr>
              <a:t> </a:t>
            </a:r>
            <a:r>
              <a:rPr dirty="0">
                <a:latin typeface="Carlito"/>
                <a:cs typeface="Carlito"/>
              </a:rPr>
              <a:t>r1</a:t>
            </a:r>
            <a:endParaRPr>
              <a:latin typeface="Carlito"/>
              <a:cs typeface="Carlito"/>
            </a:endParaRPr>
          </a:p>
          <a:p>
            <a:pPr marL="12700">
              <a:spcBef>
                <a:spcPts val="434"/>
              </a:spcBef>
            </a:pPr>
            <a:r>
              <a:rPr spc="-5" dirty="0">
                <a:latin typeface="Carlito"/>
                <a:cs typeface="Carlito"/>
              </a:rPr>
              <a:t>//load </a:t>
            </a:r>
            <a:r>
              <a:rPr dirty="0">
                <a:latin typeface="Carlito"/>
                <a:cs typeface="Carlito"/>
              </a:rPr>
              <a:t>c </a:t>
            </a:r>
            <a:r>
              <a:rPr spc="-10" dirty="0">
                <a:latin typeface="Carlito"/>
                <a:cs typeface="Carlito"/>
              </a:rPr>
              <a:t>to</a:t>
            </a:r>
            <a:r>
              <a:rPr spc="-55" dirty="0">
                <a:latin typeface="Carlito"/>
                <a:cs typeface="Carlito"/>
              </a:rPr>
              <a:t> </a:t>
            </a:r>
            <a:r>
              <a:rPr spc="-5" dirty="0">
                <a:latin typeface="Carlito"/>
                <a:cs typeface="Carlito"/>
              </a:rPr>
              <a:t>r2</a:t>
            </a:r>
            <a:endParaRPr>
              <a:latin typeface="Carlito"/>
              <a:cs typeface="Carlito"/>
            </a:endParaRPr>
          </a:p>
          <a:p>
            <a:pPr marL="219710" marR="66675" indent="-207645">
              <a:lnSpc>
                <a:spcPct val="103299"/>
              </a:lnSpc>
              <a:spcBef>
                <a:spcPts val="360"/>
              </a:spcBef>
            </a:pPr>
            <a:r>
              <a:rPr spc="-10" dirty="0">
                <a:latin typeface="Carlito"/>
                <a:cs typeface="Carlito"/>
              </a:rPr>
              <a:t>//add </a:t>
            </a:r>
            <a:r>
              <a:rPr dirty="0">
                <a:latin typeface="Carlito"/>
                <a:cs typeface="Carlito"/>
              </a:rPr>
              <a:t>the </a:t>
            </a:r>
            <a:r>
              <a:rPr spc="-10" dirty="0">
                <a:latin typeface="Carlito"/>
                <a:cs typeface="Carlito"/>
              </a:rPr>
              <a:t>contents </a:t>
            </a:r>
            <a:r>
              <a:rPr spc="-5" dirty="0">
                <a:latin typeface="Carlito"/>
                <a:cs typeface="Carlito"/>
              </a:rPr>
              <a:t>of </a:t>
            </a:r>
            <a:r>
              <a:rPr dirty="0">
                <a:latin typeface="Carlito"/>
                <a:cs typeface="Carlito"/>
              </a:rPr>
              <a:t>r1 and r2 and  </a:t>
            </a:r>
            <a:r>
              <a:rPr spc="-5" dirty="0">
                <a:latin typeface="Carlito"/>
                <a:cs typeface="Carlito"/>
              </a:rPr>
              <a:t>place </a:t>
            </a:r>
            <a:r>
              <a:rPr dirty="0">
                <a:latin typeface="Carlito"/>
                <a:cs typeface="Carlito"/>
              </a:rPr>
              <a:t>the </a:t>
            </a:r>
            <a:r>
              <a:rPr spc="-5" dirty="0">
                <a:latin typeface="Carlito"/>
                <a:cs typeface="Carlito"/>
              </a:rPr>
              <a:t>result in</a:t>
            </a:r>
            <a:r>
              <a:rPr spc="35" dirty="0">
                <a:latin typeface="Carlito"/>
                <a:cs typeface="Carlito"/>
              </a:rPr>
              <a:t> </a:t>
            </a:r>
            <a:r>
              <a:rPr dirty="0">
                <a:latin typeface="Carlito"/>
                <a:cs typeface="Carlito"/>
              </a:rPr>
              <a:t>r3</a:t>
            </a:r>
            <a:endParaRPr>
              <a:latin typeface="Carlito"/>
              <a:cs typeface="Carlito"/>
            </a:endParaRPr>
          </a:p>
          <a:p>
            <a:pPr marL="219710" marR="5080" indent="-207645">
              <a:lnSpc>
                <a:spcPct val="103299"/>
              </a:lnSpc>
              <a:spcBef>
                <a:spcPts val="290"/>
              </a:spcBef>
            </a:pPr>
            <a:r>
              <a:rPr spc="-20" dirty="0">
                <a:latin typeface="Carlito"/>
                <a:cs typeface="Carlito"/>
              </a:rPr>
              <a:t>//store </a:t>
            </a:r>
            <a:r>
              <a:rPr dirty="0">
                <a:latin typeface="Carlito"/>
                <a:cs typeface="Carlito"/>
              </a:rPr>
              <a:t>the </a:t>
            </a:r>
            <a:r>
              <a:rPr spc="-10" dirty="0">
                <a:latin typeface="Carlito"/>
                <a:cs typeface="Carlito"/>
              </a:rPr>
              <a:t>content </a:t>
            </a:r>
            <a:r>
              <a:rPr spc="-5" dirty="0">
                <a:latin typeface="Carlito"/>
                <a:cs typeface="Carlito"/>
              </a:rPr>
              <a:t>of </a:t>
            </a:r>
            <a:r>
              <a:rPr dirty="0">
                <a:latin typeface="Carlito"/>
                <a:cs typeface="Carlito"/>
              </a:rPr>
              <a:t>r3 </a:t>
            </a:r>
            <a:r>
              <a:rPr spc="-10" dirty="0">
                <a:latin typeface="Carlito"/>
                <a:cs typeface="Carlito"/>
              </a:rPr>
              <a:t>to </a:t>
            </a:r>
            <a:r>
              <a:rPr dirty="0">
                <a:latin typeface="Carlito"/>
                <a:cs typeface="Carlito"/>
              </a:rPr>
              <a:t>memory  </a:t>
            </a:r>
            <a:r>
              <a:rPr spc="-10" dirty="0">
                <a:latin typeface="Carlito"/>
                <a:cs typeface="Carlito"/>
              </a:rPr>
              <a:t>location </a:t>
            </a:r>
            <a:r>
              <a:rPr spc="-5" dirty="0">
                <a:latin typeface="Carlito"/>
                <a:cs typeface="Carlito"/>
              </a:rPr>
              <a:t>of</a:t>
            </a:r>
            <a:r>
              <a:rPr spc="20" dirty="0">
                <a:latin typeface="Carlito"/>
                <a:cs typeface="Carlito"/>
              </a:rPr>
              <a:t> </a:t>
            </a:r>
            <a:r>
              <a:rPr dirty="0">
                <a:latin typeface="Carlito"/>
                <a:cs typeface="Carlito"/>
              </a:rPr>
              <a:t>a</a:t>
            </a:r>
            <a:endParaRPr>
              <a:latin typeface="Carlito"/>
              <a:cs typeface="Carlito"/>
            </a:endParaRPr>
          </a:p>
        </p:txBody>
      </p:sp>
      <p:sp>
        <p:nvSpPr>
          <p:cNvPr id="6" name="object 6"/>
          <p:cNvSpPr txBox="1"/>
          <p:nvPr/>
        </p:nvSpPr>
        <p:spPr>
          <a:xfrm>
            <a:off x="3888994" y="3110229"/>
            <a:ext cx="1393190" cy="299720"/>
          </a:xfrm>
          <a:prstGeom prst="rect">
            <a:avLst/>
          </a:prstGeom>
        </p:spPr>
        <p:txBody>
          <a:bodyPr vert="horz" wrap="square" lIns="0" tIns="12700" rIns="0" bIns="0" rtlCol="0">
            <a:spAutoFit/>
          </a:bodyPr>
          <a:lstStyle/>
          <a:p>
            <a:pPr marL="12700">
              <a:spcBef>
                <a:spcPts val="100"/>
              </a:spcBef>
            </a:pPr>
            <a:r>
              <a:rPr spc="-5" dirty="0">
                <a:latin typeface="Courier New"/>
                <a:cs typeface="Courier New"/>
              </a:rPr>
              <a:t>sw </a:t>
            </a:r>
            <a:r>
              <a:rPr spc="-10" dirty="0">
                <a:latin typeface="Courier New"/>
                <a:cs typeface="Courier New"/>
              </a:rPr>
              <a:t>$r3,</a:t>
            </a:r>
            <a:r>
              <a:rPr spc="-100" dirty="0">
                <a:latin typeface="Courier New"/>
                <a:cs typeface="Courier New"/>
              </a:rPr>
              <a:t> </a:t>
            </a:r>
            <a:r>
              <a:rPr spc="-5" dirty="0">
                <a:latin typeface="Courier New"/>
                <a:cs typeface="Courier New"/>
              </a:rPr>
              <a:t>&amp;a</a:t>
            </a:r>
            <a:endParaRPr>
              <a:latin typeface="Courier New"/>
              <a:cs typeface="Courier New"/>
            </a:endParaRPr>
          </a:p>
        </p:txBody>
      </p:sp>
      <p:sp>
        <p:nvSpPr>
          <p:cNvPr id="7" name="object 7"/>
          <p:cNvSpPr txBox="1"/>
          <p:nvPr/>
        </p:nvSpPr>
        <p:spPr>
          <a:xfrm>
            <a:off x="2987294" y="3675546"/>
            <a:ext cx="6916420" cy="2606675"/>
          </a:xfrm>
          <a:prstGeom prst="rect">
            <a:avLst/>
          </a:prstGeom>
        </p:spPr>
        <p:txBody>
          <a:bodyPr vert="horz" wrap="square" lIns="0" tIns="70485" rIns="0" bIns="0" rtlCol="0">
            <a:spAutoFit/>
          </a:bodyPr>
          <a:lstStyle/>
          <a:p>
            <a:pPr>
              <a:spcBef>
                <a:spcPts val="555"/>
              </a:spcBef>
            </a:pPr>
            <a:r>
              <a:rPr sz="2200" spc="-15" dirty="0">
                <a:latin typeface="Carlito"/>
                <a:cs typeface="Carlito"/>
              </a:rPr>
              <a:t>Rmks</a:t>
            </a:r>
            <a:endParaRPr sz="2200">
              <a:latin typeface="Carlito"/>
              <a:cs typeface="Carlito"/>
            </a:endParaRPr>
          </a:p>
          <a:p>
            <a:pPr marL="685800" marR="5080" indent="-228600">
              <a:lnSpc>
                <a:spcPct val="103299"/>
              </a:lnSpc>
              <a:spcBef>
                <a:spcPts val="305"/>
              </a:spcBef>
              <a:buChar char="-"/>
              <a:tabLst>
                <a:tab pos="685165" algn="l"/>
                <a:tab pos="685800" algn="l"/>
              </a:tabLst>
            </a:pPr>
            <a:r>
              <a:rPr spc="-5" dirty="0">
                <a:latin typeface="Carlito"/>
                <a:cs typeface="Carlito"/>
              </a:rPr>
              <a:t>The actual </a:t>
            </a:r>
            <a:r>
              <a:rPr spc="-10" dirty="0">
                <a:latin typeface="Carlito"/>
                <a:cs typeface="Carlito"/>
              </a:rPr>
              <a:t>values </a:t>
            </a:r>
            <a:r>
              <a:rPr spc="-5" dirty="0">
                <a:latin typeface="Carlito"/>
                <a:cs typeface="Carlito"/>
              </a:rPr>
              <a:t>of </a:t>
            </a:r>
            <a:r>
              <a:rPr dirty="0">
                <a:latin typeface="Carlito"/>
                <a:cs typeface="Carlito"/>
              </a:rPr>
              <a:t>the </a:t>
            </a:r>
            <a:r>
              <a:rPr spc="-5" dirty="0">
                <a:latin typeface="Carlito"/>
                <a:cs typeface="Carlito"/>
              </a:rPr>
              <a:t>addresses </a:t>
            </a:r>
            <a:r>
              <a:rPr spc="-5" dirty="0">
                <a:latin typeface="Courier New"/>
                <a:cs typeface="Courier New"/>
              </a:rPr>
              <a:t>&amp;a, &amp;b</a:t>
            </a:r>
            <a:r>
              <a:rPr spc="-585" dirty="0">
                <a:latin typeface="Courier New"/>
                <a:cs typeface="Courier New"/>
              </a:rPr>
              <a:t> </a:t>
            </a:r>
            <a:r>
              <a:rPr spc="-15" dirty="0">
                <a:latin typeface="Carlito"/>
                <a:cs typeface="Carlito"/>
              </a:rPr>
              <a:t>etc. </a:t>
            </a:r>
            <a:r>
              <a:rPr spc="-10" dirty="0">
                <a:latin typeface="Carlito"/>
                <a:cs typeface="Carlito"/>
              </a:rPr>
              <a:t>are </a:t>
            </a:r>
            <a:r>
              <a:rPr spc="-5" dirty="0">
                <a:latin typeface="Carlito"/>
                <a:cs typeface="Carlito"/>
              </a:rPr>
              <a:t>determined by  </a:t>
            </a:r>
            <a:r>
              <a:rPr dirty="0">
                <a:latin typeface="Carlito"/>
                <a:cs typeface="Carlito"/>
              </a:rPr>
              <a:t>the </a:t>
            </a:r>
            <a:r>
              <a:rPr spc="-10" dirty="0">
                <a:latin typeface="Carlito"/>
                <a:cs typeface="Carlito"/>
              </a:rPr>
              <a:t>operating </a:t>
            </a:r>
            <a:r>
              <a:rPr spc="-20" dirty="0">
                <a:latin typeface="Carlito"/>
                <a:cs typeface="Carlito"/>
              </a:rPr>
              <a:t>system </a:t>
            </a:r>
            <a:r>
              <a:rPr spc="-10" dirty="0">
                <a:latin typeface="Carlito"/>
                <a:cs typeface="Carlito"/>
              </a:rPr>
              <a:t>at</a:t>
            </a:r>
            <a:r>
              <a:rPr spc="20" dirty="0">
                <a:latin typeface="Carlito"/>
                <a:cs typeface="Carlito"/>
              </a:rPr>
              <a:t> </a:t>
            </a:r>
            <a:r>
              <a:rPr spc="-5" dirty="0">
                <a:latin typeface="Carlito"/>
                <a:cs typeface="Carlito"/>
              </a:rPr>
              <a:t>run-time</a:t>
            </a:r>
            <a:endParaRPr>
              <a:latin typeface="Carlito"/>
              <a:cs typeface="Carlito"/>
            </a:endParaRPr>
          </a:p>
          <a:p>
            <a:pPr marL="685800" indent="-228600">
              <a:spcBef>
                <a:spcPts val="360"/>
              </a:spcBef>
              <a:buChar char="-"/>
              <a:tabLst>
                <a:tab pos="685165" algn="l"/>
                <a:tab pos="685800" algn="l"/>
              </a:tabLst>
            </a:pPr>
            <a:r>
              <a:rPr spc="-5" dirty="0">
                <a:latin typeface="Carlito"/>
                <a:cs typeface="Carlito"/>
              </a:rPr>
              <a:t>What if </a:t>
            </a:r>
            <a:r>
              <a:rPr spc="-10" dirty="0">
                <a:latin typeface="Carlito"/>
                <a:cs typeface="Carlito"/>
              </a:rPr>
              <a:t>we have </a:t>
            </a:r>
            <a:r>
              <a:rPr dirty="0">
                <a:latin typeface="Courier New"/>
                <a:cs typeface="Courier New"/>
              </a:rPr>
              <a:t>a = b + c – </a:t>
            </a:r>
            <a:r>
              <a:rPr spc="-5" dirty="0">
                <a:latin typeface="Courier New"/>
                <a:cs typeface="Courier New"/>
              </a:rPr>
              <a:t>d;</a:t>
            </a:r>
            <a:r>
              <a:rPr spc="-755" dirty="0">
                <a:latin typeface="Courier New"/>
                <a:cs typeface="Courier New"/>
              </a:rPr>
              <a:t> </a:t>
            </a:r>
            <a:r>
              <a:rPr dirty="0">
                <a:latin typeface="Carlito"/>
                <a:cs typeface="Carlito"/>
              </a:rPr>
              <a:t>?</a:t>
            </a:r>
            <a:endParaRPr>
              <a:latin typeface="Carlito"/>
              <a:cs typeface="Carlito"/>
            </a:endParaRPr>
          </a:p>
          <a:p>
            <a:pPr marL="685800" indent="-228600">
              <a:spcBef>
                <a:spcPts val="505"/>
              </a:spcBef>
              <a:buChar char="-"/>
              <a:tabLst>
                <a:tab pos="685165" algn="l"/>
                <a:tab pos="685800" algn="l"/>
              </a:tabLst>
            </a:pPr>
            <a:r>
              <a:rPr spc="-35" dirty="0">
                <a:latin typeface="Carlito"/>
                <a:cs typeface="Carlito"/>
              </a:rPr>
              <a:t>We </a:t>
            </a:r>
            <a:r>
              <a:rPr spc="-5" dirty="0">
                <a:latin typeface="Carlito"/>
                <a:cs typeface="Carlito"/>
              </a:rPr>
              <a:t>will need </a:t>
            </a:r>
            <a:r>
              <a:rPr dirty="0">
                <a:latin typeface="Carlito"/>
                <a:cs typeface="Carlito"/>
              </a:rPr>
              <a:t>another </a:t>
            </a:r>
            <a:r>
              <a:rPr spc="-10" dirty="0">
                <a:latin typeface="Carlito"/>
                <a:cs typeface="Carlito"/>
              </a:rPr>
              <a:t>instruction to </a:t>
            </a:r>
            <a:r>
              <a:rPr spc="-5" dirty="0">
                <a:latin typeface="Carlito"/>
                <a:cs typeface="Carlito"/>
              </a:rPr>
              <a:t>do </a:t>
            </a:r>
            <a:r>
              <a:rPr dirty="0">
                <a:latin typeface="Carlito"/>
                <a:cs typeface="Carlito"/>
              </a:rPr>
              <a:t>the</a:t>
            </a:r>
            <a:r>
              <a:rPr spc="120" dirty="0">
                <a:latin typeface="Carlito"/>
                <a:cs typeface="Carlito"/>
              </a:rPr>
              <a:t> </a:t>
            </a:r>
            <a:r>
              <a:rPr spc="-10" dirty="0">
                <a:latin typeface="Carlito"/>
                <a:cs typeface="Carlito"/>
              </a:rPr>
              <a:t>subtraction</a:t>
            </a:r>
            <a:endParaRPr>
              <a:latin typeface="Carlito"/>
              <a:cs typeface="Carlito"/>
            </a:endParaRPr>
          </a:p>
          <a:p>
            <a:pPr marL="1051560">
              <a:spcBef>
                <a:spcPts val="360"/>
              </a:spcBef>
            </a:pPr>
            <a:r>
              <a:rPr spc="-10" dirty="0">
                <a:latin typeface="Courier New"/>
                <a:cs typeface="Courier New"/>
              </a:rPr>
              <a:t>sub </a:t>
            </a:r>
            <a:r>
              <a:rPr spc="-5" dirty="0">
                <a:latin typeface="Courier New"/>
                <a:cs typeface="Courier New"/>
              </a:rPr>
              <a:t>$rx, $ry,</a:t>
            </a:r>
            <a:r>
              <a:rPr spc="-40" dirty="0">
                <a:latin typeface="Courier New"/>
                <a:cs typeface="Courier New"/>
              </a:rPr>
              <a:t> </a:t>
            </a:r>
            <a:r>
              <a:rPr spc="-10" dirty="0">
                <a:latin typeface="Courier New"/>
                <a:cs typeface="Courier New"/>
              </a:rPr>
              <a:t>$rz</a:t>
            </a:r>
            <a:endParaRPr>
              <a:latin typeface="Courier New"/>
              <a:cs typeface="Courier New"/>
            </a:endParaRPr>
          </a:p>
          <a:p>
            <a:pPr marL="457200" marR="132080">
              <a:spcBef>
                <a:spcPts val="430"/>
              </a:spcBef>
              <a:buChar char="-"/>
              <a:tabLst>
                <a:tab pos="631190" algn="l"/>
              </a:tabLst>
            </a:pPr>
            <a:r>
              <a:rPr spc="-5" dirty="0">
                <a:latin typeface="Carlito"/>
                <a:cs typeface="Carlito"/>
              </a:rPr>
              <a:t>This </a:t>
            </a:r>
            <a:r>
              <a:rPr spc="-10" dirty="0">
                <a:latin typeface="Carlito"/>
                <a:cs typeface="Carlito"/>
              </a:rPr>
              <a:t>subtracts </a:t>
            </a:r>
            <a:r>
              <a:rPr dirty="0">
                <a:latin typeface="Carlito"/>
                <a:cs typeface="Carlito"/>
              </a:rPr>
              <a:t>the </a:t>
            </a:r>
            <a:r>
              <a:rPr spc="-10" dirty="0">
                <a:latin typeface="Carlito"/>
                <a:cs typeface="Carlito"/>
              </a:rPr>
              <a:t>contents </a:t>
            </a:r>
            <a:r>
              <a:rPr spc="-5" dirty="0">
                <a:latin typeface="Carlito"/>
                <a:cs typeface="Carlito"/>
              </a:rPr>
              <a:t>of </a:t>
            </a:r>
            <a:r>
              <a:rPr spc="-5" dirty="0">
                <a:latin typeface="Courier New"/>
                <a:cs typeface="Courier New"/>
              </a:rPr>
              <a:t>$rz </a:t>
            </a:r>
            <a:r>
              <a:rPr spc="-10" dirty="0">
                <a:latin typeface="Carlito"/>
                <a:cs typeface="Carlito"/>
              </a:rPr>
              <a:t>from </a:t>
            </a:r>
            <a:r>
              <a:rPr dirty="0">
                <a:latin typeface="Carlito"/>
                <a:cs typeface="Carlito"/>
              </a:rPr>
              <a:t>the </a:t>
            </a:r>
            <a:r>
              <a:rPr spc="-10" dirty="0">
                <a:latin typeface="Carlito"/>
                <a:cs typeface="Carlito"/>
              </a:rPr>
              <a:t>contents </a:t>
            </a:r>
            <a:r>
              <a:rPr spc="-5" dirty="0">
                <a:latin typeface="Carlito"/>
                <a:cs typeface="Carlito"/>
              </a:rPr>
              <a:t>of </a:t>
            </a:r>
            <a:r>
              <a:rPr spc="-5" dirty="0">
                <a:latin typeface="Courier New"/>
                <a:cs typeface="Courier New"/>
              </a:rPr>
              <a:t>$ry</a:t>
            </a:r>
            <a:r>
              <a:rPr spc="-645" dirty="0">
                <a:latin typeface="Courier New"/>
                <a:cs typeface="Courier New"/>
              </a:rPr>
              <a:t> </a:t>
            </a:r>
            <a:r>
              <a:rPr spc="-5" dirty="0">
                <a:latin typeface="Courier New"/>
                <a:cs typeface="Courier New"/>
              </a:rPr>
              <a:t>a</a:t>
            </a:r>
            <a:r>
              <a:rPr spc="-5" dirty="0">
                <a:latin typeface="Carlito"/>
                <a:cs typeface="Carlito"/>
              </a:rPr>
              <a:t>nd  puts </a:t>
            </a:r>
            <a:r>
              <a:rPr dirty="0">
                <a:latin typeface="Carlito"/>
                <a:cs typeface="Carlito"/>
              </a:rPr>
              <a:t>the </a:t>
            </a:r>
            <a:r>
              <a:rPr spc="-5" dirty="0">
                <a:latin typeface="Carlito"/>
                <a:cs typeface="Carlito"/>
              </a:rPr>
              <a:t>result </a:t>
            </a:r>
            <a:r>
              <a:rPr dirty="0">
                <a:latin typeface="Carlito"/>
                <a:cs typeface="Carlito"/>
              </a:rPr>
              <a:t>in</a:t>
            </a:r>
            <a:r>
              <a:rPr spc="10" dirty="0">
                <a:latin typeface="Carlito"/>
                <a:cs typeface="Carlito"/>
              </a:rPr>
              <a:t> </a:t>
            </a:r>
            <a:r>
              <a:rPr spc="-5" dirty="0">
                <a:latin typeface="Courier New"/>
                <a:cs typeface="Courier New"/>
              </a:rPr>
              <a:t>$rx</a:t>
            </a:r>
            <a:endParaRPr>
              <a:latin typeface="Courier New"/>
              <a:cs typeface="Courier New"/>
            </a:endParaRPr>
          </a:p>
        </p:txBody>
      </p:sp>
      <p:grpSp>
        <p:nvGrpSpPr>
          <p:cNvPr id="8" name="object 8"/>
          <p:cNvGrpSpPr/>
          <p:nvPr/>
        </p:nvGrpSpPr>
        <p:grpSpPr>
          <a:xfrm>
            <a:off x="7752207" y="116598"/>
            <a:ext cx="2388870" cy="792480"/>
            <a:chOff x="6228207" y="116598"/>
            <a:chExt cx="2388870" cy="792480"/>
          </a:xfrm>
        </p:grpSpPr>
        <p:sp>
          <p:nvSpPr>
            <p:cNvPr id="9" name="object 9"/>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11" name="object 11"/>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12" name="object 12"/>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13" name="object 13"/>
          <p:cNvGrpSpPr/>
          <p:nvPr/>
        </p:nvGrpSpPr>
        <p:grpSpPr>
          <a:xfrm>
            <a:off x="8473440" y="97535"/>
            <a:ext cx="142240" cy="876300"/>
            <a:chOff x="6949440" y="97535"/>
            <a:chExt cx="142240" cy="876300"/>
          </a:xfrm>
        </p:grpSpPr>
        <p:sp>
          <p:nvSpPr>
            <p:cNvPr id="14" name="object 14"/>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8" name="object 18"/>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224704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3362" y="1712696"/>
            <a:ext cx="4857750" cy="2809875"/>
          </a:xfrm>
        </p:spPr>
      </p:pic>
      <p:sp>
        <p:nvSpPr>
          <p:cNvPr id="6" name="AutoShape 2" descr="We All Have a Processing Problem | Computer Repair Doctor"/>
          <p:cNvSpPr>
            <a:spLocks noChangeAspect="1" noChangeArrowheads="1"/>
          </p:cNvSpPr>
          <p:nvPr/>
        </p:nvSpPr>
        <p:spPr bwMode="auto">
          <a:xfrm>
            <a:off x="155575" y="-822325"/>
            <a:ext cx="2676525"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018" y="1833778"/>
            <a:ext cx="4006164" cy="2567709"/>
          </a:xfrm>
          <a:prstGeom prst="rect">
            <a:avLst/>
          </a:prstGeom>
        </p:spPr>
      </p:pic>
    </p:spTree>
    <p:extLst>
      <p:ext uri="{BB962C8B-B14F-4D97-AF65-F5344CB8AC3E}">
        <p14:creationId xmlns:p14="http://schemas.microsoft.com/office/powerpoint/2010/main" val="2775614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77750"/>
            <a:ext cx="167005" cy="567463"/>
          </a:xfrm>
          <a:prstGeom prst="rect">
            <a:avLst/>
          </a:prstGeom>
        </p:spPr>
        <p:txBody>
          <a:bodyPr vert="horz" wrap="square" lIns="0" tIns="13335" rIns="0" bIns="0" rtlCol="0" anchor="t">
            <a:spAutoFit/>
          </a:bodyPr>
          <a:lstStyle/>
          <a:p>
            <a:pPr marL="12700">
              <a:spcBef>
                <a:spcPts val="105"/>
              </a:spcBef>
            </a:pPr>
            <a:r>
              <a:rPr dirty="0"/>
              <a:t>.</a:t>
            </a:r>
          </a:p>
        </p:txBody>
      </p:sp>
      <p:sp>
        <p:nvSpPr>
          <p:cNvPr id="3" name="object 3"/>
          <p:cNvSpPr txBox="1"/>
          <p:nvPr/>
        </p:nvSpPr>
        <p:spPr>
          <a:xfrm>
            <a:off x="2517445" y="1139422"/>
            <a:ext cx="7139173" cy="1279838"/>
          </a:xfrm>
          <a:prstGeom prst="rect">
            <a:avLst/>
          </a:prstGeom>
        </p:spPr>
        <p:txBody>
          <a:bodyPr vert="horz" wrap="square" lIns="0" tIns="91440" rIns="0" bIns="0" rtlCol="0">
            <a:spAutoFit/>
          </a:bodyPr>
          <a:lstStyle/>
          <a:p>
            <a:pPr marL="12700">
              <a:spcBef>
                <a:spcPts val="720"/>
              </a:spcBef>
            </a:pPr>
            <a:r>
              <a:rPr sz="2800" spc="-5" dirty="0">
                <a:solidFill>
                  <a:srgbClr val="FF0000"/>
                </a:solidFill>
                <a:latin typeface="Carlito"/>
                <a:cs typeface="Carlito"/>
              </a:rPr>
              <a:t>Addition and</a:t>
            </a:r>
            <a:r>
              <a:rPr sz="2800" spc="35" dirty="0">
                <a:solidFill>
                  <a:srgbClr val="FF0000"/>
                </a:solidFill>
                <a:latin typeface="Carlito"/>
                <a:cs typeface="Carlito"/>
              </a:rPr>
              <a:t> </a:t>
            </a:r>
            <a:r>
              <a:rPr sz="2800" spc="-15" dirty="0">
                <a:solidFill>
                  <a:srgbClr val="FF0000"/>
                </a:solidFill>
                <a:latin typeface="Carlito"/>
                <a:cs typeface="Carlito"/>
              </a:rPr>
              <a:t>Subtraction</a:t>
            </a:r>
            <a:endParaRPr sz="2800" dirty="0">
              <a:latin typeface="Carlito"/>
              <a:cs typeface="Carlito"/>
            </a:endParaRPr>
          </a:p>
          <a:p>
            <a:pPr marL="449580" indent="-437515">
              <a:spcBef>
                <a:spcPts val="455"/>
              </a:spcBef>
              <a:buFont typeface="Wingdings"/>
              <a:buChar char=""/>
              <a:tabLst>
                <a:tab pos="449580" algn="l"/>
                <a:tab pos="450215" algn="l"/>
              </a:tabLst>
            </a:pPr>
            <a:r>
              <a:rPr sz="2000" dirty="0">
                <a:latin typeface="Courier New"/>
                <a:cs typeface="Courier New"/>
              </a:rPr>
              <a:t>a = b + c –</a:t>
            </a:r>
            <a:r>
              <a:rPr sz="2000" spc="-45" dirty="0">
                <a:latin typeface="Courier New"/>
                <a:cs typeface="Courier New"/>
              </a:rPr>
              <a:t> </a:t>
            </a:r>
            <a:r>
              <a:rPr sz="2000" spc="-5" dirty="0">
                <a:latin typeface="Courier New"/>
                <a:cs typeface="Courier New"/>
              </a:rPr>
              <a:t>d;</a:t>
            </a:r>
            <a:endParaRPr sz="2000" dirty="0">
              <a:latin typeface="Courier New"/>
              <a:cs typeface="Courier New"/>
            </a:endParaRPr>
          </a:p>
          <a:p>
            <a:pPr marL="299085" indent="-287020">
              <a:spcBef>
                <a:spcPts val="565"/>
              </a:spcBef>
              <a:buFont typeface="Wingdings"/>
              <a:buChar char=""/>
              <a:tabLst>
                <a:tab pos="299720" algn="l"/>
              </a:tabLst>
            </a:pPr>
            <a:r>
              <a:rPr sz="2000" spc="-35" dirty="0">
                <a:latin typeface="Carlito"/>
                <a:cs typeface="Carlito"/>
              </a:rPr>
              <a:t>We </a:t>
            </a:r>
            <a:r>
              <a:rPr sz="2000" spc="-5" dirty="0">
                <a:latin typeface="Carlito"/>
                <a:cs typeface="Carlito"/>
              </a:rPr>
              <a:t>need </a:t>
            </a:r>
            <a:r>
              <a:rPr sz="2000" spc="-15" dirty="0">
                <a:latin typeface="Carlito"/>
                <a:cs typeface="Carlito"/>
              </a:rPr>
              <a:t>to </a:t>
            </a:r>
            <a:r>
              <a:rPr sz="2000" spc="-5" dirty="0">
                <a:latin typeface="Carlito"/>
                <a:cs typeface="Carlito"/>
              </a:rPr>
              <a:t>break </a:t>
            </a:r>
            <a:r>
              <a:rPr sz="2000" dirty="0">
                <a:latin typeface="Carlito"/>
                <a:cs typeface="Carlito"/>
              </a:rPr>
              <a:t>this </a:t>
            </a:r>
            <a:r>
              <a:rPr sz="2000" spc="-5" dirty="0">
                <a:latin typeface="Carlito"/>
                <a:cs typeface="Carlito"/>
              </a:rPr>
              <a:t>down </a:t>
            </a:r>
            <a:r>
              <a:rPr sz="2000" spc="-15" dirty="0">
                <a:latin typeface="Carlito"/>
                <a:cs typeface="Carlito"/>
              </a:rPr>
              <a:t>into </a:t>
            </a:r>
            <a:r>
              <a:rPr sz="2000" dirty="0">
                <a:latin typeface="Carlito"/>
                <a:cs typeface="Carlito"/>
              </a:rPr>
              <a:t>machine</a:t>
            </a:r>
            <a:r>
              <a:rPr sz="2000" spc="20" dirty="0">
                <a:latin typeface="Carlito"/>
                <a:cs typeface="Carlito"/>
              </a:rPr>
              <a:t> </a:t>
            </a:r>
            <a:r>
              <a:rPr sz="2000" spc="-5" dirty="0">
                <a:latin typeface="Carlito"/>
                <a:cs typeface="Carlito"/>
              </a:rPr>
              <a:t>instructions</a:t>
            </a:r>
            <a:endParaRPr sz="2000" dirty="0">
              <a:latin typeface="Carlito"/>
              <a:cs typeface="Carlito"/>
            </a:endParaRPr>
          </a:p>
        </p:txBody>
      </p:sp>
      <p:graphicFrame>
        <p:nvGraphicFramePr>
          <p:cNvPr id="4" name="object 4"/>
          <p:cNvGraphicFramePr>
            <a:graphicFrameLocks noGrp="1"/>
          </p:cNvGraphicFramePr>
          <p:nvPr/>
        </p:nvGraphicFramePr>
        <p:xfrm>
          <a:off x="3869944" y="2481894"/>
          <a:ext cx="4052570" cy="917327"/>
        </p:xfrm>
        <a:graphic>
          <a:graphicData uri="http://schemas.openxmlformats.org/drawingml/2006/table">
            <a:tbl>
              <a:tblPr firstRow="1" bandRow="1">
                <a:tableStyleId>{2D5ABB26-0587-4C30-8999-92F81FD0307C}</a:tableStyleId>
              </a:tblPr>
              <a:tblGrid>
                <a:gridCol w="374015">
                  <a:extLst>
                    <a:ext uri="{9D8B030D-6E8A-4147-A177-3AD203B41FA5}">
                      <a16:colId xmlns:a16="http://schemas.microsoft.com/office/drawing/2014/main" xmlns="" val="20000"/>
                    </a:ext>
                  </a:extLst>
                </a:gridCol>
                <a:gridCol w="682625">
                  <a:extLst>
                    <a:ext uri="{9D8B030D-6E8A-4147-A177-3AD203B41FA5}">
                      <a16:colId xmlns:a16="http://schemas.microsoft.com/office/drawing/2014/main" xmlns="" val="20001"/>
                    </a:ext>
                  </a:extLst>
                </a:gridCol>
                <a:gridCol w="1029970">
                  <a:extLst>
                    <a:ext uri="{9D8B030D-6E8A-4147-A177-3AD203B41FA5}">
                      <a16:colId xmlns:a16="http://schemas.microsoft.com/office/drawing/2014/main" xmlns="" val="20002"/>
                    </a:ext>
                  </a:extLst>
                </a:gridCol>
                <a:gridCol w="1965960">
                  <a:extLst>
                    <a:ext uri="{9D8B030D-6E8A-4147-A177-3AD203B41FA5}">
                      <a16:colId xmlns:a16="http://schemas.microsoft.com/office/drawing/2014/main" xmlns="" val="20003"/>
                    </a:ext>
                  </a:extLst>
                </a:gridCol>
              </a:tblGrid>
              <a:tr h="294072">
                <a:tc>
                  <a:txBody>
                    <a:bodyPr/>
                    <a:lstStyle/>
                    <a:p>
                      <a:pPr marL="31750">
                        <a:lnSpc>
                          <a:spcPts val="1860"/>
                        </a:lnSpc>
                      </a:pPr>
                      <a:r>
                        <a:rPr sz="1800" spc="-5" dirty="0">
                          <a:latin typeface="Courier New"/>
                          <a:cs typeface="Courier New"/>
                        </a:rPr>
                        <a:t>lw</a:t>
                      </a:r>
                      <a:endParaRPr sz="1800">
                        <a:latin typeface="Courier New"/>
                        <a:cs typeface="Courier New"/>
                      </a:endParaRPr>
                    </a:p>
                  </a:txBody>
                  <a:tcPr marL="0" marR="0" marT="0" marB="0"/>
                </a:tc>
                <a:tc>
                  <a:txBody>
                    <a:bodyPr/>
                    <a:lstStyle/>
                    <a:p>
                      <a:pPr algn="ctr">
                        <a:lnSpc>
                          <a:spcPts val="1860"/>
                        </a:lnSpc>
                      </a:pPr>
                      <a:r>
                        <a:rPr sz="1800" spc="-10" dirty="0">
                          <a:latin typeface="Courier New"/>
                          <a:cs typeface="Courier New"/>
                        </a:rPr>
                        <a:t>$r1,</a:t>
                      </a:r>
                      <a:endParaRPr sz="1800" dirty="0">
                        <a:latin typeface="Courier New"/>
                        <a:cs typeface="Courier New"/>
                      </a:endParaRPr>
                    </a:p>
                  </a:txBody>
                  <a:tcPr marL="0" marR="0" marT="0" marB="0"/>
                </a:tc>
                <a:tc>
                  <a:txBody>
                    <a:bodyPr/>
                    <a:lstStyle/>
                    <a:p>
                      <a:pPr marL="67310">
                        <a:lnSpc>
                          <a:spcPts val="1860"/>
                        </a:lnSpc>
                      </a:pPr>
                      <a:r>
                        <a:rPr sz="1800" spc="-5" dirty="0">
                          <a:latin typeface="Courier New"/>
                          <a:cs typeface="Courier New"/>
                        </a:rPr>
                        <a:t>&amp;b</a:t>
                      </a:r>
                      <a:endParaRPr sz="1800">
                        <a:latin typeface="Courier New"/>
                        <a:cs typeface="Courier New"/>
                      </a:endParaRPr>
                    </a:p>
                  </a:txBody>
                  <a:tcPr marL="0" marR="0" marT="0" marB="0"/>
                </a:tc>
                <a:tc>
                  <a:txBody>
                    <a:bodyPr/>
                    <a:lstStyle/>
                    <a:p>
                      <a:pPr marR="24130" algn="r">
                        <a:lnSpc>
                          <a:spcPts val="1860"/>
                        </a:lnSpc>
                      </a:pPr>
                      <a:r>
                        <a:rPr sz="1800" spc="-5" dirty="0">
                          <a:latin typeface="Carlito"/>
                          <a:cs typeface="Carlito"/>
                        </a:rPr>
                        <a:t>//load </a:t>
                      </a:r>
                      <a:r>
                        <a:rPr sz="1800" dirty="0">
                          <a:latin typeface="Carlito"/>
                          <a:cs typeface="Carlito"/>
                        </a:rPr>
                        <a:t>b </a:t>
                      </a:r>
                      <a:r>
                        <a:rPr sz="1800" spc="-10" dirty="0">
                          <a:latin typeface="Carlito"/>
                          <a:cs typeface="Carlito"/>
                        </a:rPr>
                        <a:t>to</a:t>
                      </a:r>
                      <a:r>
                        <a:rPr sz="1800" spc="-80" dirty="0">
                          <a:latin typeface="Carlito"/>
                          <a:cs typeface="Carlito"/>
                        </a:rPr>
                        <a:t> </a:t>
                      </a:r>
                      <a:r>
                        <a:rPr sz="1800" dirty="0">
                          <a:latin typeface="Carlito"/>
                          <a:cs typeface="Carlito"/>
                        </a:rPr>
                        <a:t>r1</a:t>
                      </a:r>
                      <a:endParaRPr sz="1800">
                        <a:latin typeface="Carlito"/>
                        <a:cs typeface="Carlito"/>
                      </a:endParaRPr>
                    </a:p>
                  </a:txBody>
                  <a:tcPr marL="0" marR="0" marT="0" marB="0"/>
                </a:tc>
                <a:extLst>
                  <a:ext uri="{0D108BD9-81ED-4DB2-BD59-A6C34878D82A}">
                    <a16:rowId xmlns:a16="http://schemas.microsoft.com/office/drawing/2014/main" xmlns="" val="10000"/>
                  </a:ext>
                </a:extLst>
              </a:tr>
              <a:tr h="329183">
                <a:tc>
                  <a:txBody>
                    <a:bodyPr/>
                    <a:lstStyle/>
                    <a:p>
                      <a:pPr marL="31750">
                        <a:lnSpc>
                          <a:spcPts val="2135"/>
                        </a:lnSpc>
                      </a:pPr>
                      <a:r>
                        <a:rPr sz="1800" spc="-5" dirty="0">
                          <a:latin typeface="Courier New"/>
                          <a:cs typeface="Courier New"/>
                        </a:rPr>
                        <a:t>lw</a:t>
                      </a:r>
                      <a:endParaRPr sz="1800">
                        <a:latin typeface="Courier New"/>
                        <a:cs typeface="Courier New"/>
                      </a:endParaRPr>
                    </a:p>
                  </a:txBody>
                  <a:tcPr marL="0" marR="0" marT="0" marB="0"/>
                </a:tc>
                <a:tc>
                  <a:txBody>
                    <a:bodyPr/>
                    <a:lstStyle/>
                    <a:p>
                      <a:pPr algn="ctr">
                        <a:lnSpc>
                          <a:spcPts val="2135"/>
                        </a:lnSpc>
                      </a:pPr>
                      <a:r>
                        <a:rPr sz="1800" spc="-10" dirty="0">
                          <a:latin typeface="Courier New"/>
                          <a:cs typeface="Courier New"/>
                        </a:rPr>
                        <a:t>$r2,</a:t>
                      </a:r>
                      <a:endParaRPr sz="1800">
                        <a:latin typeface="Courier New"/>
                        <a:cs typeface="Courier New"/>
                      </a:endParaRPr>
                    </a:p>
                  </a:txBody>
                  <a:tcPr marL="0" marR="0" marT="0" marB="0"/>
                </a:tc>
                <a:tc>
                  <a:txBody>
                    <a:bodyPr/>
                    <a:lstStyle/>
                    <a:p>
                      <a:pPr marL="67310">
                        <a:lnSpc>
                          <a:spcPts val="2135"/>
                        </a:lnSpc>
                      </a:pPr>
                      <a:r>
                        <a:rPr sz="1800" spc="-5" dirty="0">
                          <a:latin typeface="Courier New"/>
                          <a:cs typeface="Courier New"/>
                        </a:rPr>
                        <a:t>&amp;c</a:t>
                      </a:r>
                      <a:endParaRPr sz="1800">
                        <a:latin typeface="Courier New"/>
                        <a:cs typeface="Courier New"/>
                      </a:endParaRPr>
                    </a:p>
                  </a:txBody>
                  <a:tcPr marL="0" marR="0" marT="0" marB="0"/>
                </a:tc>
                <a:tc>
                  <a:txBody>
                    <a:bodyPr/>
                    <a:lstStyle/>
                    <a:p>
                      <a:pPr marR="46990" algn="r">
                        <a:lnSpc>
                          <a:spcPts val="2135"/>
                        </a:lnSpc>
                      </a:pPr>
                      <a:r>
                        <a:rPr sz="1800" spc="-5" dirty="0">
                          <a:latin typeface="Carlito"/>
                          <a:cs typeface="Carlito"/>
                        </a:rPr>
                        <a:t>//load </a:t>
                      </a:r>
                      <a:r>
                        <a:rPr sz="1800" dirty="0">
                          <a:latin typeface="Carlito"/>
                          <a:cs typeface="Carlito"/>
                        </a:rPr>
                        <a:t>c </a:t>
                      </a:r>
                      <a:r>
                        <a:rPr sz="1800" spc="-10" dirty="0">
                          <a:latin typeface="Carlito"/>
                          <a:cs typeface="Carlito"/>
                        </a:rPr>
                        <a:t>to</a:t>
                      </a:r>
                      <a:r>
                        <a:rPr sz="1800" spc="-55" dirty="0">
                          <a:latin typeface="Carlito"/>
                          <a:cs typeface="Carlito"/>
                        </a:rPr>
                        <a:t> </a:t>
                      </a:r>
                      <a:r>
                        <a:rPr sz="1800" spc="-5" dirty="0">
                          <a:latin typeface="Carlito"/>
                          <a:cs typeface="Carlito"/>
                        </a:rPr>
                        <a:t>r2</a:t>
                      </a:r>
                      <a:endParaRPr sz="1800">
                        <a:latin typeface="Carlito"/>
                        <a:cs typeface="Carlito"/>
                      </a:endParaRPr>
                    </a:p>
                  </a:txBody>
                  <a:tcPr marL="0" marR="0" marT="0" marB="0"/>
                </a:tc>
                <a:extLst>
                  <a:ext uri="{0D108BD9-81ED-4DB2-BD59-A6C34878D82A}">
                    <a16:rowId xmlns:a16="http://schemas.microsoft.com/office/drawing/2014/main" xmlns="" val="10001"/>
                  </a:ext>
                </a:extLst>
              </a:tr>
              <a:tr h="294072">
                <a:tc>
                  <a:txBody>
                    <a:bodyPr/>
                    <a:lstStyle/>
                    <a:p>
                      <a:pPr marL="31750">
                        <a:lnSpc>
                          <a:spcPts val="2135"/>
                        </a:lnSpc>
                      </a:pPr>
                      <a:r>
                        <a:rPr sz="1800" spc="-5" dirty="0">
                          <a:latin typeface="Courier New"/>
                          <a:cs typeface="Courier New"/>
                        </a:rPr>
                        <a:t>lw</a:t>
                      </a:r>
                      <a:endParaRPr sz="1800">
                        <a:latin typeface="Courier New"/>
                        <a:cs typeface="Courier New"/>
                      </a:endParaRPr>
                    </a:p>
                  </a:txBody>
                  <a:tcPr marL="0" marR="0" marT="0" marB="0"/>
                </a:tc>
                <a:tc>
                  <a:txBody>
                    <a:bodyPr/>
                    <a:lstStyle/>
                    <a:p>
                      <a:pPr algn="ctr">
                        <a:lnSpc>
                          <a:spcPts val="2135"/>
                        </a:lnSpc>
                      </a:pPr>
                      <a:r>
                        <a:rPr sz="1800" spc="-10" dirty="0">
                          <a:latin typeface="Courier New"/>
                          <a:cs typeface="Courier New"/>
                        </a:rPr>
                        <a:t>$r3,</a:t>
                      </a:r>
                      <a:endParaRPr sz="1800">
                        <a:latin typeface="Courier New"/>
                        <a:cs typeface="Courier New"/>
                      </a:endParaRPr>
                    </a:p>
                  </a:txBody>
                  <a:tcPr marL="0" marR="0" marT="0" marB="0"/>
                </a:tc>
                <a:tc>
                  <a:txBody>
                    <a:bodyPr/>
                    <a:lstStyle/>
                    <a:p>
                      <a:pPr marL="67310">
                        <a:lnSpc>
                          <a:spcPts val="2135"/>
                        </a:lnSpc>
                      </a:pPr>
                      <a:r>
                        <a:rPr sz="1800" spc="-5" dirty="0">
                          <a:latin typeface="Courier New"/>
                          <a:cs typeface="Courier New"/>
                        </a:rPr>
                        <a:t>&amp;d</a:t>
                      </a:r>
                      <a:endParaRPr sz="1800">
                        <a:latin typeface="Courier New"/>
                        <a:cs typeface="Courier New"/>
                      </a:endParaRPr>
                    </a:p>
                  </a:txBody>
                  <a:tcPr marL="0" marR="0" marT="0" marB="0"/>
                </a:tc>
                <a:tc>
                  <a:txBody>
                    <a:bodyPr/>
                    <a:lstStyle/>
                    <a:p>
                      <a:pPr marR="24130" algn="r">
                        <a:lnSpc>
                          <a:spcPts val="2135"/>
                        </a:lnSpc>
                      </a:pPr>
                      <a:r>
                        <a:rPr sz="1800" spc="-5" dirty="0">
                          <a:latin typeface="Carlito"/>
                          <a:cs typeface="Carlito"/>
                        </a:rPr>
                        <a:t>//load </a:t>
                      </a:r>
                      <a:r>
                        <a:rPr sz="1800" dirty="0">
                          <a:latin typeface="Carlito"/>
                          <a:cs typeface="Carlito"/>
                        </a:rPr>
                        <a:t>d </a:t>
                      </a:r>
                      <a:r>
                        <a:rPr sz="1800" spc="-10" dirty="0">
                          <a:latin typeface="Carlito"/>
                          <a:cs typeface="Carlito"/>
                        </a:rPr>
                        <a:t>to</a:t>
                      </a:r>
                      <a:r>
                        <a:rPr sz="1800" spc="-70" dirty="0">
                          <a:latin typeface="Carlito"/>
                          <a:cs typeface="Carlito"/>
                        </a:rPr>
                        <a:t> </a:t>
                      </a:r>
                      <a:r>
                        <a:rPr sz="1800" spc="-5" dirty="0">
                          <a:latin typeface="Carlito"/>
                          <a:cs typeface="Carlito"/>
                        </a:rPr>
                        <a:t>r3</a:t>
                      </a:r>
                      <a:endParaRPr sz="1800" dirty="0">
                        <a:latin typeface="Carlito"/>
                        <a:cs typeface="Carlito"/>
                      </a:endParaRPr>
                    </a:p>
                  </a:txBody>
                  <a:tcPr marL="0" marR="0" marT="0" marB="0"/>
                </a:tc>
                <a:extLst>
                  <a:ext uri="{0D108BD9-81ED-4DB2-BD59-A6C34878D82A}">
                    <a16:rowId xmlns:a16="http://schemas.microsoft.com/office/drawing/2014/main" xmlns="" val="10002"/>
                  </a:ext>
                </a:extLst>
              </a:tr>
            </a:tbl>
          </a:graphicData>
        </a:graphic>
      </p:graphicFrame>
      <p:sp>
        <p:nvSpPr>
          <p:cNvPr id="5" name="object 5"/>
          <p:cNvSpPr txBox="1"/>
          <p:nvPr/>
        </p:nvSpPr>
        <p:spPr>
          <a:xfrm>
            <a:off x="3888995" y="3418458"/>
            <a:ext cx="2346325" cy="299720"/>
          </a:xfrm>
          <a:prstGeom prst="rect">
            <a:avLst/>
          </a:prstGeom>
        </p:spPr>
        <p:txBody>
          <a:bodyPr vert="horz" wrap="square" lIns="0" tIns="12700" rIns="0" bIns="0" rtlCol="0">
            <a:spAutoFit/>
          </a:bodyPr>
          <a:lstStyle/>
          <a:p>
            <a:pPr marL="12700">
              <a:spcBef>
                <a:spcPts val="100"/>
              </a:spcBef>
            </a:pPr>
            <a:r>
              <a:rPr spc="-5" dirty="0">
                <a:latin typeface="Courier New"/>
                <a:cs typeface="Courier New"/>
              </a:rPr>
              <a:t>add </a:t>
            </a:r>
            <a:r>
              <a:rPr spc="-10" dirty="0">
                <a:latin typeface="Courier New"/>
                <a:cs typeface="Courier New"/>
              </a:rPr>
              <a:t>$r4, $r1,</a:t>
            </a:r>
            <a:r>
              <a:rPr spc="-95" dirty="0">
                <a:latin typeface="Courier New"/>
                <a:cs typeface="Courier New"/>
              </a:rPr>
              <a:t> </a:t>
            </a:r>
            <a:r>
              <a:rPr spc="-10" dirty="0">
                <a:latin typeface="Courier New"/>
                <a:cs typeface="Courier New"/>
              </a:rPr>
              <a:t>$r2</a:t>
            </a:r>
            <a:endParaRPr dirty="0">
              <a:latin typeface="Courier New"/>
              <a:cs typeface="Courier New"/>
            </a:endParaRPr>
          </a:p>
        </p:txBody>
      </p:sp>
      <p:sp>
        <p:nvSpPr>
          <p:cNvPr id="6" name="object 6"/>
          <p:cNvSpPr txBox="1"/>
          <p:nvPr/>
        </p:nvSpPr>
        <p:spPr>
          <a:xfrm>
            <a:off x="6632829" y="3418459"/>
            <a:ext cx="3376295" cy="2637773"/>
          </a:xfrm>
          <a:prstGeom prst="rect">
            <a:avLst/>
          </a:prstGeom>
        </p:spPr>
        <p:txBody>
          <a:bodyPr vert="horz" wrap="square" lIns="0" tIns="12700" rIns="0" bIns="0" rtlCol="0">
            <a:spAutoFit/>
          </a:bodyPr>
          <a:lstStyle/>
          <a:p>
            <a:pPr marL="12700">
              <a:spcBef>
                <a:spcPts val="100"/>
              </a:spcBef>
            </a:pPr>
            <a:r>
              <a:rPr spc="-10" dirty="0">
                <a:latin typeface="Carlito"/>
                <a:cs typeface="Carlito"/>
              </a:rPr>
              <a:t>//add </a:t>
            </a:r>
            <a:r>
              <a:rPr dirty="0">
                <a:latin typeface="Carlito"/>
                <a:cs typeface="Carlito"/>
              </a:rPr>
              <a:t>the </a:t>
            </a:r>
            <a:r>
              <a:rPr spc="-10" dirty="0">
                <a:latin typeface="Carlito"/>
                <a:cs typeface="Carlito"/>
              </a:rPr>
              <a:t>contents </a:t>
            </a:r>
            <a:r>
              <a:rPr spc="-5" dirty="0">
                <a:latin typeface="Carlito"/>
                <a:cs typeface="Carlito"/>
              </a:rPr>
              <a:t>of </a:t>
            </a:r>
            <a:r>
              <a:rPr dirty="0">
                <a:latin typeface="Carlito"/>
                <a:cs typeface="Carlito"/>
              </a:rPr>
              <a:t>r1 and r2</a:t>
            </a:r>
            <a:r>
              <a:rPr spc="5" dirty="0">
                <a:latin typeface="Carlito"/>
                <a:cs typeface="Carlito"/>
              </a:rPr>
              <a:t> </a:t>
            </a:r>
            <a:r>
              <a:rPr dirty="0">
                <a:latin typeface="Carlito"/>
                <a:cs typeface="Carlito"/>
              </a:rPr>
              <a:t>and</a:t>
            </a:r>
            <a:endParaRPr>
              <a:latin typeface="Carlito"/>
              <a:cs typeface="Carlito"/>
            </a:endParaRPr>
          </a:p>
          <a:p>
            <a:pPr marL="219710">
              <a:spcBef>
                <a:spcPts val="70"/>
              </a:spcBef>
            </a:pPr>
            <a:r>
              <a:rPr spc="-5" dirty="0">
                <a:latin typeface="Carlito"/>
                <a:cs typeface="Carlito"/>
              </a:rPr>
              <a:t>place </a:t>
            </a:r>
            <a:r>
              <a:rPr dirty="0">
                <a:latin typeface="Carlito"/>
                <a:cs typeface="Carlito"/>
              </a:rPr>
              <a:t>the </a:t>
            </a:r>
            <a:r>
              <a:rPr spc="-5" dirty="0">
                <a:latin typeface="Carlito"/>
                <a:cs typeface="Carlito"/>
              </a:rPr>
              <a:t>result in</a:t>
            </a:r>
            <a:r>
              <a:rPr spc="30" dirty="0">
                <a:latin typeface="Carlito"/>
                <a:cs typeface="Carlito"/>
              </a:rPr>
              <a:t> </a:t>
            </a:r>
            <a:r>
              <a:rPr dirty="0">
                <a:latin typeface="Carlito"/>
                <a:cs typeface="Carlito"/>
              </a:rPr>
              <a:t>r4</a:t>
            </a:r>
            <a:endParaRPr>
              <a:latin typeface="Carlito"/>
              <a:cs typeface="Carlito"/>
            </a:endParaRPr>
          </a:p>
          <a:p>
            <a:pPr marL="219710" marR="206375" indent="-207645">
              <a:lnSpc>
                <a:spcPct val="101699"/>
              </a:lnSpc>
              <a:spcBef>
                <a:spcPts val="325"/>
              </a:spcBef>
            </a:pPr>
            <a:r>
              <a:rPr spc="-10" dirty="0">
                <a:latin typeface="Carlito"/>
                <a:cs typeface="Carlito"/>
              </a:rPr>
              <a:t>//subtract </a:t>
            </a:r>
            <a:r>
              <a:rPr dirty="0">
                <a:latin typeface="Carlito"/>
                <a:cs typeface="Carlito"/>
              </a:rPr>
              <a:t>the </a:t>
            </a:r>
            <a:r>
              <a:rPr spc="-10" dirty="0">
                <a:latin typeface="Carlito"/>
                <a:cs typeface="Carlito"/>
              </a:rPr>
              <a:t>contents </a:t>
            </a:r>
            <a:r>
              <a:rPr spc="-5" dirty="0">
                <a:latin typeface="Carlito"/>
                <a:cs typeface="Carlito"/>
              </a:rPr>
              <a:t>of </a:t>
            </a:r>
            <a:r>
              <a:rPr dirty="0">
                <a:latin typeface="Carlito"/>
                <a:cs typeface="Carlito"/>
              </a:rPr>
              <a:t>r3 </a:t>
            </a:r>
            <a:r>
              <a:rPr spc="-15" dirty="0">
                <a:latin typeface="Carlito"/>
                <a:cs typeface="Carlito"/>
              </a:rPr>
              <a:t>from  </a:t>
            </a:r>
            <a:r>
              <a:rPr dirty="0">
                <a:latin typeface="Carlito"/>
                <a:cs typeface="Carlito"/>
              </a:rPr>
              <a:t>the </a:t>
            </a:r>
            <a:r>
              <a:rPr spc="-10" dirty="0">
                <a:latin typeface="Carlito"/>
                <a:cs typeface="Carlito"/>
              </a:rPr>
              <a:t>contents </a:t>
            </a:r>
            <a:r>
              <a:rPr dirty="0">
                <a:latin typeface="Carlito"/>
                <a:cs typeface="Carlito"/>
              </a:rPr>
              <a:t>r4 and </a:t>
            </a:r>
            <a:r>
              <a:rPr spc="-5" dirty="0">
                <a:latin typeface="Carlito"/>
                <a:cs typeface="Carlito"/>
              </a:rPr>
              <a:t>place </a:t>
            </a:r>
            <a:r>
              <a:rPr dirty="0">
                <a:latin typeface="Carlito"/>
                <a:cs typeface="Carlito"/>
              </a:rPr>
              <a:t>the  </a:t>
            </a:r>
            <a:r>
              <a:rPr spc="-5" dirty="0">
                <a:latin typeface="Carlito"/>
                <a:cs typeface="Carlito"/>
              </a:rPr>
              <a:t>result in</a:t>
            </a:r>
            <a:r>
              <a:rPr spc="15" dirty="0">
                <a:latin typeface="Carlito"/>
                <a:cs typeface="Carlito"/>
              </a:rPr>
              <a:t> </a:t>
            </a:r>
            <a:r>
              <a:rPr dirty="0">
                <a:latin typeface="Carlito"/>
                <a:cs typeface="Carlito"/>
              </a:rPr>
              <a:t>r5</a:t>
            </a:r>
            <a:endParaRPr>
              <a:latin typeface="Carlito"/>
              <a:cs typeface="Carlito"/>
            </a:endParaRPr>
          </a:p>
          <a:p>
            <a:pPr marL="12700">
              <a:spcBef>
                <a:spcPts val="360"/>
              </a:spcBef>
            </a:pPr>
            <a:r>
              <a:rPr spc="-20" dirty="0">
                <a:latin typeface="Carlito"/>
                <a:cs typeface="Carlito"/>
              </a:rPr>
              <a:t>//store </a:t>
            </a:r>
            <a:r>
              <a:rPr dirty="0">
                <a:latin typeface="Carlito"/>
                <a:cs typeface="Carlito"/>
              </a:rPr>
              <a:t>the </a:t>
            </a:r>
            <a:r>
              <a:rPr spc="-10" dirty="0">
                <a:latin typeface="Carlito"/>
                <a:cs typeface="Carlito"/>
              </a:rPr>
              <a:t>content </a:t>
            </a:r>
            <a:r>
              <a:rPr spc="-5" dirty="0">
                <a:latin typeface="Carlito"/>
                <a:cs typeface="Carlito"/>
              </a:rPr>
              <a:t>of </a:t>
            </a:r>
            <a:r>
              <a:rPr dirty="0">
                <a:latin typeface="Carlito"/>
                <a:cs typeface="Carlito"/>
              </a:rPr>
              <a:t>r5 </a:t>
            </a:r>
            <a:r>
              <a:rPr spc="-10" dirty="0">
                <a:latin typeface="Carlito"/>
                <a:cs typeface="Carlito"/>
              </a:rPr>
              <a:t>to </a:t>
            </a:r>
            <a:r>
              <a:rPr dirty="0">
                <a:latin typeface="Carlito"/>
                <a:cs typeface="Carlito"/>
              </a:rPr>
              <a:t>memory</a:t>
            </a:r>
            <a:endParaRPr>
              <a:latin typeface="Carlito"/>
              <a:cs typeface="Carlito"/>
            </a:endParaRPr>
          </a:p>
          <a:p>
            <a:pPr marL="219710">
              <a:spcBef>
                <a:spcPts val="75"/>
              </a:spcBef>
            </a:pPr>
            <a:r>
              <a:rPr spc="-10" dirty="0">
                <a:latin typeface="Carlito"/>
                <a:cs typeface="Carlito"/>
              </a:rPr>
              <a:t>location </a:t>
            </a:r>
            <a:r>
              <a:rPr spc="-5" dirty="0">
                <a:latin typeface="Carlito"/>
                <a:cs typeface="Carlito"/>
              </a:rPr>
              <a:t>of</a:t>
            </a:r>
            <a:r>
              <a:rPr spc="20" dirty="0">
                <a:latin typeface="Carlito"/>
                <a:cs typeface="Carlito"/>
              </a:rPr>
              <a:t> </a:t>
            </a:r>
            <a:r>
              <a:rPr dirty="0">
                <a:latin typeface="Carlito"/>
                <a:cs typeface="Carlito"/>
              </a:rPr>
              <a:t>a</a:t>
            </a:r>
            <a:endParaRPr>
              <a:latin typeface="Carlito"/>
              <a:cs typeface="Carlito"/>
            </a:endParaRPr>
          </a:p>
        </p:txBody>
      </p:sp>
      <p:sp>
        <p:nvSpPr>
          <p:cNvPr id="7" name="object 7"/>
          <p:cNvSpPr txBox="1"/>
          <p:nvPr/>
        </p:nvSpPr>
        <p:spPr>
          <a:xfrm>
            <a:off x="3888994" y="4022217"/>
            <a:ext cx="2345690" cy="299720"/>
          </a:xfrm>
          <a:prstGeom prst="rect">
            <a:avLst/>
          </a:prstGeom>
        </p:spPr>
        <p:txBody>
          <a:bodyPr vert="horz" wrap="square" lIns="0" tIns="12700" rIns="0" bIns="0" rtlCol="0">
            <a:spAutoFit/>
          </a:bodyPr>
          <a:lstStyle/>
          <a:p>
            <a:pPr marL="12700">
              <a:spcBef>
                <a:spcPts val="100"/>
              </a:spcBef>
            </a:pPr>
            <a:r>
              <a:rPr spc="-5" dirty="0">
                <a:latin typeface="Courier New"/>
                <a:cs typeface="Courier New"/>
              </a:rPr>
              <a:t>sub </a:t>
            </a:r>
            <a:r>
              <a:rPr spc="-10" dirty="0">
                <a:latin typeface="Courier New"/>
                <a:cs typeface="Courier New"/>
              </a:rPr>
              <a:t>$r5, $r4,</a:t>
            </a:r>
            <a:r>
              <a:rPr spc="-85" dirty="0">
                <a:latin typeface="Courier New"/>
                <a:cs typeface="Courier New"/>
              </a:rPr>
              <a:t> </a:t>
            </a:r>
            <a:r>
              <a:rPr spc="-15" dirty="0">
                <a:latin typeface="Courier New"/>
                <a:cs typeface="Courier New"/>
              </a:rPr>
              <a:t>$r3</a:t>
            </a:r>
            <a:endParaRPr>
              <a:latin typeface="Courier New"/>
              <a:cs typeface="Courier New"/>
            </a:endParaRPr>
          </a:p>
        </p:txBody>
      </p:sp>
      <p:sp>
        <p:nvSpPr>
          <p:cNvPr id="8" name="object 8"/>
          <p:cNvSpPr txBox="1"/>
          <p:nvPr/>
        </p:nvSpPr>
        <p:spPr>
          <a:xfrm>
            <a:off x="3888994" y="4900041"/>
            <a:ext cx="1393190" cy="299720"/>
          </a:xfrm>
          <a:prstGeom prst="rect">
            <a:avLst/>
          </a:prstGeom>
        </p:spPr>
        <p:txBody>
          <a:bodyPr vert="horz" wrap="square" lIns="0" tIns="12700" rIns="0" bIns="0" rtlCol="0">
            <a:spAutoFit/>
          </a:bodyPr>
          <a:lstStyle/>
          <a:p>
            <a:pPr marL="12700">
              <a:spcBef>
                <a:spcPts val="100"/>
              </a:spcBef>
            </a:pPr>
            <a:r>
              <a:rPr spc="-5" dirty="0">
                <a:latin typeface="Courier New"/>
                <a:cs typeface="Courier New"/>
              </a:rPr>
              <a:t>sw </a:t>
            </a:r>
            <a:r>
              <a:rPr spc="-10" dirty="0">
                <a:latin typeface="Courier New"/>
                <a:cs typeface="Courier New"/>
              </a:rPr>
              <a:t>$r5,</a:t>
            </a:r>
            <a:r>
              <a:rPr spc="-100" dirty="0">
                <a:latin typeface="Courier New"/>
                <a:cs typeface="Courier New"/>
              </a:rPr>
              <a:t> </a:t>
            </a:r>
            <a:r>
              <a:rPr spc="-5" dirty="0">
                <a:latin typeface="Courier New"/>
                <a:cs typeface="Courier New"/>
              </a:rPr>
              <a:t>&amp;a</a:t>
            </a:r>
            <a:endParaRPr dirty="0">
              <a:latin typeface="Courier New"/>
              <a:cs typeface="Courier New"/>
            </a:endParaRPr>
          </a:p>
        </p:txBody>
      </p:sp>
      <p:grpSp>
        <p:nvGrpSpPr>
          <p:cNvPr id="9" name="object 9"/>
          <p:cNvGrpSpPr/>
          <p:nvPr/>
        </p:nvGrpSpPr>
        <p:grpSpPr>
          <a:xfrm>
            <a:off x="7752207" y="116598"/>
            <a:ext cx="2388870" cy="792480"/>
            <a:chOff x="6228207" y="116598"/>
            <a:chExt cx="2388870" cy="792480"/>
          </a:xfrm>
        </p:grpSpPr>
        <p:sp>
          <p:nvSpPr>
            <p:cNvPr id="10" name="object 10"/>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p:nvPr/>
        </p:nvSpPr>
        <p:spPr>
          <a:xfrm>
            <a:off x="8624443" y="519176"/>
            <a:ext cx="1562100" cy="504625"/>
          </a:xfrm>
          <a:prstGeom prst="rect">
            <a:avLst/>
          </a:prstGeom>
        </p:spPr>
        <p:txBody>
          <a:bodyPr vert="horz" wrap="square" lIns="0" tIns="12065" rIns="0" bIns="0" rtlCol="0">
            <a:spAutoFit/>
          </a:bodyPr>
          <a:lstStyle/>
          <a:p>
            <a:pPr marL="12700">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13" name="object 13"/>
          <p:cNvSpPr txBox="1"/>
          <p:nvPr/>
        </p:nvSpPr>
        <p:spPr>
          <a:xfrm>
            <a:off x="8624443" y="613917"/>
            <a:ext cx="1527810" cy="406400"/>
          </a:xfrm>
          <a:prstGeom prst="rect">
            <a:avLst/>
          </a:prstGeom>
        </p:spPr>
        <p:txBody>
          <a:bodyPr vert="horz" wrap="square" lIns="0" tIns="12065" rIns="0" bIns="0" rtlCol="0">
            <a:spAutoFit/>
          </a:bodyPr>
          <a:lstStyle/>
          <a:p>
            <a:pPr marL="12700">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14" name="object 14"/>
          <p:cNvGrpSpPr/>
          <p:nvPr/>
        </p:nvGrpSpPr>
        <p:grpSpPr>
          <a:xfrm>
            <a:off x="8473440" y="97535"/>
            <a:ext cx="142240" cy="876300"/>
            <a:chOff x="6949440" y="97535"/>
            <a:chExt cx="142240" cy="876300"/>
          </a:xfrm>
        </p:grpSpPr>
        <p:sp>
          <p:nvSpPr>
            <p:cNvPr id="15" name="object 15"/>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9" name="object 19"/>
          <p:cNvSpPr txBox="1"/>
          <p:nvPr/>
        </p:nvSpPr>
        <p:spPr>
          <a:xfrm>
            <a:off x="5468873" y="6473216"/>
            <a:ext cx="1253490" cy="359073"/>
          </a:xfrm>
          <a:prstGeom prst="rect">
            <a:avLst/>
          </a:prstGeom>
        </p:spPr>
        <p:txBody>
          <a:bodyPr vert="horz" wrap="square" lIns="0" tIns="0" rIns="0" bIns="0" rtlCol="0">
            <a:spAutoFit/>
          </a:bodyPr>
          <a:lstStyle/>
          <a:p>
            <a:pPr marL="12700">
              <a:lnSpc>
                <a:spcPts val="1435"/>
              </a:lnSpc>
            </a:pPr>
            <a:r>
              <a:rPr sz="1400" spc="-10" dirty="0">
                <a:solidFill>
                  <a:srgbClr val="898989"/>
                </a:solidFill>
                <a:latin typeface="Carlito"/>
                <a:cs typeface="Carlito"/>
                <a:hlinkClick r:id="rId4"/>
              </a:rPr>
              <a:t>www.buk.edu.ng</a:t>
            </a:r>
            <a:endParaRPr sz="1400">
              <a:latin typeface="Carlito"/>
              <a:cs typeface="Carlito"/>
            </a:endParaRPr>
          </a:p>
        </p:txBody>
      </p:sp>
    </p:spTree>
    <p:extLst>
      <p:ext uri="{BB962C8B-B14F-4D97-AF65-F5344CB8AC3E}">
        <p14:creationId xmlns:p14="http://schemas.microsoft.com/office/powerpoint/2010/main" val="104106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smtClean="0"/>
              <a:t>Performance</a:t>
            </a:r>
            <a:endParaRPr lang="en-US" dirty="0"/>
          </a:p>
        </p:txBody>
      </p:sp>
      <p:sp>
        <p:nvSpPr>
          <p:cNvPr id="3" name="Content Placeholder 2"/>
          <p:cNvSpPr>
            <a:spLocks noGrp="1"/>
          </p:cNvSpPr>
          <p:nvPr>
            <p:ph idx="1"/>
          </p:nvPr>
        </p:nvSpPr>
        <p:spPr>
          <a:xfrm>
            <a:off x="677334" y="1496291"/>
            <a:ext cx="8596668" cy="4545071"/>
          </a:xfrm>
        </p:spPr>
        <p:txBody>
          <a:bodyPr/>
          <a:lstStyle/>
          <a:p>
            <a:r>
              <a:rPr lang="en-US" dirty="0" smtClean="0"/>
              <a:t> The execution of an instruction involves multiple stages these includes.</a:t>
            </a:r>
          </a:p>
          <a:p>
            <a:pPr marL="0" indent="0">
              <a:buNone/>
            </a:pPr>
            <a:r>
              <a:rPr lang="en-US" dirty="0"/>
              <a:t>	</a:t>
            </a:r>
            <a:r>
              <a:rPr lang="en-US" dirty="0" smtClean="0"/>
              <a:t>	</a:t>
            </a:r>
            <a:r>
              <a:rPr lang="en-US" sz="1400" dirty="0" smtClean="0"/>
              <a:t>Fetch the instruction </a:t>
            </a:r>
          </a:p>
          <a:p>
            <a:pPr marL="0" indent="0">
              <a:buNone/>
            </a:pPr>
            <a:r>
              <a:rPr lang="en-US" sz="1400" dirty="0" smtClean="0"/>
              <a:t>		Detect </a:t>
            </a:r>
            <a:r>
              <a:rPr lang="en-US" sz="1400" dirty="0"/>
              <a:t>the instruction </a:t>
            </a:r>
            <a:endParaRPr lang="en-US" sz="1400" dirty="0" smtClean="0"/>
          </a:p>
          <a:p>
            <a:pPr marL="0" indent="0">
              <a:buNone/>
            </a:pPr>
            <a:r>
              <a:rPr lang="en-US" sz="1400" dirty="0"/>
              <a:t>	</a:t>
            </a:r>
            <a:r>
              <a:rPr lang="en-US" sz="1400" dirty="0" smtClean="0"/>
              <a:t>	Execute </a:t>
            </a:r>
            <a:r>
              <a:rPr lang="en-US" sz="1400" dirty="0"/>
              <a:t>the instruction </a:t>
            </a:r>
            <a:endParaRPr lang="en-US" sz="1400" dirty="0" smtClean="0"/>
          </a:p>
          <a:p>
            <a:pPr marL="0" indent="0">
              <a:buNone/>
            </a:pPr>
            <a:r>
              <a:rPr lang="en-US" b="1" dirty="0" smtClean="0"/>
              <a:t>Pipelining: </a:t>
            </a:r>
            <a:r>
              <a:rPr lang="en-US" dirty="0" smtClean="0"/>
              <a:t>This enables a processor to work simultaneously on multiple instruction at same time by performing a different stage of each instruction at same time.</a:t>
            </a:r>
          </a:p>
          <a:p>
            <a:pPr marL="0" indent="0">
              <a:buNone/>
            </a:pPr>
            <a:r>
              <a:rPr lang="en-US" dirty="0" smtClean="0"/>
              <a:t>The processor overlaps operation by moving data's of instruction into a conceptual pipe with all stages been executed simultaneously.</a:t>
            </a:r>
          </a:p>
          <a:p>
            <a:pPr marL="0" indent="0">
              <a:buNone/>
            </a:pPr>
            <a:endParaRPr lang="en-US" dirty="0"/>
          </a:p>
          <a:p>
            <a:pPr>
              <a:buFont typeface="Wingdings" panose="05000000000000000000" pitchFamily="2" charset="2"/>
              <a:buChar char="Ø"/>
            </a:pPr>
            <a:r>
              <a:rPr lang="en-US" dirty="0" smtClean="0"/>
              <a:t>When an instruction is on decode another is on execute.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3124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a:t>Performance</a:t>
            </a:r>
          </a:p>
        </p:txBody>
      </p:sp>
      <p:sp>
        <p:nvSpPr>
          <p:cNvPr id="3" name="Content Placeholder 2"/>
          <p:cNvSpPr>
            <a:spLocks noGrp="1"/>
          </p:cNvSpPr>
          <p:nvPr>
            <p:ph idx="1"/>
          </p:nvPr>
        </p:nvSpPr>
        <p:spPr>
          <a:xfrm>
            <a:off x="677334" y="1427017"/>
            <a:ext cx="8596668" cy="4614345"/>
          </a:xfrm>
        </p:spPr>
        <p:txBody>
          <a:bodyPr/>
          <a:lstStyle/>
          <a:p>
            <a:r>
              <a:rPr lang="en-US" b="1" dirty="0"/>
              <a:t>Branch </a:t>
            </a:r>
            <a:r>
              <a:rPr lang="en-US" b="1" dirty="0" smtClean="0"/>
              <a:t>Prediction: </a:t>
            </a:r>
            <a:r>
              <a:rPr lang="en-US" dirty="0" smtClean="0"/>
              <a:t>This process looks ahead in the instruction code fetch from memory and predicts which instruction </a:t>
            </a:r>
            <a:r>
              <a:rPr lang="en-US" dirty="0"/>
              <a:t>o</a:t>
            </a:r>
            <a:r>
              <a:rPr lang="en-US" dirty="0" smtClean="0"/>
              <a:t>r group of instructions are likely to be executed next. If the processors guess right most of the time, it can pre-fetch the correct instruction and buffer them so that the processor is kept busy.</a:t>
            </a:r>
          </a:p>
          <a:p>
            <a:r>
              <a:rPr lang="en-US" b="1" dirty="0" smtClean="0"/>
              <a:t>Super Scale Execution: </a:t>
            </a:r>
            <a:r>
              <a:rPr lang="en-US" dirty="0" smtClean="0"/>
              <a:t>This is the ability to issue more than one instruction in every processor clock cycle. In effect multiple parallel pipeline are used.</a:t>
            </a:r>
          </a:p>
          <a:p>
            <a:r>
              <a:rPr lang="en-US" b="1" dirty="0" smtClean="0"/>
              <a:t>Data Flow Analysis: </a:t>
            </a:r>
            <a:r>
              <a:rPr lang="en-US" dirty="0" smtClean="0"/>
              <a:t>The processor analyses which instruction are dependent on each others result or data to create an optimal schedule of instruction</a:t>
            </a:r>
          </a:p>
          <a:p>
            <a:r>
              <a:rPr lang="en-US" b="1" dirty="0" smtClean="0"/>
              <a:t>Speculative Execution: </a:t>
            </a:r>
            <a:r>
              <a:rPr lang="en-US" dirty="0" smtClean="0"/>
              <a:t>combining both branch prediction and data flow analysis, some processor execute instruction ahead or their actually appearance in the program execution.</a:t>
            </a:r>
          </a:p>
          <a:p>
            <a:pPr marL="0" indent="0">
              <a:buNone/>
            </a:pPr>
            <a:r>
              <a:rPr lang="en-US" dirty="0" smtClean="0"/>
              <a:t>These and many more helps the processor very fast and keeps the process busy.</a:t>
            </a:r>
          </a:p>
          <a:p>
            <a:pPr marL="0" indent="0">
              <a:buNone/>
            </a:pPr>
            <a:endParaRPr lang="en-US" dirty="0"/>
          </a:p>
          <a:p>
            <a:endParaRPr lang="en-US" dirty="0" smtClean="0"/>
          </a:p>
        </p:txBody>
      </p:sp>
    </p:spTree>
    <p:extLst>
      <p:ext uri="{BB962C8B-B14F-4D97-AF65-F5344CB8AC3E}">
        <p14:creationId xmlns:p14="http://schemas.microsoft.com/office/powerpoint/2010/main" val="420508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Balance</a:t>
            </a:r>
            <a:endParaRPr lang="en-US" dirty="0"/>
          </a:p>
        </p:txBody>
      </p:sp>
      <p:sp>
        <p:nvSpPr>
          <p:cNvPr id="3" name="Content Placeholder 2"/>
          <p:cNvSpPr>
            <a:spLocks noGrp="1"/>
          </p:cNvSpPr>
          <p:nvPr>
            <p:ph idx="1"/>
          </p:nvPr>
        </p:nvSpPr>
        <p:spPr>
          <a:xfrm>
            <a:off x="677334" y="1717965"/>
            <a:ext cx="8596668" cy="4323398"/>
          </a:xfrm>
        </p:spPr>
        <p:txBody>
          <a:bodyPr/>
          <a:lstStyle/>
          <a:p>
            <a:r>
              <a:rPr lang="en-US" dirty="0"/>
              <a:t>While processor power has raced ahead at breakneck speed, other critical </a:t>
            </a:r>
            <a:r>
              <a:rPr lang="en-US" dirty="0" smtClean="0"/>
              <a:t>components of </a:t>
            </a:r>
            <a:r>
              <a:rPr lang="en-US" dirty="0"/>
              <a:t>the computer have not kept up. The result is a need to look for </a:t>
            </a:r>
            <a:r>
              <a:rPr lang="en-US" dirty="0" smtClean="0"/>
              <a:t>performance balance</a:t>
            </a:r>
            <a:r>
              <a:rPr lang="en-US" dirty="0"/>
              <a:t>: an adjustment/tuning of the organization and architecture to </a:t>
            </a:r>
            <a:r>
              <a:rPr lang="en-US" dirty="0" smtClean="0"/>
              <a:t>compensate for </a:t>
            </a:r>
            <a:r>
              <a:rPr lang="en-US" dirty="0"/>
              <a:t>the mismatch among the capabilities of the various components</a:t>
            </a:r>
            <a:r>
              <a:rPr lang="en-US" dirty="0" smtClean="0"/>
              <a:t>.</a:t>
            </a:r>
          </a:p>
          <a:p>
            <a:r>
              <a:rPr lang="en-US" dirty="0"/>
              <a:t>If memory or the pathway fails to keep pace with the processor’s </a:t>
            </a:r>
            <a:r>
              <a:rPr lang="en-US" dirty="0" smtClean="0"/>
              <a:t>insistent demands, </a:t>
            </a:r>
            <a:r>
              <a:rPr lang="en-US" dirty="0"/>
              <a:t>the processor stalls in a wait state, and valuable processing time is </a:t>
            </a:r>
            <a:r>
              <a:rPr lang="en-US" dirty="0" smtClean="0"/>
              <a:t>lost. </a:t>
            </a:r>
          </a:p>
          <a:p>
            <a:r>
              <a:rPr lang="en-US" dirty="0" smtClean="0"/>
              <a:t>A </a:t>
            </a:r>
            <a:r>
              <a:rPr lang="en-US" dirty="0"/>
              <a:t>system architect can attack this problem in a number of ways, all of </a:t>
            </a:r>
            <a:r>
              <a:rPr lang="en-US" dirty="0" smtClean="0"/>
              <a:t>which are </a:t>
            </a:r>
            <a:r>
              <a:rPr lang="en-US" dirty="0"/>
              <a:t>reflected in contemporary computer designs. </a:t>
            </a:r>
          </a:p>
        </p:txBody>
      </p:sp>
    </p:spTree>
    <p:extLst>
      <p:ext uri="{BB962C8B-B14F-4D97-AF65-F5344CB8AC3E}">
        <p14:creationId xmlns:p14="http://schemas.microsoft.com/office/powerpoint/2010/main" val="1805671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4182"/>
            <a:ext cx="8596668" cy="775854"/>
          </a:xfrm>
        </p:spPr>
        <p:txBody>
          <a:bodyPr/>
          <a:lstStyle/>
          <a:p>
            <a:r>
              <a:rPr lang="en-US" dirty="0"/>
              <a:t>Performance Balance</a:t>
            </a:r>
          </a:p>
        </p:txBody>
      </p:sp>
      <p:sp>
        <p:nvSpPr>
          <p:cNvPr id="3" name="Content Placeholder 2"/>
          <p:cNvSpPr>
            <a:spLocks noGrp="1"/>
          </p:cNvSpPr>
          <p:nvPr>
            <p:ph idx="1"/>
          </p:nvPr>
        </p:nvSpPr>
        <p:spPr>
          <a:xfrm>
            <a:off x="677334" y="1510145"/>
            <a:ext cx="8596668" cy="4531217"/>
          </a:xfrm>
        </p:spPr>
        <p:txBody>
          <a:bodyPr/>
          <a:lstStyle/>
          <a:p>
            <a:r>
              <a:rPr lang="en-US" dirty="0"/>
              <a:t>Increase the interconnect bandwidth between processors and memory by </a:t>
            </a:r>
            <a:r>
              <a:rPr lang="en-US" dirty="0" smtClean="0"/>
              <a:t>using higher-speed </a:t>
            </a:r>
            <a:r>
              <a:rPr lang="en-US" dirty="0"/>
              <a:t>buses and a hierarchy of buses to buffer and structure data flow</a:t>
            </a:r>
            <a:r>
              <a:rPr lang="en-US" dirty="0" smtClean="0"/>
              <a:t>.</a:t>
            </a:r>
          </a:p>
          <a:p>
            <a:r>
              <a:rPr lang="en-US" dirty="0"/>
              <a:t>Reduce the frequency of memory access by incorporating increasingly </a:t>
            </a:r>
            <a:r>
              <a:rPr lang="en-US" dirty="0" smtClean="0"/>
              <a:t>complex and </a:t>
            </a:r>
            <a:r>
              <a:rPr lang="en-US" dirty="0"/>
              <a:t>efficient cache structures between the processor and main </a:t>
            </a:r>
            <a:r>
              <a:rPr lang="en-US" dirty="0" smtClean="0"/>
              <a:t>memory. This </a:t>
            </a:r>
            <a:r>
              <a:rPr lang="en-US" dirty="0"/>
              <a:t>includes the incorporation of one or more caches on the processor chip </a:t>
            </a:r>
            <a:r>
              <a:rPr lang="en-US" dirty="0" smtClean="0"/>
              <a:t>as well </a:t>
            </a:r>
            <a:r>
              <a:rPr lang="en-US" dirty="0"/>
              <a:t>as on an off-chip cache close to the processor chip</a:t>
            </a:r>
            <a:r>
              <a:rPr lang="en-US" dirty="0" smtClean="0"/>
              <a:t>.</a:t>
            </a:r>
          </a:p>
          <a:p>
            <a:r>
              <a:rPr lang="en-US" dirty="0" smtClean="0"/>
              <a:t>Change </a:t>
            </a:r>
            <a:r>
              <a:rPr lang="en-US" dirty="0"/>
              <a:t>the DRAM interface to make it more efficient by including a </a:t>
            </a:r>
            <a:r>
              <a:rPr lang="en-US" dirty="0" smtClean="0"/>
              <a:t>cache1 or </a:t>
            </a:r>
            <a:r>
              <a:rPr lang="en-US" dirty="0"/>
              <a:t>other buffering scheme on the DRAM chip.</a:t>
            </a:r>
          </a:p>
        </p:txBody>
      </p:sp>
    </p:spTree>
    <p:extLst>
      <p:ext uri="{BB962C8B-B14F-4D97-AF65-F5344CB8AC3E}">
        <p14:creationId xmlns:p14="http://schemas.microsoft.com/office/powerpoint/2010/main" val="94173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03564"/>
          </a:xfrm>
        </p:spPr>
        <p:txBody>
          <a:bodyPr/>
          <a:lstStyle/>
          <a:p>
            <a:r>
              <a:rPr lang="en-US" dirty="0" smtClean="0"/>
              <a:t>Execution Cycle</a:t>
            </a:r>
            <a:endParaRPr lang="en-US" dirty="0"/>
          </a:p>
        </p:txBody>
      </p:sp>
      <p:sp>
        <p:nvSpPr>
          <p:cNvPr id="3" name="Content Placeholder 2"/>
          <p:cNvSpPr>
            <a:spLocks noGrp="1"/>
          </p:cNvSpPr>
          <p:nvPr>
            <p:ph idx="1"/>
          </p:nvPr>
        </p:nvSpPr>
        <p:spPr>
          <a:xfrm>
            <a:off x="677334" y="1233055"/>
            <a:ext cx="8596668" cy="4808307"/>
          </a:xfrm>
        </p:spPr>
        <p:txBody>
          <a:bodyPr>
            <a:normAutofit/>
          </a:bodyPr>
          <a:lstStyle/>
          <a:p>
            <a:r>
              <a:rPr lang="en-US" dirty="0"/>
              <a:t>In evaluating processor hardware and setting requirements for new systems, </a:t>
            </a:r>
            <a:r>
              <a:rPr lang="en-US" dirty="0" smtClean="0"/>
              <a:t>performance is </a:t>
            </a:r>
            <a:r>
              <a:rPr lang="en-US" dirty="0"/>
              <a:t>one of the key parameters to consider, along with cost, size, </a:t>
            </a:r>
            <a:r>
              <a:rPr lang="en-US" dirty="0" smtClean="0"/>
              <a:t>security, reliability</a:t>
            </a:r>
            <a:r>
              <a:rPr lang="en-US" dirty="0"/>
              <a:t>, and, in some cases, power consumption</a:t>
            </a:r>
            <a:r>
              <a:rPr lang="en-US" dirty="0" smtClean="0"/>
              <a:t>.</a:t>
            </a:r>
          </a:p>
          <a:p>
            <a:r>
              <a:rPr lang="en-US" dirty="0" smtClean="0"/>
              <a:t>In measuring processor and performance speed </a:t>
            </a:r>
            <a:r>
              <a:rPr lang="en-US" dirty="0"/>
              <a:t>we look at some traditional measures of processor speed</a:t>
            </a:r>
            <a:r>
              <a:rPr lang="en-US" dirty="0" smtClean="0"/>
              <a:t>.</a:t>
            </a:r>
          </a:p>
          <a:p>
            <a:r>
              <a:rPr lang="en-US" b="1" dirty="0"/>
              <a:t>Clock </a:t>
            </a:r>
            <a:r>
              <a:rPr lang="en-US" b="1" dirty="0" smtClean="0"/>
              <a:t>Speed/Clock Circle: </a:t>
            </a:r>
            <a:r>
              <a:rPr lang="en-US" dirty="0"/>
              <a:t>Operations performed by a processor, such as fetching an instruction, decoding </a:t>
            </a:r>
            <a:r>
              <a:rPr lang="en-US" dirty="0" smtClean="0"/>
              <a:t>the instruction</a:t>
            </a:r>
            <a:r>
              <a:rPr lang="en-US" dirty="0"/>
              <a:t>, performing an arithmetic operation, and so on, are governed by a </a:t>
            </a:r>
            <a:r>
              <a:rPr lang="en-US" dirty="0" smtClean="0"/>
              <a:t>system clock</a:t>
            </a:r>
            <a:r>
              <a:rPr lang="en-US" dirty="0"/>
              <a:t>. Typically, all operations begin with the pulse of the clock. Thus, at the </a:t>
            </a:r>
            <a:r>
              <a:rPr lang="en-US" dirty="0" smtClean="0"/>
              <a:t>most fundamental </a:t>
            </a:r>
            <a:r>
              <a:rPr lang="en-US" dirty="0"/>
              <a:t>level, the speed of a processor is dictated by the pulse frequency </a:t>
            </a:r>
            <a:r>
              <a:rPr lang="en-US" dirty="0" smtClean="0"/>
              <a:t>produced by </a:t>
            </a:r>
            <a:r>
              <a:rPr lang="en-US" dirty="0"/>
              <a:t>the clock, measured in cycles per second, or Hertz (Hz</a:t>
            </a:r>
            <a:r>
              <a:rPr lang="en-US" dirty="0" smtClean="0"/>
              <a:t>).</a:t>
            </a:r>
            <a:endParaRPr lang="en-US" dirty="0"/>
          </a:p>
          <a:p>
            <a:r>
              <a:rPr lang="en-US" dirty="0"/>
              <a:t>Everything computer does must be completed before the start of the next cycle (</a:t>
            </a:r>
            <a:r>
              <a:rPr lang="en-US" dirty="0" err="1"/>
              <a:t>altho</a:t>
            </a:r>
            <a:r>
              <a:rPr lang="en-US" dirty="0"/>
              <a:t> program execution could be pipelined – split up) – A machine running at 5GHz receives 5 x 109 clock signals per second (one pulse lasts 0.0000000005 seconds) </a:t>
            </a:r>
          </a:p>
        </p:txBody>
      </p:sp>
    </p:spTree>
    <p:extLst>
      <p:ext uri="{BB962C8B-B14F-4D97-AF65-F5344CB8AC3E}">
        <p14:creationId xmlns:p14="http://schemas.microsoft.com/office/powerpoint/2010/main" val="68042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a:t>Execution Cycle</a:t>
            </a:r>
          </a:p>
        </p:txBody>
      </p:sp>
      <p:sp>
        <p:nvSpPr>
          <p:cNvPr id="3" name="Content Placeholder 2"/>
          <p:cNvSpPr>
            <a:spLocks noGrp="1"/>
          </p:cNvSpPr>
          <p:nvPr>
            <p:ph idx="1"/>
          </p:nvPr>
        </p:nvSpPr>
        <p:spPr>
          <a:xfrm>
            <a:off x="677334" y="1385455"/>
            <a:ext cx="8596668" cy="4655907"/>
          </a:xfrm>
        </p:spPr>
        <p:txBody>
          <a:bodyPr/>
          <a:lstStyle/>
          <a:p>
            <a:r>
              <a:rPr lang="en-US" dirty="0"/>
              <a:t>The execution of an instruction involves a number of discrete steps, such </a:t>
            </a:r>
            <a:r>
              <a:rPr lang="en-US" dirty="0" smtClean="0"/>
              <a:t>as fetching </a:t>
            </a:r>
            <a:r>
              <a:rPr lang="en-US" dirty="0"/>
              <a:t>the instruction from memory, decoding the various portions of the </a:t>
            </a:r>
            <a:r>
              <a:rPr lang="en-US" dirty="0" smtClean="0"/>
              <a:t>instruction, loading </a:t>
            </a:r>
            <a:r>
              <a:rPr lang="en-US" dirty="0"/>
              <a:t>and storing data, and performing arithmetic and logical </a:t>
            </a:r>
            <a:r>
              <a:rPr lang="en-US" dirty="0" smtClean="0"/>
              <a:t>operations. Thus</a:t>
            </a:r>
            <a:r>
              <a:rPr lang="en-US" dirty="0"/>
              <a:t>, most instructions on most processors require multiple clock cycles to </a:t>
            </a:r>
            <a:r>
              <a:rPr lang="en-US" dirty="0" smtClean="0"/>
              <a:t>complete. Some </a:t>
            </a:r>
            <a:r>
              <a:rPr lang="en-US" dirty="0"/>
              <a:t>instructions may take only a few cycles, while others require dozens. </a:t>
            </a:r>
            <a:r>
              <a:rPr lang="en-US" dirty="0" smtClean="0"/>
              <a:t>In addition</a:t>
            </a:r>
            <a:r>
              <a:rPr lang="en-US" dirty="0"/>
              <a:t>, when pipelining is used, multiple instructions are being executed simultaneously</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Time</a:t>
            </a:r>
            <a:endParaRPr lang="en-US" dirty="0"/>
          </a:p>
          <a:p>
            <a:r>
              <a:rPr lang="en-US" dirty="0"/>
              <a:t>Usually called the Fetch-Decode-Execute cycle </a:t>
            </a:r>
          </a:p>
        </p:txBody>
      </p:sp>
      <p:grpSp>
        <p:nvGrpSpPr>
          <p:cNvPr id="4" name="object 12"/>
          <p:cNvGrpSpPr/>
          <p:nvPr/>
        </p:nvGrpSpPr>
        <p:grpSpPr>
          <a:xfrm>
            <a:off x="677334" y="3429000"/>
            <a:ext cx="7603363" cy="1368425"/>
            <a:chOff x="929639" y="2708910"/>
            <a:chExt cx="7603363" cy="1368425"/>
          </a:xfrm>
        </p:grpSpPr>
        <p:sp>
          <p:nvSpPr>
            <p:cNvPr id="5" name="object 13"/>
            <p:cNvSpPr/>
            <p:nvPr/>
          </p:nvSpPr>
          <p:spPr>
            <a:xfrm>
              <a:off x="929639" y="3034284"/>
              <a:ext cx="1164336" cy="61417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14"/>
            <p:cNvSpPr/>
            <p:nvPr/>
          </p:nvSpPr>
          <p:spPr>
            <a:xfrm>
              <a:off x="971600" y="3068955"/>
              <a:ext cx="1080135" cy="504190"/>
            </a:xfrm>
            <a:custGeom>
              <a:avLst/>
              <a:gdLst/>
              <a:ahLst/>
              <a:cxnLst/>
              <a:rect l="l" t="t" r="r" b="b"/>
              <a:pathLst>
                <a:path w="1080135" h="504189">
                  <a:moveTo>
                    <a:pt x="0" y="504063"/>
                  </a:moveTo>
                  <a:lnTo>
                    <a:pt x="540080" y="504063"/>
                  </a:lnTo>
                  <a:lnTo>
                    <a:pt x="540080" y="0"/>
                  </a:lnTo>
                  <a:lnTo>
                    <a:pt x="1080084" y="0"/>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15"/>
            <p:cNvSpPr/>
            <p:nvPr/>
          </p:nvSpPr>
          <p:spPr>
            <a:xfrm>
              <a:off x="1505711" y="3034284"/>
              <a:ext cx="1164336" cy="61417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16"/>
            <p:cNvSpPr/>
            <p:nvPr/>
          </p:nvSpPr>
          <p:spPr>
            <a:xfrm>
              <a:off x="1547621" y="3068955"/>
              <a:ext cx="1080135" cy="504190"/>
            </a:xfrm>
            <a:custGeom>
              <a:avLst/>
              <a:gdLst/>
              <a:ahLst/>
              <a:cxnLst/>
              <a:rect l="l" t="t" r="r" b="b"/>
              <a:pathLst>
                <a:path w="1080135" h="504189">
                  <a:moveTo>
                    <a:pt x="0" y="0"/>
                  </a:moveTo>
                  <a:lnTo>
                    <a:pt x="540130" y="0"/>
                  </a:lnTo>
                  <a:lnTo>
                    <a:pt x="540130" y="504063"/>
                  </a:lnTo>
                  <a:lnTo>
                    <a:pt x="1080135" y="504063"/>
                  </a:lnTo>
                </a:path>
              </a:pathLst>
            </a:custGeom>
            <a:ln w="25399">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17"/>
            <p:cNvSpPr/>
            <p:nvPr/>
          </p:nvSpPr>
          <p:spPr>
            <a:xfrm>
              <a:off x="2081783" y="3034284"/>
              <a:ext cx="1164336" cy="61417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8"/>
            <p:cNvSpPr/>
            <p:nvPr/>
          </p:nvSpPr>
          <p:spPr>
            <a:xfrm>
              <a:off x="2123693" y="3068955"/>
              <a:ext cx="1080135" cy="504190"/>
            </a:xfrm>
            <a:custGeom>
              <a:avLst/>
              <a:gdLst/>
              <a:ahLst/>
              <a:cxnLst/>
              <a:rect l="l" t="t" r="r" b="b"/>
              <a:pathLst>
                <a:path w="1080135" h="504189">
                  <a:moveTo>
                    <a:pt x="0" y="504063"/>
                  </a:moveTo>
                  <a:lnTo>
                    <a:pt x="540131" y="504063"/>
                  </a:lnTo>
                  <a:lnTo>
                    <a:pt x="540131" y="0"/>
                  </a:lnTo>
                  <a:lnTo>
                    <a:pt x="1080135" y="0"/>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9"/>
            <p:cNvSpPr/>
            <p:nvPr/>
          </p:nvSpPr>
          <p:spPr>
            <a:xfrm>
              <a:off x="2657855" y="3034284"/>
              <a:ext cx="1164336" cy="61417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20"/>
            <p:cNvSpPr/>
            <p:nvPr/>
          </p:nvSpPr>
          <p:spPr>
            <a:xfrm>
              <a:off x="2699766" y="3068955"/>
              <a:ext cx="1080135" cy="504190"/>
            </a:xfrm>
            <a:custGeom>
              <a:avLst/>
              <a:gdLst/>
              <a:ahLst/>
              <a:cxnLst/>
              <a:rect l="l" t="t" r="r" b="b"/>
              <a:pathLst>
                <a:path w="1080135" h="504189">
                  <a:moveTo>
                    <a:pt x="0" y="0"/>
                  </a:moveTo>
                  <a:lnTo>
                    <a:pt x="540131" y="0"/>
                  </a:lnTo>
                  <a:lnTo>
                    <a:pt x="540131" y="504063"/>
                  </a:lnTo>
                  <a:lnTo>
                    <a:pt x="1080134" y="504063"/>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21"/>
            <p:cNvSpPr/>
            <p:nvPr/>
          </p:nvSpPr>
          <p:spPr>
            <a:xfrm>
              <a:off x="3233927" y="3034284"/>
              <a:ext cx="1164336" cy="61417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22"/>
            <p:cNvSpPr/>
            <p:nvPr/>
          </p:nvSpPr>
          <p:spPr>
            <a:xfrm>
              <a:off x="3275838" y="3068955"/>
              <a:ext cx="1080135" cy="504190"/>
            </a:xfrm>
            <a:custGeom>
              <a:avLst/>
              <a:gdLst/>
              <a:ahLst/>
              <a:cxnLst/>
              <a:rect l="l" t="t" r="r" b="b"/>
              <a:pathLst>
                <a:path w="1080135" h="504189">
                  <a:moveTo>
                    <a:pt x="0" y="504063"/>
                  </a:moveTo>
                  <a:lnTo>
                    <a:pt x="540131" y="504063"/>
                  </a:lnTo>
                  <a:lnTo>
                    <a:pt x="540131" y="0"/>
                  </a:lnTo>
                  <a:lnTo>
                    <a:pt x="1080135" y="0"/>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23"/>
            <p:cNvSpPr/>
            <p:nvPr/>
          </p:nvSpPr>
          <p:spPr>
            <a:xfrm>
              <a:off x="3810000" y="3034284"/>
              <a:ext cx="1164336" cy="61417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24"/>
            <p:cNvSpPr/>
            <p:nvPr/>
          </p:nvSpPr>
          <p:spPr>
            <a:xfrm>
              <a:off x="3851910" y="3068955"/>
              <a:ext cx="1080135" cy="504190"/>
            </a:xfrm>
            <a:custGeom>
              <a:avLst/>
              <a:gdLst/>
              <a:ahLst/>
              <a:cxnLst/>
              <a:rect l="l" t="t" r="r" b="b"/>
              <a:pathLst>
                <a:path w="1080135" h="504189">
                  <a:moveTo>
                    <a:pt x="0" y="0"/>
                  </a:moveTo>
                  <a:lnTo>
                    <a:pt x="540130" y="0"/>
                  </a:lnTo>
                  <a:lnTo>
                    <a:pt x="540130" y="504063"/>
                  </a:lnTo>
                  <a:lnTo>
                    <a:pt x="1080135" y="504063"/>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25"/>
            <p:cNvSpPr/>
            <p:nvPr/>
          </p:nvSpPr>
          <p:spPr>
            <a:xfrm>
              <a:off x="4386072" y="3034284"/>
              <a:ext cx="1164336" cy="61417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26"/>
            <p:cNvSpPr/>
            <p:nvPr/>
          </p:nvSpPr>
          <p:spPr>
            <a:xfrm>
              <a:off x="4427981" y="3068955"/>
              <a:ext cx="1080135" cy="504190"/>
            </a:xfrm>
            <a:custGeom>
              <a:avLst/>
              <a:gdLst/>
              <a:ahLst/>
              <a:cxnLst/>
              <a:rect l="l" t="t" r="r" b="b"/>
              <a:pathLst>
                <a:path w="1080135" h="504189">
                  <a:moveTo>
                    <a:pt x="0" y="504063"/>
                  </a:moveTo>
                  <a:lnTo>
                    <a:pt x="540003" y="504063"/>
                  </a:lnTo>
                  <a:lnTo>
                    <a:pt x="540003" y="0"/>
                  </a:lnTo>
                  <a:lnTo>
                    <a:pt x="1080134" y="0"/>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27"/>
            <p:cNvSpPr/>
            <p:nvPr/>
          </p:nvSpPr>
          <p:spPr>
            <a:xfrm>
              <a:off x="4960619" y="3034284"/>
              <a:ext cx="1165860" cy="614171"/>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28"/>
            <p:cNvSpPr/>
            <p:nvPr/>
          </p:nvSpPr>
          <p:spPr>
            <a:xfrm>
              <a:off x="5004054" y="3068955"/>
              <a:ext cx="1080135" cy="504190"/>
            </a:xfrm>
            <a:custGeom>
              <a:avLst/>
              <a:gdLst/>
              <a:ahLst/>
              <a:cxnLst/>
              <a:rect l="l" t="t" r="r" b="b"/>
              <a:pathLst>
                <a:path w="1080135" h="504189">
                  <a:moveTo>
                    <a:pt x="0" y="0"/>
                  </a:moveTo>
                  <a:lnTo>
                    <a:pt x="540004" y="0"/>
                  </a:lnTo>
                  <a:lnTo>
                    <a:pt x="540004" y="504063"/>
                  </a:lnTo>
                  <a:lnTo>
                    <a:pt x="1080135" y="504063"/>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29"/>
            <p:cNvSpPr/>
            <p:nvPr/>
          </p:nvSpPr>
          <p:spPr>
            <a:xfrm>
              <a:off x="5536692" y="3034284"/>
              <a:ext cx="1165860" cy="614171"/>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30"/>
            <p:cNvSpPr/>
            <p:nvPr/>
          </p:nvSpPr>
          <p:spPr>
            <a:xfrm>
              <a:off x="5580125" y="3068955"/>
              <a:ext cx="1080135" cy="504190"/>
            </a:xfrm>
            <a:custGeom>
              <a:avLst/>
              <a:gdLst/>
              <a:ahLst/>
              <a:cxnLst/>
              <a:rect l="l" t="t" r="r" b="b"/>
              <a:pathLst>
                <a:path w="1080134" h="504189">
                  <a:moveTo>
                    <a:pt x="0" y="504063"/>
                  </a:moveTo>
                  <a:lnTo>
                    <a:pt x="540003" y="504063"/>
                  </a:lnTo>
                  <a:lnTo>
                    <a:pt x="540003" y="0"/>
                  </a:lnTo>
                  <a:lnTo>
                    <a:pt x="1080134" y="0"/>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31"/>
            <p:cNvSpPr/>
            <p:nvPr/>
          </p:nvSpPr>
          <p:spPr>
            <a:xfrm>
              <a:off x="6112763" y="3034284"/>
              <a:ext cx="1165860" cy="614171"/>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32"/>
            <p:cNvSpPr/>
            <p:nvPr/>
          </p:nvSpPr>
          <p:spPr>
            <a:xfrm>
              <a:off x="6156198" y="3068955"/>
              <a:ext cx="1080135" cy="504190"/>
            </a:xfrm>
            <a:custGeom>
              <a:avLst/>
              <a:gdLst/>
              <a:ahLst/>
              <a:cxnLst/>
              <a:rect l="l" t="t" r="r" b="b"/>
              <a:pathLst>
                <a:path w="1080134" h="504189">
                  <a:moveTo>
                    <a:pt x="0" y="0"/>
                  </a:moveTo>
                  <a:lnTo>
                    <a:pt x="540003" y="0"/>
                  </a:lnTo>
                  <a:lnTo>
                    <a:pt x="540003" y="504063"/>
                  </a:lnTo>
                  <a:lnTo>
                    <a:pt x="1080134" y="504063"/>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33"/>
            <p:cNvSpPr/>
            <p:nvPr/>
          </p:nvSpPr>
          <p:spPr>
            <a:xfrm>
              <a:off x="6688836" y="3034284"/>
              <a:ext cx="1165859" cy="614171"/>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34"/>
            <p:cNvSpPr/>
            <p:nvPr/>
          </p:nvSpPr>
          <p:spPr>
            <a:xfrm>
              <a:off x="6732269" y="3068955"/>
              <a:ext cx="1080135" cy="504190"/>
            </a:xfrm>
            <a:custGeom>
              <a:avLst/>
              <a:gdLst/>
              <a:ahLst/>
              <a:cxnLst/>
              <a:rect l="l" t="t" r="r" b="b"/>
              <a:pathLst>
                <a:path w="1080134" h="504189">
                  <a:moveTo>
                    <a:pt x="0" y="504063"/>
                  </a:moveTo>
                  <a:lnTo>
                    <a:pt x="540003" y="504063"/>
                  </a:lnTo>
                  <a:lnTo>
                    <a:pt x="540003" y="0"/>
                  </a:lnTo>
                  <a:lnTo>
                    <a:pt x="1080134" y="0"/>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35"/>
            <p:cNvSpPr/>
            <p:nvPr/>
          </p:nvSpPr>
          <p:spPr>
            <a:xfrm>
              <a:off x="7264907" y="3034284"/>
              <a:ext cx="1165859" cy="614171"/>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36"/>
            <p:cNvSpPr/>
            <p:nvPr/>
          </p:nvSpPr>
          <p:spPr>
            <a:xfrm>
              <a:off x="7308342" y="3068955"/>
              <a:ext cx="1080135" cy="504190"/>
            </a:xfrm>
            <a:custGeom>
              <a:avLst/>
              <a:gdLst/>
              <a:ahLst/>
              <a:cxnLst/>
              <a:rect l="l" t="t" r="r" b="b"/>
              <a:pathLst>
                <a:path w="1080134" h="504189">
                  <a:moveTo>
                    <a:pt x="0" y="0"/>
                  </a:moveTo>
                  <a:lnTo>
                    <a:pt x="540003" y="0"/>
                  </a:lnTo>
                  <a:lnTo>
                    <a:pt x="540003" y="504063"/>
                  </a:lnTo>
                  <a:lnTo>
                    <a:pt x="1080134" y="504063"/>
                  </a:lnTo>
                </a:path>
              </a:pathLst>
            </a:custGeom>
            <a:ln w="254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37"/>
            <p:cNvSpPr/>
            <p:nvPr/>
          </p:nvSpPr>
          <p:spPr>
            <a:xfrm>
              <a:off x="1475612" y="2708910"/>
              <a:ext cx="0" cy="1368425"/>
            </a:xfrm>
            <a:custGeom>
              <a:avLst/>
              <a:gdLst/>
              <a:ahLst/>
              <a:cxnLst/>
              <a:rect l="l" t="t" r="r" b="b"/>
              <a:pathLst>
                <a:path h="1368425">
                  <a:moveTo>
                    <a:pt x="0" y="0"/>
                  </a:moveTo>
                  <a:lnTo>
                    <a:pt x="0" y="1368170"/>
                  </a:lnTo>
                </a:path>
              </a:pathLst>
            </a:custGeom>
            <a:ln w="9525">
              <a:solidFill>
                <a:srgbClr val="000000"/>
              </a:solidFill>
              <a:prstDash val="sysDot"/>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38"/>
            <p:cNvSpPr/>
            <p:nvPr/>
          </p:nvSpPr>
          <p:spPr>
            <a:xfrm>
              <a:off x="2627757" y="2708910"/>
              <a:ext cx="4608830" cy="1368425"/>
            </a:xfrm>
            <a:custGeom>
              <a:avLst/>
              <a:gdLst/>
              <a:ahLst/>
              <a:cxnLst/>
              <a:rect l="l" t="t" r="r" b="b"/>
              <a:pathLst>
                <a:path w="4608830" h="1368425">
                  <a:moveTo>
                    <a:pt x="0" y="0"/>
                  </a:moveTo>
                  <a:lnTo>
                    <a:pt x="0" y="1368170"/>
                  </a:lnTo>
                </a:path>
                <a:path w="4608830" h="1368425">
                  <a:moveTo>
                    <a:pt x="1152144" y="0"/>
                  </a:moveTo>
                  <a:lnTo>
                    <a:pt x="1152144" y="1368170"/>
                  </a:lnTo>
                </a:path>
                <a:path w="4608830" h="1368425">
                  <a:moveTo>
                    <a:pt x="2304288" y="0"/>
                  </a:moveTo>
                  <a:lnTo>
                    <a:pt x="2304288" y="1368170"/>
                  </a:lnTo>
                </a:path>
                <a:path w="4608830" h="1368425">
                  <a:moveTo>
                    <a:pt x="3456431" y="0"/>
                  </a:moveTo>
                  <a:lnTo>
                    <a:pt x="3456431" y="1368170"/>
                  </a:lnTo>
                </a:path>
                <a:path w="4608830" h="1368425">
                  <a:moveTo>
                    <a:pt x="4608576" y="0"/>
                  </a:moveTo>
                  <a:lnTo>
                    <a:pt x="4608576" y="1368170"/>
                  </a:lnTo>
                </a:path>
              </a:pathLst>
            </a:custGeom>
            <a:ln w="9525">
              <a:solidFill>
                <a:srgbClr val="000000"/>
              </a:solidFill>
              <a:prstDash val="sysDash"/>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39"/>
            <p:cNvSpPr/>
            <p:nvPr/>
          </p:nvSpPr>
          <p:spPr>
            <a:xfrm>
              <a:off x="7596377" y="3894963"/>
              <a:ext cx="936625" cy="76200"/>
            </a:xfrm>
            <a:custGeom>
              <a:avLst/>
              <a:gdLst/>
              <a:ahLst/>
              <a:cxnLst/>
              <a:rect l="l" t="t" r="r" b="b"/>
              <a:pathLst>
                <a:path w="936625" h="76200">
                  <a:moveTo>
                    <a:pt x="859917" y="0"/>
                  </a:moveTo>
                  <a:lnTo>
                    <a:pt x="859917" y="76200"/>
                  </a:lnTo>
                  <a:lnTo>
                    <a:pt x="923417" y="44450"/>
                  </a:lnTo>
                  <a:lnTo>
                    <a:pt x="872617" y="44450"/>
                  </a:lnTo>
                  <a:lnTo>
                    <a:pt x="872617" y="31750"/>
                  </a:lnTo>
                  <a:lnTo>
                    <a:pt x="923417" y="31750"/>
                  </a:lnTo>
                  <a:lnTo>
                    <a:pt x="859917" y="0"/>
                  </a:lnTo>
                  <a:close/>
                </a:path>
                <a:path w="936625" h="76200">
                  <a:moveTo>
                    <a:pt x="859917" y="31750"/>
                  </a:moveTo>
                  <a:lnTo>
                    <a:pt x="0" y="31750"/>
                  </a:lnTo>
                  <a:lnTo>
                    <a:pt x="0" y="44450"/>
                  </a:lnTo>
                  <a:lnTo>
                    <a:pt x="859917" y="44450"/>
                  </a:lnTo>
                  <a:lnTo>
                    <a:pt x="859917" y="31750"/>
                  </a:lnTo>
                  <a:close/>
                </a:path>
                <a:path w="936625" h="76200">
                  <a:moveTo>
                    <a:pt x="923417" y="31750"/>
                  </a:moveTo>
                  <a:lnTo>
                    <a:pt x="872617" y="31750"/>
                  </a:lnTo>
                  <a:lnTo>
                    <a:pt x="872617" y="44450"/>
                  </a:lnTo>
                  <a:lnTo>
                    <a:pt x="923417" y="44450"/>
                  </a:lnTo>
                  <a:lnTo>
                    <a:pt x="936117" y="38100"/>
                  </a:lnTo>
                  <a:lnTo>
                    <a:pt x="923417" y="3175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24437281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1516</TotalTime>
  <Words>2885</Words>
  <Application>Microsoft Office PowerPoint</Application>
  <PresentationFormat>Widescreen</PresentationFormat>
  <Paragraphs>338</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Carlito</vt:lpstr>
      <vt:lpstr>Courier New</vt:lpstr>
      <vt:lpstr>Times New Roman</vt:lpstr>
      <vt:lpstr>Trebuchet MS</vt:lpstr>
      <vt:lpstr>Wingdings</vt:lpstr>
      <vt:lpstr>Wingdings 3</vt:lpstr>
      <vt:lpstr>Facet</vt:lpstr>
      <vt:lpstr>PowerPoint Presentation</vt:lpstr>
      <vt:lpstr>Performance Issues</vt:lpstr>
      <vt:lpstr>Processor </vt:lpstr>
      <vt:lpstr>Performance</vt:lpstr>
      <vt:lpstr>Performance</vt:lpstr>
      <vt:lpstr>Performance Balance</vt:lpstr>
      <vt:lpstr>Performance Balance</vt:lpstr>
      <vt:lpstr>Execution Cycle</vt:lpstr>
      <vt:lpstr>Execution Cycle</vt:lpstr>
      <vt:lpstr>Instruction Cycle</vt:lpstr>
      <vt:lpstr>Instruction Cycle</vt:lpstr>
      <vt:lpstr>Starting a Program </vt:lpstr>
      <vt:lpstr>Executing an Instruction </vt:lpstr>
      <vt:lpstr>Executing an Instruction</vt:lpstr>
      <vt:lpstr>.</vt:lpstr>
      <vt:lpstr>Executing an Instruction</vt:lpstr>
      <vt:lpstr>.</vt:lpstr>
      <vt:lpstr>.</vt:lpstr>
      <vt:lpstr>.</vt:lpstr>
      <vt:lpstr>.</vt:lpstr>
      <vt:lpstr>Instruction Set/ Instruction Set Architecture </vt:lpstr>
      <vt:lpstr>Types of ISA </vt:lpstr>
      <vt:lpstr>PowerPoint Presentation</vt:lpstr>
      <vt:lpstr>.MIPS Architecture</vt:lpstr>
      <vt:lpstr>.</vt:lpstr>
      <vt:lpstr>.</vt:lpstr>
      <vt:lpstr>.</vt:lpstr>
      <vt:lpstr>.</vt:lpstr>
      <vt:lpstr>.</vt:lpstr>
      <vt:lpstr>.</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Ismaila</dc:creator>
  <cp:lastModifiedBy>h</cp:lastModifiedBy>
  <cp:revision>26</cp:revision>
  <dcterms:created xsi:type="dcterms:W3CDTF">2021-04-25T14:32:32Z</dcterms:created>
  <dcterms:modified xsi:type="dcterms:W3CDTF">2023-01-10T18:56:16Z</dcterms:modified>
</cp:coreProperties>
</file>