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BEE88-7FDE-47DD-A0DD-1DD900B75A1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F55F2-F454-44A6-A728-757BB959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3074" y="2900629"/>
            <a:ext cx="759785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80" dirty="0"/>
              <a:t>Bayero </a:t>
            </a:r>
            <a:r>
              <a:rPr spc="-50" dirty="0"/>
              <a:t>University, </a:t>
            </a:r>
            <a:r>
              <a:rPr spc="-95" dirty="0"/>
              <a:t>Kano </a:t>
            </a:r>
            <a:r>
              <a:rPr spc="-35" dirty="0"/>
              <a:t>-</a:t>
            </a:r>
            <a:r>
              <a:rPr spc="-60" dirty="0"/>
              <a:t> </a:t>
            </a:r>
            <a:r>
              <a:rPr spc="-50" dirty="0"/>
              <a:t>Nigeria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80" dirty="0"/>
              <a:t>Bayero </a:t>
            </a:r>
            <a:r>
              <a:rPr spc="-50" dirty="0"/>
              <a:t>University, </a:t>
            </a:r>
            <a:r>
              <a:rPr spc="-95" dirty="0"/>
              <a:t>Kano </a:t>
            </a:r>
            <a:r>
              <a:rPr spc="-35" dirty="0"/>
              <a:t>-</a:t>
            </a:r>
            <a:r>
              <a:rPr spc="-60" dirty="0"/>
              <a:t> </a:t>
            </a:r>
            <a:r>
              <a:rPr spc="-50" dirty="0"/>
              <a:t>Nigeria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80" dirty="0"/>
              <a:t>Bayero </a:t>
            </a:r>
            <a:r>
              <a:rPr spc="-50" dirty="0"/>
              <a:t>University, </a:t>
            </a:r>
            <a:r>
              <a:rPr spc="-95" dirty="0"/>
              <a:t>Kano </a:t>
            </a:r>
            <a:r>
              <a:rPr spc="-35" dirty="0"/>
              <a:t>-</a:t>
            </a:r>
            <a:r>
              <a:rPr spc="-60" dirty="0"/>
              <a:t> </a:t>
            </a:r>
            <a:r>
              <a:rPr spc="-50" dirty="0"/>
              <a:t>Nigeria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80" dirty="0"/>
              <a:t>Bayero </a:t>
            </a:r>
            <a:r>
              <a:rPr spc="-50" dirty="0"/>
              <a:t>University, </a:t>
            </a:r>
            <a:r>
              <a:rPr spc="-95" dirty="0"/>
              <a:t>Kano </a:t>
            </a:r>
            <a:r>
              <a:rPr spc="-35" dirty="0"/>
              <a:t>-</a:t>
            </a:r>
            <a:r>
              <a:rPr spc="-60" dirty="0"/>
              <a:t> </a:t>
            </a:r>
            <a:r>
              <a:rPr spc="-50" dirty="0"/>
              <a:t>Nigeria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80" dirty="0"/>
              <a:t>Bayero </a:t>
            </a:r>
            <a:r>
              <a:rPr spc="-50" dirty="0"/>
              <a:t>University, </a:t>
            </a:r>
            <a:r>
              <a:rPr spc="-95" dirty="0"/>
              <a:t>Kano </a:t>
            </a:r>
            <a:r>
              <a:rPr spc="-35" dirty="0"/>
              <a:t>-</a:t>
            </a:r>
            <a:r>
              <a:rPr spc="-60" dirty="0"/>
              <a:t> </a:t>
            </a:r>
            <a:r>
              <a:rPr spc="-50" dirty="0"/>
              <a:t>Nigeria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125220"/>
          </a:xfrm>
          <a:custGeom>
            <a:avLst/>
            <a:gdLst/>
            <a:ahLst/>
            <a:cxnLst/>
            <a:rect l="l" t="t" r="r" b="b"/>
            <a:pathLst>
              <a:path w="9144000" h="1125220">
                <a:moveTo>
                  <a:pt x="9144000" y="0"/>
                </a:moveTo>
                <a:lnTo>
                  <a:pt x="0" y="0"/>
                </a:lnTo>
                <a:lnTo>
                  <a:pt x="0" y="1124750"/>
                </a:lnTo>
                <a:lnTo>
                  <a:pt x="9144000" y="1124750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00443" y="613917"/>
            <a:ext cx="1527809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444" y="1158113"/>
            <a:ext cx="5217160" cy="4106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64985"/>
            <a:ext cx="203581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80" dirty="0"/>
              <a:t>Bayero </a:t>
            </a:r>
            <a:r>
              <a:rPr spc="-50" dirty="0"/>
              <a:t>University, </a:t>
            </a:r>
            <a:r>
              <a:rPr spc="-95" dirty="0"/>
              <a:t>Kano </a:t>
            </a:r>
            <a:r>
              <a:rPr spc="-35" dirty="0"/>
              <a:t>-</a:t>
            </a:r>
            <a:r>
              <a:rPr spc="-60" dirty="0"/>
              <a:t> </a:t>
            </a:r>
            <a:r>
              <a:rPr spc="-50" dirty="0"/>
              <a:t>Nigeria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811" y="6464985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buk.edu.n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buk.edu.n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buk.edu.n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buk.edu.n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buk.edu.n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buk.edu.n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buk.edu.n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buk.edu.n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buk.edu.n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buk.edu.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buk.edu.n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buk.edu.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buk.edu.n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buk.edu.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buk.edu.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buk.edu.n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buk.edu.n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://www.buk.edu.n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buk.edu.ng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://www.buk.edu.n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buk.edu.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074" y="2900629"/>
            <a:ext cx="7594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5" dirty="0">
                <a:latin typeface="Arial"/>
                <a:cs typeface="Arial"/>
              </a:rPr>
              <a:t>CSC2231 </a:t>
            </a:r>
            <a:r>
              <a:rPr sz="4000" spc="-509" dirty="0">
                <a:latin typeface="Arial"/>
                <a:cs typeface="Arial"/>
              </a:rPr>
              <a:t>COMPUTER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555" dirty="0">
                <a:latin typeface="Arial"/>
                <a:cs typeface="Arial"/>
              </a:rPr>
              <a:t>ARCHITECTURE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6694" y="4479416"/>
            <a:ext cx="26130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45" dirty="0">
                <a:solidFill>
                  <a:srgbClr val="888888"/>
                </a:solidFill>
                <a:latin typeface="Arial"/>
                <a:cs typeface="Arial"/>
              </a:rPr>
              <a:t>Lecture </a:t>
            </a:r>
            <a:r>
              <a:rPr sz="3200" b="1" spc="-270" dirty="0">
                <a:solidFill>
                  <a:srgbClr val="888888"/>
                </a:solidFill>
                <a:latin typeface="Arial"/>
                <a:cs typeface="Arial"/>
              </a:rPr>
              <a:t>slides</a:t>
            </a:r>
            <a:r>
              <a:rPr sz="3200" b="1" spc="-19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3200" b="1" spc="-1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0" y="555626"/>
            <a:ext cx="1333627" cy="1600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177749"/>
            <a:ext cx="167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150111"/>
            <a:ext cx="7301865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–"/>
              <a:tabLst>
                <a:tab pos="299720" algn="l"/>
              </a:tabLst>
            </a:pPr>
            <a:r>
              <a:rPr sz="2400" spc="-135" dirty="0">
                <a:latin typeface="Arial"/>
                <a:cs typeface="Arial"/>
              </a:rPr>
              <a:t>Constants </a:t>
            </a:r>
            <a:r>
              <a:rPr sz="2400" spc="-110" dirty="0">
                <a:latin typeface="Arial"/>
                <a:cs typeface="Arial"/>
              </a:rPr>
              <a:t>are </a:t>
            </a:r>
            <a:r>
              <a:rPr sz="2400" spc="-90" dirty="0">
                <a:latin typeface="Arial"/>
                <a:cs typeface="Arial"/>
              </a:rPr>
              <a:t>useful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220" dirty="0">
                <a:latin typeface="Arial"/>
                <a:cs typeface="Arial"/>
              </a:rPr>
              <a:t>AND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360" dirty="0">
                <a:latin typeface="Arial"/>
                <a:cs typeface="Arial"/>
              </a:rPr>
              <a:t>OR </a:t>
            </a:r>
            <a:r>
              <a:rPr sz="2400" spc="-90" dirty="0">
                <a:latin typeface="Arial"/>
                <a:cs typeface="Arial"/>
              </a:rPr>
              <a:t>logical </a:t>
            </a:r>
            <a:r>
              <a:rPr sz="2400" spc="-80" dirty="0">
                <a:latin typeface="Arial"/>
                <a:cs typeface="Arial"/>
              </a:rPr>
              <a:t>operations </a:t>
            </a:r>
            <a:r>
              <a:rPr sz="2400" spc="-225" dirty="0">
                <a:latin typeface="Arial"/>
                <a:cs typeface="Arial"/>
              </a:rPr>
              <a:t>as  </a:t>
            </a:r>
            <a:r>
              <a:rPr sz="2400" spc="-40" dirty="0">
                <a:latin typeface="Arial"/>
                <a:cs typeface="Arial"/>
              </a:rPr>
              <a:t>well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35" dirty="0">
                <a:latin typeface="Arial"/>
                <a:cs typeface="Arial"/>
              </a:rPr>
              <a:t>arithmetic </a:t>
            </a:r>
            <a:r>
              <a:rPr sz="2400" spc="-80" dirty="0">
                <a:latin typeface="Arial"/>
                <a:cs typeface="Arial"/>
              </a:rPr>
              <a:t>operations, </a:t>
            </a:r>
            <a:r>
              <a:rPr sz="2400" spc="-170" dirty="0">
                <a:latin typeface="Arial"/>
                <a:cs typeface="Arial"/>
              </a:rPr>
              <a:t>so </a:t>
            </a:r>
            <a:r>
              <a:rPr sz="2400" spc="-220" dirty="0">
                <a:latin typeface="Arial"/>
                <a:cs typeface="Arial"/>
              </a:rPr>
              <a:t>MIPS </a:t>
            </a:r>
            <a:r>
              <a:rPr sz="2400" spc="-125" dirty="0">
                <a:latin typeface="Arial"/>
                <a:cs typeface="Arial"/>
              </a:rPr>
              <a:t>also </a:t>
            </a:r>
            <a:r>
              <a:rPr sz="2400" spc="-95" dirty="0">
                <a:latin typeface="Arial"/>
                <a:cs typeface="Arial"/>
              </a:rPr>
              <a:t>provides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60" dirty="0">
                <a:latin typeface="Arial"/>
                <a:cs typeface="Arial"/>
              </a:rPr>
              <a:t>instructions</a:t>
            </a:r>
            <a:endParaRPr sz="2400">
              <a:latin typeface="Arial"/>
              <a:cs typeface="Arial"/>
            </a:endParaRPr>
          </a:p>
          <a:p>
            <a:pPr marL="638810">
              <a:lnSpc>
                <a:spcPct val="100000"/>
              </a:lnSpc>
              <a:spcBef>
                <a:spcPts val="505"/>
              </a:spcBef>
            </a:pP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60" dirty="0">
                <a:latin typeface="Arial"/>
                <a:cs typeface="Arial"/>
              </a:rPr>
              <a:t>immediate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andi</a:t>
            </a:r>
            <a:endParaRPr sz="2000">
              <a:latin typeface="Arial"/>
              <a:cs typeface="Arial"/>
            </a:endParaRPr>
          </a:p>
          <a:p>
            <a:pPr marL="638810">
              <a:lnSpc>
                <a:spcPct val="100000"/>
              </a:lnSpc>
              <a:spcBef>
                <a:spcPts val="484"/>
              </a:spcBef>
            </a:pP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55" dirty="0">
                <a:latin typeface="Arial"/>
                <a:cs typeface="Arial"/>
              </a:rPr>
              <a:t>immediate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ori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45"/>
              </a:spcBef>
              <a:buChar char="–"/>
              <a:tabLst>
                <a:tab pos="299720" algn="l"/>
              </a:tabLst>
            </a:pPr>
            <a:r>
              <a:rPr sz="2400" spc="-70" dirty="0">
                <a:latin typeface="Arial"/>
                <a:cs typeface="Arial"/>
              </a:rPr>
              <a:t>Other </a:t>
            </a:r>
            <a:r>
              <a:rPr sz="2400" spc="-60" dirty="0">
                <a:latin typeface="Arial"/>
                <a:cs typeface="Arial"/>
              </a:rPr>
              <a:t>instructions </a:t>
            </a:r>
            <a:r>
              <a:rPr sz="2400" spc="-75" dirty="0">
                <a:latin typeface="Arial"/>
                <a:cs typeface="Arial"/>
              </a:rPr>
              <a:t>include </a:t>
            </a:r>
            <a:r>
              <a:rPr sz="2400" spc="-50" dirty="0">
                <a:latin typeface="Arial"/>
                <a:cs typeface="Arial"/>
              </a:rPr>
              <a:t>Not, </a:t>
            </a:r>
            <a:r>
              <a:rPr sz="2400" spc="-80" dirty="0">
                <a:latin typeface="Arial"/>
                <a:cs typeface="Arial"/>
              </a:rPr>
              <a:t>Nor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Xor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28207" y="116598"/>
            <a:ext cx="2388870" cy="792480"/>
            <a:chOff x="6228207" y="116598"/>
            <a:chExt cx="2388870" cy="792480"/>
          </a:xfrm>
        </p:grpSpPr>
        <p:sp>
          <p:nvSpPr>
            <p:cNvPr id="5" name="object 5"/>
            <p:cNvSpPr/>
            <p:nvPr/>
          </p:nvSpPr>
          <p:spPr>
            <a:xfrm>
              <a:off x="6228207" y="116598"/>
              <a:ext cx="720077" cy="792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75297" y="141223"/>
              <a:ext cx="1541526" cy="4366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00443" y="519175"/>
            <a:ext cx="1562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FFFFFF"/>
                </a:solidFill>
                <a:latin typeface="Arial"/>
                <a:cs typeface="Arial"/>
              </a:rPr>
              <a:t>UNIVERSITY,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Arial"/>
                <a:cs typeface="Arial"/>
              </a:rPr>
              <a:t>KANO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00443" y="613917"/>
            <a:ext cx="15278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85" dirty="0">
                <a:solidFill>
                  <a:srgbClr val="FFFFFF"/>
                </a:solidFill>
                <a:latin typeface="Times New Roman"/>
                <a:cs typeface="Times New Roman"/>
                <a:hlinkClick r:id="rId4"/>
              </a:rPr>
              <a:t>www.buk.edu.ng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49440" y="97535"/>
            <a:ext cx="142240" cy="876300"/>
            <a:chOff x="6949440" y="97535"/>
            <a:chExt cx="142240" cy="876300"/>
          </a:xfrm>
        </p:grpSpPr>
        <p:sp>
          <p:nvSpPr>
            <p:cNvPr id="10" name="object 10"/>
            <p:cNvSpPr/>
            <p:nvPr/>
          </p:nvSpPr>
          <p:spPr>
            <a:xfrm>
              <a:off x="6949440" y="97535"/>
              <a:ext cx="141731" cy="876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20306" y="116712"/>
              <a:ext cx="0" cy="792480"/>
            </a:xfrm>
            <a:custGeom>
              <a:avLst/>
              <a:gdLst/>
              <a:ahLst/>
              <a:cxnLst/>
              <a:rect l="l" t="t" r="r" b="b"/>
              <a:pathLst>
                <a:path h="792480">
                  <a:moveTo>
                    <a:pt x="0" y="0"/>
                  </a:moveTo>
                  <a:lnTo>
                    <a:pt x="0" y="791971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80" dirty="0"/>
              <a:t>Bayero </a:t>
            </a:r>
            <a:r>
              <a:rPr spc="-50" dirty="0"/>
              <a:t>University, </a:t>
            </a:r>
            <a:r>
              <a:rPr spc="-95" dirty="0"/>
              <a:t>Kano </a:t>
            </a:r>
            <a:r>
              <a:rPr spc="-35" dirty="0"/>
              <a:t>-</a:t>
            </a:r>
            <a:r>
              <a:rPr spc="-60" dirty="0"/>
              <a:t> </a:t>
            </a:r>
            <a:r>
              <a:rPr spc="-50" dirty="0"/>
              <a:t>Nigeria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60" dirty="0"/>
              <a:t>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44873" y="6473215"/>
            <a:ext cx="1253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5" dirty="0">
                <a:solidFill>
                  <a:srgbClr val="888888"/>
                </a:solidFill>
                <a:latin typeface="Arial"/>
                <a:cs typeface="Arial"/>
                <a:hlinkClick r:id="rId4"/>
              </a:rPr>
              <a:t>www.buk.edu.ng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7749"/>
            <a:ext cx="6680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0" dirty="0">
                <a:latin typeface="Arial"/>
                <a:cs typeface="Arial"/>
              </a:rPr>
              <a:t>Branch </a:t>
            </a:r>
            <a:r>
              <a:rPr sz="4400" spc="-204" dirty="0">
                <a:latin typeface="Arial"/>
                <a:cs typeface="Arial"/>
              </a:rPr>
              <a:t>and </a:t>
            </a:r>
            <a:r>
              <a:rPr sz="4400" spc="-90" dirty="0">
                <a:latin typeface="Arial"/>
                <a:cs typeface="Arial"/>
              </a:rPr>
              <a:t>jump</a:t>
            </a:r>
            <a:r>
              <a:rPr sz="4400" spc="-285" dirty="0">
                <a:latin typeface="Arial"/>
                <a:cs typeface="Arial"/>
              </a:rPr>
              <a:t> </a:t>
            </a:r>
            <a:r>
              <a:rPr sz="4400" spc="-105" dirty="0">
                <a:latin typeface="Arial"/>
                <a:cs typeface="Arial"/>
              </a:rPr>
              <a:t>instructions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78536"/>
            <a:ext cx="8034655" cy="343598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475"/>
              </a:spcBef>
            </a:pPr>
            <a:r>
              <a:rPr sz="2800" spc="-165" dirty="0">
                <a:solidFill>
                  <a:srgbClr val="C00000"/>
                </a:solidFill>
                <a:latin typeface="Arial"/>
                <a:cs typeface="Arial"/>
              </a:rPr>
              <a:t>Branch</a:t>
            </a:r>
            <a:r>
              <a:rPr sz="2800" spc="-1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C00000"/>
                </a:solidFill>
                <a:latin typeface="Arial"/>
                <a:cs typeface="Arial"/>
              </a:rPr>
              <a:t>Instructions</a:t>
            </a:r>
            <a:endParaRPr sz="2800">
              <a:latin typeface="Arial"/>
              <a:cs typeface="Arial"/>
            </a:endParaRPr>
          </a:p>
          <a:p>
            <a:pPr marL="355600" marR="207645" indent="-343535">
              <a:lnSpc>
                <a:spcPct val="80000"/>
              </a:lnSpc>
              <a:spcBef>
                <a:spcPts val="147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114" dirty="0">
                <a:latin typeface="Arial"/>
                <a:cs typeface="Arial"/>
              </a:rPr>
              <a:t>Branch </a:t>
            </a:r>
            <a:r>
              <a:rPr sz="2000" spc="-50" dirty="0">
                <a:latin typeface="Arial"/>
                <a:cs typeface="Arial"/>
              </a:rPr>
              <a:t>instructions </a:t>
            </a:r>
            <a:r>
              <a:rPr sz="2000" spc="-45" dirty="0">
                <a:latin typeface="Arial"/>
                <a:cs typeface="Arial"/>
              </a:rPr>
              <a:t>allow </a:t>
            </a:r>
            <a:r>
              <a:rPr sz="2000" spc="-90" dirty="0">
                <a:latin typeface="Arial"/>
                <a:cs typeface="Arial"/>
              </a:rPr>
              <a:t>programmers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05" dirty="0">
                <a:latin typeface="Arial"/>
                <a:cs typeface="Arial"/>
              </a:rPr>
              <a:t>design </a:t>
            </a:r>
            <a:r>
              <a:rPr sz="2000" spc="-85" dirty="0">
                <a:latin typeface="Arial"/>
                <a:cs typeface="Arial"/>
              </a:rPr>
              <a:t>decision </a:t>
            </a:r>
            <a:r>
              <a:rPr sz="2000" spc="-90" dirty="0">
                <a:latin typeface="Arial"/>
                <a:cs typeface="Arial"/>
              </a:rPr>
              <a:t>making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ability  </a:t>
            </a:r>
            <a:r>
              <a:rPr sz="2000" spc="-10" dirty="0">
                <a:latin typeface="Arial"/>
                <a:cs typeface="Arial"/>
              </a:rPr>
              <a:t>into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  <a:p>
            <a:pPr marL="355600" marR="88265" indent="-343535">
              <a:lnSpc>
                <a:spcPts val="1920"/>
              </a:lnSpc>
              <a:spcBef>
                <a:spcPts val="46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12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00" dirty="0">
                <a:latin typeface="Arial"/>
                <a:cs typeface="Arial"/>
              </a:rPr>
              <a:t>reason </a:t>
            </a:r>
            <a:r>
              <a:rPr sz="2000" spc="-45" dirty="0">
                <a:latin typeface="Arial"/>
                <a:cs typeface="Arial"/>
              </a:rPr>
              <a:t>they </a:t>
            </a:r>
            <a:r>
              <a:rPr sz="2000" spc="-130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50" dirty="0">
                <a:latin typeface="Arial"/>
                <a:cs typeface="Arial"/>
              </a:rPr>
              <a:t>referred </a:t>
            </a:r>
            <a:r>
              <a:rPr sz="2000" spc="20" dirty="0">
                <a:latin typeface="Arial"/>
                <a:cs typeface="Arial"/>
              </a:rPr>
              <a:t>to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80" dirty="0">
                <a:latin typeface="Arial"/>
                <a:cs typeface="Arial"/>
              </a:rPr>
              <a:t>program </a:t>
            </a:r>
            <a:r>
              <a:rPr sz="2000" spc="-35" dirty="0">
                <a:latin typeface="Arial"/>
                <a:cs typeface="Arial"/>
              </a:rPr>
              <a:t>control </a:t>
            </a:r>
            <a:r>
              <a:rPr sz="2000" spc="-50" dirty="0">
                <a:latin typeface="Arial"/>
                <a:cs typeface="Arial"/>
              </a:rPr>
              <a:t>instructions  </a:t>
            </a:r>
            <a:r>
              <a:rPr sz="2000" spc="-110" dirty="0">
                <a:latin typeface="Arial"/>
                <a:cs typeface="Arial"/>
              </a:rPr>
              <a:t>since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they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support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ability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program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determine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when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change  </a:t>
            </a:r>
            <a:r>
              <a:rPr sz="2000" spc="-50" dirty="0">
                <a:latin typeface="Arial"/>
                <a:cs typeface="Arial"/>
              </a:rPr>
              <a:t>operation.</a:t>
            </a:r>
            <a:endParaRPr sz="2000">
              <a:latin typeface="Arial"/>
              <a:cs typeface="Arial"/>
            </a:endParaRPr>
          </a:p>
          <a:p>
            <a:pPr marL="355600" marR="873125" indent="-343535">
              <a:lnSpc>
                <a:spcPct val="80000"/>
              </a:lnSpc>
              <a:spcBef>
                <a:spcPts val="50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60" dirty="0">
                <a:latin typeface="Arial"/>
                <a:cs typeface="Arial"/>
              </a:rPr>
              <a:t>In </a:t>
            </a:r>
            <a:r>
              <a:rPr sz="2000" spc="-85" dirty="0">
                <a:latin typeface="Arial"/>
                <a:cs typeface="Arial"/>
              </a:rPr>
              <a:t>general,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85" dirty="0">
                <a:latin typeface="Arial"/>
                <a:cs typeface="Arial"/>
              </a:rPr>
              <a:t>branch </a:t>
            </a:r>
            <a:r>
              <a:rPr sz="2000" spc="-60" dirty="0">
                <a:latin typeface="Arial"/>
                <a:cs typeface="Arial"/>
              </a:rPr>
              <a:t>performs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80" dirty="0">
                <a:latin typeface="Arial"/>
                <a:cs typeface="Arial"/>
              </a:rPr>
              <a:t>comparison. </a:t>
            </a:r>
            <a:r>
              <a:rPr sz="2000" dirty="0">
                <a:latin typeface="Arial"/>
                <a:cs typeface="Arial"/>
              </a:rPr>
              <a:t>If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comparison </a:t>
            </a:r>
            <a:r>
              <a:rPr sz="2000" spc="-105" dirty="0">
                <a:latin typeface="Arial"/>
                <a:cs typeface="Arial"/>
              </a:rPr>
              <a:t>is  </a:t>
            </a:r>
            <a:r>
              <a:rPr sz="2000" spc="-114" dirty="0">
                <a:latin typeface="Arial"/>
                <a:cs typeface="Arial"/>
              </a:rPr>
              <a:t>successful,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next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instruction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executed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at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another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point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80" dirty="0"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ts val="1920"/>
              </a:lnSpc>
              <a:spcBef>
                <a:spcPts val="459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desired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comparison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is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</a:t>
            </a:r>
            <a:r>
              <a:rPr sz="2000" spc="-100" dirty="0">
                <a:latin typeface="Arial"/>
                <a:cs typeface="Arial"/>
              </a:rPr>
              <a:t> achieved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program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simply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executes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35" dirty="0">
                <a:latin typeface="Arial"/>
                <a:cs typeface="Arial"/>
              </a:rPr>
              <a:t>instruction </a:t>
            </a:r>
            <a:r>
              <a:rPr sz="2000" spc="-40" dirty="0">
                <a:latin typeface="Arial"/>
                <a:cs typeface="Arial"/>
              </a:rPr>
              <a:t>following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branch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28207" y="116598"/>
            <a:ext cx="2388870" cy="792480"/>
            <a:chOff x="6228207" y="116598"/>
            <a:chExt cx="2388870" cy="792480"/>
          </a:xfrm>
        </p:grpSpPr>
        <p:sp>
          <p:nvSpPr>
            <p:cNvPr id="5" name="object 5"/>
            <p:cNvSpPr/>
            <p:nvPr/>
          </p:nvSpPr>
          <p:spPr>
            <a:xfrm>
              <a:off x="6228207" y="116598"/>
              <a:ext cx="720077" cy="792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75297" y="141223"/>
              <a:ext cx="1541526" cy="4366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00443" y="519175"/>
            <a:ext cx="1562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FFFFFF"/>
                </a:solidFill>
                <a:latin typeface="Arial"/>
                <a:cs typeface="Arial"/>
              </a:rPr>
              <a:t>UNIVERSITY,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Arial"/>
                <a:cs typeface="Arial"/>
              </a:rPr>
              <a:t>KANO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00443" y="613917"/>
            <a:ext cx="15278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85" dirty="0">
                <a:solidFill>
                  <a:srgbClr val="FFFFFF"/>
                </a:solidFill>
                <a:latin typeface="Times New Roman"/>
                <a:cs typeface="Times New Roman"/>
                <a:hlinkClick r:id="rId4"/>
              </a:rPr>
              <a:t>www.buk.edu.ng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49440" y="97535"/>
            <a:ext cx="142240" cy="876300"/>
            <a:chOff x="6949440" y="97535"/>
            <a:chExt cx="142240" cy="876300"/>
          </a:xfrm>
        </p:grpSpPr>
        <p:sp>
          <p:nvSpPr>
            <p:cNvPr id="10" name="object 10"/>
            <p:cNvSpPr/>
            <p:nvPr/>
          </p:nvSpPr>
          <p:spPr>
            <a:xfrm>
              <a:off x="6949440" y="97535"/>
              <a:ext cx="141731" cy="876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20306" y="116712"/>
              <a:ext cx="0" cy="792480"/>
            </a:xfrm>
            <a:custGeom>
              <a:avLst/>
              <a:gdLst/>
              <a:ahLst/>
              <a:cxnLst/>
              <a:rect l="l" t="t" r="r" b="b"/>
              <a:pathLst>
                <a:path h="792480">
                  <a:moveTo>
                    <a:pt x="0" y="0"/>
                  </a:moveTo>
                  <a:lnTo>
                    <a:pt x="0" y="791971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80" dirty="0"/>
              <a:t>Bayero </a:t>
            </a:r>
            <a:r>
              <a:rPr spc="-50" dirty="0"/>
              <a:t>University, </a:t>
            </a:r>
            <a:r>
              <a:rPr spc="-95" dirty="0"/>
              <a:t>Kano </a:t>
            </a:r>
            <a:r>
              <a:rPr spc="-35" dirty="0"/>
              <a:t>-</a:t>
            </a:r>
            <a:r>
              <a:rPr spc="-60" dirty="0"/>
              <a:t> </a:t>
            </a:r>
            <a:r>
              <a:rPr spc="-50" dirty="0"/>
              <a:t>Nigeria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60" dirty="0"/>
              <a:t>10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44873" y="6473215"/>
            <a:ext cx="1253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5" dirty="0">
                <a:solidFill>
                  <a:srgbClr val="888888"/>
                </a:solidFill>
                <a:latin typeface="Arial"/>
                <a:cs typeface="Arial"/>
                <a:hlinkClick r:id="rId4"/>
              </a:rPr>
              <a:t>www.buk.edu.ng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81531"/>
            <a:ext cx="8035925" cy="24225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3535">
              <a:lnSpc>
                <a:spcPts val="24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500" spc="-185" dirty="0">
                <a:latin typeface="Arial"/>
                <a:cs typeface="Arial"/>
              </a:rPr>
              <a:t>The </a:t>
            </a:r>
            <a:r>
              <a:rPr sz="2500" spc="-50" dirty="0">
                <a:latin typeface="Arial"/>
                <a:cs typeface="Arial"/>
              </a:rPr>
              <a:t>following </a:t>
            </a:r>
            <a:r>
              <a:rPr sz="2500" spc="-35" dirty="0">
                <a:latin typeface="Arial"/>
                <a:cs typeface="Arial"/>
              </a:rPr>
              <a:t>list </a:t>
            </a:r>
            <a:r>
              <a:rPr sz="2500" spc="-130" dirty="0">
                <a:latin typeface="Arial"/>
                <a:cs typeface="Arial"/>
              </a:rPr>
              <a:t>is </a:t>
            </a:r>
            <a:r>
              <a:rPr sz="2500" spc="-10" dirty="0">
                <a:latin typeface="Arial"/>
                <a:cs typeface="Arial"/>
              </a:rPr>
              <a:t>not </a:t>
            </a:r>
            <a:r>
              <a:rPr sz="2500" spc="-85" dirty="0">
                <a:latin typeface="Arial"/>
                <a:cs typeface="Arial"/>
              </a:rPr>
              <a:t>complete, </a:t>
            </a:r>
            <a:r>
              <a:rPr sz="2500" spc="-10" dirty="0">
                <a:latin typeface="Arial"/>
                <a:cs typeface="Arial"/>
              </a:rPr>
              <a:t>but </a:t>
            </a:r>
            <a:r>
              <a:rPr sz="2500" spc="-160" dirty="0">
                <a:latin typeface="Arial"/>
                <a:cs typeface="Arial"/>
              </a:rPr>
              <a:t>composes </a:t>
            </a:r>
            <a:r>
              <a:rPr sz="2500" spc="-195" dirty="0">
                <a:latin typeface="Arial"/>
                <a:cs typeface="Arial"/>
              </a:rPr>
              <a:t>a</a:t>
            </a:r>
            <a:r>
              <a:rPr sz="2500" spc="-490" dirty="0">
                <a:latin typeface="Arial"/>
                <a:cs typeface="Arial"/>
              </a:rPr>
              <a:t> </a:t>
            </a:r>
            <a:r>
              <a:rPr sz="2500" spc="-60" dirty="0">
                <a:latin typeface="Arial"/>
                <a:cs typeface="Arial"/>
              </a:rPr>
              <a:t>relatively  </a:t>
            </a:r>
            <a:r>
              <a:rPr sz="2500" spc="-95" dirty="0">
                <a:latin typeface="Arial"/>
                <a:cs typeface="Arial"/>
              </a:rPr>
              <a:t>useful </a:t>
            </a:r>
            <a:r>
              <a:rPr sz="2500" spc="-90" dirty="0">
                <a:latin typeface="Arial"/>
                <a:cs typeface="Arial"/>
              </a:rPr>
              <a:t>group </a:t>
            </a:r>
            <a:r>
              <a:rPr sz="2500" spc="-10" dirty="0">
                <a:latin typeface="Arial"/>
                <a:cs typeface="Arial"/>
              </a:rPr>
              <a:t>of </a:t>
            </a:r>
            <a:r>
              <a:rPr sz="2500" spc="-30" dirty="0">
                <a:latin typeface="Arial"/>
                <a:cs typeface="Arial"/>
              </a:rPr>
              <a:t>the </a:t>
            </a:r>
            <a:r>
              <a:rPr sz="2500" spc="-110" dirty="0">
                <a:latin typeface="Arial"/>
                <a:cs typeface="Arial"/>
              </a:rPr>
              <a:t>branch </a:t>
            </a:r>
            <a:r>
              <a:rPr sz="2500" spc="-45" dirty="0">
                <a:latin typeface="Arial"/>
                <a:cs typeface="Arial"/>
              </a:rPr>
              <a:t>instruction</a:t>
            </a:r>
            <a:r>
              <a:rPr sz="2500" spc="-465" dirty="0">
                <a:latin typeface="Arial"/>
                <a:cs typeface="Arial"/>
              </a:rPr>
              <a:t> </a:t>
            </a:r>
            <a:r>
              <a:rPr sz="2500" spc="-120" dirty="0">
                <a:latin typeface="Arial"/>
                <a:cs typeface="Arial"/>
              </a:rPr>
              <a:t>subset.</a:t>
            </a:r>
            <a:endParaRPr sz="2500">
              <a:latin typeface="Arial"/>
              <a:cs typeface="Arial"/>
            </a:endParaRPr>
          </a:p>
          <a:p>
            <a:pPr marL="439420">
              <a:lnSpc>
                <a:spcPct val="100000"/>
              </a:lnSpc>
              <a:spcBef>
                <a:spcPts val="20"/>
              </a:spcBef>
            </a:pPr>
            <a:r>
              <a:rPr sz="2500" spc="-110" dirty="0">
                <a:latin typeface="Arial"/>
                <a:cs typeface="Arial"/>
              </a:rPr>
              <a:t>beq </a:t>
            </a:r>
            <a:r>
              <a:rPr sz="2500" spc="-150" dirty="0">
                <a:latin typeface="Arial"/>
                <a:cs typeface="Arial"/>
              </a:rPr>
              <a:t>– </a:t>
            </a:r>
            <a:r>
              <a:rPr sz="2500" spc="-110" dirty="0">
                <a:latin typeface="Arial"/>
                <a:cs typeface="Arial"/>
              </a:rPr>
              <a:t>branch </a:t>
            </a:r>
            <a:r>
              <a:rPr sz="2500" spc="-80" dirty="0">
                <a:latin typeface="Arial"/>
                <a:cs typeface="Arial"/>
              </a:rPr>
              <a:t>on</a:t>
            </a:r>
            <a:r>
              <a:rPr sz="2500" spc="-145" dirty="0">
                <a:latin typeface="Arial"/>
                <a:cs typeface="Arial"/>
              </a:rPr>
              <a:t> </a:t>
            </a:r>
            <a:r>
              <a:rPr sz="2500" spc="-100" dirty="0">
                <a:latin typeface="Arial"/>
                <a:cs typeface="Arial"/>
              </a:rPr>
              <a:t>equal</a:t>
            </a:r>
            <a:endParaRPr sz="2500">
              <a:latin typeface="Arial"/>
              <a:cs typeface="Arial"/>
            </a:endParaRPr>
          </a:p>
          <a:p>
            <a:pPr marL="568960">
              <a:lnSpc>
                <a:spcPct val="100000"/>
              </a:lnSpc>
              <a:spcBef>
                <a:spcPts val="40"/>
              </a:spcBef>
            </a:pPr>
            <a:r>
              <a:rPr sz="1500" spc="-65" dirty="0">
                <a:solidFill>
                  <a:srgbClr val="FF0000"/>
                </a:solidFill>
                <a:latin typeface="Arial"/>
                <a:cs typeface="Arial"/>
              </a:rPr>
              <a:t>beq</a:t>
            </a:r>
            <a:r>
              <a:rPr sz="15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FF0000"/>
                </a:solidFill>
                <a:latin typeface="Arial"/>
                <a:cs typeface="Arial"/>
              </a:rPr>
              <a:t>$r1,</a:t>
            </a:r>
            <a:r>
              <a:rPr sz="15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FF0000"/>
                </a:solidFill>
                <a:latin typeface="Arial"/>
                <a:cs typeface="Arial"/>
              </a:rPr>
              <a:t>$r2,</a:t>
            </a:r>
            <a:r>
              <a:rPr sz="15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FF0000"/>
                </a:solidFill>
                <a:latin typeface="Arial"/>
                <a:cs typeface="Arial"/>
              </a:rPr>
              <a:t>label</a:t>
            </a:r>
            <a:r>
              <a:rPr sz="15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spc="90" dirty="0">
                <a:latin typeface="Arial"/>
                <a:cs typeface="Arial"/>
              </a:rPr>
              <a:t>//if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the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-35" dirty="0">
                <a:latin typeface="Arial"/>
                <a:cs typeface="Arial"/>
              </a:rPr>
              <a:t>content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of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r1=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35" dirty="0">
                <a:latin typeface="Arial"/>
                <a:cs typeface="Arial"/>
              </a:rPr>
              <a:t>r2,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65" dirty="0">
                <a:latin typeface="Arial"/>
                <a:cs typeface="Arial"/>
              </a:rPr>
              <a:t>branch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to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label;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-35" dirty="0">
                <a:latin typeface="Arial"/>
                <a:cs typeface="Arial"/>
              </a:rPr>
              <a:t>otherwise</a:t>
            </a:r>
            <a:endParaRPr sz="1500">
              <a:latin typeface="Arial"/>
              <a:cs typeface="Arial"/>
            </a:endParaRPr>
          </a:p>
          <a:p>
            <a:pPr marL="2240915">
              <a:lnSpc>
                <a:spcPts val="1780"/>
              </a:lnSpc>
            </a:pPr>
            <a:r>
              <a:rPr sz="1500" spc="-75" dirty="0">
                <a:latin typeface="Arial"/>
                <a:cs typeface="Arial"/>
              </a:rPr>
              <a:t>execute </a:t>
            </a:r>
            <a:r>
              <a:rPr sz="1500" spc="-50" dirty="0">
                <a:latin typeface="Arial"/>
                <a:cs typeface="Arial"/>
              </a:rPr>
              <a:t>next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instruction</a:t>
            </a:r>
            <a:endParaRPr sz="1500">
              <a:latin typeface="Arial"/>
              <a:cs typeface="Arial"/>
            </a:endParaRPr>
          </a:p>
          <a:p>
            <a:pPr marL="439420">
              <a:lnSpc>
                <a:spcPts val="2980"/>
              </a:lnSpc>
              <a:tabLst>
                <a:tab pos="1273175" algn="l"/>
              </a:tabLst>
            </a:pPr>
            <a:r>
              <a:rPr sz="2500" spc="-170" dirty="0">
                <a:latin typeface="Arial"/>
                <a:cs typeface="Arial"/>
              </a:rPr>
              <a:t>bgez-	</a:t>
            </a:r>
            <a:r>
              <a:rPr sz="2500" spc="-110" dirty="0">
                <a:latin typeface="Arial"/>
                <a:cs typeface="Arial"/>
              </a:rPr>
              <a:t>branch </a:t>
            </a:r>
            <a:r>
              <a:rPr sz="2500" spc="-80" dirty="0">
                <a:latin typeface="Arial"/>
                <a:cs typeface="Arial"/>
              </a:rPr>
              <a:t>on greater </a:t>
            </a:r>
            <a:r>
              <a:rPr sz="2500" spc="-55" dirty="0">
                <a:latin typeface="Arial"/>
                <a:cs typeface="Arial"/>
              </a:rPr>
              <a:t>than </a:t>
            </a:r>
            <a:r>
              <a:rPr sz="2500" spc="-20" dirty="0">
                <a:latin typeface="Arial"/>
                <a:cs typeface="Arial"/>
              </a:rPr>
              <a:t>or </a:t>
            </a:r>
            <a:r>
              <a:rPr sz="2500" spc="-100" dirty="0">
                <a:latin typeface="Arial"/>
                <a:cs typeface="Arial"/>
              </a:rPr>
              <a:t>equal</a:t>
            </a:r>
            <a:r>
              <a:rPr sz="2500" spc="-440" dirty="0">
                <a:latin typeface="Arial"/>
                <a:cs typeface="Arial"/>
              </a:rPr>
              <a:t> </a:t>
            </a:r>
            <a:r>
              <a:rPr sz="2500" spc="-135" dirty="0">
                <a:latin typeface="Arial"/>
                <a:cs typeface="Arial"/>
              </a:rPr>
              <a:t>zero</a:t>
            </a:r>
            <a:endParaRPr sz="2500">
              <a:latin typeface="Arial"/>
              <a:cs typeface="Arial"/>
            </a:endParaRPr>
          </a:p>
          <a:p>
            <a:pPr marL="2406015" marR="1743710" indent="-1889125">
              <a:lnSpc>
                <a:spcPct val="100000"/>
              </a:lnSpc>
              <a:spcBef>
                <a:spcPts val="35"/>
              </a:spcBef>
            </a:pPr>
            <a:r>
              <a:rPr sz="1600" spc="-125" dirty="0">
                <a:solidFill>
                  <a:srgbClr val="FF0000"/>
                </a:solidFill>
                <a:latin typeface="Arial"/>
                <a:cs typeface="Arial"/>
              </a:rPr>
              <a:t>bgez </a:t>
            </a:r>
            <a:r>
              <a:rPr sz="1600" spc="-50" dirty="0">
                <a:solidFill>
                  <a:srgbClr val="FF0000"/>
                </a:solidFill>
                <a:latin typeface="Arial"/>
                <a:cs typeface="Arial"/>
              </a:rPr>
              <a:t>$r1, </a:t>
            </a:r>
            <a:r>
              <a:rPr sz="1600" spc="-55" dirty="0">
                <a:solidFill>
                  <a:srgbClr val="FF0000"/>
                </a:solidFill>
                <a:latin typeface="Arial"/>
                <a:cs typeface="Arial"/>
              </a:rPr>
              <a:t>label </a:t>
            </a:r>
            <a:r>
              <a:rPr sz="1600" spc="95" dirty="0">
                <a:latin typeface="Arial"/>
                <a:cs typeface="Arial"/>
              </a:rPr>
              <a:t>//if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40" dirty="0">
                <a:latin typeface="Arial"/>
                <a:cs typeface="Arial"/>
              </a:rPr>
              <a:t>content </a:t>
            </a:r>
            <a:r>
              <a:rPr sz="1600" spc="-10" dirty="0">
                <a:latin typeface="Arial"/>
                <a:cs typeface="Arial"/>
              </a:rPr>
              <a:t>of </a:t>
            </a:r>
            <a:r>
              <a:rPr sz="1600" spc="-35" dirty="0">
                <a:latin typeface="Arial"/>
                <a:cs typeface="Arial"/>
              </a:rPr>
              <a:t>r1 </a:t>
            </a:r>
            <a:r>
              <a:rPr sz="1600" spc="-85" dirty="0">
                <a:latin typeface="Arial"/>
                <a:cs typeface="Arial"/>
              </a:rPr>
              <a:t>is </a:t>
            </a:r>
            <a:r>
              <a:rPr sz="1600" spc="-145" dirty="0">
                <a:latin typeface="Arial"/>
                <a:cs typeface="Arial"/>
              </a:rPr>
              <a:t>&gt;= </a:t>
            </a:r>
            <a:r>
              <a:rPr sz="1600" spc="-85" dirty="0">
                <a:latin typeface="Arial"/>
                <a:cs typeface="Arial"/>
              </a:rPr>
              <a:t>0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branch </a:t>
            </a:r>
            <a:r>
              <a:rPr sz="1600" spc="15" dirty="0">
                <a:latin typeface="Arial"/>
                <a:cs typeface="Arial"/>
              </a:rPr>
              <a:t>to </a:t>
            </a:r>
            <a:r>
              <a:rPr sz="1600" spc="-45" dirty="0">
                <a:latin typeface="Arial"/>
                <a:cs typeface="Arial"/>
              </a:rPr>
              <a:t>label; otherwise  </a:t>
            </a:r>
            <a:r>
              <a:rPr sz="1600" spc="-85" dirty="0">
                <a:latin typeface="Arial"/>
                <a:cs typeface="Arial"/>
              </a:rPr>
              <a:t>execute </a:t>
            </a:r>
            <a:r>
              <a:rPr sz="1600" spc="-55" dirty="0">
                <a:latin typeface="Arial"/>
                <a:cs typeface="Arial"/>
              </a:rPr>
              <a:t>next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instruction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594949"/>
            <a:ext cx="4990465" cy="156591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439420">
              <a:lnSpc>
                <a:spcPct val="100000"/>
              </a:lnSpc>
              <a:spcBef>
                <a:spcPts val="1065"/>
              </a:spcBef>
              <a:tabLst>
                <a:tab pos="1125220" algn="l"/>
                <a:tab pos="1364615" algn="l"/>
              </a:tabLst>
            </a:pPr>
            <a:r>
              <a:rPr sz="2500" spc="-120" dirty="0">
                <a:latin typeface="Arial"/>
                <a:cs typeface="Arial"/>
              </a:rPr>
              <a:t>bgtz	</a:t>
            </a:r>
            <a:r>
              <a:rPr sz="2500" spc="-70" dirty="0">
                <a:latin typeface="Arial"/>
                <a:cs typeface="Arial"/>
              </a:rPr>
              <a:t>-	</a:t>
            </a:r>
            <a:r>
              <a:rPr sz="2500" spc="-110" dirty="0">
                <a:latin typeface="Arial"/>
                <a:cs typeface="Arial"/>
              </a:rPr>
              <a:t>branch </a:t>
            </a:r>
            <a:r>
              <a:rPr sz="2500" spc="-80" dirty="0">
                <a:latin typeface="Arial"/>
                <a:cs typeface="Arial"/>
              </a:rPr>
              <a:t>on greater </a:t>
            </a:r>
            <a:r>
              <a:rPr sz="2500" spc="-55" dirty="0">
                <a:latin typeface="Arial"/>
                <a:cs typeface="Arial"/>
              </a:rPr>
              <a:t>than</a:t>
            </a:r>
            <a:r>
              <a:rPr sz="2500" spc="-300" dirty="0">
                <a:latin typeface="Arial"/>
                <a:cs typeface="Arial"/>
              </a:rPr>
              <a:t> </a:t>
            </a:r>
            <a:r>
              <a:rPr sz="2500" spc="-135" dirty="0">
                <a:latin typeface="Arial"/>
                <a:cs typeface="Arial"/>
              </a:rPr>
              <a:t>zero</a:t>
            </a:r>
            <a:endParaRPr sz="2500">
              <a:latin typeface="Arial"/>
              <a:cs typeface="Arial"/>
            </a:endParaRPr>
          </a:p>
          <a:p>
            <a:pPr marL="654050">
              <a:lnSpc>
                <a:spcPct val="100000"/>
              </a:lnSpc>
              <a:spcBef>
                <a:spcPts val="705"/>
              </a:spcBef>
            </a:pP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bgtz</a:t>
            </a:r>
            <a:r>
              <a:rPr sz="18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0000"/>
                </a:solidFill>
                <a:latin typeface="Arial"/>
                <a:cs typeface="Arial"/>
              </a:rPr>
              <a:t>$r1,</a:t>
            </a:r>
            <a:r>
              <a:rPr sz="18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label</a:t>
            </a:r>
            <a:r>
              <a:rPr sz="18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//if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content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r1&gt;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0,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branch</a:t>
            </a:r>
            <a:endParaRPr sz="1800">
              <a:latin typeface="Arial"/>
              <a:cs typeface="Arial"/>
            </a:endParaRPr>
          </a:p>
          <a:p>
            <a:pPr marL="2369185">
              <a:lnSpc>
                <a:spcPts val="2145"/>
              </a:lnSpc>
              <a:spcBef>
                <a:spcPts val="165"/>
              </a:spcBef>
            </a:pPr>
            <a:r>
              <a:rPr sz="1800" spc="-40" dirty="0">
                <a:latin typeface="Arial"/>
                <a:cs typeface="Arial"/>
              </a:rPr>
              <a:t>nextinstruction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ts val="2985"/>
              </a:lnSpc>
              <a:buChar char="•"/>
              <a:tabLst>
                <a:tab pos="355600" algn="l"/>
                <a:tab pos="356235" algn="l"/>
              </a:tabLst>
            </a:pPr>
            <a:r>
              <a:rPr sz="2500" spc="-75" dirty="0">
                <a:latin typeface="Arial"/>
                <a:cs typeface="Arial"/>
              </a:rPr>
              <a:t>Other </a:t>
            </a:r>
            <a:r>
              <a:rPr sz="2500" spc="-65" dirty="0">
                <a:latin typeface="Arial"/>
                <a:cs typeface="Arial"/>
              </a:rPr>
              <a:t>instructions </a:t>
            </a:r>
            <a:r>
              <a:rPr sz="2500" spc="-80" dirty="0">
                <a:latin typeface="Arial"/>
                <a:cs typeface="Arial"/>
              </a:rPr>
              <a:t>include</a:t>
            </a:r>
            <a:r>
              <a:rPr sz="2500" spc="-250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: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8610" y="4187774"/>
            <a:ext cx="1845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; </a:t>
            </a:r>
            <a:r>
              <a:rPr sz="1800" spc="-50" dirty="0">
                <a:latin typeface="Arial"/>
                <a:cs typeface="Arial"/>
              </a:rPr>
              <a:t>otherwise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execute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964" y="5136007"/>
            <a:ext cx="547052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76910" algn="l"/>
                <a:tab pos="697865" algn="l"/>
              </a:tabLst>
            </a:pPr>
            <a:r>
              <a:rPr sz="2500" spc="-130" dirty="0">
                <a:latin typeface="Arial"/>
                <a:cs typeface="Arial"/>
              </a:rPr>
              <a:t>blez	</a:t>
            </a:r>
            <a:r>
              <a:rPr sz="2500" spc="-70" dirty="0">
                <a:latin typeface="Arial"/>
                <a:cs typeface="Arial"/>
              </a:rPr>
              <a:t>- </a:t>
            </a:r>
            <a:r>
              <a:rPr sz="2500" spc="-110" dirty="0">
                <a:latin typeface="Arial"/>
                <a:cs typeface="Arial"/>
              </a:rPr>
              <a:t>branch </a:t>
            </a:r>
            <a:r>
              <a:rPr sz="2500" spc="-80" dirty="0">
                <a:latin typeface="Arial"/>
                <a:cs typeface="Arial"/>
              </a:rPr>
              <a:t>on </a:t>
            </a:r>
            <a:r>
              <a:rPr sz="2500" spc="-170" dirty="0">
                <a:latin typeface="Arial"/>
                <a:cs typeface="Arial"/>
              </a:rPr>
              <a:t>less </a:t>
            </a:r>
            <a:r>
              <a:rPr sz="2500" spc="-55" dirty="0">
                <a:latin typeface="Arial"/>
                <a:cs typeface="Arial"/>
              </a:rPr>
              <a:t>than </a:t>
            </a:r>
            <a:r>
              <a:rPr sz="2500" spc="-25" dirty="0">
                <a:latin typeface="Arial"/>
                <a:cs typeface="Arial"/>
              </a:rPr>
              <a:t>or </a:t>
            </a:r>
            <a:r>
              <a:rPr sz="2500" spc="-100" dirty="0">
                <a:latin typeface="Arial"/>
                <a:cs typeface="Arial"/>
              </a:rPr>
              <a:t>equal </a:t>
            </a:r>
            <a:r>
              <a:rPr sz="2500" spc="20" dirty="0">
                <a:latin typeface="Arial"/>
                <a:cs typeface="Arial"/>
              </a:rPr>
              <a:t>to</a:t>
            </a:r>
            <a:r>
              <a:rPr sz="2500" spc="-484" dirty="0">
                <a:latin typeface="Arial"/>
                <a:cs typeface="Arial"/>
              </a:rPr>
              <a:t> </a:t>
            </a:r>
            <a:r>
              <a:rPr sz="2500" spc="-135" dirty="0">
                <a:latin typeface="Arial"/>
                <a:cs typeface="Arial"/>
              </a:rPr>
              <a:t>zero  </a:t>
            </a:r>
            <a:r>
              <a:rPr sz="2500" spc="-50" dirty="0">
                <a:latin typeface="Arial"/>
                <a:cs typeface="Arial"/>
              </a:rPr>
              <a:t>bltz		</a:t>
            </a:r>
            <a:r>
              <a:rPr sz="2500" spc="-70" dirty="0">
                <a:latin typeface="Arial"/>
                <a:cs typeface="Arial"/>
              </a:rPr>
              <a:t>- </a:t>
            </a:r>
            <a:r>
              <a:rPr sz="2500" spc="-110" dirty="0">
                <a:latin typeface="Arial"/>
                <a:cs typeface="Arial"/>
              </a:rPr>
              <a:t>branch </a:t>
            </a:r>
            <a:r>
              <a:rPr sz="2500" spc="-75" dirty="0">
                <a:latin typeface="Arial"/>
                <a:cs typeface="Arial"/>
              </a:rPr>
              <a:t>on </a:t>
            </a:r>
            <a:r>
              <a:rPr sz="2500" spc="-170" dirty="0">
                <a:latin typeface="Arial"/>
                <a:cs typeface="Arial"/>
              </a:rPr>
              <a:t>less </a:t>
            </a:r>
            <a:r>
              <a:rPr sz="2500" spc="-55" dirty="0">
                <a:latin typeface="Arial"/>
                <a:cs typeface="Arial"/>
              </a:rPr>
              <a:t>than</a:t>
            </a:r>
            <a:r>
              <a:rPr sz="2500" spc="-260" dirty="0">
                <a:latin typeface="Arial"/>
                <a:cs typeface="Arial"/>
              </a:rPr>
              <a:t> </a:t>
            </a:r>
            <a:r>
              <a:rPr sz="2500" spc="-140" dirty="0">
                <a:latin typeface="Arial"/>
                <a:cs typeface="Arial"/>
              </a:rPr>
              <a:t>zero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28207" y="116598"/>
            <a:ext cx="2388870" cy="792480"/>
            <a:chOff x="6228207" y="116598"/>
            <a:chExt cx="2388870" cy="792480"/>
          </a:xfrm>
        </p:grpSpPr>
        <p:sp>
          <p:nvSpPr>
            <p:cNvPr id="7" name="object 7"/>
            <p:cNvSpPr/>
            <p:nvPr/>
          </p:nvSpPr>
          <p:spPr>
            <a:xfrm>
              <a:off x="6228207" y="116598"/>
              <a:ext cx="720077" cy="792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75297" y="141223"/>
              <a:ext cx="1541526" cy="4366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100443" y="519175"/>
            <a:ext cx="1562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FFFFFF"/>
                </a:solidFill>
                <a:latin typeface="Arial"/>
                <a:cs typeface="Arial"/>
              </a:rPr>
              <a:t>UNIVERSITY,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Arial"/>
                <a:cs typeface="Arial"/>
              </a:rPr>
              <a:t>KANO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5" dirty="0">
                <a:hlinkClick r:id="rId4"/>
              </a:rPr>
              <a:t>www.buk.edu.ng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6949440" y="97535"/>
            <a:ext cx="142240" cy="876300"/>
            <a:chOff x="6949440" y="97535"/>
            <a:chExt cx="142240" cy="876300"/>
          </a:xfrm>
        </p:grpSpPr>
        <p:sp>
          <p:nvSpPr>
            <p:cNvPr id="12" name="object 12"/>
            <p:cNvSpPr/>
            <p:nvPr/>
          </p:nvSpPr>
          <p:spPr>
            <a:xfrm>
              <a:off x="6949440" y="97535"/>
              <a:ext cx="141731" cy="876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20306" y="116712"/>
              <a:ext cx="0" cy="792480"/>
            </a:xfrm>
            <a:custGeom>
              <a:avLst/>
              <a:gdLst/>
              <a:ahLst/>
              <a:cxnLst/>
              <a:rect l="l" t="t" r="r" b="b"/>
              <a:pathLst>
                <a:path h="792480">
                  <a:moveTo>
                    <a:pt x="0" y="0"/>
                  </a:moveTo>
                  <a:lnTo>
                    <a:pt x="0" y="791971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80" dirty="0"/>
              <a:t>Bayero </a:t>
            </a:r>
            <a:r>
              <a:rPr spc="-50" dirty="0"/>
              <a:t>University, </a:t>
            </a:r>
            <a:r>
              <a:rPr spc="-95" dirty="0"/>
              <a:t>Kano </a:t>
            </a:r>
            <a:r>
              <a:rPr spc="-35" dirty="0"/>
              <a:t>-</a:t>
            </a:r>
            <a:r>
              <a:rPr spc="-60" dirty="0"/>
              <a:t> </a:t>
            </a:r>
            <a:r>
              <a:rPr spc="-50" dirty="0"/>
              <a:t>Nigeria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60" dirty="0"/>
              <a:t>11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944873" y="6473215"/>
            <a:ext cx="1253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5" dirty="0">
                <a:solidFill>
                  <a:srgbClr val="888888"/>
                </a:solidFill>
                <a:latin typeface="Arial"/>
                <a:cs typeface="Arial"/>
                <a:hlinkClick r:id="rId4"/>
              </a:rPr>
              <a:t>www.buk.edu.ng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177749"/>
            <a:ext cx="167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132992"/>
            <a:ext cx="5854700" cy="36106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sz="2800" spc="-110" dirty="0">
                <a:latin typeface="Arial"/>
                <a:cs typeface="Arial"/>
              </a:rPr>
              <a:t>bne- </a:t>
            </a:r>
            <a:r>
              <a:rPr sz="2800" spc="-125" dirty="0">
                <a:latin typeface="Arial"/>
                <a:cs typeface="Arial"/>
              </a:rPr>
              <a:t>branch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10" dirty="0">
                <a:latin typeface="Arial"/>
                <a:cs typeface="Arial"/>
              </a:rPr>
              <a:t>not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equal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sz="2800" spc="-150" dirty="0">
                <a:latin typeface="Arial"/>
                <a:cs typeface="Arial"/>
              </a:rPr>
              <a:t>beqz- </a:t>
            </a:r>
            <a:r>
              <a:rPr sz="2800" spc="-125" dirty="0">
                <a:latin typeface="Arial"/>
                <a:cs typeface="Arial"/>
              </a:rPr>
              <a:t>branch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110" dirty="0">
                <a:latin typeface="Arial"/>
                <a:cs typeface="Arial"/>
              </a:rPr>
              <a:t>equal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zero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sz="2800" spc="-155" dirty="0">
                <a:latin typeface="Arial"/>
                <a:cs typeface="Arial"/>
              </a:rPr>
              <a:t>bge- </a:t>
            </a:r>
            <a:r>
              <a:rPr sz="2800" spc="-125" dirty="0">
                <a:latin typeface="Arial"/>
                <a:cs typeface="Arial"/>
              </a:rPr>
              <a:t>branch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95" dirty="0">
                <a:latin typeface="Arial"/>
                <a:cs typeface="Arial"/>
              </a:rPr>
              <a:t>greater </a:t>
            </a:r>
            <a:r>
              <a:rPr sz="2800" spc="-60" dirty="0">
                <a:latin typeface="Arial"/>
                <a:cs typeface="Arial"/>
              </a:rPr>
              <a:t>than </a:t>
            </a:r>
            <a:r>
              <a:rPr sz="2800" spc="-20" dirty="0">
                <a:latin typeface="Arial"/>
                <a:cs typeface="Arial"/>
              </a:rPr>
              <a:t>or</a:t>
            </a:r>
            <a:r>
              <a:rPr sz="2800" spc="-35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equal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lphaLcPeriod"/>
              <a:tabLst>
                <a:tab pos="527685" algn="l"/>
                <a:tab pos="528320" algn="l"/>
                <a:tab pos="1264920" algn="l"/>
              </a:tabLst>
            </a:pPr>
            <a:r>
              <a:rPr sz="2800" spc="-80" dirty="0">
                <a:latin typeface="Arial"/>
                <a:cs typeface="Arial"/>
              </a:rPr>
              <a:t>bgt-	</a:t>
            </a:r>
            <a:r>
              <a:rPr sz="2800" spc="-125" dirty="0">
                <a:latin typeface="Arial"/>
                <a:cs typeface="Arial"/>
              </a:rPr>
              <a:t>branch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95" dirty="0">
                <a:latin typeface="Arial"/>
                <a:cs typeface="Arial"/>
              </a:rPr>
              <a:t>greater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than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lphaLcPeriod"/>
              <a:tabLst>
                <a:tab pos="527685" algn="l"/>
                <a:tab pos="528320" algn="l"/>
                <a:tab pos="1242060" algn="l"/>
              </a:tabLst>
            </a:pPr>
            <a:r>
              <a:rPr sz="2800" spc="-85" dirty="0">
                <a:latin typeface="Arial"/>
                <a:cs typeface="Arial"/>
              </a:rPr>
              <a:t>ble-	</a:t>
            </a:r>
            <a:r>
              <a:rPr sz="2800" spc="-125" dirty="0">
                <a:latin typeface="Arial"/>
                <a:cs typeface="Arial"/>
              </a:rPr>
              <a:t>branch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195" dirty="0">
                <a:latin typeface="Arial"/>
                <a:cs typeface="Arial"/>
              </a:rPr>
              <a:t>less </a:t>
            </a:r>
            <a:r>
              <a:rPr sz="2800" spc="-60" dirty="0">
                <a:latin typeface="Arial"/>
                <a:cs typeface="Arial"/>
              </a:rPr>
              <a:t>than </a:t>
            </a:r>
            <a:r>
              <a:rPr sz="2800" spc="-25" dirty="0">
                <a:latin typeface="Arial"/>
                <a:cs typeface="Arial"/>
              </a:rPr>
              <a:t>or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equal</a:t>
            </a:r>
            <a:endParaRPr sz="2800">
              <a:latin typeface="Arial"/>
              <a:cs typeface="Arial"/>
            </a:endParaRPr>
          </a:p>
          <a:p>
            <a:pPr marL="606425" indent="-594360">
              <a:lnSpc>
                <a:spcPct val="100000"/>
              </a:lnSpc>
              <a:spcBef>
                <a:spcPts val="675"/>
              </a:spcBef>
              <a:buAutoNum type="alphaLcPeriod"/>
              <a:tabLst>
                <a:tab pos="606425" algn="l"/>
                <a:tab pos="607060" algn="l"/>
              </a:tabLst>
            </a:pPr>
            <a:r>
              <a:rPr sz="2800" spc="-5" dirty="0">
                <a:latin typeface="Arial"/>
                <a:cs typeface="Arial"/>
              </a:rPr>
              <a:t>blt- </a:t>
            </a:r>
            <a:r>
              <a:rPr sz="2800" spc="-125" dirty="0">
                <a:latin typeface="Arial"/>
                <a:cs typeface="Arial"/>
              </a:rPr>
              <a:t>branch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195" dirty="0">
                <a:latin typeface="Arial"/>
                <a:cs typeface="Arial"/>
              </a:rPr>
              <a:t>less</a:t>
            </a:r>
            <a:r>
              <a:rPr sz="2800" spc="-34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than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sz="2800" spc="-155" dirty="0">
                <a:latin typeface="Arial"/>
                <a:cs typeface="Arial"/>
              </a:rPr>
              <a:t>bnez- </a:t>
            </a:r>
            <a:r>
              <a:rPr sz="2800" spc="-125" dirty="0">
                <a:latin typeface="Arial"/>
                <a:cs typeface="Arial"/>
              </a:rPr>
              <a:t>branch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110" dirty="0">
                <a:latin typeface="Arial"/>
                <a:cs typeface="Arial"/>
              </a:rPr>
              <a:t>equal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zero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28207" y="116598"/>
            <a:ext cx="2388870" cy="792480"/>
            <a:chOff x="6228207" y="116598"/>
            <a:chExt cx="2388870" cy="792480"/>
          </a:xfrm>
        </p:grpSpPr>
        <p:sp>
          <p:nvSpPr>
            <p:cNvPr id="5" name="object 5"/>
            <p:cNvSpPr/>
            <p:nvPr/>
          </p:nvSpPr>
          <p:spPr>
            <a:xfrm>
              <a:off x="6228207" y="116598"/>
              <a:ext cx="720077" cy="792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75297" y="141223"/>
              <a:ext cx="1541526" cy="4366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00443" y="519175"/>
            <a:ext cx="1562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FFFFFF"/>
                </a:solidFill>
                <a:latin typeface="Arial"/>
                <a:cs typeface="Arial"/>
              </a:rPr>
              <a:t>UNIVERSITY,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Arial"/>
                <a:cs typeface="Arial"/>
              </a:rPr>
              <a:t>KANO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00443" y="613917"/>
            <a:ext cx="15278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85" dirty="0">
                <a:solidFill>
                  <a:srgbClr val="FFFFFF"/>
                </a:solidFill>
                <a:latin typeface="Times New Roman"/>
                <a:cs typeface="Times New Roman"/>
                <a:hlinkClick r:id="rId4"/>
              </a:rPr>
              <a:t>www.buk.edu.ng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49440" y="97535"/>
            <a:ext cx="142240" cy="876300"/>
            <a:chOff x="6949440" y="97535"/>
            <a:chExt cx="142240" cy="876300"/>
          </a:xfrm>
        </p:grpSpPr>
        <p:sp>
          <p:nvSpPr>
            <p:cNvPr id="10" name="object 10"/>
            <p:cNvSpPr/>
            <p:nvPr/>
          </p:nvSpPr>
          <p:spPr>
            <a:xfrm>
              <a:off x="6949440" y="97535"/>
              <a:ext cx="141731" cy="876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20306" y="116712"/>
              <a:ext cx="0" cy="792480"/>
            </a:xfrm>
            <a:custGeom>
              <a:avLst/>
              <a:gdLst/>
              <a:ahLst/>
              <a:cxnLst/>
              <a:rect l="l" t="t" r="r" b="b"/>
              <a:pathLst>
                <a:path h="792480">
                  <a:moveTo>
                    <a:pt x="0" y="0"/>
                  </a:moveTo>
                  <a:lnTo>
                    <a:pt x="0" y="791971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80" dirty="0"/>
              <a:t>Bayero </a:t>
            </a:r>
            <a:r>
              <a:rPr spc="-50" dirty="0"/>
              <a:t>University, </a:t>
            </a:r>
            <a:r>
              <a:rPr spc="-95" dirty="0"/>
              <a:t>Kano </a:t>
            </a:r>
            <a:r>
              <a:rPr spc="-35" dirty="0"/>
              <a:t>-</a:t>
            </a:r>
            <a:r>
              <a:rPr spc="-60" dirty="0"/>
              <a:t> </a:t>
            </a:r>
            <a:r>
              <a:rPr spc="-50" dirty="0"/>
              <a:t>Nigeria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60" dirty="0"/>
              <a:t>12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44873" y="6473215"/>
            <a:ext cx="1253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5" dirty="0">
                <a:solidFill>
                  <a:srgbClr val="888888"/>
                </a:solidFill>
                <a:latin typeface="Arial"/>
                <a:cs typeface="Arial"/>
                <a:hlinkClick r:id="rId4"/>
              </a:rPr>
              <a:t>www.buk.edu.ng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177749"/>
            <a:ext cx="167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29463"/>
            <a:ext cx="7812405" cy="29597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800"/>
              </a:spcBef>
            </a:pPr>
            <a:r>
              <a:rPr sz="2800" spc="-170" dirty="0">
                <a:solidFill>
                  <a:srgbClr val="C00000"/>
                </a:solidFill>
                <a:latin typeface="Arial"/>
                <a:cs typeface="Arial"/>
              </a:rPr>
              <a:t>An </a:t>
            </a:r>
            <a:r>
              <a:rPr sz="2800" spc="-185" dirty="0">
                <a:solidFill>
                  <a:srgbClr val="C00000"/>
                </a:solidFill>
                <a:latin typeface="Arial"/>
                <a:cs typeface="Arial"/>
              </a:rPr>
              <a:t>Example </a:t>
            </a:r>
            <a:r>
              <a:rPr sz="2800" spc="-30" dirty="0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sz="2800" spc="-110" dirty="0">
                <a:solidFill>
                  <a:srgbClr val="C00000"/>
                </a:solidFill>
                <a:latin typeface="Arial"/>
                <a:cs typeface="Arial"/>
              </a:rPr>
              <a:t>simple</a:t>
            </a:r>
            <a:r>
              <a:rPr sz="2800" spc="-1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C00000"/>
                </a:solidFill>
                <a:latin typeface="Arial"/>
                <a:cs typeface="Arial"/>
              </a:rPr>
              <a:t>branch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400" spc="-100" dirty="0">
                <a:latin typeface="Arial"/>
                <a:cs typeface="Arial"/>
              </a:rPr>
              <a:t>consider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40" dirty="0">
                <a:latin typeface="Arial"/>
                <a:cs typeface="Arial"/>
              </a:rPr>
              <a:t>if </a:t>
            </a:r>
            <a:r>
              <a:rPr sz="2400" spc="-70" dirty="0">
                <a:latin typeface="Arial"/>
                <a:cs typeface="Arial"/>
              </a:rPr>
              <a:t>statement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fragment</a:t>
            </a:r>
            <a:endParaRPr sz="2400">
              <a:latin typeface="Arial"/>
              <a:cs typeface="Arial"/>
            </a:endParaRPr>
          </a:p>
          <a:p>
            <a:pPr marL="1014094">
              <a:lnSpc>
                <a:spcPct val="100000"/>
              </a:lnSpc>
              <a:spcBef>
                <a:spcPts val="975"/>
              </a:spcBef>
            </a:pPr>
            <a:r>
              <a:rPr sz="2000" spc="35" dirty="0">
                <a:latin typeface="Arial"/>
                <a:cs typeface="Arial"/>
              </a:rPr>
              <a:t>if </a:t>
            </a:r>
            <a:r>
              <a:rPr sz="2000" spc="-25" dirty="0">
                <a:latin typeface="Arial"/>
                <a:cs typeface="Arial"/>
              </a:rPr>
              <a:t>(i </a:t>
            </a:r>
            <a:r>
              <a:rPr sz="2000" spc="-175" dirty="0">
                <a:latin typeface="Arial"/>
                <a:cs typeface="Arial"/>
              </a:rPr>
              <a:t>== </a:t>
            </a:r>
            <a:r>
              <a:rPr sz="2000" spc="-15" dirty="0">
                <a:latin typeface="Arial"/>
                <a:cs typeface="Arial"/>
              </a:rPr>
              <a:t>j) </a:t>
            </a:r>
            <a:r>
              <a:rPr sz="2000" spc="55" dirty="0">
                <a:latin typeface="Arial"/>
                <a:cs typeface="Arial"/>
              </a:rPr>
              <a:t>f </a:t>
            </a:r>
            <a:r>
              <a:rPr sz="2000" spc="-170" dirty="0">
                <a:latin typeface="Arial"/>
                <a:cs typeface="Arial"/>
              </a:rPr>
              <a:t>= g + </a:t>
            </a:r>
            <a:r>
              <a:rPr sz="2000" spc="-45" dirty="0">
                <a:latin typeface="Arial"/>
                <a:cs typeface="Arial"/>
              </a:rPr>
              <a:t>h; </a:t>
            </a:r>
            <a:r>
              <a:rPr sz="2000" spc="-114" dirty="0">
                <a:latin typeface="Arial"/>
                <a:cs typeface="Arial"/>
              </a:rPr>
              <a:t>else </a:t>
            </a:r>
            <a:r>
              <a:rPr sz="2000" spc="55" dirty="0">
                <a:latin typeface="Arial"/>
                <a:cs typeface="Arial"/>
              </a:rPr>
              <a:t>f </a:t>
            </a:r>
            <a:r>
              <a:rPr sz="2000" spc="-170" dirty="0">
                <a:latin typeface="Arial"/>
                <a:cs typeface="Arial"/>
              </a:rPr>
              <a:t>= g </a:t>
            </a:r>
            <a:r>
              <a:rPr sz="2000" spc="-114" dirty="0">
                <a:latin typeface="Arial"/>
                <a:cs typeface="Arial"/>
              </a:rPr>
              <a:t>–</a:t>
            </a:r>
            <a:r>
              <a:rPr sz="2000" spc="-42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h;</a:t>
            </a: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60"/>
              </a:spcBef>
              <a:buChar char="•"/>
              <a:tabLst>
                <a:tab pos="355600" algn="l"/>
                <a:tab pos="356235" algn="l"/>
                <a:tab pos="632460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first </a:t>
            </a:r>
            <a:r>
              <a:rPr sz="2400" spc="-125" dirty="0">
                <a:latin typeface="Arial"/>
                <a:cs typeface="Arial"/>
              </a:rPr>
              <a:t>expression </a:t>
            </a:r>
            <a:r>
              <a:rPr sz="2400" spc="-135" dirty="0">
                <a:latin typeface="Arial"/>
                <a:cs typeface="Arial"/>
              </a:rPr>
              <a:t>compares </a:t>
            </a: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75" dirty="0">
                <a:latin typeface="Arial"/>
                <a:cs typeface="Arial"/>
              </a:rPr>
              <a:t>equality, </a:t>
            </a:r>
            <a:r>
              <a:rPr sz="2400" spc="-170" dirty="0">
                <a:latin typeface="Arial"/>
                <a:cs typeface="Arial"/>
              </a:rPr>
              <a:t>so </a:t>
            </a:r>
            <a:r>
              <a:rPr sz="2400" spc="75" dirty="0">
                <a:latin typeface="Arial"/>
                <a:cs typeface="Arial"/>
              </a:rPr>
              <a:t>it </a:t>
            </a:r>
            <a:r>
              <a:rPr sz="2400" spc="-55" dirty="0">
                <a:latin typeface="Arial"/>
                <a:cs typeface="Arial"/>
              </a:rPr>
              <a:t>would </a:t>
            </a:r>
            <a:r>
              <a:rPr sz="2400" spc="-160" dirty="0">
                <a:latin typeface="Arial"/>
                <a:cs typeface="Arial"/>
              </a:rPr>
              <a:t>seem 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spc="-95" dirty="0">
                <a:latin typeface="Arial"/>
                <a:cs typeface="Arial"/>
              </a:rPr>
              <a:t>we </a:t>
            </a:r>
            <a:r>
              <a:rPr sz="2400" spc="-55" dirty="0">
                <a:latin typeface="Arial"/>
                <a:cs typeface="Arial"/>
              </a:rPr>
              <a:t>would </a:t>
            </a:r>
            <a:r>
              <a:rPr sz="2400" spc="-50" dirty="0">
                <a:latin typeface="Arial"/>
                <a:cs typeface="Arial"/>
              </a:rPr>
              <a:t>want </a:t>
            </a:r>
            <a:r>
              <a:rPr sz="2400" spc="-90" dirty="0">
                <a:latin typeface="Arial"/>
                <a:cs typeface="Arial"/>
              </a:rPr>
              <a:t>beq. </a:t>
            </a:r>
            <a:r>
              <a:rPr sz="2400" spc="-80" dirty="0">
                <a:latin typeface="Arial"/>
                <a:cs typeface="Arial"/>
              </a:rPr>
              <a:t>In </a:t>
            </a:r>
            <a:r>
              <a:rPr sz="2400" spc="-105" dirty="0">
                <a:latin typeface="Arial"/>
                <a:cs typeface="Arial"/>
              </a:rPr>
              <a:t>general,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code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75" dirty="0">
                <a:latin typeface="Arial"/>
                <a:cs typeface="Arial"/>
              </a:rPr>
              <a:t>more  </a:t>
            </a:r>
            <a:r>
              <a:rPr sz="2400" spc="-40" dirty="0">
                <a:latin typeface="Arial"/>
                <a:cs typeface="Arial"/>
              </a:rPr>
              <a:t>efficient </a:t>
            </a:r>
            <a:r>
              <a:rPr sz="2400" spc="40" dirty="0">
                <a:latin typeface="Arial"/>
                <a:cs typeface="Arial"/>
              </a:rPr>
              <a:t>if </a:t>
            </a:r>
            <a:r>
              <a:rPr sz="2400" spc="-95" dirty="0">
                <a:latin typeface="Arial"/>
                <a:cs typeface="Arial"/>
              </a:rPr>
              <a:t>we </a:t>
            </a:r>
            <a:r>
              <a:rPr sz="2400" spc="-45" dirty="0">
                <a:latin typeface="Arial"/>
                <a:cs typeface="Arial"/>
              </a:rPr>
              <a:t>test </a:t>
            </a: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opposite </a:t>
            </a:r>
            <a:r>
              <a:rPr sz="2400" spc="-50" dirty="0">
                <a:latin typeface="Arial"/>
                <a:cs typeface="Arial"/>
              </a:rPr>
              <a:t>condition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	</a:t>
            </a:r>
            <a:r>
              <a:rPr sz="2400" spc="-105" dirty="0">
                <a:latin typeface="Arial"/>
                <a:cs typeface="Arial"/>
              </a:rPr>
              <a:t>branch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over 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code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spc="-70" dirty="0">
                <a:latin typeface="Arial"/>
                <a:cs typeface="Arial"/>
              </a:rPr>
              <a:t>performs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subsequent </a:t>
            </a:r>
            <a:r>
              <a:rPr sz="2400" i="1" dirty="0">
                <a:latin typeface="Carlito"/>
                <a:cs typeface="Carlito"/>
              </a:rPr>
              <a:t>then </a:t>
            </a:r>
            <a:r>
              <a:rPr sz="2400" i="1" spc="-5" dirty="0">
                <a:latin typeface="Carlito"/>
                <a:cs typeface="Carlito"/>
              </a:rPr>
              <a:t>part of </a:t>
            </a:r>
            <a:r>
              <a:rPr sz="2400" i="1" dirty="0">
                <a:latin typeface="Carlito"/>
                <a:cs typeface="Carlito"/>
              </a:rPr>
              <a:t>the if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8308" y="4566284"/>
            <a:ext cx="17075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solidFill>
                  <a:srgbClr val="FF0000"/>
                </a:solidFill>
                <a:latin typeface="Arial"/>
                <a:cs typeface="Arial"/>
              </a:rPr>
              <a:t>bne</a:t>
            </a:r>
            <a:r>
              <a:rPr sz="2000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$r1,$r2,Else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3339" y="4566284"/>
            <a:ext cx="334200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730" algn="l"/>
              </a:tabLst>
            </a:pPr>
            <a:r>
              <a:rPr sz="2000" spc="215" dirty="0">
                <a:latin typeface="Arial"/>
                <a:cs typeface="Arial"/>
              </a:rPr>
              <a:t>//	</a:t>
            </a:r>
            <a:r>
              <a:rPr sz="2000" spc="-120" dirty="0">
                <a:latin typeface="Arial"/>
                <a:cs typeface="Arial"/>
              </a:rPr>
              <a:t>go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Else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if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equal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28207" y="116598"/>
            <a:ext cx="2388870" cy="792480"/>
            <a:chOff x="6228207" y="116598"/>
            <a:chExt cx="2388870" cy="792480"/>
          </a:xfrm>
        </p:grpSpPr>
        <p:sp>
          <p:nvSpPr>
            <p:cNvPr id="7" name="object 7"/>
            <p:cNvSpPr/>
            <p:nvPr/>
          </p:nvSpPr>
          <p:spPr>
            <a:xfrm>
              <a:off x="6228207" y="116598"/>
              <a:ext cx="720077" cy="792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75297" y="141223"/>
              <a:ext cx="1541526" cy="4366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100443" y="519175"/>
            <a:ext cx="1562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FFFFFF"/>
                </a:solidFill>
                <a:latin typeface="Arial"/>
                <a:cs typeface="Arial"/>
              </a:rPr>
              <a:t>UNIVERSITY,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Arial"/>
                <a:cs typeface="Arial"/>
              </a:rPr>
              <a:t>KANO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00443" y="613917"/>
            <a:ext cx="15278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85" dirty="0">
                <a:solidFill>
                  <a:srgbClr val="FFFFFF"/>
                </a:solidFill>
                <a:latin typeface="Times New Roman"/>
                <a:cs typeface="Times New Roman"/>
                <a:hlinkClick r:id="rId4"/>
              </a:rPr>
              <a:t>www.buk.edu.ng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49440" y="97535"/>
            <a:ext cx="142240" cy="876300"/>
            <a:chOff x="6949440" y="97535"/>
            <a:chExt cx="142240" cy="876300"/>
          </a:xfrm>
        </p:grpSpPr>
        <p:sp>
          <p:nvSpPr>
            <p:cNvPr id="12" name="object 12"/>
            <p:cNvSpPr/>
            <p:nvPr/>
          </p:nvSpPr>
          <p:spPr>
            <a:xfrm>
              <a:off x="6949440" y="97535"/>
              <a:ext cx="141731" cy="876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20306" y="116712"/>
              <a:ext cx="0" cy="792480"/>
            </a:xfrm>
            <a:custGeom>
              <a:avLst/>
              <a:gdLst/>
              <a:ahLst/>
              <a:cxnLst/>
              <a:rect l="l" t="t" r="r" b="b"/>
              <a:pathLst>
                <a:path h="792480">
                  <a:moveTo>
                    <a:pt x="0" y="0"/>
                  </a:moveTo>
                  <a:lnTo>
                    <a:pt x="0" y="791971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80" dirty="0"/>
              <a:t>Bayero </a:t>
            </a:r>
            <a:r>
              <a:rPr spc="-50" dirty="0"/>
              <a:t>University, </a:t>
            </a:r>
            <a:r>
              <a:rPr spc="-95" dirty="0"/>
              <a:t>Kano </a:t>
            </a:r>
            <a:r>
              <a:rPr spc="-35" dirty="0"/>
              <a:t>-</a:t>
            </a:r>
            <a:r>
              <a:rPr spc="-60" dirty="0"/>
              <a:t> </a:t>
            </a:r>
            <a:r>
              <a:rPr spc="-50" dirty="0"/>
              <a:t>Nigeria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60" dirty="0"/>
              <a:t>13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944873" y="6473215"/>
            <a:ext cx="1253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5" dirty="0">
                <a:solidFill>
                  <a:srgbClr val="888888"/>
                </a:solidFill>
                <a:latin typeface="Arial"/>
                <a:cs typeface="Arial"/>
                <a:hlinkClick r:id="rId4"/>
              </a:rPr>
              <a:t>www.buk.edu.ng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177749"/>
            <a:ext cx="167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660905"/>
            <a:ext cx="8209280" cy="3640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3215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next </a:t>
            </a:r>
            <a:r>
              <a:rPr sz="2400" spc="-120" dirty="0">
                <a:latin typeface="Arial"/>
                <a:cs typeface="Arial"/>
              </a:rPr>
              <a:t>assignment </a:t>
            </a:r>
            <a:r>
              <a:rPr sz="2400" spc="-70" dirty="0">
                <a:latin typeface="Arial"/>
                <a:cs typeface="Arial"/>
              </a:rPr>
              <a:t>statement </a:t>
            </a:r>
            <a:r>
              <a:rPr sz="2400" spc="-75" dirty="0">
                <a:latin typeface="Arial"/>
                <a:cs typeface="Arial"/>
              </a:rPr>
              <a:t>performs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single </a:t>
            </a:r>
            <a:r>
              <a:rPr sz="2400" spc="-60" dirty="0">
                <a:latin typeface="Arial"/>
                <a:cs typeface="Arial"/>
              </a:rPr>
              <a:t>operation,  </a:t>
            </a:r>
            <a:r>
              <a:rPr sz="2400" spc="-110" dirty="0">
                <a:latin typeface="Arial"/>
                <a:cs typeface="Arial"/>
              </a:rPr>
              <a:t>and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if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all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operands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are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allocated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registers,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needs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just  </a:t>
            </a:r>
            <a:r>
              <a:rPr sz="2400" spc="-100" dirty="0">
                <a:latin typeface="Arial"/>
                <a:cs typeface="Arial"/>
              </a:rPr>
              <a:t>one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instruction:</a:t>
            </a:r>
            <a:endParaRPr sz="2400">
              <a:latin typeface="Arial"/>
              <a:cs typeface="Arial"/>
            </a:endParaRPr>
          </a:p>
          <a:p>
            <a:pPr marL="1103630">
              <a:lnSpc>
                <a:spcPct val="100000"/>
              </a:lnSpc>
              <a:spcBef>
                <a:spcPts val="980"/>
              </a:spcBef>
              <a:tabLst>
                <a:tab pos="3414395" algn="l"/>
              </a:tabLst>
            </a:pPr>
            <a:r>
              <a:rPr sz="2000" spc="-95" dirty="0">
                <a:latin typeface="Arial"/>
                <a:cs typeface="Arial"/>
              </a:rPr>
              <a:t>add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$r3,$r4,$r45	</a:t>
            </a:r>
            <a:r>
              <a:rPr sz="2000" spc="220" dirty="0">
                <a:latin typeface="Arial"/>
                <a:cs typeface="Arial"/>
              </a:rPr>
              <a:t>//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=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g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+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h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(skipped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if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</a:t>
            </a:r>
            <a:r>
              <a:rPr sz="2000" spc="-105" dirty="0">
                <a:latin typeface="Arial"/>
                <a:cs typeface="Arial"/>
              </a:rPr>
              <a:t> is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equal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j)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80" dirty="0">
                <a:latin typeface="Arial"/>
                <a:cs typeface="Arial"/>
              </a:rPr>
              <a:t>We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now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need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go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end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i="1" dirty="0">
                <a:latin typeface="Carlito"/>
                <a:cs typeface="Carlito"/>
              </a:rPr>
              <a:t>if </a:t>
            </a:r>
            <a:r>
              <a:rPr sz="2400" i="1" spc="-15" dirty="0">
                <a:latin typeface="Carlito"/>
                <a:cs typeface="Carlito"/>
              </a:rPr>
              <a:t>statement</a:t>
            </a:r>
            <a:endParaRPr sz="2400">
              <a:latin typeface="Carlito"/>
              <a:cs typeface="Carlito"/>
            </a:endParaRPr>
          </a:p>
          <a:p>
            <a:pPr marL="1210310">
              <a:lnSpc>
                <a:spcPct val="100000"/>
              </a:lnSpc>
              <a:spcBef>
                <a:spcPts val="509"/>
              </a:spcBef>
              <a:tabLst>
                <a:tab pos="2907030" algn="l"/>
              </a:tabLst>
            </a:pPr>
            <a:r>
              <a:rPr sz="2000" spc="35" dirty="0">
                <a:latin typeface="Arial"/>
                <a:cs typeface="Arial"/>
              </a:rPr>
              <a:t>j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Exit	</a:t>
            </a:r>
            <a:r>
              <a:rPr sz="2000" spc="215" dirty="0">
                <a:latin typeface="Arial"/>
                <a:cs typeface="Arial"/>
              </a:rPr>
              <a:t>//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go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95" dirty="0">
                <a:latin typeface="Arial"/>
                <a:cs typeface="Arial"/>
              </a:rPr>
              <a:t>Exit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9880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30" dirty="0">
                <a:latin typeface="Arial"/>
                <a:cs typeface="Arial"/>
              </a:rPr>
              <a:t>This </a:t>
            </a:r>
            <a:r>
              <a:rPr sz="2000" spc="-105" dirty="0">
                <a:latin typeface="Arial"/>
                <a:cs typeface="Arial"/>
              </a:rPr>
              <a:t>example </a:t>
            </a:r>
            <a:r>
              <a:rPr sz="2000" spc="-65" dirty="0">
                <a:latin typeface="Arial"/>
                <a:cs typeface="Arial"/>
              </a:rPr>
              <a:t>introduces </a:t>
            </a:r>
            <a:r>
              <a:rPr sz="2000" spc="-45" dirty="0">
                <a:latin typeface="Arial"/>
                <a:cs typeface="Arial"/>
              </a:rPr>
              <a:t>another </a:t>
            </a:r>
            <a:r>
              <a:rPr sz="2000" spc="-50" dirty="0">
                <a:latin typeface="Arial"/>
                <a:cs typeface="Arial"/>
              </a:rPr>
              <a:t>kind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80" dirty="0">
                <a:latin typeface="Arial"/>
                <a:cs typeface="Arial"/>
              </a:rPr>
              <a:t>branch, </a:t>
            </a:r>
            <a:r>
              <a:rPr sz="2000" spc="-20" dirty="0">
                <a:latin typeface="Arial"/>
                <a:cs typeface="Arial"/>
              </a:rPr>
              <a:t>often </a:t>
            </a:r>
            <a:r>
              <a:rPr sz="2000" spc="-80" dirty="0">
                <a:latin typeface="Arial"/>
                <a:cs typeface="Arial"/>
              </a:rPr>
              <a:t>called </a:t>
            </a:r>
            <a:r>
              <a:rPr sz="2000" spc="-110" dirty="0">
                <a:latin typeface="Arial"/>
                <a:cs typeface="Arial"/>
              </a:rPr>
              <a:t>an  </a:t>
            </a:r>
            <a:r>
              <a:rPr sz="2000" i="1" spc="-5" dirty="0">
                <a:latin typeface="Carlito"/>
                <a:cs typeface="Carlito"/>
              </a:rPr>
              <a:t>unconditional branch. This instruction </a:t>
            </a:r>
            <a:r>
              <a:rPr sz="2000" spc="-190" dirty="0">
                <a:latin typeface="Arial"/>
                <a:cs typeface="Arial"/>
              </a:rPr>
              <a:t>says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processor </a:t>
            </a:r>
            <a:r>
              <a:rPr sz="2000" spc="-120" dirty="0">
                <a:latin typeface="Arial"/>
                <a:cs typeface="Arial"/>
              </a:rPr>
              <a:t>always </a:t>
            </a:r>
            <a:r>
              <a:rPr sz="2000" spc="-55" dirty="0">
                <a:latin typeface="Arial"/>
                <a:cs typeface="Arial"/>
              </a:rPr>
              <a:t>follows 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0" dirty="0">
                <a:latin typeface="Arial"/>
                <a:cs typeface="Arial"/>
              </a:rPr>
              <a:t>branch. </a:t>
            </a:r>
            <a:r>
              <a:rPr sz="2000" spc="-245" dirty="0">
                <a:latin typeface="Arial"/>
                <a:cs typeface="Arial"/>
              </a:rPr>
              <a:t>To </a:t>
            </a:r>
            <a:r>
              <a:rPr sz="2000" spc="-70" dirty="0">
                <a:latin typeface="Arial"/>
                <a:cs typeface="Arial"/>
              </a:rPr>
              <a:t>distinguish </a:t>
            </a:r>
            <a:r>
              <a:rPr sz="2000" spc="-60" dirty="0">
                <a:latin typeface="Arial"/>
                <a:cs typeface="Arial"/>
              </a:rPr>
              <a:t>between </a:t>
            </a:r>
            <a:r>
              <a:rPr sz="2000" spc="-45" dirty="0">
                <a:latin typeface="Arial"/>
                <a:cs typeface="Arial"/>
              </a:rPr>
              <a:t>conditional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50" dirty="0">
                <a:latin typeface="Arial"/>
                <a:cs typeface="Arial"/>
              </a:rPr>
              <a:t>unconditional </a:t>
            </a:r>
            <a:r>
              <a:rPr sz="2000" spc="-100" dirty="0">
                <a:latin typeface="Arial"/>
                <a:cs typeface="Arial"/>
              </a:rPr>
              <a:t>branches, 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80" dirty="0">
                <a:latin typeface="Arial"/>
                <a:cs typeface="Arial"/>
              </a:rPr>
              <a:t>MIPS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this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type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instruction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i="1" spc="-5" dirty="0">
                <a:latin typeface="Carlito"/>
                <a:cs typeface="Carlito"/>
              </a:rPr>
              <a:t>jump,</a:t>
            </a:r>
            <a:r>
              <a:rPr sz="2000" i="1" spc="-20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abbreviated</a:t>
            </a:r>
            <a:r>
              <a:rPr sz="2000" i="1" spc="-3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as </a:t>
            </a:r>
            <a:r>
              <a:rPr sz="2000" b="1" i="1" dirty="0">
                <a:latin typeface="Carlito"/>
                <a:cs typeface="Carlito"/>
              </a:rPr>
              <a:t>j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28207" y="116598"/>
            <a:ext cx="2388870" cy="792480"/>
            <a:chOff x="6228207" y="116598"/>
            <a:chExt cx="2388870" cy="792480"/>
          </a:xfrm>
        </p:grpSpPr>
        <p:sp>
          <p:nvSpPr>
            <p:cNvPr id="5" name="object 5"/>
            <p:cNvSpPr/>
            <p:nvPr/>
          </p:nvSpPr>
          <p:spPr>
            <a:xfrm>
              <a:off x="6228207" y="116598"/>
              <a:ext cx="720077" cy="792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75297" y="141223"/>
              <a:ext cx="1541526" cy="4366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00443" y="519175"/>
            <a:ext cx="1562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FFFFFF"/>
                </a:solidFill>
                <a:latin typeface="Arial"/>
                <a:cs typeface="Arial"/>
              </a:rPr>
              <a:t>UNIVERSITY,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Arial"/>
                <a:cs typeface="Arial"/>
              </a:rPr>
              <a:t>KANO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00443" y="613917"/>
            <a:ext cx="15278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85" dirty="0">
                <a:solidFill>
                  <a:srgbClr val="FFFFFF"/>
                </a:solidFill>
                <a:latin typeface="Times New Roman"/>
                <a:cs typeface="Times New Roman"/>
                <a:hlinkClick r:id="rId4"/>
              </a:rPr>
              <a:t>www.buk.edu.ng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49440" y="97535"/>
            <a:ext cx="142240" cy="876300"/>
            <a:chOff x="6949440" y="97535"/>
            <a:chExt cx="142240" cy="876300"/>
          </a:xfrm>
        </p:grpSpPr>
        <p:sp>
          <p:nvSpPr>
            <p:cNvPr id="10" name="object 10"/>
            <p:cNvSpPr/>
            <p:nvPr/>
          </p:nvSpPr>
          <p:spPr>
            <a:xfrm>
              <a:off x="6949440" y="97535"/>
              <a:ext cx="141731" cy="876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20306" y="116712"/>
              <a:ext cx="0" cy="792480"/>
            </a:xfrm>
            <a:custGeom>
              <a:avLst/>
              <a:gdLst/>
              <a:ahLst/>
              <a:cxnLst/>
              <a:rect l="l" t="t" r="r" b="b"/>
              <a:pathLst>
                <a:path h="792480">
                  <a:moveTo>
                    <a:pt x="0" y="0"/>
                  </a:moveTo>
                  <a:lnTo>
                    <a:pt x="0" y="791971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80" dirty="0"/>
              <a:t>Bayero </a:t>
            </a:r>
            <a:r>
              <a:rPr spc="-50" dirty="0"/>
              <a:t>University, </a:t>
            </a:r>
            <a:r>
              <a:rPr spc="-95" dirty="0"/>
              <a:t>Kano </a:t>
            </a:r>
            <a:r>
              <a:rPr spc="-35" dirty="0"/>
              <a:t>-</a:t>
            </a:r>
            <a:r>
              <a:rPr spc="-60" dirty="0"/>
              <a:t> </a:t>
            </a:r>
            <a:r>
              <a:rPr spc="-50" dirty="0"/>
              <a:t>Nigeria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60" dirty="0"/>
              <a:t>14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44873" y="6473215"/>
            <a:ext cx="1253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5" dirty="0">
                <a:solidFill>
                  <a:srgbClr val="888888"/>
                </a:solidFill>
                <a:latin typeface="Arial"/>
                <a:cs typeface="Arial"/>
                <a:hlinkClick r:id="rId4"/>
              </a:rPr>
              <a:t>www.buk.edu.ng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25220"/>
            <a:chOff x="0" y="0"/>
            <a:chExt cx="9144000" cy="1125220"/>
          </a:xfrm>
        </p:grpSpPr>
        <p:sp>
          <p:nvSpPr>
            <p:cNvPr id="3" name="object 3"/>
            <p:cNvSpPr/>
            <p:nvPr/>
          </p:nvSpPr>
          <p:spPr>
            <a:xfrm>
              <a:off x="6228207" y="116598"/>
              <a:ext cx="720077" cy="792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75296" y="141224"/>
              <a:ext cx="1541526" cy="4366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1129463"/>
            <a:ext cx="8023859" cy="49752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800"/>
              </a:spcBef>
            </a:pPr>
            <a:r>
              <a:rPr sz="2800" spc="-200" dirty="0">
                <a:solidFill>
                  <a:srgbClr val="C00000"/>
                </a:solidFill>
                <a:latin typeface="Arial"/>
                <a:cs typeface="Arial"/>
              </a:rPr>
              <a:t>Jump</a:t>
            </a:r>
            <a:r>
              <a:rPr sz="2800" spc="-1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C00000"/>
                </a:solidFill>
                <a:latin typeface="Arial"/>
                <a:cs typeface="Arial"/>
              </a:rPr>
              <a:t>instructions</a:t>
            </a:r>
            <a:endParaRPr sz="28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605"/>
              </a:spcBef>
              <a:buChar char="–"/>
              <a:tabLst>
                <a:tab pos="756920" algn="l"/>
              </a:tabLst>
            </a:pP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70" dirty="0">
                <a:latin typeface="Arial"/>
                <a:cs typeface="Arial"/>
              </a:rPr>
              <a:t>transfer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unconditional</a:t>
            </a:r>
            <a:endParaRPr sz="24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509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110" dirty="0">
                <a:latin typeface="Arial"/>
                <a:cs typeface="Arial"/>
              </a:rPr>
              <a:t>There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is </a:t>
            </a:r>
            <a:r>
              <a:rPr sz="2000" spc="-60" dirty="0">
                <a:latin typeface="Arial"/>
                <a:cs typeface="Arial"/>
              </a:rPr>
              <a:t>no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option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on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jump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instructions;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jump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is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always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</a:pPr>
            <a:r>
              <a:rPr sz="2000" spc="-70" dirty="0">
                <a:latin typeface="Arial"/>
                <a:cs typeface="Arial"/>
              </a:rPr>
              <a:t>labeled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location</a:t>
            </a:r>
            <a:endParaRPr sz="20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  <a:tab pos="2266315" algn="l"/>
              </a:tabLst>
            </a:pPr>
            <a:r>
              <a:rPr sz="2000" spc="-365" dirty="0">
                <a:latin typeface="Arial"/>
                <a:cs typeface="Arial"/>
              </a:rPr>
              <a:t>J </a:t>
            </a:r>
            <a:r>
              <a:rPr sz="2000" spc="-30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loop	</a:t>
            </a:r>
            <a:r>
              <a:rPr sz="2000" spc="215" dirty="0">
                <a:latin typeface="Arial"/>
                <a:cs typeface="Arial"/>
              </a:rPr>
              <a:t>//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next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instruction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executed</a:t>
            </a:r>
            <a:r>
              <a:rPr sz="2000" spc="-105" dirty="0">
                <a:latin typeface="Arial"/>
                <a:cs typeface="Arial"/>
              </a:rPr>
              <a:t> is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one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labelled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1155700" marR="66040" indent="-228600">
              <a:lnSpc>
                <a:spcPct val="100000"/>
              </a:lnSpc>
            </a:pPr>
            <a:r>
              <a:rPr sz="2000" spc="-114" dirty="0">
                <a:latin typeface="Arial"/>
                <a:cs typeface="Arial"/>
              </a:rPr>
              <a:t>There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spc="-25" dirty="0">
                <a:latin typeface="Arial"/>
                <a:cs typeface="Arial"/>
              </a:rPr>
              <a:t>different </a:t>
            </a:r>
            <a:r>
              <a:rPr sz="2000" spc="-65" dirty="0">
                <a:latin typeface="Arial"/>
                <a:cs typeface="Arial"/>
              </a:rPr>
              <a:t>variations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45" dirty="0">
                <a:latin typeface="Arial"/>
                <a:cs typeface="Arial"/>
              </a:rPr>
              <a:t>jump </a:t>
            </a:r>
            <a:r>
              <a:rPr sz="2000" spc="-35" dirty="0">
                <a:latin typeface="Arial"/>
                <a:cs typeface="Arial"/>
              </a:rPr>
              <a:t>instruction, </a:t>
            </a:r>
            <a:r>
              <a:rPr sz="2000" spc="-120" dirty="0">
                <a:latin typeface="Arial"/>
                <a:cs typeface="Arial"/>
              </a:rPr>
              <a:t>some </a:t>
            </a:r>
            <a:r>
              <a:rPr sz="2000" spc="-105" dirty="0">
                <a:latin typeface="Arial"/>
                <a:cs typeface="Arial"/>
              </a:rPr>
              <a:t>maybe</a:t>
            </a:r>
            <a:r>
              <a:rPr sz="2000" spc="-42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used 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55" dirty="0">
                <a:latin typeface="Arial"/>
                <a:cs typeface="Arial"/>
              </a:rPr>
              <a:t>subroutine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75" dirty="0">
                <a:latin typeface="Arial"/>
                <a:cs typeface="Arial"/>
              </a:rPr>
              <a:t>procedure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calls</a:t>
            </a:r>
            <a:endParaRPr sz="2000">
              <a:latin typeface="Arial"/>
              <a:cs typeface="Arial"/>
            </a:endParaRPr>
          </a:p>
          <a:p>
            <a:pPr marL="756285" marR="407034" indent="-287020">
              <a:lnSpc>
                <a:spcPct val="100000"/>
              </a:lnSpc>
              <a:spcBef>
                <a:spcPts val="550"/>
              </a:spcBef>
              <a:buChar char="–"/>
              <a:tabLst>
                <a:tab pos="756920" algn="l"/>
              </a:tabLst>
            </a:pPr>
            <a:r>
              <a:rPr sz="2400" spc="-135" dirty="0">
                <a:latin typeface="Arial"/>
                <a:cs typeface="Arial"/>
              </a:rPr>
              <a:t>There </a:t>
            </a:r>
            <a:r>
              <a:rPr sz="2400" spc="-110" dirty="0">
                <a:latin typeface="Arial"/>
                <a:cs typeface="Arial"/>
              </a:rPr>
              <a:t>are </a:t>
            </a:r>
            <a:r>
              <a:rPr sz="2400" spc="-30" dirty="0">
                <a:latin typeface="Arial"/>
                <a:cs typeface="Arial"/>
              </a:rPr>
              <a:t>different </a:t>
            </a:r>
            <a:r>
              <a:rPr sz="2400" spc="-75" dirty="0">
                <a:latin typeface="Arial"/>
                <a:cs typeface="Arial"/>
              </a:rPr>
              <a:t>variations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55" dirty="0">
                <a:latin typeface="Arial"/>
                <a:cs typeface="Arial"/>
              </a:rPr>
              <a:t>jump </a:t>
            </a:r>
            <a:r>
              <a:rPr sz="2400" spc="-45" dirty="0">
                <a:latin typeface="Arial"/>
                <a:cs typeface="Arial"/>
              </a:rPr>
              <a:t>instruction,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some  </a:t>
            </a:r>
            <a:r>
              <a:rPr sz="2400" spc="-130" dirty="0">
                <a:latin typeface="Arial"/>
                <a:cs typeface="Arial"/>
              </a:rPr>
              <a:t>maybe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70" dirty="0">
                <a:latin typeface="Arial"/>
                <a:cs typeface="Arial"/>
              </a:rPr>
              <a:t>subroutine </a:t>
            </a:r>
            <a:r>
              <a:rPr sz="2400" spc="-25" dirty="0">
                <a:latin typeface="Arial"/>
                <a:cs typeface="Arial"/>
              </a:rPr>
              <a:t>or </a:t>
            </a:r>
            <a:r>
              <a:rPr sz="2400" spc="-90" dirty="0">
                <a:latin typeface="Arial"/>
                <a:cs typeface="Arial"/>
              </a:rPr>
              <a:t>procedure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calls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450">
              <a:latin typeface="Arial"/>
              <a:cs typeface="Arial"/>
            </a:endParaRPr>
          </a:p>
          <a:p>
            <a:pPr marL="355600" marR="109220" indent="-343535">
              <a:lnSpc>
                <a:spcPct val="100000"/>
              </a:lnSpc>
              <a:buFont typeface="Arial"/>
              <a:buChar char="•"/>
              <a:tabLst>
                <a:tab pos="582295" algn="l"/>
                <a:tab pos="583565" algn="l"/>
              </a:tabLst>
            </a:pPr>
            <a:r>
              <a:rPr dirty="0"/>
              <a:t>	</a:t>
            </a:r>
            <a:r>
              <a:rPr sz="2000" spc="-75" dirty="0">
                <a:latin typeface="Arial"/>
                <a:cs typeface="Arial"/>
              </a:rPr>
              <a:t>procedure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stored </a:t>
            </a:r>
            <a:r>
              <a:rPr sz="2000" spc="-55" dirty="0">
                <a:latin typeface="Arial"/>
                <a:cs typeface="Arial"/>
              </a:rPr>
              <a:t>subroutine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60" dirty="0">
                <a:latin typeface="Arial"/>
                <a:cs typeface="Arial"/>
              </a:rPr>
              <a:t>performs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85" dirty="0">
                <a:latin typeface="Arial"/>
                <a:cs typeface="Arial"/>
              </a:rPr>
              <a:t>specific </a:t>
            </a:r>
            <a:r>
              <a:rPr sz="2000" spc="-95" dirty="0">
                <a:latin typeface="Arial"/>
                <a:cs typeface="Arial"/>
              </a:rPr>
              <a:t>task </a:t>
            </a:r>
            <a:r>
              <a:rPr sz="2000" spc="-125" dirty="0">
                <a:latin typeface="Arial"/>
                <a:cs typeface="Arial"/>
              </a:rPr>
              <a:t>based </a:t>
            </a:r>
            <a:r>
              <a:rPr sz="2000" spc="-65" dirty="0">
                <a:latin typeface="Arial"/>
                <a:cs typeface="Arial"/>
              </a:rPr>
              <a:t>on 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parameters </a:t>
            </a:r>
            <a:r>
              <a:rPr sz="2000" spc="10" dirty="0">
                <a:latin typeface="Arial"/>
                <a:cs typeface="Arial"/>
              </a:rPr>
              <a:t>with </a:t>
            </a:r>
            <a:r>
              <a:rPr sz="2000" spc="-60" dirty="0">
                <a:latin typeface="Arial"/>
                <a:cs typeface="Arial"/>
              </a:rPr>
              <a:t>which </a:t>
            </a:r>
            <a:r>
              <a:rPr sz="2000" spc="65" dirty="0">
                <a:latin typeface="Arial"/>
                <a:cs typeface="Arial"/>
              </a:rPr>
              <a:t>it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65" dirty="0">
                <a:latin typeface="Arial"/>
                <a:cs typeface="Arial"/>
              </a:rPr>
              <a:t>provided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0443" y="519175"/>
            <a:ext cx="1562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FFFFFF"/>
                </a:solidFill>
                <a:latin typeface="Arial"/>
                <a:cs typeface="Arial"/>
              </a:rPr>
              <a:t>UNIVERSITY,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Arial"/>
                <a:cs typeface="Arial"/>
              </a:rPr>
              <a:t>KANO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5" dirty="0">
                <a:hlinkClick r:id="rId4"/>
              </a:rPr>
              <a:t>www.buk.edu.ng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949440" y="97535"/>
            <a:ext cx="142240" cy="876300"/>
            <a:chOff x="6949440" y="97535"/>
            <a:chExt cx="142240" cy="876300"/>
          </a:xfrm>
        </p:grpSpPr>
        <p:sp>
          <p:nvSpPr>
            <p:cNvPr id="9" name="object 9"/>
            <p:cNvSpPr/>
            <p:nvPr/>
          </p:nvSpPr>
          <p:spPr>
            <a:xfrm>
              <a:off x="6949440" y="97535"/>
              <a:ext cx="141731" cy="876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20306" y="116712"/>
              <a:ext cx="0" cy="792480"/>
            </a:xfrm>
            <a:custGeom>
              <a:avLst/>
              <a:gdLst/>
              <a:ahLst/>
              <a:cxnLst/>
              <a:rect l="l" t="t" r="r" b="b"/>
              <a:pathLst>
                <a:path h="792480">
                  <a:moveTo>
                    <a:pt x="0" y="0"/>
                  </a:moveTo>
                  <a:lnTo>
                    <a:pt x="0" y="791971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80" dirty="0"/>
              <a:t>Bayero </a:t>
            </a:r>
            <a:r>
              <a:rPr spc="-50" dirty="0"/>
              <a:t>University, </a:t>
            </a:r>
            <a:r>
              <a:rPr spc="-95" dirty="0"/>
              <a:t>Kano </a:t>
            </a:r>
            <a:r>
              <a:rPr spc="-35" dirty="0"/>
              <a:t>-</a:t>
            </a:r>
            <a:r>
              <a:rPr spc="-60" dirty="0"/>
              <a:t> </a:t>
            </a:r>
            <a:r>
              <a:rPr spc="-50" dirty="0"/>
              <a:t>Nigeria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60" dirty="0"/>
              <a:t>15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44873" y="6473215"/>
            <a:ext cx="1253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5" dirty="0">
                <a:solidFill>
                  <a:srgbClr val="888888"/>
                </a:solidFill>
                <a:latin typeface="Arial"/>
                <a:cs typeface="Arial"/>
                <a:hlinkClick r:id="rId4"/>
              </a:rPr>
              <a:t>www.buk.edu.ng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25220"/>
            <a:chOff x="0" y="0"/>
            <a:chExt cx="9144000" cy="1125220"/>
          </a:xfrm>
        </p:grpSpPr>
        <p:sp>
          <p:nvSpPr>
            <p:cNvPr id="3" name="object 3"/>
            <p:cNvSpPr/>
            <p:nvPr/>
          </p:nvSpPr>
          <p:spPr>
            <a:xfrm>
              <a:off x="6228207" y="116598"/>
              <a:ext cx="720077" cy="792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75296" y="141224"/>
              <a:ext cx="1541526" cy="4366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1538985"/>
            <a:ext cx="7955915" cy="500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543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220" dirty="0">
                <a:latin typeface="Arial"/>
                <a:cs typeface="Arial"/>
              </a:rPr>
              <a:t>MIPS </a:t>
            </a:r>
            <a:r>
              <a:rPr sz="2400" spc="-140" dirty="0">
                <a:latin typeface="Arial"/>
                <a:cs typeface="Arial"/>
              </a:rPr>
              <a:t>assembly </a:t>
            </a:r>
            <a:r>
              <a:rPr sz="2400" spc="-135" dirty="0">
                <a:latin typeface="Arial"/>
                <a:cs typeface="Arial"/>
              </a:rPr>
              <a:t>language </a:t>
            </a:r>
            <a:r>
              <a:rPr sz="2400" spc="-100" dirty="0">
                <a:latin typeface="Arial"/>
                <a:cs typeface="Arial"/>
              </a:rPr>
              <a:t>includes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40" dirty="0">
                <a:latin typeface="Arial"/>
                <a:cs typeface="Arial"/>
              </a:rPr>
              <a:t>instruction </a:t>
            </a:r>
            <a:r>
              <a:rPr sz="2400" spc="-50" dirty="0">
                <a:latin typeface="Arial"/>
                <a:cs typeface="Arial"/>
              </a:rPr>
              <a:t>just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105" dirty="0">
                <a:latin typeface="Arial"/>
                <a:cs typeface="Arial"/>
              </a:rPr>
              <a:t>procedures</a:t>
            </a:r>
            <a:endParaRPr sz="2400">
              <a:latin typeface="Arial"/>
              <a:cs typeface="Arial"/>
            </a:endParaRPr>
          </a:p>
          <a:p>
            <a:pPr marL="355600" marR="222250" indent="484505">
              <a:lnSpc>
                <a:spcPct val="106500"/>
              </a:lnSpc>
              <a:spcBef>
                <a:spcPts val="1770"/>
              </a:spcBef>
            </a:pPr>
            <a:r>
              <a:rPr sz="2000" spc="65" dirty="0">
                <a:latin typeface="Arial"/>
                <a:cs typeface="Arial"/>
              </a:rPr>
              <a:t>it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jumps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120" dirty="0">
                <a:latin typeface="Arial"/>
                <a:cs typeface="Arial"/>
              </a:rPr>
              <a:t>address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70" dirty="0">
                <a:latin typeface="Arial"/>
                <a:cs typeface="Arial"/>
              </a:rPr>
              <a:t>simultaneously </a:t>
            </a:r>
            <a:r>
              <a:rPr sz="2000" spc="-175" dirty="0">
                <a:latin typeface="Arial"/>
                <a:cs typeface="Arial"/>
              </a:rPr>
              <a:t>saves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20" dirty="0">
                <a:latin typeface="Arial"/>
                <a:cs typeface="Arial"/>
              </a:rPr>
              <a:t>address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40" dirty="0">
                <a:latin typeface="Arial"/>
                <a:cs typeface="Arial"/>
              </a:rPr>
              <a:t>following </a:t>
            </a:r>
            <a:r>
              <a:rPr sz="2000" spc="-35" dirty="0">
                <a:latin typeface="Arial"/>
                <a:cs typeface="Arial"/>
              </a:rPr>
              <a:t>instruction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00" dirty="0">
                <a:latin typeface="Arial"/>
                <a:cs typeface="Arial"/>
              </a:rPr>
              <a:t>special </a:t>
            </a:r>
            <a:r>
              <a:rPr sz="2000" spc="-65" dirty="0">
                <a:latin typeface="Arial"/>
                <a:cs typeface="Arial"/>
              </a:rPr>
              <a:t>register </a:t>
            </a:r>
            <a:r>
              <a:rPr sz="2000" spc="-80" dirty="0">
                <a:latin typeface="Arial"/>
                <a:cs typeface="Arial"/>
              </a:rPr>
              <a:t>$ra, </a:t>
            </a:r>
            <a:r>
              <a:rPr sz="2000" spc="-150" dirty="0">
                <a:latin typeface="Arial"/>
                <a:cs typeface="Arial"/>
              </a:rPr>
              <a:t>The </a:t>
            </a:r>
            <a:r>
              <a:rPr sz="2000" spc="-55" dirty="0">
                <a:latin typeface="Arial"/>
                <a:cs typeface="Arial"/>
              </a:rPr>
              <a:t>jump-and-link  </a:t>
            </a:r>
            <a:r>
              <a:rPr sz="2000" spc="-35" dirty="0">
                <a:latin typeface="Arial"/>
                <a:cs typeface="Arial"/>
              </a:rPr>
              <a:t>instruction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FF0000"/>
                </a:solidFill>
                <a:latin typeface="Arial"/>
                <a:cs typeface="Arial"/>
              </a:rPr>
              <a:t>jal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35" dirty="0"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  <a:spcBef>
                <a:spcPts val="480"/>
              </a:spcBef>
              <a:tabLst>
                <a:tab pos="1397635" algn="l"/>
              </a:tabLst>
            </a:pPr>
            <a:r>
              <a:rPr sz="2000" spc="-35" dirty="0">
                <a:latin typeface="Arial"/>
                <a:cs typeface="Arial"/>
              </a:rPr>
              <a:t>jal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loop	</a:t>
            </a:r>
            <a:r>
              <a:rPr sz="2000" spc="215" dirty="0">
                <a:latin typeface="Arial"/>
                <a:cs typeface="Arial"/>
              </a:rPr>
              <a:t>//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jump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loop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65" dirty="0">
                <a:latin typeface="Arial"/>
                <a:cs typeface="Arial"/>
              </a:rPr>
              <a:t>save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content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45" dirty="0">
                <a:latin typeface="Arial"/>
                <a:cs typeface="Arial"/>
              </a:rPr>
              <a:t>PC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$ra</a:t>
            </a: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867410" algn="l"/>
                <a:tab pos="868044" algn="l"/>
              </a:tabLst>
            </a:pPr>
            <a:r>
              <a:rPr dirty="0"/>
              <a:t>	</a:t>
            </a:r>
            <a:r>
              <a:rPr sz="2000" spc="-145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link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portion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name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means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that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an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address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link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formed 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50" dirty="0">
                <a:latin typeface="Arial"/>
                <a:cs typeface="Arial"/>
              </a:rPr>
              <a:t>points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calling </a:t>
            </a:r>
            <a:r>
              <a:rPr sz="2000" spc="-65" dirty="0">
                <a:latin typeface="Arial"/>
                <a:cs typeface="Arial"/>
              </a:rPr>
              <a:t>site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45" dirty="0">
                <a:latin typeface="Arial"/>
                <a:cs typeface="Arial"/>
              </a:rPr>
              <a:t>allow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procedure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return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50" dirty="0">
                <a:latin typeface="Arial"/>
                <a:cs typeface="Arial"/>
              </a:rPr>
              <a:t>proper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address.</a:t>
            </a:r>
            <a:endParaRPr sz="2000">
              <a:latin typeface="Arial"/>
              <a:cs typeface="Arial"/>
            </a:endParaRPr>
          </a:p>
          <a:p>
            <a:pPr marL="355600" marR="203200" indent="-343535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130" dirty="0">
                <a:latin typeface="Arial"/>
                <a:cs typeface="Arial"/>
              </a:rPr>
              <a:t>This </a:t>
            </a:r>
            <a:r>
              <a:rPr sz="2000" spc="-40" dirty="0">
                <a:latin typeface="Arial"/>
                <a:cs typeface="Arial"/>
              </a:rPr>
              <a:t>“link,”stored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65" dirty="0">
                <a:latin typeface="Arial"/>
                <a:cs typeface="Arial"/>
              </a:rPr>
              <a:t>register </a:t>
            </a:r>
            <a:r>
              <a:rPr sz="2000" spc="-80" dirty="0">
                <a:latin typeface="Arial"/>
                <a:cs typeface="Arial"/>
              </a:rPr>
              <a:t>$ra, </a:t>
            </a:r>
            <a:r>
              <a:rPr sz="2000" spc="-110" dirty="0">
                <a:latin typeface="Arial"/>
                <a:cs typeface="Arial"/>
              </a:rPr>
              <a:t>is </a:t>
            </a:r>
            <a:r>
              <a:rPr sz="2000" spc="-80" dirty="0">
                <a:latin typeface="Arial"/>
                <a:cs typeface="Arial"/>
              </a:rPr>
              <a:t>called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b="1" spc="-95" dirty="0">
                <a:latin typeface="Arial"/>
                <a:cs typeface="Arial"/>
              </a:rPr>
              <a:t>return </a:t>
            </a:r>
            <a:r>
              <a:rPr sz="2000" b="1" spc="-160" dirty="0">
                <a:latin typeface="Arial"/>
                <a:cs typeface="Arial"/>
              </a:rPr>
              <a:t>address. </a:t>
            </a:r>
            <a:r>
              <a:rPr sz="2000" spc="-145" dirty="0">
                <a:latin typeface="Arial"/>
                <a:cs typeface="Arial"/>
              </a:rPr>
              <a:t>The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return  </a:t>
            </a:r>
            <a:r>
              <a:rPr sz="2000" spc="-120" dirty="0">
                <a:latin typeface="Arial"/>
                <a:cs typeface="Arial"/>
              </a:rPr>
              <a:t>address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95" dirty="0">
                <a:latin typeface="Arial"/>
                <a:cs typeface="Arial"/>
              </a:rPr>
              <a:t>needed </a:t>
            </a:r>
            <a:r>
              <a:rPr sz="2000" spc="-130" dirty="0">
                <a:latin typeface="Arial"/>
                <a:cs typeface="Arial"/>
              </a:rPr>
              <a:t>because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45" dirty="0">
                <a:latin typeface="Arial"/>
                <a:cs typeface="Arial"/>
              </a:rPr>
              <a:t>same </a:t>
            </a:r>
            <a:r>
              <a:rPr sz="2000" spc="-75" dirty="0">
                <a:latin typeface="Arial"/>
                <a:cs typeface="Arial"/>
              </a:rPr>
              <a:t>procedure </a:t>
            </a:r>
            <a:r>
              <a:rPr sz="2000" spc="-70" dirty="0">
                <a:latin typeface="Arial"/>
                <a:cs typeface="Arial"/>
              </a:rPr>
              <a:t>could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80" dirty="0">
                <a:latin typeface="Arial"/>
                <a:cs typeface="Arial"/>
              </a:rPr>
              <a:t>called </a:t>
            </a:r>
            <a:r>
              <a:rPr sz="2000" spc="-25" dirty="0">
                <a:latin typeface="Arial"/>
                <a:cs typeface="Arial"/>
              </a:rPr>
              <a:t>from  </a:t>
            </a:r>
            <a:r>
              <a:rPr sz="2000" spc="-110" dirty="0">
                <a:latin typeface="Arial"/>
                <a:cs typeface="Arial"/>
              </a:rPr>
              <a:t>several </a:t>
            </a:r>
            <a:r>
              <a:rPr sz="2000" spc="-60" dirty="0">
                <a:latin typeface="Arial"/>
                <a:cs typeface="Arial"/>
              </a:rPr>
              <a:t>parts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25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4873" y="6535318"/>
            <a:ext cx="1253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888888"/>
                </a:solidFill>
                <a:latin typeface="Arial"/>
                <a:cs typeface="Arial"/>
                <a:hlinkClick r:id="rId4"/>
              </a:rPr>
              <a:t>www.buk.edu.ng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27211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00443" y="519175"/>
            <a:ext cx="1562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FFFFFF"/>
                </a:solidFill>
                <a:latin typeface="Arial"/>
                <a:cs typeface="Arial"/>
              </a:rPr>
              <a:t>UNIVERSITY,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Arial"/>
                <a:cs typeface="Arial"/>
              </a:rPr>
              <a:t>KANO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5" dirty="0">
                <a:hlinkClick r:id="rId4"/>
              </a:rPr>
              <a:t>www.buk.edu.ng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6949440" y="97535"/>
            <a:ext cx="142240" cy="876300"/>
            <a:chOff x="6949440" y="97535"/>
            <a:chExt cx="142240" cy="876300"/>
          </a:xfrm>
        </p:grpSpPr>
        <p:sp>
          <p:nvSpPr>
            <p:cNvPr id="11" name="object 11"/>
            <p:cNvSpPr/>
            <p:nvPr/>
          </p:nvSpPr>
          <p:spPr>
            <a:xfrm>
              <a:off x="6949440" y="97535"/>
              <a:ext cx="141731" cy="876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20306" y="116712"/>
              <a:ext cx="0" cy="792480"/>
            </a:xfrm>
            <a:custGeom>
              <a:avLst/>
              <a:gdLst/>
              <a:ahLst/>
              <a:cxnLst/>
              <a:rect l="l" t="t" r="r" b="b"/>
              <a:pathLst>
                <a:path h="792480">
                  <a:moveTo>
                    <a:pt x="0" y="0"/>
                  </a:moveTo>
                  <a:lnTo>
                    <a:pt x="0" y="791971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5940" y="6426809"/>
            <a:ext cx="20358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solidFill>
                  <a:srgbClr val="888888"/>
                </a:solidFill>
                <a:latin typeface="Arial"/>
                <a:cs typeface="Arial"/>
              </a:rPr>
              <a:t>Bayero </a:t>
            </a:r>
            <a:r>
              <a:rPr sz="1200" spc="-50" dirty="0">
                <a:solidFill>
                  <a:srgbClr val="888888"/>
                </a:solidFill>
                <a:latin typeface="Arial"/>
                <a:cs typeface="Arial"/>
              </a:rPr>
              <a:t>University, </a:t>
            </a:r>
            <a:r>
              <a:rPr sz="1200" spc="-95" dirty="0">
                <a:solidFill>
                  <a:srgbClr val="888888"/>
                </a:solidFill>
                <a:latin typeface="Arial"/>
                <a:cs typeface="Arial"/>
              </a:rPr>
              <a:t>Kano </a:t>
            </a:r>
            <a:r>
              <a:rPr sz="1200" spc="-35" dirty="0">
                <a:solidFill>
                  <a:srgbClr val="888888"/>
                </a:solidFill>
                <a:latin typeface="Arial"/>
                <a:cs typeface="Arial"/>
              </a:rPr>
              <a:t>-</a:t>
            </a: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888888"/>
                </a:solidFill>
                <a:latin typeface="Arial"/>
                <a:cs typeface="Arial"/>
              </a:rPr>
              <a:t>Nigeria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7749"/>
            <a:ext cx="167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159509"/>
            <a:ext cx="8056880" cy="4661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92100" indent="-343535">
              <a:lnSpc>
                <a:spcPct val="100000"/>
              </a:lnSpc>
              <a:spcBef>
                <a:spcPts val="105"/>
              </a:spcBef>
            </a:pPr>
            <a:r>
              <a:rPr sz="2000" spc="-180" dirty="0">
                <a:latin typeface="Arial"/>
                <a:cs typeface="Arial"/>
              </a:rPr>
              <a:t>MIPS </a:t>
            </a:r>
            <a:r>
              <a:rPr sz="2000" spc="-135" dirty="0">
                <a:latin typeface="Arial"/>
                <a:cs typeface="Arial"/>
              </a:rPr>
              <a:t>use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i="1" spc="-5" dirty="0">
                <a:latin typeface="Carlito"/>
                <a:cs typeface="Carlito"/>
              </a:rPr>
              <a:t>jump </a:t>
            </a:r>
            <a:r>
              <a:rPr sz="2000" i="1" spc="-10" dirty="0">
                <a:latin typeface="Carlito"/>
                <a:cs typeface="Carlito"/>
              </a:rPr>
              <a:t>register </a:t>
            </a:r>
            <a:r>
              <a:rPr sz="2000" i="1" spc="-5" dirty="0">
                <a:latin typeface="Carlito"/>
                <a:cs typeface="Carlito"/>
              </a:rPr>
              <a:t>instruction </a:t>
            </a:r>
            <a:r>
              <a:rPr sz="2000" spc="-15" dirty="0">
                <a:latin typeface="Arial"/>
                <a:cs typeface="Arial"/>
              </a:rPr>
              <a:t>(jr), </a:t>
            </a:r>
            <a:r>
              <a:rPr sz="2000" spc="-90" dirty="0">
                <a:latin typeface="Arial"/>
                <a:cs typeface="Arial"/>
              </a:rPr>
              <a:t>meaning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50" dirty="0">
                <a:latin typeface="Arial"/>
                <a:cs typeface="Arial"/>
              </a:rPr>
              <a:t>unconditional </a:t>
            </a:r>
            <a:r>
              <a:rPr sz="2000" spc="-45" dirty="0">
                <a:latin typeface="Arial"/>
                <a:cs typeface="Arial"/>
              </a:rPr>
              <a:t>jump </a:t>
            </a:r>
            <a:r>
              <a:rPr sz="2000" spc="15" dirty="0">
                <a:latin typeface="Arial"/>
                <a:cs typeface="Arial"/>
              </a:rPr>
              <a:t>to 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20" dirty="0">
                <a:latin typeface="Arial"/>
                <a:cs typeface="Arial"/>
              </a:rPr>
              <a:t>address </a:t>
            </a:r>
            <a:r>
              <a:rPr sz="2000" spc="-75" dirty="0">
                <a:latin typeface="Arial"/>
                <a:cs typeface="Arial"/>
              </a:rPr>
              <a:t>specified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register:</a:t>
            </a:r>
            <a:endParaRPr sz="2000">
              <a:latin typeface="Arial"/>
              <a:cs typeface="Arial"/>
            </a:endParaRPr>
          </a:p>
          <a:p>
            <a:pPr marL="1039494">
              <a:lnSpc>
                <a:spcPct val="100000"/>
              </a:lnSpc>
              <a:spcBef>
                <a:spcPts val="480"/>
              </a:spcBef>
              <a:tabLst>
                <a:tab pos="2894965" algn="l"/>
              </a:tabLst>
            </a:pPr>
            <a:r>
              <a:rPr sz="2000" spc="30" dirty="0">
                <a:latin typeface="Arial"/>
                <a:cs typeface="Arial"/>
              </a:rPr>
              <a:t>jr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$ra	</a:t>
            </a:r>
            <a:r>
              <a:rPr sz="2000" spc="215" dirty="0">
                <a:latin typeface="Arial"/>
                <a:cs typeface="Arial"/>
              </a:rPr>
              <a:t>//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jump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address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specified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$ra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spc="-110" dirty="0">
                <a:latin typeface="Arial"/>
                <a:cs typeface="Arial"/>
              </a:rPr>
              <a:t>Consider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80" dirty="0">
                <a:latin typeface="Arial"/>
                <a:cs typeface="Arial"/>
              </a:rPr>
              <a:t>simple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  <a:p>
            <a:pPr marL="2756535" marR="3006725" indent="-915035">
              <a:lnSpc>
                <a:spcPts val="2860"/>
              </a:lnSpc>
              <a:spcBef>
                <a:spcPts val="110"/>
              </a:spcBef>
            </a:pPr>
            <a:r>
              <a:rPr sz="2000" spc="-5" dirty="0">
                <a:latin typeface="Courier New"/>
                <a:cs typeface="Courier New"/>
              </a:rPr>
              <a:t>for (i&gt;0; i&lt;=x; i++){  </a:t>
            </a:r>
            <a:r>
              <a:rPr sz="2000" dirty="0">
                <a:latin typeface="Courier New"/>
                <a:cs typeface="Courier New"/>
              </a:rPr>
              <a:t> y = y +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// More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stuff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Courier New"/>
              <a:cs typeface="Courier New"/>
            </a:endParaRPr>
          </a:p>
          <a:p>
            <a:pPr marL="469900" marR="5080">
              <a:lnSpc>
                <a:spcPct val="103499"/>
              </a:lnSpc>
            </a:pPr>
            <a:r>
              <a:rPr sz="2000" spc="-25" dirty="0">
                <a:latin typeface="Arial"/>
                <a:cs typeface="Arial"/>
              </a:rPr>
              <a:t>After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doing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y =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y +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i;</a:t>
            </a:r>
            <a:r>
              <a:rPr sz="2000" spc="-745" dirty="0">
                <a:latin typeface="Courier New"/>
                <a:cs typeface="Courier New"/>
              </a:rPr>
              <a:t> </a:t>
            </a:r>
            <a:r>
              <a:rPr sz="2000" spc="-95" dirty="0">
                <a:latin typeface="Arial"/>
                <a:cs typeface="Arial"/>
              </a:rPr>
              <a:t>need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unconditionally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jump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back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start 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- j </a:t>
            </a:r>
            <a:r>
              <a:rPr sz="2000" spc="-5" dirty="0">
                <a:latin typeface="Courier New"/>
                <a:cs typeface="Courier New"/>
              </a:rPr>
              <a:t>&amp;jal,jr</a:t>
            </a:r>
            <a:r>
              <a:rPr sz="2000" spc="-925" dirty="0">
                <a:latin typeface="Courier New"/>
                <a:cs typeface="Courier New"/>
              </a:rPr>
              <a:t> </a:t>
            </a:r>
            <a:r>
              <a:rPr sz="2000" spc="-120" dirty="0">
                <a:latin typeface="Arial"/>
                <a:cs typeface="Arial"/>
              </a:rPr>
              <a:t>does </a:t>
            </a:r>
            <a:r>
              <a:rPr sz="2000" spc="-90" dirty="0">
                <a:latin typeface="Arial"/>
                <a:cs typeface="Arial"/>
              </a:rPr>
              <a:t>exactly </a:t>
            </a:r>
            <a:r>
              <a:rPr sz="2000" spc="-5" dirty="0">
                <a:latin typeface="Arial"/>
                <a:cs typeface="Arial"/>
              </a:rPr>
              <a:t>that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28207" y="116598"/>
            <a:ext cx="2388870" cy="792480"/>
            <a:chOff x="6228207" y="116598"/>
            <a:chExt cx="2388870" cy="792480"/>
          </a:xfrm>
        </p:grpSpPr>
        <p:sp>
          <p:nvSpPr>
            <p:cNvPr id="5" name="object 5"/>
            <p:cNvSpPr/>
            <p:nvPr/>
          </p:nvSpPr>
          <p:spPr>
            <a:xfrm>
              <a:off x="6228207" y="116598"/>
              <a:ext cx="720077" cy="792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75297" y="141223"/>
              <a:ext cx="1541526" cy="4366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00443" y="519175"/>
            <a:ext cx="1562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FFFFFF"/>
                </a:solidFill>
                <a:latin typeface="Arial"/>
                <a:cs typeface="Arial"/>
              </a:rPr>
              <a:t>UNIVERSITY,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Arial"/>
                <a:cs typeface="Arial"/>
              </a:rPr>
              <a:t>KANO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00443" y="613917"/>
            <a:ext cx="15278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85" dirty="0">
                <a:solidFill>
                  <a:srgbClr val="FFFFFF"/>
                </a:solidFill>
                <a:latin typeface="Times New Roman"/>
                <a:cs typeface="Times New Roman"/>
                <a:hlinkClick r:id="rId4"/>
              </a:rPr>
              <a:t>www.buk.edu.ng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49440" y="97535"/>
            <a:ext cx="142240" cy="876300"/>
            <a:chOff x="6949440" y="97535"/>
            <a:chExt cx="142240" cy="876300"/>
          </a:xfrm>
        </p:grpSpPr>
        <p:sp>
          <p:nvSpPr>
            <p:cNvPr id="10" name="object 10"/>
            <p:cNvSpPr/>
            <p:nvPr/>
          </p:nvSpPr>
          <p:spPr>
            <a:xfrm>
              <a:off x="6949440" y="97535"/>
              <a:ext cx="141731" cy="876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20306" y="116712"/>
              <a:ext cx="0" cy="792480"/>
            </a:xfrm>
            <a:custGeom>
              <a:avLst/>
              <a:gdLst/>
              <a:ahLst/>
              <a:cxnLst/>
              <a:rect l="l" t="t" r="r" b="b"/>
              <a:pathLst>
                <a:path h="792480">
                  <a:moveTo>
                    <a:pt x="0" y="0"/>
                  </a:moveTo>
                  <a:lnTo>
                    <a:pt x="0" y="791971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80" dirty="0"/>
              <a:t>Bayero </a:t>
            </a:r>
            <a:r>
              <a:rPr spc="-50" dirty="0"/>
              <a:t>University, </a:t>
            </a:r>
            <a:r>
              <a:rPr spc="-95" dirty="0"/>
              <a:t>Kano </a:t>
            </a:r>
            <a:r>
              <a:rPr spc="-35" dirty="0"/>
              <a:t>-</a:t>
            </a:r>
            <a:r>
              <a:rPr spc="-60" dirty="0"/>
              <a:t> </a:t>
            </a:r>
            <a:r>
              <a:rPr spc="-50" dirty="0"/>
              <a:t>Nigeria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60" dirty="0"/>
              <a:t>17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44873" y="6473215"/>
            <a:ext cx="1253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5" dirty="0">
                <a:solidFill>
                  <a:srgbClr val="888888"/>
                </a:solidFill>
                <a:latin typeface="Arial"/>
                <a:cs typeface="Arial"/>
                <a:hlinkClick r:id="rId4"/>
              </a:rPr>
              <a:t>www.buk.edu.ng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7749"/>
            <a:ext cx="167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129463"/>
            <a:ext cx="7561580" cy="252031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204" dirty="0">
                <a:solidFill>
                  <a:srgbClr val="FF0000"/>
                </a:solidFill>
                <a:latin typeface="Arial"/>
                <a:cs typeface="Arial"/>
              </a:rPr>
              <a:t>Set</a:t>
            </a:r>
            <a:r>
              <a:rPr sz="2800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FF0000"/>
                </a:solidFill>
                <a:latin typeface="Arial"/>
                <a:cs typeface="Arial"/>
              </a:rPr>
              <a:t>Instructions</a:t>
            </a:r>
            <a:endParaRPr sz="2800">
              <a:latin typeface="Arial"/>
              <a:cs typeface="Arial"/>
            </a:endParaRPr>
          </a:p>
          <a:p>
            <a:pPr marL="299085" marR="5715" indent="-287020">
              <a:lnSpc>
                <a:spcPct val="100000"/>
              </a:lnSpc>
              <a:spcBef>
                <a:spcPts val="605"/>
              </a:spcBef>
              <a:buChar char="–"/>
              <a:tabLst>
                <a:tab pos="29972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set </a:t>
            </a:r>
            <a:r>
              <a:rPr sz="2400" spc="-60" dirty="0">
                <a:latin typeface="Arial"/>
                <a:cs typeface="Arial"/>
              </a:rPr>
              <a:t>instructions </a:t>
            </a:r>
            <a:r>
              <a:rPr sz="2400" spc="-110" dirty="0">
                <a:latin typeface="Arial"/>
                <a:cs typeface="Arial"/>
              </a:rPr>
              <a:t>are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100" dirty="0">
                <a:latin typeface="Arial"/>
                <a:cs typeface="Arial"/>
              </a:rPr>
              <a:t>decision-making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functions(  </a:t>
            </a:r>
            <a:r>
              <a:rPr sz="2400" spc="-25" dirty="0">
                <a:latin typeface="Arial"/>
                <a:cs typeface="Arial"/>
              </a:rPr>
              <a:t>often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105" dirty="0">
                <a:latin typeface="Arial"/>
                <a:cs typeface="Arial"/>
              </a:rPr>
              <a:t>branch </a:t>
            </a:r>
            <a:r>
              <a:rPr sz="2400" spc="-60" dirty="0">
                <a:latin typeface="Arial"/>
                <a:cs typeface="Arial"/>
              </a:rPr>
              <a:t>instructions) </a:t>
            </a:r>
            <a:r>
              <a:rPr sz="2400" dirty="0">
                <a:latin typeface="Arial"/>
                <a:cs typeface="Arial"/>
              </a:rPr>
              <a:t>within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299720" algn="l"/>
                <a:tab pos="6491605" algn="l"/>
              </a:tabLst>
            </a:pPr>
            <a:r>
              <a:rPr sz="2400" spc="-190" dirty="0">
                <a:latin typeface="Arial"/>
                <a:cs typeface="Arial"/>
              </a:rPr>
              <a:t>Thes</a:t>
            </a:r>
            <a:r>
              <a:rPr sz="2400" spc="-185" dirty="0">
                <a:latin typeface="Arial"/>
                <a:cs typeface="Arial"/>
              </a:rPr>
              <a:t>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in</a:t>
            </a:r>
            <a:r>
              <a:rPr sz="2400" spc="-155" dirty="0">
                <a:latin typeface="Arial"/>
                <a:cs typeface="Arial"/>
              </a:rPr>
              <a:t>s</a:t>
            </a:r>
            <a:r>
              <a:rPr sz="2400" spc="-25" dirty="0">
                <a:latin typeface="Arial"/>
                <a:cs typeface="Arial"/>
              </a:rPr>
              <a:t>truc</a:t>
            </a:r>
            <a:r>
              <a:rPr sz="2400" spc="-50" dirty="0">
                <a:latin typeface="Arial"/>
                <a:cs typeface="Arial"/>
              </a:rPr>
              <a:t>tions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in</a:t>
            </a:r>
            <a:r>
              <a:rPr sz="2400" spc="-155" dirty="0">
                <a:latin typeface="Arial"/>
                <a:cs typeface="Arial"/>
              </a:rPr>
              <a:t>s</a:t>
            </a:r>
            <a:r>
              <a:rPr sz="2400" spc="-25" dirty="0">
                <a:latin typeface="Arial"/>
                <a:cs typeface="Arial"/>
              </a:rPr>
              <a:t>truc</a:t>
            </a:r>
            <a:r>
              <a:rPr sz="2400" dirty="0">
                <a:latin typeface="Arial"/>
                <a:cs typeface="Arial"/>
              </a:rPr>
              <a:t>tion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</a:t>
            </a:r>
            <a:r>
              <a:rPr sz="2400" spc="-75" dirty="0">
                <a:latin typeface="Arial"/>
                <a:cs typeface="Arial"/>
              </a:rPr>
              <a:t>a</a:t>
            </a:r>
            <a:r>
              <a:rPr sz="2400" spc="135" dirty="0">
                <a:latin typeface="Arial"/>
                <a:cs typeface="Arial"/>
              </a:rPr>
              <a:t>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c</a:t>
            </a:r>
            <a:r>
              <a:rPr sz="2400" spc="-90" dirty="0">
                <a:latin typeface="Arial"/>
                <a:cs typeface="Arial"/>
              </a:rPr>
              <a:t>ompa</a:t>
            </a:r>
            <a:r>
              <a:rPr sz="2400" spc="-80" dirty="0">
                <a:latin typeface="Arial"/>
                <a:cs typeface="Arial"/>
              </a:rPr>
              <a:t>r</a:t>
            </a:r>
            <a:r>
              <a:rPr sz="2400" spc="-204" dirty="0">
                <a:latin typeface="Arial"/>
                <a:cs typeface="Arial"/>
              </a:rPr>
              <a:t>es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</a:t>
            </a:r>
            <a:r>
              <a:rPr sz="2400" spc="60" dirty="0">
                <a:latin typeface="Arial"/>
                <a:cs typeface="Arial"/>
              </a:rPr>
              <a:t>w</a:t>
            </a:r>
            <a:r>
              <a:rPr sz="2400" spc="-7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	r</a:t>
            </a:r>
            <a:r>
              <a:rPr sz="2400" spc="-145" dirty="0">
                <a:latin typeface="Arial"/>
                <a:cs typeface="Arial"/>
              </a:rPr>
              <a:t>egi</a:t>
            </a:r>
            <a:r>
              <a:rPr sz="2400" spc="-190" dirty="0">
                <a:latin typeface="Arial"/>
                <a:cs typeface="Arial"/>
              </a:rPr>
              <a:t>s</a:t>
            </a:r>
            <a:r>
              <a:rPr sz="2400" spc="110" dirty="0">
                <a:latin typeface="Arial"/>
                <a:cs typeface="Arial"/>
              </a:rPr>
              <a:t>t</a:t>
            </a:r>
            <a:r>
              <a:rPr sz="2400" spc="-65" dirty="0">
                <a:latin typeface="Arial"/>
                <a:cs typeface="Arial"/>
              </a:rPr>
              <a:t>e</a:t>
            </a:r>
            <a:r>
              <a:rPr sz="2400" spc="-70" dirty="0">
                <a:latin typeface="Arial"/>
                <a:cs typeface="Arial"/>
              </a:rPr>
              <a:t>r</a:t>
            </a:r>
            <a:r>
              <a:rPr sz="2400" spc="-185" dirty="0">
                <a:latin typeface="Arial"/>
                <a:cs typeface="Arial"/>
              </a:rPr>
              <a:t>s 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40" dirty="0">
                <a:latin typeface="Arial"/>
                <a:cs typeface="Arial"/>
              </a:rPr>
              <a:t>sets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third </a:t>
            </a:r>
            <a:r>
              <a:rPr sz="2400" spc="-80" dirty="0">
                <a:latin typeface="Arial"/>
                <a:cs typeface="Arial"/>
              </a:rPr>
              <a:t>register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20" dirty="0">
                <a:latin typeface="Arial"/>
                <a:cs typeface="Arial"/>
              </a:rPr>
              <a:t>1 </a:t>
            </a:r>
            <a:r>
              <a:rPr sz="2400" spc="40" dirty="0">
                <a:latin typeface="Arial"/>
                <a:cs typeface="Arial"/>
              </a:rPr>
              <a:t>if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first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65" dirty="0">
                <a:latin typeface="Arial"/>
                <a:cs typeface="Arial"/>
              </a:rPr>
              <a:t>less </a:t>
            </a:r>
            <a:r>
              <a:rPr sz="2400" spc="-50" dirty="0">
                <a:latin typeface="Arial"/>
                <a:cs typeface="Arial"/>
              </a:rPr>
              <a:t>than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125" dirty="0">
                <a:latin typeface="Arial"/>
                <a:cs typeface="Arial"/>
              </a:rPr>
              <a:t>second; </a:t>
            </a:r>
            <a:r>
              <a:rPr sz="2400" spc="-60" dirty="0">
                <a:latin typeface="Arial"/>
                <a:cs typeface="Arial"/>
              </a:rPr>
              <a:t>otherwise, </a:t>
            </a:r>
            <a:r>
              <a:rPr sz="2400" spc="75" dirty="0">
                <a:latin typeface="Arial"/>
                <a:cs typeface="Arial"/>
              </a:rPr>
              <a:t>it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set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28207" y="116598"/>
            <a:ext cx="2388870" cy="792480"/>
            <a:chOff x="6228207" y="116598"/>
            <a:chExt cx="2388870" cy="792480"/>
          </a:xfrm>
        </p:grpSpPr>
        <p:sp>
          <p:nvSpPr>
            <p:cNvPr id="5" name="object 5"/>
            <p:cNvSpPr/>
            <p:nvPr/>
          </p:nvSpPr>
          <p:spPr>
            <a:xfrm>
              <a:off x="6228207" y="116598"/>
              <a:ext cx="720077" cy="792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75297" y="141223"/>
              <a:ext cx="1541526" cy="4366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00443" y="519175"/>
            <a:ext cx="1562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FFFFFF"/>
                </a:solidFill>
                <a:latin typeface="Arial"/>
                <a:cs typeface="Arial"/>
              </a:rPr>
              <a:t>UNIVERSITY,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Arial"/>
                <a:cs typeface="Arial"/>
              </a:rPr>
              <a:t>KANO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00443" y="613917"/>
            <a:ext cx="15278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85" dirty="0">
                <a:solidFill>
                  <a:srgbClr val="FFFFFF"/>
                </a:solidFill>
                <a:latin typeface="Times New Roman"/>
                <a:cs typeface="Times New Roman"/>
                <a:hlinkClick r:id="rId4"/>
              </a:rPr>
              <a:t>www.buk.edu.ng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49440" y="97535"/>
            <a:ext cx="142240" cy="876300"/>
            <a:chOff x="6949440" y="97535"/>
            <a:chExt cx="142240" cy="876300"/>
          </a:xfrm>
        </p:grpSpPr>
        <p:sp>
          <p:nvSpPr>
            <p:cNvPr id="10" name="object 10"/>
            <p:cNvSpPr/>
            <p:nvPr/>
          </p:nvSpPr>
          <p:spPr>
            <a:xfrm>
              <a:off x="6949440" y="97535"/>
              <a:ext cx="141731" cy="876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20306" y="116712"/>
              <a:ext cx="0" cy="792480"/>
            </a:xfrm>
            <a:custGeom>
              <a:avLst/>
              <a:gdLst/>
              <a:ahLst/>
              <a:cxnLst/>
              <a:rect l="l" t="t" r="r" b="b"/>
              <a:pathLst>
                <a:path h="792480">
                  <a:moveTo>
                    <a:pt x="0" y="0"/>
                  </a:moveTo>
                  <a:lnTo>
                    <a:pt x="0" y="791971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80" dirty="0"/>
              <a:t>Bayero </a:t>
            </a:r>
            <a:r>
              <a:rPr spc="-50" dirty="0"/>
              <a:t>University, </a:t>
            </a:r>
            <a:r>
              <a:rPr spc="-95" dirty="0"/>
              <a:t>Kano </a:t>
            </a:r>
            <a:r>
              <a:rPr spc="-35" dirty="0"/>
              <a:t>-</a:t>
            </a:r>
            <a:r>
              <a:rPr spc="-60" dirty="0"/>
              <a:t> </a:t>
            </a:r>
            <a:r>
              <a:rPr spc="-50" dirty="0"/>
              <a:t>Nigeria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60" dirty="0"/>
              <a:t>18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44873" y="6473215"/>
            <a:ext cx="1253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5" dirty="0">
                <a:solidFill>
                  <a:srgbClr val="888888"/>
                </a:solidFill>
                <a:latin typeface="Arial"/>
                <a:cs typeface="Arial"/>
                <a:hlinkClick r:id="rId4"/>
              </a:rPr>
              <a:t>www.buk.edu.ng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46329"/>
            <a:ext cx="33820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25" dirty="0">
                <a:latin typeface="Arial"/>
                <a:cs typeface="Arial"/>
              </a:rPr>
              <a:t>MIPS</a:t>
            </a:r>
            <a:r>
              <a:rPr sz="3600" spc="-260" dirty="0">
                <a:latin typeface="Arial"/>
                <a:cs typeface="Arial"/>
              </a:rPr>
              <a:t> </a:t>
            </a:r>
            <a:r>
              <a:rPr sz="3600" spc="-95" dirty="0">
                <a:latin typeface="Arial"/>
                <a:cs typeface="Arial"/>
              </a:rPr>
              <a:t>Architecture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294637"/>
            <a:ext cx="7181850" cy="3147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8415" indent="-287020">
              <a:lnSpc>
                <a:spcPct val="100000"/>
              </a:lnSpc>
              <a:spcBef>
                <a:spcPts val="95"/>
              </a:spcBef>
              <a:buChar char="–"/>
              <a:tabLst>
                <a:tab pos="299720" algn="l"/>
              </a:tabLst>
            </a:pPr>
            <a:r>
              <a:rPr sz="2800" spc="-200" dirty="0">
                <a:latin typeface="Arial"/>
                <a:cs typeface="Arial"/>
              </a:rPr>
              <a:t>Last </a:t>
            </a:r>
            <a:r>
              <a:rPr sz="2800" spc="-70" dirty="0">
                <a:latin typeface="Arial"/>
                <a:cs typeface="Arial"/>
              </a:rPr>
              <a:t>lecture </a:t>
            </a:r>
            <a:r>
              <a:rPr sz="2800" spc="-195" dirty="0">
                <a:latin typeface="Arial"/>
                <a:cs typeface="Arial"/>
              </a:rPr>
              <a:t>was </a:t>
            </a:r>
            <a:r>
              <a:rPr sz="2800" spc="-65" dirty="0">
                <a:latin typeface="Arial"/>
                <a:cs typeface="Arial"/>
              </a:rPr>
              <a:t>about </a:t>
            </a:r>
            <a:r>
              <a:rPr sz="2800" spc="-50" dirty="0">
                <a:latin typeface="Arial"/>
                <a:cs typeface="Arial"/>
              </a:rPr>
              <a:t>what </a:t>
            </a:r>
            <a:r>
              <a:rPr sz="2800" spc="-155" dirty="0">
                <a:latin typeface="Arial"/>
                <a:cs typeface="Arial"/>
              </a:rPr>
              <a:t>happens </a:t>
            </a:r>
            <a:r>
              <a:rPr sz="2800" spc="-110" dirty="0">
                <a:latin typeface="Arial"/>
                <a:cs typeface="Arial"/>
              </a:rPr>
              <a:t>inside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145" dirty="0">
                <a:latin typeface="Arial"/>
                <a:cs typeface="Arial"/>
              </a:rPr>
              <a:t>processor </a:t>
            </a:r>
            <a:r>
              <a:rPr sz="2800" spc="-95" dirty="0">
                <a:latin typeface="Arial"/>
                <a:cs typeface="Arial"/>
              </a:rPr>
              <a:t>when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30" dirty="0">
                <a:latin typeface="Arial"/>
                <a:cs typeface="Arial"/>
              </a:rPr>
              <a:t>piece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45" dirty="0">
                <a:latin typeface="Arial"/>
                <a:cs typeface="Arial"/>
              </a:rPr>
              <a:t>code is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executed</a:t>
            </a:r>
            <a:endParaRPr sz="280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605"/>
              </a:spcBef>
              <a:buChar char="•"/>
              <a:tabLst>
                <a:tab pos="698500" algn="l"/>
              </a:tabLst>
            </a:pPr>
            <a:r>
              <a:rPr sz="2400" spc="-120" dirty="0">
                <a:latin typeface="Arial"/>
                <a:cs typeface="Arial"/>
              </a:rPr>
              <a:t>Execution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cycle</a:t>
            </a:r>
            <a:endParaRPr sz="240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575"/>
              </a:spcBef>
              <a:buChar char="•"/>
              <a:tabLst>
                <a:tab pos="698500" algn="l"/>
              </a:tabLst>
            </a:pPr>
            <a:r>
              <a:rPr sz="2400" spc="-50" dirty="0">
                <a:latin typeface="Arial"/>
                <a:cs typeface="Arial"/>
              </a:rPr>
              <a:t>Instruction </a:t>
            </a:r>
            <a:r>
              <a:rPr sz="2400" spc="-95" dirty="0">
                <a:latin typeface="Arial"/>
                <a:cs typeface="Arial"/>
              </a:rPr>
              <a:t>set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580"/>
              </a:spcBef>
              <a:buChar char="•"/>
              <a:tabLst>
                <a:tab pos="698500" algn="l"/>
              </a:tabLst>
            </a:pPr>
            <a:r>
              <a:rPr sz="2400" spc="-220" dirty="0">
                <a:latin typeface="Arial"/>
                <a:cs typeface="Arial"/>
              </a:rPr>
              <a:t>MIPS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575"/>
              </a:spcBef>
              <a:buChar char="•"/>
              <a:tabLst>
                <a:tab pos="698500" algn="l"/>
              </a:tabLst>
            </a:pPr>
            <a:r>
              <a:rPr sz="2400" spc="-200" dirty="0">
                <a:latin typeface="Arial"/>
                <a:cs typeface="Arial"/>
              </a:rPr>
              <a:t>Types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220" dirty="0">
                <a:latin typeface="Arial"/>
                <a:cs typeface="Arial"/>
              </a:rPr>
              <a:t>MIPS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Instruction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45"/>
              </a:spcBef>
              <a:buChar char="–"/>
              <a:tabLst>
                <a:tab pos="299720" algn="l"/>
                <a:tab pos="3454400" algn="l"/>
              </a:tabLst>
            </a:pPr>
            <a:r>
              <a:rPr sz="2800" spc="-220" dirty="0">
                <a:latin typeface="Arial"/>
                <a:cs typeface="Arial"/>
              </a:rPr>
              <a:t>Today’s</a:t>
            </a:r>
            <a:r>
              <a:rPr sz="2800" spc="-70" dirty="0">
                <a:latin typeface="Arial"/>
                <a:cs typeface="Arial"/>
              </a:rPr>
              <a:t> lecture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more	</a:t>
            </a:r>
            <a:r>
              <a:rPr sz="2800" spc="-110" dirty="0">
                <a:latin typeface="Arial"/>
                <a:cs typeface="Arial"/>
              </a:rPr>
              <a:t>types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60" dirty="0">
                <a:latin typeface="Arial"/>
                <a:cs typeface="Arial"/>
              </a:rPr>
              <a:t>MIPS</a:t>
            </a:r>
            <a:r>
              <a:rPr sz="2800" spc="-34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Instruction.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28207" y="116598"/>
            <a:ext cx="2388870" cy="792480"/>
            <a:chOff x="6228207" y="116598"/>
            <a:chExt cx="2388870" cy="792480"/>
          </a:xfrm>
        </p:grpSpPr>
        <p:sp>
          <p:nvSpPr>
            <p:cNvPr id="5" name="object 5"/>
            <p:cNvSpPr/>
            <p:nvPr/>
          </p:nvSpPr>
          <p:spPr>
            <a:xfrm>
              <a:off x="6228207" y="116598"/>
              <a:ext cx="720077" cy="792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75297" y="141223"/>
              <a:ext cx="1541526" cy="4366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00443" y="519175"/>
            <a:ext cx="1562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FFFFFF"/>
                </a:solidFill>
                <a:latin typeface="Arial"/>
                <a:cs typeface="Arial"/>
              </a:rPr>
              <a:t>UNIVERSITY,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Arial"/>
                <a:cs typeface="Arial"/>
              </a:rPr>
              <a:t>KANO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00443" y="613917"/>
            <a:ext cx="15278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85" dirty="0">
                <a:solidFill>
                  <a:srgbClr val="FFFFFF"/>
                </a:solidFill>
                <a:latin typeface="Times New Roman"/>
                <a:cs typeface="Times New Roman"/>
                <a:hlinkClick r:id="rId4"/>
              </a:rPr>
              <a:t>www.buk.edu.ng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49440" y="97535"/>
            <a:ext cx="142240" cy="876300"/>
            <a:chOff x="6949440" y="97535"/>
            <a:chExt cx="142240" cy="876300"/>
          </a:xfrm>
        </p:grpSpPr>
        <p:sp>
          <p:nvSpPr>
            <p:cNvPr id="10" name="object 10"/>
            <p:cNvSpPr/>
            <p:nvPr/>
          </p:nvSpPr>
          <p:spPr>
            <a:xfrm>
              <a:off x="6949440" y="97535"/>
              <a:ext cx="141731" cy="876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20306" y="116712"/>
              <a:ext cx="0" cy="792480"/>
            </a:xfrm>
            <a:custGeom>
              <a:avLst/>
              <a:gdLst/>
              <a:ahLst/>
              <a:cxnLst/>
              <a:rect l="l" t="t" r="r" b="b"/>
              <a:pathLst>
                <a:path h="792480">
                  <a:moveTo>
                    <a:pt x="0" y="0"/>
                  </a:moveTo>
                  <a:lnTo>
                    <a:pt x="0" y="791971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80" dirty="0"/>
              <a:t>Bayero </a:t>
            </a:r>
            <a:r>
              <a:rPr spc="-50" dirty="0"/>
              <a:t>University, </a:t>
            </a:r>
            <a:r>
              <a:rPr spc="-95" dirty="0"/>
              <a:t>Kano </a:t>
            </a:r>
            <a:r>
              <a:rPr spc="-35" dirty="0"/>
              <a:t>-</a:t>
            </a:r>
            <a:r>
              <a:rPr spc="-60" dirty="0"/>
              <a:t> </a:t>
            </a:r>
            <a:r>
              <a:rPr spc="-50" dirty="0"/>
              <a:t>Nigeria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479535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44873" y="6473215"/>
            <a:ext cx="1253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5" dirty="0">
                <a:solidFill>
                  <a:srgbClr val="888888"/>
                </a:solidFill>
                <a:latin typeface="Arial"/>
                <a:cs typeface="Arial"/>
                <a:hlinkClick r:id="rId4"/>
              </a:rPr>
              <a:t>www.buk.edu.ng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7749"/>
            <a:ext cx="167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–</a:t>
            </a:r>
            <a:r>
              <a:rPr spc="245" dirty="0"/>
              <a:t> </a:t>
            </a:r>
            <a:r>
              <a:rPr spc="-160" dirty="0"/>
              <a:t>Example</a:t>
            </a: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000" spc="-175" dirty="0">
                <a:solidFill>
                  <a:srgbClr val="000000"/>
                </a:solidFill>
              </a:rPr>
              <a:t>A </a:t>
            </a:r>
            <a:r>
              <a:rPr sz="2000" spc="-85" dirty="0">
                <a:solidFill>
                  <a:srgbClr val="000000"/>
                </a:solidFill>
              </a:rPr>
              <a:t>common </a:t>
            </a:r>
            <a:r>
              <a:rPr sz="2000" spc="-135" dirty="0">
                <a:solidFill>
                  <a:srgbClr val="000000"/>
                </a:solidFill>
              </a:rPr>
              <a:t>use </a:t>
            </a:r>
            <a:r>
              <a:rPr sz="2000" spc="-5" dirty="0">
                <a:solidFill>
                  <a:srgbClr val="000000"/>
                </a:solidFill>
              </a:rPr>
              <a:t>of </a:t>
            </a:r>
            <a:r>
              <a:rPr sz="2000" spc="-5" dirty="0">
                <a:solidFill>
                  <a:srgbClr val="000000"/>
                </a:solidFill>
                <a:latin typeface="Courier New"/>
                <a:cs typeface="Courier New"/>
              </a:rPr>
              <a:t>if…else</a:t>
            </a:r>
            <a:r>
              <a:rPr sz="2000" spc="-88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000" spc="-130" dirty="0">
                <a:solidFill>
                  <a:srgbClr val="000000"/>
                </a:solidFill>
              </a:rPr>
              <a:t>clauses </a:t>
            </a:r>
            <a:r>
              <a:rPr sz="2000" spc="-105" dirty="0">
                <a:solidFill>
                  <a:srgbClr val="000000"/>
                </a:solidFill>
              </a:rPr>
              <a:t>is </a:t>
            </a:r>
            <a:r>
              <a:rPr sz="2000" spc="15" dirty="0">
                <a:solidFill>
                  <a:srgbClr val="000000"/>
                </a:solidFill>
              </a:rPr>
              <a:t>to </a:t>
            </a:r>
            <a:r>
              <a:rPr sz="2000" spc="-85" dirty="0">
                <a:solidFill>
                  <a:srgbClr val="000000"/>
                </a:solidFill>
              </a:rPr>
              <a:t>set </a:t>
            </a:r>
            <a:r>
              <a:rPr sz="2000" spc="-90" dirty="0">
                <a:solidFill>
                  <a:srgbClr val="000000"/>
                </a:solidFill>
              </a:rPr>
              <a:t>flags:</a:t>
            </a:r>
            <a:endParaRPr sz="2000">
              <a:latin typeface="Courier New"/>
              <a:cs typeface="Courier New"/>
            </a:endParaRPr>
          </a:p>
          <a:p>
            <a:pPr marL="138366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00000"/>
                </a:solidFill>
                <a:latin typeface="Courier New"/>
                <a:cs typeface="Courier New"/>
              </a:rPr>
              <a:t>if(x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&lt; </a:t>
            </a:r>
            <a:r>
              <a:rPr sz="2000" spc="-5" dirty="0">
                <a:solidFill>
                  <a:srgbClr val="000000"/>
                </a:solidFill>
                <a:latin typeface="Courier New"/>
                <a:cs typeface="Courier New"/>
              </a:rPr>
              <a:t>y)</a:t>
            </a:r>
            <a:r>
              <a:rPr sz="2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298700">
              <a:lnSpc>
                <a:spcPct val="100000"/>
              </a:lnSpc>
              <a:spcBef>
                <a:spcPts val="459"/>
              </a:spcBef>
            </a:pPr>
            <a:r>
              <a:rPr sz="2000" spc="-5" dirty="0">
                <a:solidFill>
                  <a:srgbClr val="000000"/>
                </a:solidFill>
                <a:latin typeface="Courier New"/>
                <a:cs typeface="Courier New"/>
              </a:rPr>
              <a:t>flag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sz="20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3836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38366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00000"/>
                </a:solidFill>
                <a:latin typeface="Courier New"/>
                <a:cs typeface="Courier New"/>
              </a:rPr>
              <a:t>else</a:t>
            </a:r>
            <a:r>
              <a:rPr sz="20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298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00000"/>
                </a:solidFill>
                <a:latin typeface="Courier New"/>
                <a:cs typeface="Courier New"/>
              </a:rPr>
              <a:t>flag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sz="20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  <a:p>
            <a:pPr marL="13836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000" spc="-225" dirty="0">
                <a:solidFill>
                  <a:srgbClr val="000000"/>
                </a:solidFill>
              </a:rPr>
              <a:t>Easy </a:t>
            </a:r>
            <a:r>
              <a:rPr sz="2000" spc="15" dirty="0">
                <a:solidFill>
                  <a:srgbClr val="000000"/>
                </a:solidFill>
              </a:rPr>
              <a:t>to </a:t>
            </a:r>
            <a:r>
              <a:rPr sz="2000" spc="-60" dirty="0">
                <a:solidFill>
                  <a:srgbClr val="000000"/>
                </a:solidFill>
              </a:rPr>
              <a:t>do</a:t>
            </a:r>
            <a:r>
              <a:rPr sz="2000" spc="-135" dirty="0">
                <a:solidFill>
                  <a:srgbClr val="000000"/>
                </a:solidFill>
              </a:rPr>
              <a:t> </a:t>
            </a:r>
            <a:r>
              <a:rPr sz="2000" spc="-90" dirty="0">
                <a:solidFill>
                  <a:srgbClr val="000000"/>
                </a:solidFill>
              </a:rPr>
              <a:t>using:</a:t>
            </a:r>
            <a:endParaRPr sz="2000"/>
          </a:p>
          <a:p>
            <a:pPr marL="253365" indent="-241300">
              <a:lnSpc>
                <a:spcPct val="100000"/>
              </a:lnSpc>
              <a:spcBef>
                <a:spcPts val="395"/>
              </a:spcBef>
              <a:buFont typeface="Arial"/>
              <a:buChar char="–"/>
              <a:tabLst>
                <a:tab pos="254000" algn="l"/>
              </a:tabLst>
            </a:pPr>
            <a:r>
              <a:rPr sz="2000" spc="-5" dirty="0">
                <a:solidFill>
                  <a:srgbClr val="000000"/>
                </a:solidFill>
                <a:latin typeface="Courier New"/>
                <a:cs typeface="Courier New"/>
              </a:rPr>
              <a:t>slt $r1, $r2, $r3</a:t>
            </a:r>
            <a:r>
              <a:rPr sz="2000" spc="-9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000000"/>
                </a:solidFill>
              </a:rPr>
              <a:t>: </a:t>
            </a:r>
            <a:r>
              <a:rPr sz="2000" spc="-55" dirty="0">
                <a:solidFill>
                  <a:srgbClr val="000000"/>
                </a:solidFill>
              </a:rPr>
              <a:t>“set-on-less-than”</a:t>
            </a:r>
            <a:endParaRPr sz="2000">
              <a:latin typeface="Courier New"/>
              <a:cs typeface="Courier New"/>
            </a:endParaRPr>
          </a:p>
          <a:p>
            <a:pPr marL="253365" indent="-241300">
              <a:lnSpc>
                <a:spcPct val="100000"/>
              </a:lnSpc>
              <a:spcBef>
                <a:spcPts val="480"/>
              </a:spcBef>
              <a:buChar char="–"/>
              <a:tabLst>
                <a:tab pos="254000" algn="l"/>
              </a:tabLst>
            </a:pPr>
            <a:r>
              <a:rPr sz="2000" spc="-165" dirty="0">
                <a:solidFill>
                  <a:srgbClr val="000000"/>
                </a:solidFill>
              </a:rPr>
              <a:t>Sets </a:t>
            </a:r>
            <a:r>
              <a:rPr sz="2000" spc="-5" dirty="0">
                <a:solidFill>
                  <a:srgbClr val="000000"/>
                </a:solidFill>
                <a:latin typeface="Courier New"/>
                <a:cs typeface="Courier New"/>
              </a:rPr>
              <a:t>r1=1 if </a:t>
            </a:r>
            <a:r>
              <a:rPr sz="2000" spc="-15" dirty="0">
                <a:solidFill>
                  <a:srgbClr val="000000"/>
                </a:solidFill>
                <a:latin typeface="Courier New"/>
                <a:cs typeface="Courier New"/>
              </a:rPr>
              <a:t>r2&lt;r3</a:t>
            </a:r>
            <a:r>
              <a:rPr sz="2000" spc="-15" dirty="0">
                <a:solidFill>
                  <a:srgbClr val="000000"/>
                </a:solidFill>
              </a:rPr>
              <a:t>, </a:t>
            </a:r>
            <a:r>
              <a:rPr sz="2000" spc="-114" dirty="0">
                <a:solidFill>
                  <a:srgbClr val="000000"/>
                </a:solidFill>
              </a:rPr>
              <a:t>else sets</a:t>
            </a:r>
            <a:r>
              <a:rPr sz="2000" spc="-9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ourier New"/>
                <a:cs typeface="Courier New"/>
              </a:rPr>
              <a:t>r1=0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9473" y="5239410"/>
            <a:ext cx="3844925" cy="14884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01420">
              <a:lnSpc>
                <a:spcPct val="100000"/>
              </a:lnSpc>
              <a:spcBef>
                <a:spcPts val="575"/>
              </a:spcBef>
            </a:pPr>
            <a:r>
              <a:rPr sz="2000" spc="215" dirty="0">
                <a:latin typeface="Arial"/>
                <a:cs typeface="Arial"/>
              </a:rPr>
              <a:t>//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Load </a:t>
            </a:r>
            <a:r>
              <a:rPr sz="2000" spc="-135" dirty="0">
                <a:latin typeface="Arial"/>
                <a:cs typeface="Arial"/>
              </a:rPr>
              <a:t>x </a:t>
            </a:r>
            <a:r>
              <a:rPr sz="2000" spc="-10" dirty="0">
                <a:latin typeface="Arial"/>
                <a:cs typeface="Arial"/>
              </a:rPr>
              <a:t>into </a:t>
            </a:r>
            <a:r>
              <a:rPr sz="2000" spc="-35" dirty="0">
                <a:latin typeface="Arial"/>
                <a:cs typeface="Arial"/>
              </a:rPr>
              <a:t>r1</a:t>
            </a:r>
            <a:endParaRPr sz="2000">
              <a:latin typeface="Arial"/>
              <a:cs typeface="Arial"/>
            </a:endParaRPr>
          </a:p>
          <a:p>
            <a:pPr marL="1201420">
              <a:lnSpc>
                <a:spcPct val="100000"/>
              </a:lnSpc>
              <a:spcBef>
                <a:spcPts val="480"/>
              </a:spcBef>
            </a:pPr>
            <a:r>
              <a:rPr sz="2000" spc="215" dirty="0">
                <a:latin typeface="Arial"/>
                <a:cs typeface="Arial"/>
              </a:rPr>
              <a:t>//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Load </a:t>
            </a:r>
            <a:r>
              <a:rPr sz="2000" spc="-95" dirty="0">
                <a:latin typeface="Arial"/>
                <a:cs typeface="Arial"/>
              </a:rPr>
              <a:t>y </a:t>
            </a:r>
            <a:r>
              <a:rPr sz="2000" spc="-15" dirty="0">
                <a:latin typeface="Arial"/>
                <a:cs typeface="Arial"/>
              </a:rPr>
              <a:t>into </a:t>
            </a:r>
            <a:r>
              <a:rPr sz="2000" spc="-35" dirty="0">
                <a:latin typeface="Arial"/>
                <a:cs typeface="Arial"/>
              </a:rPr>
              <a:t>r2</a:t>
            </a:r>
            <a:endParaRPr sz="2000">
              <a:latin typeface="Arial"/>
              <a:cs typeface="Arial"/>
            </a:endParaRPr>
          </a:p>
          <a:p>
            <a:pPr marL="1201420">
              <a:lnSpc>
                <a:spcPct val="100000"/>
              </a:lnSpc>
              <a:spcBef>
                <a:spcPts val="480"/>
              </a:spcBef>
            </a:pPr>
            <a:r>
              <a:rPr sz="2000" spc="215" dirty="0">
                <a:latin typeface="Arial"/>
                <a:cs typeface="Arial"/>
              </a:rPr>
              <a:t>//</a:t>
            </a:r>
            <a:r>
              <a:rPr sz="2000" spc="-36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r3=1 </a:t>
            </a:r>
            <a:r>
              <a:rPr sz="2000" spc="35" dirty="0">
                <a:latin typeface="Arial"/>
                <a:cs typeface="Arial"/>
              </a:rPr>
              <a:t>if </a:t>
            </a:r>
            <a:r>
              <a:rPr sz="2000" spc="-60" dirty="0">
                <a:latin typeface="Arial"/>
                <a:cs typeface="Arial"/>
              </a:rPr>
              <a:t>r1&lt;r2, </a:t>
            </a:r>
            <a:r>
              <a:rPr sz="2000" spc="-114" dirty="0">
                <a:latin typeface="Arial"/>
                <a:cs typeface="Arial"/>
              </a:rPr>
              <a:t>else </a:t>
            </a:r>
            <a:r>
              <a:rPr sz="2000" spc="-85" dirty="0">
                <a:latin typeface="Arial"/>
                <a:cs typeface="Arial"/>
              </a:rPr>
              <a:t>r3=0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2100" spc="-75" baseline="13888" dirty="0">
                <a:solidFill>
                  <a:srgbClr val="888888"/>
                </a:solidFill>
                <a:latin typeface="Arial"/>
                <a:cs typeface="Arial"/>
                <a:hlinkClick r:id="rId2"/>
              </a:rPr>
              <a:t>www.buk.edu.ng</a:t>
            </a:r>
            <a:r>
              <a:rPr sz="2000" spc="-50" dirty="0">
                <a:latin typeface="Arial"/>
                <a:cs typeface="Arial"/>
                <a:hlinkClick r:id="rId2"/>
              </a:rPr>
              <a:t>// </a:t>
            </a:r>
            <a:r>
              <a:rPr sz="2000" spc="-105" dirty="0">
                <a:latin typeface="Arial"/>
                <a:cs typeface="Arial"/>
              </a:rPr>
              <a:t>Store </a:t>
            </a:r>
            <a:r>
              <a:rPr sz="2000" spc="-35" dirty="0">
                <a:latin typeface="Arial"/>
                <a:cs typeface="Arial"/>
              </a:rPr>
              <a:t>r3 </a:t>
            </a:r>
            <a:r>
              <a:rPr sz="2000" spc="-185" dirty="0">
                <a:latin typeface="Arial"/>
                <a:cs typeface="Arial"/>
              </a:rPr>
              <a:t>as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flag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5239410"/>
            <a:ext cx="3124835" cy="141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300" marR="1096645">
              <a:lnSpc>
                <a:spcPct val="12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lw $r1,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&amp;x  lw $r2,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&amp;y</a:t>
            </a:r>
            <a:endParaRPr sz="2000">
              <a:latin typeface="Courier New"/>
              <a:cs typeface="Courier New"/>
            </a:endParaRPr>
          </a:p>
          <a:p>
            <a:pPr marL="495300">
              <a:lnSpc>
                <a:spcPts val="2355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slt $r3, $r1,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$r2</a:t>
            </a:r>
            <a:endParaRPr sz="2000">
              <a:latin typeface="Courier New"/>
              <a:cs typeface="Courier New"/>
            </a:endParaRPr>
          </a:p>
          <a:p>
            <a:pPr marL="38100">
              <a:lnSpc>
                <a:spcPts val="2355"/>
              </a:lnSpc>
            </a:pPr>
            <a:r>
              <a:rPr sz="1200" spc="-80" dirty="0">
                <a:solidFill>
                  <a:srgbClr val="888888"/>
                </a:solidFill>
                <a:latin typeface="Arial"/>
                <a:cs typeface="Arial"/>
              </a:rPr>
              <a:t>Bayero</a:t>
            </a:r>
            <a:r>
              <a:rPr sz="1200" spc="-9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3000" spc="-532" baseline="-15277" dirty="0">
                <a:latin typeface="Courier New"/>
                <a:cs typeface="Courier New"/>
              </a:rPr>
              <a:t>s</a:t>
            </a:r>
            <a:r>
              <a:rPr sz="1200" spc="-355" dirty="0">
                <a:solidFill>
                  <a:srgbClr val="888888"/>
                </a:solidFill>
                <a:latin typeface="Arial"/>
                <a:cs typeface="Arial"/>
              </a:rPr>
              <a:t>Un</a:t>
            </a:r>
            <a:r>
              <a:rPr sz="3000" spc="-532" baseline="-15277" dirty="0">
                <a:latin typeface="Courier New"/>
                <a:cs typeface="Courier New"/>
              </a:rPr>
              <a:t>w</a:t>
            </a:r>
            <a:r>
              <a:rPr sz="1200" spc="-355" dirty="0">
                <a:solidFill>
                  <a:srgbClr val="888888"/>
                </a:solidFill>
                <a:latin typeface="Arial"/>
                <a:cs typeface="Arial"/>
              </a:rPr>
              <a:t>ivers</a:t>
            </a:r>
            <a:r>
              <a:rPr sz="3000" spc="-532" baseline="-15277" dirty="0">
                <a:latin typeface="Courier New"/>
                <a:cs typeface="Courier New"/>
              </a:rPr>
              <a:t>$</a:t>
            </a:r>
            <a:r>
              <a:rPr sz="1200" spc="-355" dirty="0">
                <a:solidFill>
                  <a:srgbClr val="888888"/>
                </a:solidFill>
                <a:latin typeface="Arial"/>
                <a:cs typeface="Arial"/>
              </a:rPr>
              <a:t>ity</a:t>
            </a:r>
            <a:r>
              <a:rPr sz="3000" spc="-532" baseline="-15277" dirty="0">
                <a:latin typeface="Courier New"/>
                <a:cs typeface="Courier New"/>
              </a:rPr>
              <a:t>r</a:t>
            </a:r>
            <a:r>
              <a:rPr sz="1200" spc="-355" dirty="0">
                <a:solidFill>
                  <a:srgbClr val="888888"/>
                </a:solidFill>
                <a:latin typeface="Arial"/>
                <a:cs typeface="Arial"/>
              </a:rPr>
              <a:t>,</a:t>
            </a:r>
            <a:r>
              <a:rPr sz="1200" spc="-8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360" dirty="0">
                <a:solidFill>
                  <a:srgbClr val="888888"/>
                </a:solidFill>
                <a:latin typeface="Arial"/>
                <a:cs typeface="Arial"/>
              </a:rPr>
              <a:t>Ka</a:t>
            </a:r>
            <a:r>
              <a:rPr sz="3000" spc="-540" baseline="-15277" dirty="0">
                <a:latin typeface="Courier New"/>
                <a:cs typeface="Courier New"/>
              </a:rPr>
              <a:t>3</a:t>
            </a:r>
            <a:r>
              <a:rPr sz="1200" spc="-360" dirty="0">
                <a:solidFill>
                  <a:srgbClr val="888888"/>
                </a:solidFill>
                <a:latin typeface="Arial"/>
                <a:cs typeface="Arial"/>
              </a:rPr>
              <a:t>no</a:t>
            </a:r>
            <a:r>
              <a:rPr sz="3000" spc="-540" baseline="-15277" dirty="0">
                <a:latin typeface="Courier New"/>
                <a:cs typeface="Courier New"/>
              </a:rPr>
              <a:t>,</a:t>
            </a:r>
            <a:r>
              <a:rPr sz="1200" spc="-360" dirty="0">
                <a:solidFill>
                  <a:srgbClr val="888888"/>
                </a:solidFill>
                <a:latin typeface="Arial"/>
                <a:cs typeface="Arial"/>
              </a:rPr>
              <a:t>-</a:t>
            </a:r>
            <a:r>
              <a:rPr sz="1200" spc="-7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250" dirty="0">
                <a:solidFill>
                  <a:srgbClr val="888888"/>
                </a:solidFill>
                <a:latin typeface="Arial"/>
                <a:cs typeface="Arial"/>
              </a:rPr>
              <a:t>Ni</a:t>
            </a:r>
            <a:r>
              <a:rPr sz="3000" spc="-375" baseline="-15277" dirty="0">
                <a:latin typeface="Courier New"/>
                <a:cs typeface="Courier New"/>
              </a:rPr>
              <a:t>&amp;</a:t>
            </a:r>
            <a:r>
              <a:rPr sz="1200" spc="-250" dirty="0">
                <a:solidFill>
                  <a:srgbClr val="888888"/>
                </a:solidFill>
                <a:latin typeface="Arial"/>
                <a:cs typeface="Arial"/>
              </a:rPr>
              <a:t>ge</a:t>
            </a:r>
            <a:r>
              <a:rPr sz="3000" spc="-375" baseline="-15277" dirty="0">
                <a:latin typeface="Courier New"/>
                <a:cs typeface="Courier New"/>
              </a:rPr>
              <a:t>f</a:t>
            </a:r>
            <a:r>
              <a:rPr sz="1200" spc="-250" dirty="0">
                <a:solidFill>
                  <a:srgbClr val="888888"/>
                </a:solidFill>
                <a:latin typeface="Arial"/>
                <a:cs typeface="Arial"/>
              </a:rPr>
              <a:t>ria</a:t>
            </a:r>
            <a:r>
              <a:rPr sz="3000" spc="-375" baseline="-15277" dirty="0">
                <a:latin typeface="Courier New"/>
                <a:cs typeface="Courier New"/>
              </a:rPr>
              <a:t>lag</a:t>
            </a:r>
            <a:endParaRPr sz="3000" baseline="-1527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7211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28207" y="116598"/>
            <a:ext cx="2388870" cy="792480"/>
            <a:chOff x="6228207" y="116598"/>
            <a:chExt cx="2388870" cy="792480"/>
          </a:xfrm>
        </p:grpSpPr>
        <p:sp>
          <p:nvSpPr>
            <p:cNvPr id="8" name="object 8"/>
            <p:cNvSpPr/>
            <p:nvPr/>
          </p:nvSpPr>
          <p:spPr>
            <a:xfrm>
              <a:off x="6228207" y="116598"/>
              <a:ext cx="720077" cy="7920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75297" y="141223"/>
              <a:ext cx="1541526" cy="4366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00443" y="519175"/>
            <a:ext cx="1562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FFFFFF"/>
                </a:solidFill>
                <a:latin typeface="Arial"/>
                <a:cs typeface="Arial"/>
              </a:rPr>
              <a:t>UNIVERSITY,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Arial"/>
                <a:cs typeface="Arial"/>
              </a:rPr>
              <a:t>KANO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00443" y="613917"/>
            <a:ext cx="15278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85" dirty="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www.buk.edu.ng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949440" y="97535"/>
            <a:ext cx="142240" cy="876300"/>
            <a:chOff x="6949440" y="97535"/>
            <a:chExt cx="142240" cy="876300"/>
          </a:xfrm>
        </p:grpSpPr>
        <p:sp>
          <p:nvSpPr>
            <p:cNvPr id="13" name="object 13"/>
            <p:cNvSpPr/>
            <p:nvPr/>
          </p:nvSpPr>
          <p:spPr>
            <a:xfrm>
              <a:off x="6949440" y="97535"/>
              <a:ext cx="141731" cy="876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20306" y="116712"/>
              <a:ext cx="0" cy="792480"/>
            </a:xfrm>
            <a:custGeom>
              <a:avLst/>
              <a:gdLst/>
              <a:ahLst/>
              <a:cxnLst/>
              <a:rect l="l" t="t" r="r" b="b"/>
              <a:pathLst>
                <a:path h="792480">
                  <a:moveTo>
                    <a:pt x="0" y="0"/>
                  </a:moveTo>
                  <a:lnTo>
                    <a:pt x="0" y="791971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7749"/>
            <a:ext cx="167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973760"/>
            <a:ext cx="7486650" cy="29387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260" dirty="0">
                <a:solidFill>
                  <a:srgbClr val="FF0000"/>
                </a:solidFill>
                <a:latin typeface="Arial"/>
                <a:cs typeface="Arial"/>
              </a:rPr>
              <a:t>MIPS </a:t>
            </a:r>
            <a:r>
              <a:rPr sz="2800" spc="-50" dirty="0">
                <a:solidFill>
                  <a:srgbClr val="FF0000"/>
                </a:solidFill>
                <a:latin typeface="Arial"/>
                <a:cs typeface="Arial"/>
              </a:rPr>
              <a:t>instruction</a:t>
            </a:r>
            <a:r>
              <a:rPr sz="2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0000"/>
                </a:solidFill>
                <a:latin typeface="Arial"/>
                <a:cs typeface="Arial"/>
              </a:rPr>
              <a:t>coding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</a:pPr>
            <a:r>
              <a:rPr sz="2400" spc="-220" dirty="0">
                <a:latin typeface="Arial"/>
                <a:cs typeface="Arial"/>
              </a:rPr>
              <a:t>MIPS </a:t>
            </a:r>
            <a:r>
              <a:rPr sz="2400" spc="-60" dirty="0">
                <a:latin typeface="Arial"/>
                <a:cs typeface="Arial"/>
              </a:rPr>
              <a:t>instructions </a:t>
            </a:r>
            <a:r>
              <a:rPr sz="2400" spc="-110" dirty="0">
                <a:latin typeface="Arial"/>
                <a:cs typeface="Arial"/>
              </a:rPr>
              <a:t>are </a:t>
            </a:r>
            <a:r>
              <a:rPr sz="2400" spc="-100" dirty="0">
                <a:latin typeface="Arial"/>
                <a:cs typeface="Arial"/>
              </a:rPr>
              <a:t>classified </a:t>
            </a:r>
            <a:r>
              <a:rPr sz="2400" spc="-10" dirty="0">
                <a:latin typeface="Arial"/>
                <a:cs typeface="Arial"/>
              </a:rPr>
              <a:t>into </a:t>
            </a:r>
            <a:r>
              <a:rPr sz="2400" spc="-30" dirty="0">
                <a:latin typeface="Arial"/>
                <a:cs typeface="Arial"/>
              </a:rPr>
              <a:t>four </a:t>
            </a:r>
            <a:r>
              <a:rPr sz="2400" spc="-120" dirty="0">
                <a:latin typeface="Arial"/>
                <a:cs typeface="Arial"/>
              </a:rPr>
              <a:t>groups </a:t>
            </a:r>
            <a:r>
              <a:rPr sz="2400" spc="-114" dirty="0">
                <a:latin typeface="Arial"/>
                <a:cs typeface="Arial"/>
              </a:rPr>
              <a:t>according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their </a:t>
            </a:r>
            <a:r>
              <a:rPr sz="2400" spc="-105" dirty="0">
                <a:latin typeface="Arial"/>
                <a:cs typeface="Arial"/>
              </a:rPr>
              <a:t>coding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formats</a:t>
            </a:r>
            <a:endParaRPr sz="2400">
              <a:latin typeface="Arial"/>
              <a:cs typeface="Arial"/>
            </a:endParaRPr>
          </a:p>
          <a:p>
            <a:pPr marL="697865" marR="35560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-130" dirty="0">
                <a:latin typeface="Arial"/>
                <a:cs typeface="Arial"/>
              </a:rPr>
              <a:t>R-type </a:t>
            </a:r>
            <a:r>
              <a:rPr sz="2000" spc="-20" dirty="0">
                <a:latin typeface="Arial"/>
                <a:cs typeface="Arial"/>
              </a:rPr>
              <a:t>: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this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group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contains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all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instructions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do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require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an  </a:t>
            </a:r>
            <a:r>
              <a:rPr sz="2000" spc="-60" dirty="0">
                <a:latin typeface="Arial"/>
                <a:cs typeface="Arial"/>
              </a:rPr>
              <a:t>immediate </a:t>
            </a:r>
            <a:r>
              <a:rPr sz="2000" spc="-85" dirty="0">
                <a:latin typeface="Arial"/>
                <a:cs typeface="Arial"/>
              </a:rPr>
              <a:t>value, </a:t>
            </a:r>
            <a:r>
              <a:rPr sz="2000" spc="-45" dirty="0">
                <a:latin typeface="Arial"/>
                <a:cs typeface="Arial"/>
              </a:rPr>
              <a:t>target offset, </a:t>
            </a:r>
            <a:r>
              <a:rPr sz="2000" spc="-65" dirty="0">
                <a:latin typeface="Arial"/>
                <a:cs typeface="Arial"/>
              </a:rPr>
              <a:t>memory </a:t>
            </a:r>
            <a:r>
              <a:rPr sz="2000" spc="-120" dirty="0">
                <a:latin typeface="Arial"/>
                <a:cs typeface="Arial"/>
              </a:rPr>
              <a:t>address </a:t>
            </a:r>
            <a:r>
              <a:rPr sz="2000" spc="-80" dirty="0">
                <a:latin typeface="Arial"/>
                <a:cs typeface="Arial"/>
              </a:rPr>
              <a:t>displacement </a:t>
            </a:r>
            <a:r>
              <a:rPr sz="2000" spc="-20" dirty="0">
                <a:latin typeface="Arial"/>
                <a:cs typeface="Arial"/>
              </a:rPr>
              <a:t>or  </a:t>
            </a:r>
            <a:r>
              <a:rPr sz="2000" spc="-65" dirty="0">
                <a:latin typeface="Arial"/>
                <a:cs typeface="Arial"/>
              </a:rPr>
              <a:t>memory </a:t>
            </a:r>
            <a:r>
              <a:rPr sz="2000" spc="-120" dirty="0">
                <a:latin typeface="Arial"/>
                <a:cs typeface="Arial"/>
              </a:rPr>
              <a:t>address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85" dirty="0">
                <a:latin typeface="Arial"/>
                <a:cs typeface="Arial"/>
              </a:rPr>
              <a:t>specify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75" dirty="0">
                <a:latin typeface="Arial"/>
                <a:cs typeface="Arial"/>
              </a:rPr>
              <a:t>operand. </a:t>
            </a:r>
            <a:r>
              <a:rPr sz="2000" spc="-130" dirty="0">
                <a:latin typeface="Arial"/>
                <a:cs typeface="Arial"/>
              </a:rPr>
              <a:t>This </a:t>
            </a:r>
            <a:r>
              <a:rPr sz="2000" spc="-80" dirty="0">
                <a:latin typeface="Arial"/>
                <a:cs typeface="Arial"/>
              </a:rPr>
              <a:t>includes </a:t>
            </a:r>
            <a:r>
              <a:rPr sz="2000" spc="-30" dirty="0">
                <a:latin typeface="Arial"/>
                <a:cs typeface="Arial"/>
              </a:rPr>
              <a:t>arithmetic 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70" dirty="0">
                <a:latin typeface="Arial"/>
                <a:cs typeface="Arial"/>
              </a:rPr>
              <a:t>logic </a:t>
            </a:r>
            <a:r>
              <a:rPr sz="2000" spc="10" dirty="0">
                <a:latin typeface="Arial"/>
                <a:cs typeface="Arial"/>
              </a:rPr>
              <a:t>with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95" dirty="0">
                <a:latin typeface="Arial"/>
                <a:cs typeface="Arial"/>
              </a:rPr>
              <a:t>operands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85" dirty="0">
                <a:latin typeface="Arial"/>
                <a:cs typeface="Arial"/>
              </a:rPr>
              <a:t>registers, </a:t>
            </a:r>
            <a:r>
              <a:rPr sz="2000" spc="-25" dirty="0">
                <a:latin typeface="Arial"/>
                <a:cs typeface="Arial"/>
              </a:rPr>
              <a:t>shift </a:t>
            </a:r>
            <a:r>
              <a:rPr sz="2000" spc="-50" dirty="0">
                <a:latin typeface="Arial"/>
                <a:cs typeface="Arial"/>
              </a:rPr>
              <a:t>instructions </a:t>
            </a:r>
            <a:r>
              <a:rPr sz="2000" spc="-95" dirty="0">
                <a:latin typeface="Arial"/>
                <a:cs typeface="Arial"/>
              </a:rPr>
              <a:t>and  </a:t>
            </a:r>
            <a:r>
              <a:rPr sz="2000" spc="-65" dirty="0">
                <a:latin typeface="Arial"/>
                <a:cs typeface="Arial"/>
              </a:rPr>
              <a:t>register </a:t>
            </a:r>
            <a:r>
              <a:rPr sz="2000" spc="-35" dirty="0">
                <a:latin typeface="Arial"/>
                <a:cs typeface="Arial"/>
              </a:rPr>
              <a:t>direct </a:t>
            </a:r>
            <a:r>
              <a:rPr sz="2000" spc="-45" dirty="0">
                <a:latin typeface="Arial"/>
                <a:cs typeface="Arial"/>
              </a:rPr>
              <a:t>jump </a:t>
            </a:r>
            <a:r>
              <a:rPr sz="2000" spc="-50" dirty="0">
                <a:latin typeface="Arial"/>
                <a:cs typeface="Arial"/>
              </a:rPr>
              <a:t>instructions </a:t>
            </a:r>
            <a:r>
              <a:rPr sz="2000" spc="-55" dirty="0">
                <a:latin typeface="Arial"/>
                <a:cs typeface="Arial"/>
              </a:rPr>
              <a:t>(jalr,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jr)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4678807"/>
            <a:ext cx="704405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80" dirty="0">
                <a:latin typeface="Arial"/>
                <a:cs typeface="Arial"/>
              </a:rPr>
              <a:t>I-type </a:t>
            </a:r>
            <a:r>
              <a:rPr sz="2000" spc="-40" dirty="0">
                <a:latin typeface="Arial"/>
                <a:cs typeface="Arial"/>
              </a:rPr>
              <a:t>this </a:t>
            </a:r>
            <a:r>
              <a:rPr sz="2000" spc="-75" dirty="0">
                <a:latin typeface="Arial"/>
                <a:cs typeface="Arial"/>
              </a:rPr>
              <a:t>group </a:t>
            </a:r>
            <a:r>
              <a:rPr sz="2000" spc="-80" dirty="0">
                <a:latin typeface="Arial"/>
                <a:cs typeface="Arial"/>
              </a:rPr>
              <a:t>includes </a:t>
            </a:r>
            <a:r>
              <a:rPr sz="2000" spc="-50" dirty="0">
                <a:latin typeface="Arial"/>
                <a:cs typeface="Arial"/>
              </a:rPr>
              <a:t>instructions </a:t>
            </a:r>
            <a:r>
              <a:rPr sz="2000" spc="10" dirty="0">
                <a:latin typeface="Arial"/>
                <a:cs typeface="Arial"/>
              </a:rPr>
              <a:t>with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60" dirty="0">
                <a:latin typeface="Arial"/>
                <a:cs typeface="Arial"/>
              </a:rPr>
              <a:t>immediate  </a:t>
            </a:r>
            <a:r>
              <a:rPr sz="2000" spc="-75" dirty="0">
                <a:latin typeface="Arial"/>
                <a:cs typeface="Arial"/>
              </a:rPr>
              <a:t>operand, </a:t>
            </a:r>
            <a:r>
              <a:rPr sz="2000" spc="-85" dirty="0">
                <a:latin typeface="Arial"/>
                <a:cs typeface="Arial"/>
              </a:rPr>
              <a:t>branch </a:t>
            </a:r>
            <a:r>
              <a:rPr sz="2000" spc="-50" dirty="0">
                <a:latin typeface="Arial"/>
                <a:cs typeface="Arial"/>
              </a:rPr>
              <a:t>instructions, </a:t>
            </a:r>
            <a:r>
              <a:rPr sz="2000" spc="-65" dirty="0">
                <a:latin typeface="Arial"/>
                <a:cs typeface="Arial"/>
              </a:rPr>
              <a:t>load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65" dirty="0">
                <a:latin typeface="Arial"/>
                <a:cs typeface="Arial"/>
              </a:rPr>
              <a:t>store. </a:t>
            </a:r>
            <a:r>
              <a:rPr sz="2000" spc="-60" dirty="0">
                <a:latin typeface="Arial"/>
                <a:cs typeface="Arial"/>
              </a:rPr>
              <a:t>In </a:t>
            </a:r>
            <a:r>
              <a:rPr sz="2000" spc="-185" dirty="0">
                <a:latin typeface="Arial"/>
                <a:cs typeface="Arial"/>
              </a:rPr>
              <a:t>MIPS</a:t>
            </a:r>
            <a:r>
              <a:rPr sz="2000" spc="-34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architecture 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65" dirty="0">
                <a:latin typeface="Arial"/>
                <a:cs typeface="Arial"/>
              </a:rPr>
              <a:t>memory </a:t>
            </a:r>
            <a:r>
              <a:rPr sz="2000" spc="-170" dirty="0">
                <a:latin typeface="Arial"/>
                <a:cs typeface="Arial"/>
              </a:rPr>
              <a:t>accesses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spc="-75" dirty="0">
                <a:latin typeface="Arial"/>
                <a:cs typeface="Arial"/>
              </a:rPr>
              <a:t>handled </a:t>
            </a:r>
            <a:r>
              <a:rPr sz="2000" spc="-85" dirty="0">
                <a:latin typeface="Arial"/>
                <a:cs typeface="Arial"/>
              </a:rPr>
              <a:t>by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main </a:t>
            </a:r>
            <a:r>
              <a:rPr sz="2000" spc="-100" dirty="0">
                <a:latin typeface="Arial"/>
                <a:cs typeface="Arial"/>
              </a:rPr>
              <a:t>processor </a:t>
            </a:r>
            <a:r>
              <a:rPr sz="2000" spc="-55" dirty="0">
                <a:latin typeface="Arial"/>
                <a:cs typeface="Arial"/>
              </a:rPr>
              <a:t>, </a:t>
            </a:r>
            <a:r>
              <a:rPr sz="2000" spc="-140" dirty="0">
                <a:latin typeface="Arial"/>
                <a:cs typeface="Arial"/>
              </a:rPr>
              <a:t>so  </a:t>
            </a:r>
            <a:r>
              <a:rPr sz="2000" spc="-105" dirty="0">
                <a:latin typeface="Arial"/>
                <a:cs typeface="Arial"/>
              </a:rPr>
              <a:t>coprocessor </a:t>
            </a:r>
            <a:r>
              <a:rPr sz="2000" spc="-65" dirty="0">
                <a:latin typeface="Arial"/>
                <a:cs typeface="Arial"/>
              </a:rPr>
              <a:t>load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70" dirty="0">
                <a:latin typeface="Arial"/>
                <a:cs typeface="Arial"/>
              </a:rPr>
              <a:t>store </a:t>
            </a:r>
            <a:r>
              <a:rPr sz="2000" spc="-50" dirty="0">
                <a:latin typeface="Arial"/>
                <a:cs typeface="Arial"/>
              </a:rPr>
              <a:t>instructions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spc="-60" dirty="0">
                <a:latin typeface="Arial"/>
                <a:cs typeface="Arial"/>
              </a:rPr>
              <a:t>included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40" dirty="0">
                <a:latin typeface="Arial"/>
                <a:cs typeface="Arial"/>
              </a:rPr>
              <a:t>this</a:t>
            </a:r>
            <a:r>
              <a:rPr sz="2000" spc="-34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group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28207" y="116598"/>
            <a:ext cx="2388870" cy="792480"/>
            <a:chOff x="6228207" y="116598"/>
            <a:chExt cx="2388870" cy="792480"/>
          </a:xfrm>
        </p:grpSpPr>
        <p:sp>
          <p:nvSpPr>
            <p:cNvPr id="6" name="object 6"/>
            <p:cNvSpPr/>
            <p:nvPr/>
          </p:nvSpPr>
          <p:spPr>
            <a:xfrm>
              <a:off x="6228207" y="116598"/>
              <a:ext cx="720077" cy="792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75297" y="141223"/>
              <a:ext cx="1541526" cy="4366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100443" y="519175"/>
            <a:ext cx="1562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FFFFFF"/>
                </a:solidFill>
                <a:latin typeface="Arial"/>
                <a:cs typeface="Arial"/>
              </a:rPr>
              <a:t>UNIVERSITY,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Arial"/>
                <a:cs typeface="Arial"/>
              </a:rPr>
              <a:t>KANO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00443" y="613917"/>
            <a:ext cx="15278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85" dirty="0">
                <a:solidFill>
                  <a:srgbClr val="FFFFFF"/>
                </a:solidFill>
                <a:latin typeface="Times New Roman"/>
                <a:cs typeface="Times New Roman"/>
                <a:hlinkClick r:id="rId4"/>
              </a:rPr>
              <a:t>www.buk.edu.ng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49440" y="97535"/>
            <a:ext cx="142240" cy="876300"/>
            <a:chOff x="6949440" y="97535"/>
            <a:chExt cx="142240" cy="876300"/>
          </a:xfrm>
        </p:grpSpPr>
        <p:sp>
          <p:nvSpPr>
            <p:cNvPr id="11" name="object 11"/>
            <p:cNvSpPr/>
            <p:nvPr/>
          </p:nvSpPr>
          <p:spPr>
            <a:xfrm>
              <a:off x="6949440" y="97535"/>
              <a:ext cx="141731" cy="876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20306" y="116712"/>
              <a:ext cx="0" cy="792480"/>
            </a:xfrm>
            <a:custGeom>
              <a:avLst/>
              <a:gdLst/>
              <a:ahLst/>
              <a:cxnLst/>
              <a:rect l="l" t="t" r="r" b="b"/>
              <a:pathLst>
                <a:path h="792480">
                  <a:moveTo>
                    <a:pt x="0" y="0"/>
                  </a:moveTo>
                  <a:lnTo>
                    <a:pt x="0" y="791971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80" dirty="0"/>
              <a:t>Bayero </a:t>
            </a:r>
            <a:r>
              <a:rPr spc="-50" dirty="0"/>
              <a:t>University, </a:t>
            </a:r>
            <a:r>
              <a:rPr spc="-95" dirty="0"/>
              <a:t>Kano </a:t>
            </a:r>
            <a:r>
              <a:rPr spc="-35" dirty="0"/>
              <a:t>-</a:t>
            </a:r>
            <a:r>
              <a:rPr spc="-60" dirty="0"/>
              <a:t> </a:t>
            </a:r>
            <a:r>
              <a:rPr spc="-50" dirty="0"/>
              <a:t>Nigeria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60" dirty="0"/>
              <a:t>20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44873" y="6473215"/>
            <a:ext cx="1253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5" dirty="0">
                <a:solidFill>
                  <a:srgbClr val="888888"/>
                </a:solidFill>
                <a:latin typeface="Arial"/>
                <a:cs typeface="Arial"/>
                <a:hlinkClick r:id="rId4"/>
              </a:rPr>
              <a:t>www.buk.edu.ng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7749"/>
            <a:ext cx="167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1496059"/>
            <a:ext cx="7139940" cy="191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48895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150" dirty="0">
                <a:latin typeface="Arial"/>
                <a:cs typeface="Arial"/>
              </a:rPr>
              <a:t>J-type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this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group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consist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two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direct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jump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instructions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(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j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  </a:t>
            </a:r>
            <a:r>
              <a:rPr sz="2000" spc="-45" dirty="0">
                <a:latin typeface="Arial"/>
                <a:cs typeface="Arial"/>
              </a:rPr>
              <a:t>jal). </a:t>
            </a:r>
            <a:r>
              <a:rPr sz="2000" spc="-160" dirty="0">
                <a:latin typeface="Arial"/>
                <a:cs typeface="Arial"/>
              </a:rPr>
              <a:t>These </a:t>
            </a:r>
            <a:r>
              <a:rPr sz="2000" spc="-50" dirty="0">
                <a:latin typeface="Arial"/>
                <a:cs typeface="Arial"/>
              </a:rPr>
              <a:t>instructions require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memory </a:t>
            </a:r>
            <a:r>
              <a:rPr sz="2000" spc="-120" dirty="0">
                <a:latin typeface="Arial"/>
                <a:cs typeface="Arial"/>
              </a:rPr>
              <a:t>address </a:t>
            </a:r>
            <a:r>
              <a:rPr sz="2000" spc="20" dirty="0">
                <a:latin typeface="Arial"/>
                <a:cs typeface="Arial"/>
              </a:rPr>
              <a:t>to </a:t>
            </a:r>
            <a:r>
              <a:rPr sz="2000" spc="-85" dirty="0">
                <a:latin typeface="Arial"/>
                <a:cs typeface="Arial"/>
              </a:rPr>
              <a:t>specify </a:t>
            </a:r>
            <a:r>
              <a:rPr sz="2000" spc="-5" dirty="0">
                <a:latin typeface="Arial"/>
                <a:cs typeface="Arial"/>
              </a:rPr>
              <a:t>their  </a:t>
            </a:r>
            <a:r>
              <a:rPr sz="2000" spc="-75" dirty="0">
                <a:latin typeface="Arial"/>
                <a:cs typeface="Arial"/>
              </a:rPr>
              <a:t>operand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195" dirty="0">
                <a:latin typeface="Arial"/>
                <a:cs typeface="Arial"/>
              </a:rPr>
              <a:t>Coprocessor </a:t>
            </a:r>
            <a:r>
              <a:rPr sz="2000" b="1" spc="-140" dirty="0">
                <a:latin typeface="Arial"/>
                <a:cs typeface="Arial"/>
              </a:rPr>
              <a:t>instructions </a:t>
            </a:r>
            <a:r>
              <a:rPr sz="2000" spc="-180" dirty="0">
                <a:latin typeface="Arial"/>
                <a:cs typeface="Arial"/>
              </a:rPr>
              <a:t>MIPS </a:t>
            </a:r>
            <a:r>
              <a:rPr sz="2000" spc="-114" dirty="0">
                <a:latin typeface="Arial"/>
                <a:cs typeface="Arial"/>
              </a:rPr>
              <a:t>processors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125" dirty="0">
                <a:latin typeface="Arial"/>
                <a:cs typeface="Arial"/>
              </a:rPr>
              <a:t>have </a:t>
            </a:r>
            <a:r>
              <a:rPr sz="2000" spc="5" dirty="0">
                <a:latin typeface="Arial"/>
                <a:cs typeface="Arial"/>
              </a:rPr>
              <a:t>two </a:t>
            </a:r>
            <a:r>
              <a:rPr sz="2000" spc="-80" dirty="0">
                <a:latin typeface="Arial"/>
                <a:cs typeface="Arial"/>
              </a:rPr>
              <a:t>standard  </a:t>
            </a:r>
            <a:r>
              <a:rPr sz="2000" spc="-114" dirty="0">
                <a:latin typeface="Arial"/>
                <a:cs typeface="Arial"/>
              </a:rPr>
              <a:t>coprocessors </a:t>
            </a:r>
            <a:r>
              <a:rPr sz="2000" spc="-265" dirty="0">
                <a:latin typeface="Arial"/>
                <a:cs typeface="Arial"/>
              </a:rPr>
              <a:t>CP0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210" dirty="0">
                <a:latin typeface="Arial"/>
                <a:cs typeface="Arial"/>
              </a:rPr>
              <a:t>CP1. </a:t>
            </a:r>
            <a:r>
              <a:rPr sz="2000" spc="-265" dirty="0">
                <a:latin typeface="Arial"/>
                <a:cs typeface="Arial"/>
              </a:rPr>
              <a:t>CP0 </a:t>
            </a:r>
            <a:r>
              <a:rPr sz="2000" spc="-135" dirty="0">
                <a:latin typeface="Arial"/>
                <a:cs typeface="Arial"/>
              </a:rPr>
              <a:t>processes </a:t>
            </a:r>
            <a:r>
              <a:rPr sz="2000" spc="-85" dirty="0">
                <a:latin typeface="Arial"/>
                <a:cs typeface="Arial"/>
              </a:rPr>
              <a:t>various kinds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80" dirty="0">
                <a:latin typeface="Arial"/>
                <a:cs typeface="Arial"/>
              </a:rPr>
              <a:t>program  </a:t>
            </a:r>
            <a:r>
              <a:rPr sz="2000" spc="-90" dirty="0">
                <a:latin typeface="Arial"/>
                <a:cs typeface="Arial"/>
              </a:rPr>
              <a:t>exceptions </a:t>
            </a:r>
            <a:r>
              <a:rPr sz="2000" spc="-35" dirty="0">
                <a:latin typeface="Arial"/>
                <a:cs typeface="Arial"/>
              </a:rPr>
              <a:t>while </a:t>
            </a:r>
            <a:r>
              <a:rPr sz="2000" spc="-265" dirty="0">
                <a:latin typeface="Arial"/>
                <a:cs typeface="Arial"/>
              </a:rPr>
              <a:t>CP1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35" dirty="0">
                <a:latin typeface="Arial"/>
                <a:cs typeface="Arial"/>
              </a:rPr>
              <a:t>floating </a:t>
            </a:r>
            <a:r>
              <a:rPr sz="2000" spc="-20" dirty="0">
                <a:latin typeface="Arial"/>
                <a:cs typeface="Arial"/>
              </a:rPr>
              <a:t>point</a:t>
            </a:r>
            <a:r>
              <a:rPr sz="2000" spc="-36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processor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28207" y="116598"/>
            <a:ext cx="2388870" cy="792480"/>
            <a:chOff x="6228207" y="116598"/>
            <a:chExt cx="2388870" cy="792480"/>
          </a:xfrm>
        </p:grpSpPr>
        <p:sp>
          <p:nvSpPr>
            <p:cNvPr id="5" name="object 5"/>
            <p:cNvSpPr/>
            <p:nvPr/>
          </p:nvSpPr>
          <p:spPr>
            <a:xfrm>
              <a:off x="6228207" y="116598"/>
              <a:ext cx="720077" cy="792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75297" y="141223"/>
              <a:ext cx="1541526" cy="4366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00443" y="519175"/>
            <a:ext cx="1562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FFFFFF"/>
                </a:solidFill>
                <a:latin typeface="Arial"/>
                <a:cs typeface="Arial"/>
              </a:rPr>
              <a:t>UNIVERSITY,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Arial"/>
                <a:cs typeface="Arial"/>
              </a:rPr>
              <a:t>KANO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00443" y="613917"/>
            <a:ext cx="15278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85" dirty="0">
                <a:solidFill>
                  <a:srgbClr val="FFFFFF"/>
                </a:solidFill>
                <a:latin typeface="Times New Roman"/>
                <a:cs typeface="Times New Roman"/>
                <a:hlinkClick r:id="rId4"/>
              </a:rPr>
              <a:t>www.buk.edu.ng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49440" y="97535"/>
            <a:ext cx="142240" cy="876300"/>
            <a:chOff x="6949440" y="97535"/>
            <a:chExt cx="142240" cy="876300"/>
          </a:xfrm>
        </p:grpSpPr>
        <p:sp>
          <p:nvSpPr>
            <p:cNvPr id="10" name="object 10"/>
            <p:cNvSpPr/>
            <p:nvPr/>
          </p:nvSpPr>
          <p:spPr>
            <a:xfrm>
              <a:off x="6949440" y="97535"/>
              <a:ext cx="141731" cy="876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20306" y="116712"/>
              <a:ext cx="0" cy="792480"/>
            </a:xfrm>
            <a:custGeom>
              <a:avLst/>
              <a:gdLst/>
              <a:ahLst/>
              <a:cxnLst/>
              <a:rect l="l" t="t" r="r" b="b"/>
              <a:pathLst>
                <a:path h="792480">
                  <a:moveTo>
                    <a:pt x="0" y="0"/>
                  </a:moveTo>
                  <a:lnTo>
                    <a:pt x="0" y="791971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80" dirty="0"/>
              <a:t>Bayero </a:t>
            </a:r>
            <a:r>
              <a:rPr spc="-50" dirty="0"/>
              <a:t>University, </a:t>
            </a:r>
            <a:r>
              <a:rPr spc="-95" dirty="0"/>
              <a:t>Kano </a:t>
            </a:r>
            <a:r>
              <a:rPr spc="-35" dirty="0"/>
              <a:t>-</a:t>
            </a:r>
            <a:r>
              <a:rPr spc="-60" dirty="0"/>
              <a:t> </a:t>
            </a:r>
            <a:r>
              <a:rPr spc="-50" dirty="0"/>
              <a:t>Nigeria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60" dirty="0"/>
              <a:t>21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44873" y="6473215"/>
            <a:ext cx="1253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5" dirty="0">
                <a:solidFill>
                  <a:srgbClr val="888888"/>
                </a:solidFill>
                <a:latin typeface="Arial"/>
                <a:cs typeface="Arial"/>
                <a:hlinkClick r:id="rId4"/>
              </a:rPr>
              <a:t>www.buk.edu.ng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041227"/>
            <a:ext cx="7494270" cy="25380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spc="-90" dirty="0">
                <a:solidFill>
                  <a:srgbClr val="FF0000"/>
                </a:solidFill>
                <a:latin typeface="Arial"/>
                <a:cs typeface="Arial"/>
              </a:rPr>
              <a:t>Immediate </a:t>
            </a:r>
            <a:r>
              <a:rPr sz="2800" spc="-50" dirty="0">
                <a:solidFill>
                  <a:srgbClr val="FF0000"/>
                </a:solidFill>
                <a:latin typeface="Arial"/>
                <a:cs typeface="Arial"/>
              </a:rPr>
              <a:t>Arithmetic</a:t>
            </a:r>
            <a:r>
              <a:rPr sz="2800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FF0000"/>
                </a:solidFill>
                <a:latin typeface="Arial"/>
                <a:cs typeface="Arial"/>
              </a:rPr>
              <a:t>instruction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ts val="2510"/>
              </a:lnSpc>
              <a:spcBef>
                <a:spcPts val="310"/>
              </a:spcBef>
              <a:buChar char="–"/>
              <a:tabLst>
                <a:tab pos="299085" algn="l"/>
                <a:tab pos="299720" algn="l"/>
              </a:tabLst>
            </a:pPr>
            <a:r>
              <a:rPr sz="2200" spc="-135" dirty="0">
                <a:latin typeface="Arial"/>
                <a:cs typeface="Arial"/>
              </a:rPr>
              <a:t>An </a:t>
            </a:r>
            <a:r>
              <a:rPr sz="2200" spc="-65" dirty="0">
                <a:latin typeface="Arial"/>
                <a:cs typeface="Arial"/>
              </a:rPr>
              <a:t>immediate </a:t>
            </a:r>
            <a:r>
              <a:rPr sz="2200" spc="-40" dirty="0">
                <a:latin typeface="Arial"/>
                <a:cs typeface="Arial"/>
              </a:rPr>
              <a:t>instruction </a:t>
            </a:r>
            <a:r>
              <a:rPr sz="2200" spc="-175" dirty="0">
                <a:latin typeface="Arial"/>
                <a:cs typeface="Arial"/>
              </a:rPr>
              <a:t>uses a </a:t>
            </a:r>
            <a:r>
              <a:rPr sz="2200" spc="-85" dirty="0">
                <a:latin typeface="Arial"/>
                <a:cs typeface="Arial"/>
              </a:rPr>
              <a:t>constant </a:t>
            </a:r>
            <a:r>
              <a:rPr sz="2200" spc="-70" dirty="0">
                <a:latin typeface="Arial"/>
                <a:cs typeface="Arial"/>
              </a:rPr>
              <a:t>number </a:t>
            </a:r>
            <a:r>
              <a:rPr sz="2200" spc="-204" dirty="0">
                <a:latin typeface="Arial"/>
                <a:cs typeface="Arial"/>
              </a:rPr>
              <a:t>as </a:t>
            </a:r>
            <a:r>
              <a:rPr sz="2200" spc="-90" dirty="0">
                <a:latin typeface="Arial"/>
                <a:cs typeface="Arial"/>
              </a:rPr>
              <a:t>one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ts val="2510"/>
              </a:lnSpc>
            </a:pPr>
            <a:r>
              <a:rPr sz="2200" spc="-55" dirty="0">
                <a:latin typeface="Arial"/>
                <a:cs typeface="Arial"/>
              </a:rPr>
              <a:t>inputs </a:t>
            </a:r>
            <a:r>
              <a:rPr sz="2200" spc="-85" dirty="0">
                <a:latin typeface="Arial"/>
                <a:cs typeface="Arial"/>
              </a:rPr>
              <a:t>instead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75" dirty="0">
                <a:latin typeface="Arial"/>
                <a:cs typeface="Arial"/>
              </a:rPr>
              <a:t>register</a:t>
            </a:r>
            <a:r>
              <a:rPr sz="2200" spc="-28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operand</a:t>
            </a:r>
            <a:endParaRPr sz="2200">
              <a:latin typeface="Arial"/>
              <a:cs typeface="Arial"/>
            </a:endParaRPr>
          </a:p>
          <a:p>
            <a:pPr marL="299085" marR="120014" indent="-287020">
              <a:lnSpc>
                <a:spcPts val="2380"/>
              </a:lnSpc>
              <a:spcBef>
                <a:spcPts val="560"/>
              </a:spcBef>
              <a:buChar char="–"/>
              <a:tabLst>
                <a:tab pos="299085" algn="l"/>
                <a:tab pos="299720" algn="l"/>
              </a:tabLst>
            </a:pPr>
            <a:r>
              <a:rPr sz="2200" spc="-270" dirty="0">
                <a:latin typeface="Arial"/>
                <a:cs typeface="Arial"/>
              </a:rPr>
              <a:t>To </a:t>
            </a:r>
            <a:r>
              <a:rPr sz="2200" spc="-155" dirty="0">
                <a:latin typeface="Arial"/>
                <a:cs typeface="Arial"/>
              </a:rPr>
              <a:t>use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114" dirty="0">
                <a:latin typeface="Arial"/>
                <a:cs typeface="Arial"/>
              </a:rPr>
              <a:t>Add </a:t>
            </a:r>
            <a:r>
              <a:rPr sz="2200" spc="-40" dirty="0">
                <a:latin typeface="Arial"/>
                <a:cs typeface="Arial"/>
              </a:rPr>
              <a:t>instruction </a:t>
            </a:r>
            <a:r>
              <a:rPr sz="2200" spc="-90" dirty="0">
                <a:latin typeface="Arial"/>
                <a:cs typeface="Arial"/>
              </a:rPr>
              <a:t>we </a:t>
            </a:r>
            <a:r>
              <a:rPr sz="2200" spc="-140" dirty="0">
                <a:latin typeface="Arial"/>
                <a:cs typeface="Arial"/>
              </a:rPr>
              <a:t>have </a:t>
            </a:r>
            <a:r>
              <a:rPr sz="2200" spc="-150" dirty="0">
                <a:latin typeface="Arial"/>
                <a:cs typeface="Arial"/>
              </a:rPr>
              <a:t>seen </a:t>
            </a:r>
            <a:r>
              <a:rPr sz="2200" spc="-160" dirty="0">
                <a:latin typeface="Arial"/>
                <a:cs typeface="Arial"/>
              </a:rPr>
              <a:t>so </a:t>
            </a:r>
            <a:r>
              <a:rPr sz="2200" spc="-100" dirty="0">
                <a:latin typeface="Arial"/>
                <a:cs typeface="Arial"/>
              </a:rPr>
              <a:t>far, </a:t>
            </a:r>
            <a:r>
              <a:rPr sz="2200" spc="-90" dirty="0">
                <a:latin typeface="Arial"/>
                <a:cs typeface="Arial"/>
              </a:rPr>
              <a:t>we </a:t>
            </a:r>
            <a:r>
              <a:rPr sz="2200" spc="-50" dirty="0">
                <a:latin typeface="Arial"/>
                <a:cs typeface="Arial"/>
              </a:rPr>
              <a:t>would </a:t>
            </a:r>
            <a:r>
              <a:rPr sz="2200" spc="-135" dirty="0">
                <a:latin typeface="Arial"/>
                <a:cs typeface="Arial"/>
              </a:rPr>
              <a:t>have  </a:t>
            </a:r>
            <a:r>
              <a:rPr sz="2200" spc="10" dirty="0">
                <a:latin typeface="Arial"/>
                <a:cs typeface="Arial"/>
              </a:rPr>
              <a:t>to </a:t>
            </a:r>
            <a:r>
              <a:rPr sz="2200" spc="-75" dirty="0">
                <a:latin typeface="Arial"/>
                <a:cs typeface="Arial"/>
              </a:rPr>
              <a:t>load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85" dirty="0">
                <a:latin typeface="Arial"/>
                <a:cs typeface="Arial"/>
              </a:rPr>
              <a:t>constant </a:t>
            </a:r>
            <a:r>
              <a:rPr sz="2200" spc="-25" dirty="0">
                <a:latin typeface="Arial"/>
                <a:cs typeface="Arial"/>
              </a:rPr>
              <a:t>from </a:t>
            </a:r>
            <a:r>
              <a:rPr sz="2200" spc="-70" dirty="0">
                <a:latin typeface="Arial"/>
                <a:cs typeface="Arial"/>
              </a:rPr>
              <a:t>memory </a:t>
            </a:r>
            <a:r>
              <a:rPr sz="2200" spc="10" dirty="0">
                <a:latin typeface="Arial"/>
                <a:cs typeface="Arial"/>
              </a:rPr>
              <a:t>to</a:t>
            </a:r>
            <a:r>
              <a:rPr sz="2200" spc="-300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use </a:t>
            </a:r>
            <a:r>
              <a:rPr sz="2200" spc="-95" dirty="0">
                <a:latin typeface="Arial"/>
                <a:cs typeface="Arial"/>
              </a:rPr>
              <a:t>one</a:t>
            </a:r>
            <a:endParaRPr sz="22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225"/>
              </a:spcBef>
            </a:pPr>
            <a:r>
              <a:rPr sz="2200" spc="-114" dirty="0">
                <a:solidFill>
                  <a:srgbClr val="C00000"/>
                </a:solidFill>
                <a:latin typeface="Arial"/>
                <a:cs typeface="Arial"/>
              </a:rPr>
              <a:t>example</a:t>
            </a:r>
            <a:endParaRPr sz="220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225"/>
              </a:spcBef>
              <a:buChar char="•"/>
              <a:tabLst>
                <a:tab pos="697865" algn="l"/>
                <a:tab pos="698500" algn="l"/>
              </a:tabLst>
            </a:pPr>
            <a:r>
              <a:rPr sz="1900" spc="-229" dirty="0">
                <a:latin typeface="Arial"/>
                <a:cs typeface="Arial"/>
              </a:rPr>
              <a:t>So </a:t>
            </a:r>
            <a:r>
              <a:rPr sz="1900" spc="-35" dirty="0">
                <a:latin typeface="Arial"/>
                <a:cs typeface="Arial"/>
              </a:rPr>
              <a:t>our </a:t>
            </a:r>
            <a:r>
              <a:rPr sz="1900" spc="-105" dirty="0">
                <a:latin typeface="Arial"/>
                <a:cs typeface="Arial"/>
              </a:rPr>
              <a:t>code </a:t>
            </a:r>
            <a:r>
              <a:rPr sz="1900" spc="-10" dirty="0">
                <a:latin typeface="Arial"/>
                <a:cs typeface="Arial"/>
              </a:rPr>
              <a:t>for </a:t>
            </a:r>
            <a:r>
              <a:rPr sz="1900" spc="-5" dirty="0">
                <a:latin typeface="Courier New"/>
                <a:cs typeface="Courier New"/>
              </a:rPr>
              <a:t>a = b + c;</a:t>
            </a:r>
            <a:r>
              <a:rPr sz="1900" spc="-905" dirty="0">
                <a:latin typeface="Courier New"/>
                <a:cs typeface="Courier New"/>
              </a:rPr>
              <a:t> </a:t>
            </a:r>
            <a:r>
              <a:rPr sz="1900" dirty="0">
                <a:latin typeface="Arial"/>
                <a:cs typeface="Arial"/>
              </a:rPr>
              <a:t>will </a:t>
            </a:r>
            <a:r>
              <a:rPr sz="1900" spc="-55" dirty="0">
                <a:latin typeface="Arial"/>
                <a:cs typeface="Arial"/>
              </a:rPr>
              <a:t>look like: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4994" y="3580257"/>
            <a:ext cx="210693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ourier New"/>
                <a:cs typeface="Courier New"/>
              </a:rPr>
              <a:t>addi </a:t>
            </a:r>
            <a:r>
              <a:rPr sz="1700" dirty="0">
                <a:latin typeface="Courier New"/>
                <a:cs typeface="Courier New"/>
              </a:rPr>
              <a:t>$r1,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$r2,20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7096" y="3580257"/>
            <a:ext cx="3300729" cy="8032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71145" marR="5080" indent="-117475">
              <a:lnSpc>
                <a:spcPts val="1860"/>
              </a:lnSpc>
              <a:spcBef>
                <a:spcPts val="315"/>
              </a:spcBef>
            </a:pPr>
            <a:r>
              <a:rPr sz="1700" spc="20" dirty="0">
                <a:latin typeface="Arial"/>
                <a:cs typeface="Arial"/>
              </a:rPr>
              <a:t>//add</a:t>
            </a:r>
            <a:r>
              <a:rPr sz="1700" spc="-114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the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contents</a:t>
            </a:r>
            <a:r>
              <a:rPr sz="1700" spc="-1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of</a:t>
            </a:r>
            <a:r>
              <a:rPr sz="1700" spc="-90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r2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-80" dirty="0">
                <a:latin typeface="Arial"/>
                <a:cs typeface="Arial"/>
              </a:rPr>
              <a:t>and</a:t>
            </a:r>
            <a:r>
              <a:rPr sz="1700" spc="-114" dirty="0">
                <a:latin typeface="Arial"/>
                <a:cs typeface="Arial"/>
              </a:rPr>
              <a:t> </a:t>
            </a:r>
            <a:r>
              <a:rPr sz="1700" spc="-85" dirty="0">
                <a:latin typeface="Arial"/>
                <a:cs typeface="Arial"/>
              </a:rPr>
              <a:t>20</a:t>
            </a:r>
            <a:r>
              <a:rPr sz="1700" spc="-90" dirty="0">
                <a:latin typeface="Arial"/>
                <a:cs typeface="Arial"/>
              </a:rPr>
              <a:t> </a:t>
            </a:r>
            <a:r>
              <a:rPr sz="1700" spc="-80" dirty="0">
                <a:latin typeface="Arial"/>
                <a:cs typeface="Arial"/>
              </a:rPr>
              <a:t>and  place </a:t>
            </a:r>
            <a:r>
              <a:rPr sz="1700" spc="-20" dirty="0">
                <a:latin typeface="Arial"/>
                <a:cs typeface="Arial"/>
              </a:rPr>
              <a:t>the </a:t>
            </a:r>
            <a:r>
              <a:rPr sz="1700" spc="-35" dirty="0">
                <a:latin typeface="Arial"/>
                <a:cs typeface="Arial"/>
              </a:rPr>
              <a:t>result </a:t>
            </a:r>
            <a:r>
              <a:rPr sz="1700" spc="-20" dirty="0">
                <a:latin typeface="Arial"/>
                <a:cs typeface="Arial"/>
              </a:rPr>
              <a:t>in</a:t>
            </a:r>
            <a:r>
              <a:rPr sz="1700" spc="-295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r1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180" dirty="0">
                <a:latin typeface="Arial"/>
                <a:cs typeface="Arial"/>
              </a:rPr>
              <a:t>// </a:t>
            </a:r>
            <a:r>
              <a:rPr sz="1700" spc="-70" dirty="0">
                <a:latin typeface="Arial"/>
                <a:cs typeface="Arial"/>
              </a:rPr>
              <a:t>$r1= </a:t>
            </a:r>
            <a:r>
              <a:rPr sz="1700" spc="-50" dirty="0">
                <a:latin typeface="Arial"/>
                <a:cs typeface="Arial"/>
              </a:rPr>
              <a:t>$r2</a:t>
            </a:r>
            <a:r>
              <a:rPr sz="1700" spc="-345" dirty="0">
                <a:latin typeface="Arial"/>
                <a:cs typeface="Arial"/>
              </a:rPr>
              <a:t> </a:t>
            </a:r>
            <a:r>
              <a:rPr sz="1700" spc="-145" dirty="0">
                <a:latin typeface="Arial"/>
                <a:cs typeface="Arial"/>
              </a:rPr>
              <a:t>+ </a:t>
            </a:r>
            <a:r>
              <a:rPr sz="1700" spc="-85" dirty="0">
                <a:latin typeface="Arial"/>
                <a:cs typeface="Arial"/>
              </a:rPr>
              <a:t>20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294" y="4354640"/>
            <a:ext cx="6620509" cy="11195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65"/>
              </a:spcBef>
            </a:pPr>
            <a:r>
              <a:rPr sz="2000" spc="-190" dirty="0">
                <a:latin typeface="Arial"/>
                <a:cs typeface="Arial"/>
              </a:rPr>
              <a:t>Rmks</a:t>
            </a:r>
            <a:endParaRPr sz="2000">
              <a:latin typeface="Arial"/>
              <a:cs typeface="Arial"/>
            </a:endParaRPr>
          </a:p>
          <a:p>
            <a:pPr marL="685800" marR="5080" indent="-228600" algn="just">
              <a:lnSpc>
                <a:spcPct val="90100"/>
              </a:lnSpc>
              <a:spcBef>
                <a:spcPts val="430"/>
              </a:spcBef>
            </a:pPr>
            <a:r>
              <a:rPr sz="1700" spc="-45" dirty="0">
                <a:latin typeface="Arial"/>
                <a:cs typeface="Arial"/>
              </a:rPr>
              <a:t>- </a:t>
            </a:r>
            <a:r>
              <a:rPr sz="1700" spc="-155" dirty="0">
                <a:latin typeface="Arial"/>
                <a:cs typeface="Arial"/>
              </a:rPr>
              <a:t>By </a:t>
            </a:r>
            <a:r>
              <a:rPr sz="1700" spc="-50" dirty="0">
                <a:latin typeface="Arial"/>
                <a:cs typeface="Arial"/>
              </a:rPr>
              <a:t>including </a:t>
            </a:r>
            <a:r>
              <a:rPr sz="1700" spc="-75" dirty="0">
                <a:latin typeface="Arial"/>
                <a:cs typeface="Arial"/>
              </a:rPr>
              <a:t>constants </a:t>
            </a:r>
            <a:r>
              <a:rPr sz="1700" spc="-60" dirty="0">
                <a:latin typeface="Arial"/>
                <a:cs typeface="Arial"/>
              </a:rPr>
              <a:t>inside </a:t>
            </a:r>
            <a:r>
              <a:rPr sz="1700" spc="-25" dirty="0">
                <a:latin typeface="Arial"/>
                <a:cs typeface="Arial"/>
              </a:rPr>
              <a:t>arithmetic </a:t>
            </a:r>
            <a:r>
              <a:rPr sz="1700" spc="-45" dirty="0">
                <a:latin typeface="Arial"/>
                <a:cs typeface="Arial"/>
              </a:rPr>
              <a:t>instructions,</a:t>
            </a:r>
            <a:r>
              <a:rPr sz="1700" spc="-350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operations </a:t>
            </a:r>
            <a:r>
              <a:rPr sz="1700" spc="-75" dirty="0">
                <a:latin typeface="Arial"/>
                <a:cs typeface="Arial"/>
              </a:rPr>
              <a:t>are  much</a:t>
            </a:r>
            <a:r>
              <a:rPr sz="1700" spc="-110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faster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spc="-80" dirty="0">
                <a:latin typeface="Arial"/>
                <a:cs typeface="Arial"/>
              </a:rPr>
              <a:t>and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-114" dirty="0">
                <a:latin typeface="Arial"/>
                <a:cs typeface="Arial"/>
              </a:rPr>
              <a:t>use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-114" dirty="0">
                <a:latin typeface="Arial"/>
                <a:cs typeface="Arial"/>
              </a:rPr>
              <a:t>less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-75" dirty="0">
                <a:latin typeface="Arial"/>
                <a:cs typeface="Arial"/>
              </a:rPr>
              <a:t>energy</a:t>
            </a:r>
            <a:r>
              <a:rPr sz="1700" spc="-114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than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30" dirty="0">
                <a:latin typeface="Arial"/>
                <a:cs typeface="Arial"/>
              </a:rPr>
              <a:t>if</a:t>
            </a:r>
            <a:r>
              <a:rPr sz="1700" spc="-85" dirty="0">
                <a:latin typeface="Arial"/>
                <a:cs typeface="Arial"/>
              </a:rPr>
              <a:t> </a:t>
            </a:r>
            <a:r>
              <a:rPr sz="1700" spc="-75" dirty="0">
                <a:latin typeface="Arial"/>
                <a:cs typeface="Arial"/>
              </a:rPr>
              <a:t>constants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were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-60" dirty="0">
                <a:latin typeface="Arial"/>
                <a:cs typeface="Arial"/>
              </a:rPr>
              <a:t>loaded</a:t>
            </a:r>
            <a:r>
              <a:rPr sz="1700" spc="-114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from  </a:t>
            </a:r>
            <a:r>
              <a:rPr sz="1700" spc="-50" dirty="0">
                <a:latin typeface="Arial"/>
                <a:cs typeface="Arial"/>
              </a:rPr>
              <a:t>memory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28207" y="116598"/>
            <a:ext cx="2388870" cy="792480"/>
            <a:chOff x="6228207" y="116598"/>
            <a:chExt cx="2388870" cy="792480"/>
          </a:xfrm>
        </p:grpSpPr>
        <p:sp>
          <p:nvSpPr>
            <p:cNvPr id="7" name="object 7"/>
            <p:cNvSpPr/>
            <p:nvPr/>
          </p:nvSpPr>
          <p:spPr>
            <a:xfrm>
              <a:off x="6228207" y="116598"/>
              <a:ext cx="720077" cy="792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75297" y="141223"/>
              <a:ext cx="1541526" cy="4366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100443" y="519175"/>
            <a:ext cx="1562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FFFFFF"/>
                </a:solidFill>
                <a:latin typeface="Arial"/>
                <a:cs typeface="Arial"/>
              </a:rPr>
              <a:t>UNIVERSITY,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Arial"/>
                <a:cs typeface="Arial"/>
              </a:rPr>
              <a:t>KANO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5" dirty="0">
                <a:hlinkClick r:id="rId4"/>
              </a:rPr>
              <a:t>www.buk.edu.ng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6949440" y="97535"/>
            <a:ext cx="142240" cy="876300"/>
            <a:chOff x="6949440" y="97535"/>
            <a:chExt cx="142240" cy="876300"/>
          </a:xfrm>
        </p:grpSpPr>
        <p:sp>
          <p:nvSpPr>
            <p:cNvPr id="12" name="object 12"/>
            <p:cNvSpPr/>
            <p:nvPr/>
          </p:nvSpPr>
          <p:spPr>
            <a:xfrm>
              <a:off x="6949440" y="97535"/>
              <a:ext cx="141731" cy="876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20306" y="116712"/>
              <a:ext cx="0" cy="792480"/>
            </a:xfrm>
            <a:custGeom>
              <a:avLst/>
              <a:gdLst/>
              <a:ahLst/>
              <a:cxnLst/>
              <a:rect l="l" t="t" r="r" b="b"/>
              <a:pathLst>
                <a:path h="792480">
                  <a:moveTo>
                    <a:pt x="0" y="0"/>
                  </a:moveTo>
                  <a:lnTo>
                    <a:pt x="0" y="791971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80" dirty="0"/>
              <a:t>Bayero </a:t>
            </a:r>
            <a:r>
              <a:rPr spc="-50" dirty="0"/>
              <a:t>University, </a:t>
            </a:r>
            <a:r>
              <a:rPr spc="-95" dirty="0"/>
              <a:t>Kano </a:t>
            </a:r>
            <a:r>
              <a:rPr spc="-35" dirty="0"/>
              <a:t>-</a:t>
            </a:r>
            <a:r>
              <a:rPr spc="-60" dirty="0"/>
              <a:t> </a:t>
            </a:r>
            <a:r>
              <a:rPr spc="-50" dirty="0"/>
              <a:t>Nigeria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479535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44873" y="6473215"/>
            <a:ext cx="1253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5" dirty="0">
                <a:solidFill>
                  <a:srgbClr val="888888"/>
                </a:solidFill>
                <a:latin typeface="Arial"/>
                <a:cs typeface="Arial"/>
                <a:hlinkClick r:id="rId4"/>
              </a:rPr>
              <a:t>www.buk.edu.ng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46329"/>
            <a:ext cx="4977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Arial"/>
                <a:cs typeface="Arial"/>
              </a:rPr>
              <a:t>Multiplication </a:t>
            </a:r>
            <a:r>
              <a:rPr sz="3600" spc="-170" dirty="0">
                <a:latin typeface="Arial"/>
                <a:cs typeface="Arial"/>
              </a:rPr>
              <a:t>and</a:t>
            </a:r>
            <a:r>
              <a:rPr sz="3600" spc="-420" dirty="0">
                <a:latin typeface="Arial"/>
                <a:cs typeface="Arial"/>
              </a:rPr>
              <a:t> </a:t>
            </a:r>
            <a:r>
              <a:rPr sz="3600" spc="-140" dirty="0">
                <a:latin typeface="Arial"/>
                <a:cs typeface="Arial"/>
              </a:rPr>
              <a:t>Division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036447"/>
            <a:ext cx="7459980" cy="44094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3000" spc="-30" dirty="0">
                <a:solidFill>
                  <a:srgbClr val="FF0000"/>
                </a:solidFill>
                <a:latin typeface="Arial"/>
                <a:cs typeface="Arial"/>
              </a:rPr>
              <a:t>Multiplication </a:t>
            </a:r>
            <a:r>
              <a:rPr sz="3000" spc="-14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3000" spc="-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120" dirty="0">
                <a:solidFill>
                  <a:srgbClr val="FF0000"/>
                </a:solidFill>
                <a:latin typeface="Arial"/>
                <a:cs typeface="Arial"/>
              </a:rPr>
              <a:t>Division</a:t>
            </a:r>
            <a:endParaRPr sz="3000" dirty="0">
              <a:latin typeface="Arial"/>
              <a:cs typeface="Arial"/>
            </a:endParaRPr>
          </a:p>
          <a:p>
            <a:pPr marL="299085" marR="8255" indent="-287020">
              <a:lnSpc>
                <a:spcPts val="2600"/>
              </a:lnSpc>
              <a:spcBef>
                <a:spcPts val="640"/>
              </a:spcBef>
              <a:buChar char="–"/>
              <a:tabLst>
                <a:tab pos="299720" algn="l"/>
              </a:tabLst>
            </a:pPr>
            <a:r>
              <a:rPr sz="2400" spc="-120" dirty="0">
                <a:latin typeface="Arial"/>
                <a:cs typeface="Arial"/>
              </a:rPr>
              <a:t>Add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220" dirty="0">
                <a:latin typeface="Arial"/>
                <a:cs typeface="Arial"/>
              </a:rPr>
              <a:t>Sub </a:t>
            </a:r>
            <a:r>
              <a:rPr sz="2400" spc="-110" dirty="0">
                <a:latin typeface="Arial"/>
                <a:cs typeface="Arial"/>
              </a:rPr>
              <a:t>are </a:t>
            </a:r>
            <a:r>
              <a:rPr sz="2400" spc="-60" dirty="0">
                <a:latin typeface="Arial"/>
                <a:cs typeface="Arial"/>
              </a:rPr>
              <a:t>performed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130" dirty="0">
                <a:latin typeface="Arial"/>
                <a:cs typeface="Arial"/>
              </a:rPr>
              <a:t>32 </a:t>
            </a:r>
            <a:r>
              <a:rPr sz="2400" spc="20" dirty="0">
                <a:latin typeface="Arial"/>
                <a:cs typeface="Arial"/>
              </a:rPr>
              <a:t>bit </a:t>
            </a:r>
            <a:r>
              <a:rPr sz="2400" spc="-105" dirty="0">
                <a:latin typeface="Arial"/>
                <a:cs typeface="Arial"/>
              </a:rPr>
              <a:t>numbers </a:t>
            </a:r>
            <a:r>
              <a:rPr sz="2400" spc="-75" dirty="0">
                <a:latin typeface="Arial"/>
                <a:cs typeface="Arial"/>
              </a:rPr>
              <a:t>held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4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110" dirty="0">
                <a:latin typeface="Arial"/>
                <a:cs typeface="Arial"/>
              </a:rPr>
              <a:t>general </a:t>
            </a:r>
            <a:r>
              <a:rPr sz="2400" spc="-100" dirty="0">
                <a:latin typeface="Arial"/>
                <a:cs typeface="Arial"/>
              </a:rPr>
              <a:t>purpose registers </a:t>
            </a:r>
            <a:r>
              <a:rPr sz="2400" spc="-45" dirty="0">
                <a:latin typeface="Arial"/>
                <a:cs typeface="Arial"/>
              </a:rPr>
              <a:t>(32bit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each)</a:t>
            </a:r>
            <a:endParaRPr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5"/>
              </a:spcBef>
              <a:buChar char="–"/>
              <a:tabLst>
                <a:tab pos="29972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result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40" dirty="0">
                <a:latin typeface="Arial"/>
                <a:cs typeface="Arial"/>
              </a:rPr>
              <a:t>32bit </a:t>
            </a:r>
            <a:r>
              <a:rPr sz="2400" spc="-75" dirty="0">
                <a:latin typeface="Arial"/>
                <a:cs typeface="Arial"/>
              </a:rPr>
              <a:t>number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itself</a:t>
            </a:r>
            <a:endParaRPr sz="2400" dirty="0">
              <a:latin typeface="Arial"/>
              <a:cs typeface="Arial"/>
            </a:endParaRPr>
          </a:p>
          <a:p>
            <a:pPr marL="299085" marR="158750" indent="-287020">
              <a:lnSpc>
                <a:spcPts val="2590"/>
              </a:lnSpc>
              <a:spcBef>
                <a:spcPts val="615"/>
              </a:spcBef>
              <a:buChar char="–"/>
              <a:tabLst>
                <a:tab pos="299720" algn="l"/>
              </a:tabLst>
            </a:pPr>
            <a:r>
              <a:rPr sz="2400" spc="-25" dirty="0">
                <a:latin typeface="Arial"/>
                <a:cs typeface="Arial"/>
              </a:rPr>
              <a:t>Multiplication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00" dirty="0">
                <a:latin typeface="Arial"/>
                <a:cs typeface="Arial"/>
              </a:rPr>
              <a:t>Division </a:t>
            </a:r>
            <a:r>
              <a:rPr sz="2400" spc="-145" dirty="0">
                <a:latin typeface="Arial"/>
                <a:cs typeface="Arial"/>
              </a:rPr>
              <a:t>may </a:t>
            </a:r>
            <a:r>
              <a:rPr sz="2400" spc="-105" dirty="0">
                <a:latin typeface="Arial"/>
                <a:cs typeface="Arial"/>
              </a:rPr>
              <a:t>generate </a:t>
            </a:r>
            <a:r>
              <a:rPr sz="2400" spc="-85" dirty="0">
                <a:latin typeface="Arial"/>
                <a:cs typeface="Arial"/>
              </a:rPr>
              <a:t>results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are  </a:t>
            </a:r>
            <a:r>
              <a:rPr sz="2400" spc="-85" dirty="0">
                <a:latin typeface="Arial"/>
                <a:cs typeface="Arial"/>
              </a:rPr>
              <a:t>larger </a:t>
            </a:r>
            <a:r>
              <a:rPr sz="2400" spc="-50" dirty="0">
                <a:latin typeface="Arial"/>
                <a:cs typeface="Arial"/>
              </a:rPr>
              <a:t>than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32bits</a:t>
            </a:r>
            <a:endParaRPr sz="2400" dirty="0">
              <a:latin typeface="Arial"/>
              <a:cs typeface="Arial"/>
            </a:endParaRPr>
          </a:p>
          <a:p>
            <a:pPr marL="299085" marR="5080" indent="-287020">
              <a:lnSpc>
                <a:spcPts val="2590"/>
              </a:lnSpc>
              <a:spcBef>
                <a:spcPts val="585"/>
              </a:spcBef>
              <a:buChar char="–"/>
              <a:tabLst>
                <a:tab pos="29972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220" dirty="0">
                <a:latin typeface="Arial"/>
                <a:cs typeface="Arial"/>
              </a:rPr>
              <a:t>MIPS </a:t>
            </a:r>
            <a:r>
              <a:rPr sz="2400" spc="-60" dirty="0">
                <a:latin typeface="Arial"/>
                <a:cs typeface="Arial"/>
              </a:rPr>
              <a:t>architecture </a:t>
            </a:r>
            <a:r>
              <a:rPr sz="2400" spc="-95" dirty="0">
                <a:latin typeface="Arial"/>
                <a:cs typeface="Arial"/>
              </a:rPr>
              <a:t>provides </a:t>
            </a:r>
            <a:r>
              <a:rPr sz="2400" spc="-120" dirty="0">
                <a:latin typeface="Arial"/>
                <a:cs typeface="Arial"/>
              </a:rPr>
              <a:t>2 special </a:t>
            </a:r>
            <a:r>
              <a:rPr sz="2400" spc="-40" dirty="0">
                <a:latin typeface="Arial"/>
                <a:cs typeface="Arial"/>
              </a:rPr>
              <a:t>32bit </a:t>
            </a:r>
            <a:r>
              <a:rPr sz="2400" spc="-100" dirty="0">
                <a:latin typeface="Arial"/>
                <a:cs typeface="Arial"/>
              </a:rPr>
              <a:t>registers 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are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destination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multiplication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75" dirty="0">
                <a:latin typeface="Arial"/>
                <a:cs typeface="Arial"/>
              </a:rPr>
              <a:t>division  </a:t>
            </a:r>
            <a:r>
              <a:rPr sz="2400" spc="-60" dirty="0">
                <a:latin typeface="Arial"/>
                <a:cs typeface="Arial"/>
              </a:rPr>
              <a:t>instructions. </a:t>
            </a:r>
            <a:r>
              <a:rPr sz="2400" spc="-190" dirty="0">
                <a:latin typeface="Arial"/>
                <a:cs typeface="Arial"/>
              </a:rPr>
              <a:t>These </a:t>
            </a:r>
            <a:r>
              <a:rPr sz="2400" spc="-100" dirty="0">
                <a:latin typeface="Arial"/>
                <a:cs typeface="Arial"/>
              </a:rPr>
              <a:t>registers </a:t>
            </a:r>
            <a:r>
              <a:rPr sz="2400" spc="-110" dirty="0">
                <a:latin typeface="Arial"/>
                <a:cs typeface="Arial"/>
              </a:rPr>
              <a:t>are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called</a:t>
            </a:r>
            <a:endParaRPr sz="2400" dirty="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229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hi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lo</a:t>
            </a:r>
            <a:endParaRPr sz="2000" dirty="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spcBef>
                <a:spcPts val="229"/>
              </a:spcBef>
              <a:buChar char="–"/>
              <a:tabLst>
                <a:tab pos="1155700" algn="l"/>
              </a:tabLst>
            </a:pP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hi</a:t>
            </a:r>
            <a:r>
              <a:rPr sz="18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holds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higher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32bits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results</a:t>
            </a:r>
            <a:endParaRPr sz="1800" dirty="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spcBef>
                <a:spcPts val="215"/>
              </a:spcBef>
              <a:buChar char="–"/>
              <a:tabLst>
                <a:tab pos="1155700" algn="l"/>
              </a:tabLst>
            </a:pP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lo</a:t>
            </a:r>
            <a:r>
              <a:rPr sz="18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holds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lower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32bits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results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28207" y="116598"/>
            <a:ext cx="2388870" cy="792480"/>
            <a:chOff x="6228207" y="116598"/>
            <a:chExt cx="2388870" cy="792480"/>
          </a:xfrm>
        </p:grpSpPr>
        <p:sp>
          <p:nvSpPr>
            <p:cNvPr id="5" name="object 5"/>
            <p:cNvSpPr/>
            <p:nvPr/>
          </p:nvSpPr>
          <p:spPr>
            <a:xfrm>
              <a:off x="6228207" y="116598"/>
              <a:ext cx="720077" cy="792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75297" y="141223"/>
              <a:ext cx="1541526" cy="4366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00443" y="519175"/>
            <a:ext cx="1562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FFFFFF"/>
                </a:solidFill>
                <a:latin typeface="Arial"/>
                <a:cs typeface="Arial"/>
              </a:rPr>
              <a:t>UNIVERSITY,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Arial"/>
                <a:cs typeface="Arial"/>
              </a:rPr>
              <a:t>KANO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00443" y="613917"/>
            <a:ext cx="15278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85" dirty="0">
                <a:solidFill>
                  <a:srgbClr val="FFFFFF"/>
                </a:solidFill>
                <a:latin typeface="Times New Roman"/>
                <a:cs typeface="Times New Roman"/>
                <a:hlinkClick r:id="rId4"/>
              </a:rPr>
              <a:t>www.buk.edu.ng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49440" y="97535"/>
            <a:ext cx="142240" cy="876300"/>
            <a:chOff x="6949440" y="97535"/>
            <a:chExt cx="142240" cy="876300"/>
          </a:xfrm>
        </p:grpSpPr>
        <p:sp>
          <p:nvSpPr>
            <p:cNvPr id="10" name="object 10"/>
            <p:cNvSpPr/>
            <p:nvPr/>
          </p:nvSpPr>
          <p:spPr>
            <a:xfrm>
              <a:off x="6949440" y="97535"/>
              <a:ext cx="141731" cy="876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20306" y="116712"/>
              <a:ext cx="0" cy="792480"/>
            </a:xfrm>
            <a:custGeom>
              <a:avLst/>
              <a:gdLst/>
              <a:ahLst/>
              <a:cxnLst/>
              <a:rect l="l" t="t" r="r" b="b"/>
              <a:pathLst>
                <a:path h="792480">
                  <a:moveTo>
                    <a:pt x="0" y="0"/>
                  </a:moveTo>
                  <a:lnTo>
                    <a:pt x="0" y="791971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80" dirty="0"/>
              <a:t>Bayero </a:t>
            </a:r>
            <a:r>
              <a:rPr spc="-50" dirty="0"/>
              <a:t>University, </a:t>
            </a:r>
            <a:r>
              <a:rPr spc="-95" dirty="0"/>
              <a:t>Kano </a:t>
            </a:r>
            <a:r>
              <a:rPr spc="-35" dirty="0"/>
              <a:t>-</a:t>
            </a:r>
            <a:r>
              <a:rPr spc="-60" dirty="0"/>
              <a:t> </a:t>
            </a:r>
            <a:r>
              <a:rPr spc="-50" dirty="0"/>
              <a:t>Nigeria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479535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44873" y="6473215"/>
            <a:ext cx="1253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5" dirty="0">
                <a:solidFill>
                  <a:srgbClr val="888888"/>
                </a:solidFill>
                <a:latin typeface="Arial"/>
                <a:cs typeface="Arial"/>
                <a:hlinkClick r:id="rId4"/>
              </a:rPr>
              <a:t>www.buk.edu.ng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46329"/>
            <a:ext cx="4977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Arial"/>
                <a:cs typeface="Arial"/>
              </a:rPr>
              <a:t>Multiplication </a:t>
            </a:r>
            <a:r>
              <a:rPr sz="3600" spc="-170" dirty="0">
                <a:latin typeface="Arial"/>
                <a:cs typeface="Arial"/>
              </a:rPr>
              <a:t>and</a:t>
            </a:r>
            <a:r>
              <a:rPr sz="3600" spc="-420" dirty="0">
                <a:latin typeface="Arial"/>
                <a:cs typeface="Arial"/>
              </a:rPr>
              <a:t> </a:t>
            </a:r>
            <a:r>
              <a:rPr sz="3600" spc="-140" dirty="0">
                <a:latin typeface="Arial"/>
                <a:cs typeface="Arial"/>
              </a:rPr>
              <a:t>Division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558798"/>
            <a:ext cx="7513955" cy="2383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ts val="2510"/>
              </a:lnSpc>
              <a:spcBef>
                <a:spcPts val="95"/>
              </a:spcBef>
              <a:buChar char="–"/>
              <a:tabLst>
                <a:tab pos="299085" algn="l"/>
                <a:tab pos="299720" algn="l"/>
              </a:tabLst>
            </a:pPr>
            <a:r>
              <a:rPr sz="2200" spc="-145" dirty="0">
                <a:latin typeface="Arial"/>
                <a:cs typeface="Arial"/>
              </a:rPr>
              <a:t>Special </a:t>
            </a:r>
            <a:r>
              <a:rPr sz="2200" spc="-55" dirty="0">
                <a:latin typeface="Arial"/>
                <a:cs typeface="Arial"/>
              </a:rPr>
              <a:t>instructions </a:t>
            </a:r>
            <a:r>
              <a:rPr sz="2200" spc="-100" dirty="0">
                <a:latin typeface="Arial"/>
                <a:cs typeface="Arial"/>
              </a:rPr>
              <a:t>are </a:t>
            </a:r>
            <a:r>
              <a:rPr sz="2200" spc="-120" dirty="0">
                <a:latin typeface="Arial"/>
                <a:cs typeface="Arial"/>
              </a:rPr>
              <a:t>also </a:t>
            </a:r>
            <a:r>
              <a:rPr sz="2200" spc="-70" dirty="0">
                <a:latin typeface="Arial"/>
                <a:cs typeface="Arial"/>
              </a:rPr>
              <a:t>provided </a:t>
            </a:r>
            <a:r>
              <a:rPr sz="2200" spc="10" dirty="0">
                <a:latin typeface="Arial"/>
                <a:cs typeface="Arial"/>
              </a:rPr>
              <a:t>to </a:t>
            </a:r>
            <a:r>
              <a:rPr sz="2200" spc="-105" dirty="0">
                <a:latin typeface="Arial"/>
                <a:cs typeface="Arial"/>
              </a:rPr>
              <a:t>move </a:t>
            </a:r>
            <a:r>
              <a:rPr sz="2200" spc="-90" dirty="0">
                <a:latin typeface="Arial"/>
                <a:cs typeface="Arial"/>
              </a:rPr>
              <a:t>data </a:t>
            </a:r>
            <a:r>
              <a:rPr sz="2200" spc="-25" dirty="0">
                <a:latin typeface="Arial"/>
                <a:cs typeface="Arial"/>
              </a:rPr>
              <a:t>from</a:t>
            </a:r>
            <a:r>
              <a:rPr sz="2200" spc="-36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these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ts val="2510"/>
              </a:lnSpc>
            </a:pPr>
            <a:r>
              <a:rPr sz="2200" spc="-95" dirty="0">
                <a:latin typeface="Arial"/>
                <a:cs typeface="Arial"/>
              </a:rPr>
              <a:t>registers </a:t>
            </a:r>
            <a:r>
              <a:rPr sz="2200" spc="-15" dirty="0">
                <a:latin typeface="Arial"/>
                <a:cs typeface="Arial"/>
              </a:rPr>
              <a:t>into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114" dirty="0">
                <a:latin typeface="Arial"/>
                <a:cs typeface="Arial"/>
              </a:rPr>
              <a:t>special </a:t>
            </a:r>
            <a:r>
              <a:rPr sz="2200" spc="-95" dirty="0">
                <a:latin typeface="Arial"/>
                <a:cs typeface="Arial"/>
              </a:rPr>
              <a:t>purpose </a:t>
            </a:r>
            <a:r>
              <a:rPr sz="2200" spc="-130" dirty="0">
                <a:latin typeface="Arial"/>
                <a:cs typeface="Arial"/>
              </a:rPr>
              <a:t>ones </a:t>
            </a:r>
            <a:r>
              <a:rPr sz="2200" spc="-70" dirty="0">
                <a:latin typeface="Arial"/>
                <a:cs typeface="Arial"/>
              </a:rPr>
              <a:t>($r0 </a:t>
            </a:r>
            <a:r>
              <a:rPr sz="2200" spc="5" dirty="0">
                <a:latin typeface="Arial"/>
                <a:cs typeface="Arial"/>
              </a:rPr>
              <a:t>t0</a:t>
            </a:r>
            <a:r>
              <a:rPr sz="2200" spc="-37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$r31)</a:t>
            </a:r>
            <a:endParaRPr sz="2200">
              <a:latin typeface="Arial"/>
              <a:cs typeface="Arial"/>
            </a:endParaRPr>
          </a:p>
          <a:p>
            <a:pPr marL="926465" lvl="1" indent="-457834">
              <a:lnSpc>
                <a:spcPct val="100000"/>
              </a:lnSpc>
              <a:spcBef>
                <a:spcPts val="240"/>
              </a:spcBef>
              <a:buChar char="•"/>
              <a:tabLst>
                <a:tab pos="926465" algn="l"/>
                <a:tab pos="927100" algn="l"/>
              </a:tabLst>
            </a:pPr>
            <a:r>
              <a:rPr sz="1900" spc="-25" dirty="0">
                <a:solidFill>
                  <a:srgbClr val="FF0000"/>
                </a:solidFill>
                <a:latin typeface="Arial"/>
                <a:cs typeface="Arial"/>
              </a:rPr>
              <a:t>mfhi</a:t>
            </a:r>
            <a:r>
              <a:rPr sz="19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register</a:t>
            </a:r>
            <a:r>
              <a:rPr sz="1900" spc="-70" dirty="0">
                <a:latin typeface="Arial"/>
                <a:cs typeface="Arial"/>
              </a:rPr>
              <a:t> </a:t>
            </a:r>
            <a:r>
              <a:rPr sz="1900" spc="25" dirty="0">
                <a:latin typeface="Arial"/>
                <a:cs typeface="Arial"/>
              </a:rPr>
              <a:t>&amp;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FF0000"/>
                </a:solidFill>
                <a:latin typeface="Arial"/>
                <a:cs typeface="Arial"/>
              </a:rPr>
              <a:t>mflo</a:t>
            </a:r>
            <a:r>
              <a:rPr sz="19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register </a:t>
            </a:r>
            <a:r>
              <a:rPr sz="1900" spc="10" dirty="0">
                <a:latin typeface="Arial"/>
                <a:cs typeface="Arial"/>
              </a:rPr>
              <a:t>to</a:t>
            </a:r>
            <a:r>
              <a:rPr sz="1900" spc="-10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move</a:t>
            </a:r>
            <a:r>
              <a:rPr sz="1900" spc="-80" dirty="0">
                <a:latin typeface="Arial"/>
                <a:cs typeface="Arial"/>
              </a:rPr>
              <a:t> </a:t>
            </a:r>
            <a:r>
              <a:rPr sz="1900" spc="-30" dirty="0">
                <a:latin typeface="Arial"/>
                <a:cs typeface="Arial"/>
              </a:rPr>
              <a:t>from</a:t>
            </a:r>
            <a:r>
              <a:rPr sz="1900" spc="-95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hi,</a:t>
            </a:r>
            <a:r>
              <a:rPr sz="1900" spc="-95" dirty="0">
                <a:latin typeface="Arial"/>
                <a:cs typeface="Arial"/>
              </a:rPr>
              <a:t> </a:t>
            </a:r>
            <a:r>
              <a:rPr sz="1900" spc="-25" dirty="0">
                <a:latin typeface="Arial"/>
                <a:cs typeface="Arial"/>
              </a:rPr>
              <a:t>lo</a:t>
            </a:r>
            <a:r>
              <a:rPr sz="1900" spc="-110" dirty="0">
                <a:latin typeface="Arial"/>
                <a:cs typeface="Arial"/>
              </a:rPr>
              <a:t> </a:t>
            </a:r>
            <a:r>
              <a:rPr sz="1900" spc="15" dirty="0">
                <a:latin typeface="Arial"/>
                <a:cs typeface="Arial"/>
              </a:rPr>
              <a:t>to</a:t>
            </a:r>
            <a:r>
              <a:rPr sz="1900" spc="-100" dirty="0">
                <a:latin typeface="Arial"/>
                <a:cs typeface="Arial"/>
              </a:rPr>
              <a:t> </a:t>
            </a:r>
            <a:r>
              <a:rPr sz="1900" spc="-45" dirty="0">
                <a:latin typeface="Arial"/>
                <a:cs typeface="Arial"/>
              </a:rPr>
              <a:t>another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register</a:t>
            </a:r>
            <a:endParaRPr sz="19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54"/>
              </a:spcBef>
            </a:pP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Multiplication </a:t>
            </a:r>
            <a:r>
              <a:rPr sz="2400" spc="-160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2400" spc="-2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FF0000"/>
                </a:solidFill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  <a:p>
            <a:pPr marL="926465" lvl="1" indent="-457834">
              <a:lnSpc>
                <a:spcPct val="100000"/>
              </a:lnSpc>
              <a:spcBef>
                <a:spcPts val="290"/>
              </a:spcBef>
              <a:buChar char="•"/>
              <a:tabLst>
                <a:tab pos="926465" algn="l"/>
                <a:tab pos="927100" algn="l"/>
              </a:tabLst>
            </a:pP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190" dirty="0">
                <a:latin typeface="Arial"/>
                <a:cs typeface="Arial"/>
              </a:rPr>
              <a:t>c </a:t>
            </a:r>
            <a:r>
              <a:rPr sz="1900" spc="-25" dirty="0">
                <a:latin typeface="Arial"/>
                <a:cs typeface="Arial"/>
              </a:rPr>
              <a:t>: </a:t>
            </a:r>
            <a:r>
              <a:rPr sz="1900" spc="-150" dirty="0">
                <a:latin typeface="Arial"/>
                <a:cs typeface="Arial"/>
              </a:rPr>
              <a:t>a </a:t>
            </a:r>
            <a:r>
              <a:rPr sz="1900" spc="-170" dirty="0">
                <a:latin typeface="Arial"/>
                <a:cs typeface="Arial"/>
              </a:rPr>
              <a:t>= </a:t>
            </a:r>
            <a:r>
              <a:rPr sz="1900" spc="-65" dirty="0">
                <a:latin typeface="Arial"/>
                <a:cs typeface="Arial"/>
              </a:rPr>
              <a:t>b </a:t>
            </a:r>
            <a:r>
              <a:rPr sz="1900" spc="200" dirty="0">
                <a:latin typeface="Arial"/>
                <a:cs typeface="Arial"/>
              </a:rPr>
              <a:t>*</a:t>
            </a:r>
            <a:r>
              <a:rPr sz="1900" spc="-265" dirty="0">
                <a:latin typeface="Arial"/>
                <a:cs typeface="Arial"/>
              </a:rPr>
              <a:t> </a:t>
            </a:r>
            <a:r>
              <a:rPr sz="1900" spc="-150" dirty="0">
                <a:latin typeface="Arial"/>
                <a:cs typeface="Arial"/>
              </a:rPr>
              <a:t>c</a:t>
            </a:r>
            <a:endParaRPr sz="1900">
              <a:latin typeface="Arial"/>
              <a:cs typeface="Arial"/>
            </a:endParaRPr>
          </a:p>
          <a:p>
            <a:pPr marL="926465" lvl="1" indent="-457834">
              <a:lnSpc>
                <a:spcPts val="2290"/>
              </a:lnSpc>
              <a:spcBef>
                <a:spcPts val="270"/>
              </a:spcBef>
              <a:buChar char="•"/>
              <a:tabLst>
                <a:tab pos="926465" algn="l"/>
                <a:tab pos="927100" algn="l"/>
              </a:tabLst>
            </a:pPr>
            <a:r>
              <a:rPr sz="2000" spc="-55" dirty="0">
                <a:latin typeface="Arial"/>
                <a:cs typeface="Arial"/>
              </a:rPr>
              <a:t>In </a:t>
            </a:r>
            <a:r>
              <a:rPr sz="2000" spc="-150" dirty="0">
                <a:latin typeface="Arial"/>
                <a:cs typeface="Arial"/>
              </a:rPr>
              <a:t>MIPS</a:t>
            </a:r>
            <a:r>
              <a:rPr sz="1900" spc="-150" dirty="0">
                <a:latin typeface="Arial"/>
                <a:cs typeface="Arial"/>
              </a:rPr>
              <a:t>: </a:t>
            </a:r>
            <a:r>
              <a:rPr sz="1900" spc="-5" dirty="0">
                <a:latin typeface="Arial"/>
                <a:cs typeface="Arial"/>
              </a:rPr>
              <a:t>let </a:t>
            </a:r>
            <a:r>
              <a:rPr sz="1900" spc="-60" dirty="0">
                <a:latin typeface="Arial"/>
                <a:cs typeface="Arial"/>
              </a:rPr>
              <a:t>b </a:t>
            </a:r>
            <a:r>
              <a:rPr sz="1900" spc="-90" dirty="0">
                <a:latin typeface="Arial"/>
                <a:cs typeface="Arial"/>
              </a:rPr>
              <a:t>be </a:t>
            </a:r>
            <a:r>
              <a:rPr sz="1900" spc="-55" dirty="0">
                <a:latin typeface="Arial"/>
                <a:cs typeface="Arial"/>
              </a:rPr>
              <a:t>$r2, </a:t>
            </a:r>
            <a:r>
              <a:rPr sz="1900" spc="-5" dirty="0">
                <a:latin typeface="Arial"/>
                <a:cs typeface="Arial"/>
              </a:rPr>
              <a:t>let</a:t>
            </a:r>
            <a:r>
              <a:rPr sz="1900" spc="-360" dirty="0">
                <a:latin typeface="Arial"/>
                <a:cs typeface="Arial"/>
              </a:rPr>
              <a:t> </a:t>
            </a:r>
            <a:r>
              <a:rPr sz="1900" spc="-150" dirty="0">
                <a:latin typeface="Arial"/>
                <a:cs typeface="Arial"/>
              </a:rPr>
              <a:t>c </a:t>
            </a:r>
            <a:r>
              <a:rPr sz="1900" spc="-90" dirty="0">
                <a:latin typeface="Arial"/>
                <a:cs typeface="Arial"/>
              </a:rPr>
              <a:t>be </a:t>
            </a:r>
            <a:r>
              <a:rPr sz="1900" spc="-55" dirty="0">
                <a:latin typeface="Arial"/>
                <a:cs typeface="Arial"/>
              </a:rPr>
              <a:t>$r3 </a:t>
            </a:r>
            <a:r>
              <a:rPr sz="1900" spc="-90" dirty="0">
                <a:latin typeface="Arial"/>
                <a:cs typeface="Arial"/>
              </a:rPr>
              <a:t>and </a:t>
            </a:r>
            <a:r>
              <a:rPr sz="1900" spc="-150" dirty="0">
                <a:latin typeface="Arial"/>
                <a:cs typeface="Arial"/>
              </a:rPr>
              <a:t>a </a:t>
            </a:r>
            <a:r>
              <a:rPr sz="1900" spc="-90" dirty="0">
                <a:latin typeface="Arial"/>
                <a:cs typeface="Arial"/>
              </a:rPr>
              <a:t>be </a:t>
            </a:r>
            <a:r>
              <a:rPr sz="1900" spc="-55" dirty="0">
                <a:latin typeface="Arial"/>
                <a:cs typeface="Arial"/>
              </a:rPr>
              <a:t>$r1 </a:t>
            </a:r>
            <a:r>
              <a:rPr sz="1900" spc="-90" dirty="0">
                <a:latin typeface="Arial"/>
                <a:cs typeface="Arial"/>
              </a:rPr>
              <a:t>and </a:t>
            </a:r>
            <a:r>
              <a:rPr sz="1900" spc="-110" dirty="0">
                <a:latin typeface="Arial"/>
                <a:cs typeface="Arial"/>
              </a:rPr>
              <a:t>$s1(since </a:t>
            </a:r>
            <a:r>
              <a:rPr sz="1900" spc="60" dirty="0">
                <a:latin typeface="Arial"/>
                <a:cs typeface="Arial"/>
              </a:rPr>
              <a:t>it</a:t>
            </a:r>
            <a:endParaRPr sz="1900">
              <a:latin typeface="Arial"/>
              <a:cs typeface="Arial"/>
            </a:endParaRPr>
          </a:p>
          <a:p>
            <a:pPr marL="926465">
              <a:lnSpc>
                <a:spcPts val="2170"/>
              </a:lnSpc>
            </a:pPr>
            <a:r>
              <a:rPr sz="1900" spc="-105" dirty="0">
                <a:latin typeface="Arial"/>
                <a:cs typeface="Arial"/>
              </a:rPr>
              <a:t>maybe </a:t>
            </a:r>
            <a:r>
              <a:rPr sz="1900" spc="-30" dirty="0">
                <a:latin typeface="Arial"/>
                <a:cs typeface="Arial"/>
              </a:rPr>
              <a:t>upto </a:t>
            </a:r>
            <a:r>
              <a:rPr sz="1900" spc="-100" dirty="0">
                <a:latin typeface="Arial"/>
                <a:cs typeface="Arial"/>
              </a:rPr>
              <a:t>64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50" dirty="0">
                <a:latin typeface="Arial"/>
                <a:cs typeface="Arial"/>
              </a:rPr>
              <a:t>bits)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0089" y="4234967"/>
            <a:ext cx="1304925" cy="981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95"/>
              </a:spcBef>
            </a:pPr>
            <a:r>
              <a:rPr sz="1900" spc="-5" dirty="0">
                <a:latin typeface="Arial"/>
                <a:cs typeface="Arial"/>
              </a:rPr>
              <a:t>mult </a:t>
            </a:r>
            <a:r>
              <a:rPr sz="1900" spc="-55" dirty="0">
                <a:latin typeface="Arial"/>
                <a:cs typeface="Arial"/>
              </a:rPr>
              <a:t>$r2,</a:t>
            </a:r>
            <a:r>
              <a:rPr sz="1900" spc="-295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$r3  </a:t>
            </a:r>
            <a:r>
              <a:rPr sz="1900" spc="-25" dirty="0">
                <a:latin typeface="Arial"/>
                <a:cs typeface="Arial"/>
              </a:rPr>
              <a:t>mfhi </a:t>
            </a:r>
            <a:r>
              <a:rPr sz="1900" spc="-55" dirty="0">
                <a:latin typeface="Arial"/>
                <a:cs typeface="Arial"/>
              </a:rPr>
              <a:t>$r1  </a:t>
            </a:r>
            <a:r>
              <a:rPr sz="1900" spc="-25" dirty="0">
                <a:latin typeface="Arial"/>
                <a:cs typeface="Arial"/>
              </a:rPr>
              <a:t>mflo</a:t>
            </a:r>
            <a:r>
              <a:rPr sz="1900" spc="300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$r2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2121" y="4234967"/>
            <a:ext cx="3282950" cy="9817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325"/>
              </a:spcBef>
              <a:tabLst>
                <a:tab pos="706120" algn="l"/>
              </a:tabLst>
            </a:pPr>
            <a:r>
              <a:rPr sz="1900" spc="200" dirty="0">
                <a:latin typeface="Arial"/>
                <a:cs typeface="Arial"/>
              </a:rPr>
              <a:t>/</a:t>
            </a:r>
            <a:r>
              <a:rPr sz="1900" spc="-105" dirty="0">
                <a:latin typeface="Arial"/>
                <a:cs typeface="Arial"/>
              </a:rPr>
              <a:t> </a:t>
            </a:r>
            <a:r>
              <a:rPr sz="1900" spc="200" dirty="0">
                <a:latin typeface="Arial"/>
                <a:cs typeface="Arial"/>
              </a:rPr>
              <a:t>/	</a:t>
            </a:r>
            <a:r>
              <a:rPr sz="1900" spc="-65" dirty="0">
                <a:latin typeface="Arial"/>
                <a:cs typeface="Arial"/>
              </a:rPr>
              <a:t>b</a:t>
            </a:r>
            <a:r>
              <a:rPr sz="1900" spc="-105" dirty="0">
                <a:latin typeface="Arial"/>
                <a:cs typeface="Arial"/>
              </a:rPr>
              <a:t> </a:t>
            </a:r>
            <a:r>
              <a:rPr sz="1900" spc="20" dirty="0">
                <a:latin typeface="Arial"/>
                <a:cs typeface="Arial"/>
              </a:rPr>
              <a:t>*c</a:t>
            </a:r>
            <a:endParaRPr sz="19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  <a:spcBef>
                <a:spcPts val="229"/>
              </a:spcBef>
            </a:pPr>
            <a:r>
              <a:rPr sz="1900" spc="200" dirty="0">
                <a:latin typeface="Arial"/>
                <a:cs typeface="Arial"/>
              </a:rPr>
              <a:t>/</a:t>
            </a:r>
            <a:r>
              <a:rPr sz="1900" spc="-110" dirty="0">
                <a:latin typeface="Arial"/>
                <a:cs typeface="Arial"/>
              </a:rPr>
              <a:t> </a:t>
            </a:r>
            <a:r>
              <a:rPr sz="1900" spc="200" dirty="0">
                <a:latin typeface="Arial"/>
                <a:cs typeface="Arial"/>
              </a:rPr>
              <a:t>/</a:t>
            </a:r>
            <a:r>
              <a:rPr sz="1900" spc="-105" dirty="0">
                <a:latin typeface="Arial"/>
                <a:cs typeface="Arial"/>
              </a:rPr>
              <a:t> </a:t>
            </a:r>
            <a:r>
              <a:rPr sz="1900" spc="-60" dirty="0">
                <a:latin typeface="Arial"/>
                <a:cs typeface="Arial"/>
              </a:rPr>
              <a:t>upper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spc="-45" dirty="0">
                <a:latin typeface="Arial"/>
                <a:cs typeface="Arial"/>
              </a:rPr>
              <a:t>half</a:t>
            </a:r>
            <a:r>
              <a:rPr sz="1900" spc="-11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of</a:t>
            </a:r>
            <a:r>
              <a:rPr sz="1900" spc="-105" dirty="0">
                <a:latin typeface="Arial"/>
                <a:cs typeface="Arial"/>
              </a:rPr>
              <a:t> </a:t>
            </a:r>
            <a:r>
              <a:rPr sz="1900" spc="-50" dirty="0">
                <a:latin typeface="Arial"/>
                <a:cs typeface="Arial"/>
              </a:rPr>
              <a:t>product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into</a:t>
            </a:r>
            <a:r>
              <a:rPr sz="1900" spc="-110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$r1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900" spc="204" dirty="0">
                <a:latin typeface="Arial"/>
                <a:cs typeface="Arial"/>
              </a:rPr>
              <a:t>/</a:t>
            </a:r>
            <a:r>
              <a:rPr sz="1900" spc="-370" dirty="0">
                <a:latin typeface="Arial"/>
                <a:cs typeface="Arial"/>
              </a:rPr>
              <a:t> </a:t>
            </a:r>
            <a:r>
              <a:rPr sz="1900" spc="204" dirty="0">
                <a:latin typeface="Arial"/>
                <a:cs typeface="Arial"/>
              </a:rPr>
              <a:t>/ </a:t>
            </a:r>
            <a:r>
              <a:rPr sz="1900" spc="-40" dirty="0">
                <a:latin typeface="Arial"/>
                <a:cs typeface="Arial"/>
              </a:rPr>
              <a:t>lower half </a:t>
            </a:r>
            <a:r>
              <a:rPr sz="1900" spc="-10" dirty="0">
                <a:latin typeface="Arial"/>
                <a:cs typeface="Arial"/>
              </a:rPr>
              <a:t>of </a:t>
            </a:r>
            <a:r>
              <a:rPr sz="1900" spc="-45" dirty="0">
                <a:latin typeface="Arial"/>
                <a:cs typeface="Arial"/>
              </a:rPr>
              <a:t>product </a:t>
            </a:r>
            <a:r>
              <a:rPr sz="1900" spc="-10" dirty="0">
                <a:latin typeface="Arial"/>
                <a:cs typeface="Arial"/>
              </a:rPr>
              <a:t>into </a:t>
            </a:r>
            <a:r>
              <a:rPr sz="1900" spc="-55" dirty="0">
                <a:latin typeface="Arial"/>
                <a:cs typeface="Arial"/>
              </a:rPr>
              <a:t>$r2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28207" y="116598"/>
            <a:ext cx="2388870" cy="792480"/>
            <a:chOff x="6228207" y="116598"/>
            <a:chExt cx="2388870" cy="792480"/>
          </a:xfrm>
        </p:grpSpPr>
        <p:sp>
          <p:nvSpPr>
            <p:cNvPr id="7" name="object 7"/>
            <p:cNvSpPr/>
            <p:nvPr/>
          </p:nvSpPr>
          <p:spPr>
            <a:xfrm>
              <a:off x="6228207" y="116598"/>
              <a:ext cx="720077" cy="792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75297" y="141223"/>
              <a:ext cx="1541526" cy="4366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100443" y="519175"/>
            <a:ext cx="1562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FFFFFF"/>
                </a:solidFill>
                <a:latin typeface="Arial"/>
                <a:cs typeface="Arial"/>
              </a:rPr>
              <a:t>UNIVERSITY,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Arial"/>
                <a:cs typeface="Arial"/>
              </a:rPr>
              <a:t>KANO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00443" y="613917"/>
            <a:ext cx="15278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85" dirty="0">
                <a:solidFill>
                  <a:srgbClr val="FFFFFF"/>
                </a:solidFill>
                <a:latin typeface="Times New Roman"/>
                <a:cs typeface="Times New Roman"/>
                <a:hlinkClick r:id="rId4"/>
              </a:rPr>
              <a:t>www.buk.edu.ng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49440" y="97535"/>
            <a:ext cx="142240" cy="876300"/>
            <a:chOff x="6949440" y="97535"/>
            <a:chExt cx="142240" cy="876300"/>
          </a:xfrm>
        </p:grpSpPr>
        <p:sp>
          <p:nvSpPr>
            <p:cNvPr id="12" name="object 12"/>
            <p:cNvSpPr/>
            <p:nvPr/>
          </p:nvSpPr>
          <p:spPr>
            <a:xfrm>
              <a:off x="6949440" y="97535"/>
              <a:ext cx="141731" cy="876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20306" y="116712"/>
              <a:ext cx="0" cy="792480"/>
            </a:xfrm>
            <a:custGeom>
              <a:avLst/>
              <a:gdLst/>
              <a:ahLst/>
              <a:cxnLst/>
              <a:rect l="l" t="t" r="r" b="b"/>
              <a:pathLst>
                <a:path h="792480">
                  <a:moveTo>
                    <a:pt x="0" y="0"/>
                  </a:moveTo>
                  <a:lnTo>
                    <a:pt x="0" y="791971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80" dirty="0"/>
              <a:t>Bayero </a:t>
            </a:r>
            <a:r>
              <a:rPr spc="-50" dirty="0"/>
              <a:t>University, </a:t>
            </a:r>
            <a:r>
              <a:rPr spc="-95" dirty="0"/>
              <a:t>Kano </a:t>
            </a:r>
            <a:r>
              <a:rPr spc="-35" dirty="0"/>
              <a:t>-</a:t>
            </a:r>
            <a:r>
              <a:rPr spc="-60" dirty="0"/>
              <a:t> </a:t>
            </a:r>
            <a:r>
              <a:rPr spc="-50" dirty="0"/>
              <a:t>Nigeria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479535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44873" y="6473215"/>
            <a:ext cx="1253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5" dirty="0">
                <a:solidFill>
                  <a:srgbClr val="888888"/>
                </a:solidFill>
                <a:latin typeface="Arial"/>
                <a:cs typeface="Arial"/>
                <a:hlinkClick r:id="rId4"/>
              </a:rPr>
              <a:t>www.buk.edu.ng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46329"/>
            <a:ext cx="140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1058011"/>
            <a:ext cx="6595109" cy="24034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600" spc="-185" dirty="0">
                <a:solidFill>
                  <a:srgbClr val="FF0000"/>
                </a:solidFill>
                <a:latin typeface="Arial"/>
                <a:cs typeface="Arial"/>
              </a:rPr>
              <a:t>Syntax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6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80" dirty="0">
                <a:solidFill>
                  <a:srgbClr val="FF0000"/>
                </a:solidFill>
                <a:latin typeface="Arial"/>
                <a:cs typeface="Arial"/>
              </a:rPr>
              <a:t>division</a:t>
            </a:r>
            <a:endParaRPr sz="26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Char char="•"/>
              <a:tabLst>
                <a:tab pos="469265" algn="l"/>
                <a:tab pos="469900" algn="l"/>
                <a:tab pos="1014094" algn="l"/>
              </a:tabLst>
            </a:pPr>
            <a:r>
              <a:rPr sz="2600" spc="-65" dirty="0">
                <a:latin typeface="Arial"/>
                <a:cs typeface="Arial"/>
              </a:rPr>
              <a:t>div	</a:t>
            </a:r>
            <a:r>
              <a:rPr sz="2600" spc="-85" dirty="0">
                <a:latin typeface="Arial"/>
                <a:cs typeface="Arial"/>
              </a:rPr>
              <a:t>register1,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register2</a:t>
            </a:r>
            <a:endParaRPr sz="2600">
              <a:latin typeface="Arial"/>
              <a:cs typeface="Arial"/>
            </a:endParaRPr>
          </a:p>
          <a:p>
            <a:pPr marL="542925" indent="-530860">
              <a:lnSpc>
                <a:spcPct val="100000"/>
              </a:lnSpc>
              <a:spcBef>
                <a:spcPts val="630"/>
              </a:spcBef>
              <a:buChar char="•"/>
              <a:tabLst>
                <a:tab pos="542925" algn="l"/>
                <a:tab pos="543560" algn="l"/>
              </a:tabLst>
            </a:pPr>
            <a:r>
              <a:rPr sz="2600" spc="-105" dirty="0">
                <a:latin typeface="Arial"/>
                <a:cs typeface="Arial"/>
              </a:rPr>
              <a:t>divides </a:t>
            </a:r>
            <a:r>
              <a:rPr sz="2600" spc="-35" dirty="0">
                <a:latin typeface="Arial"/>
                <a:cs typeface="Arial"/>
              </a:rPr>
              <a:t>32bit </a:t>
            </a:r>
            <a:r>
              <a:rPr sz="2600" spc="-85" dirty="0">
                <a:latin typeface="Arial"/>
                <a:cs typeface="Arial"/>
              </a:rPr>
              <a:t>register1 </a:t>
            </a:r>
            <a:r>
              <a:rPr sz="2600" spc="-110" dirty="0">
                <a:latin typeface="Arial"/>
                <a:cs typeface="Arial"/>
              </a:rPr>
              <a:t>by </a:t>
            </a:r>
            <a:r>
              <a:rPr sz="2600" spc="-35" dirty="0">
                <a:latin typeface="Arial"/>
                <a:cs typeface="Arial"/>
              </a:rPr>
              <a:t>32bit</a:t>
            </a:r>
            <a:r>
              <a:rPr sz="2600" spc="-465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register2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  <a:buChar char="•"/>
              <a:tabLst>
                <a:tab pos="469265" algn="l"/>
                <a:tab pos="469900" algn="l"/>
                <a:tab pos="1217930" algn="l"/>
              </a:tabLst>
            </a:pPr>
            <a:r>
              <a:rPr sz="2600" spc="-150" dirty="0">
                <a:latin typeface="Arial"/>
                <a:cs typeface="Arial"/>
              </a:rPr>
              <a:t>Puts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75" dirty="0">
                <a:latin typeface="Arial"/>
                <a:cs typeface="Arial"/>
              </a:rPr>
              <a:t>remainder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division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in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hi,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quotient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in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lo </a:t>
            </a:r>
            <a:r>
              <a:rPr sz="26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100" dirty="0">
                <a:solidFill>
                  <a:srgbClr val="FF0000"/>
                </a:solidFill>
                <a:latin typeface="Arial"/>
                <a:cs typeface="Arial"/>
              </a:rPr>
              <a:t>Division	</a:t>
            </a:r>
            <a:r>
              <a:rPr sz="2600" spc="-170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26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145" dirty="0">
                <a:solidFill>
                  <a:srgbClr val="FF0000"/>
                </a:solidFill>
                <a:latin typeface="Arial"/>
                <a:cs typeface="Arial"/>
              </a:rPr>
              <a:t>Program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3805396"/>
            <a:ext cx="1835785" cy="11607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25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60" dirty="0">
                <a:latin typeface="Arial"/>
                <a:cs typeface="Arial"/>
              </a:rPr>
              <a:t>div </a:t>
            </a:r>
            <a:r>
              <a:rPr sz="2200" spc="-65" dirty="0">
                <a:latin typeface="Arial"/>
                <a:cs typeface="Arial"/>
              </a:rPr>
              <a:t>$r2,</a:t>
            </a:r>
            <a:r>
              <a:rPr sz="2200" spc="-32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$r3</a:t>
            </a:r>
            <a:endParaRPr sz="2200">
              <a:latin typeface="Arial"/>
              <a:cs typeface="Arial"/>
            </a:endParaRPr>
          </a:p>
          <a:p>
            <a:pPr marL="582295" marR="312420">
              <a:lnSpc>
                <a:spcPct val="120000"/>
              </a:lnSpc>
              <a:spcBef>
                <a:spcPts val="10"/>
              </a:spcBef>
            </a:pPr>
            <a:r>
              <a:rPr sz="2000" spc="-25" dirty="0">
                <a:latin typeface="Arial"/>
                <a:cs typeface="Arial"/>
              </a:rPr>
              <a:t>mfhi </a:t>
            </a:r>
            <a:r>
              <a:rPr sz="2000" spc="-55" dirty="0">
                <a:latin typeface="Arial"/>
                <a:cs typeface="Arial"/>
              </a:rPr>
              <a:t>$r1  </a:t>
            </a:r>
            <a:r>
              <a:rPr sz="2000" spc="-20" dirty="0">
                <a:latin typeface="Arial"/>
                <a:cs typeface="Arial"/>
              </a:rPr>
              <a:t>mflo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$r2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6130" y="3830802"/>
            <a:ext cx="3636010" cy="11353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625"/>
              </a:spcBef>
              <a:tabLst>
                <a:tab pos="574040" algn="l"/>
              </a:tabLst>
            </a:pPr>
            <a:r>
              <a:rPr sz="2000" spc="215" dirty="0">
                <a:latin typeface="Arial"/>
                <a:cs typeface="Arial"/>
              </a:rPr>
              <a:t>/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15" dirty="0">
                <a:latin typeface="Arial"/>
                <a:cs typeface="Arial"/>
              </a:rPr>
              <a:t>/	</a:t>
            </a:r>
            <a:r>
              <a:rPr sz="2000" spc="-25" dirty="0">
                <a:latin typeface="Arial"/>
                <a:cs typeface="Arial"/>
              </a:rPr>
              <a:t>lo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15" dirty="0">
                <a:latin typeface="Arial"/>
                <a:cs typeface="Arial"/>
              </a:rPr>
              <a:t>$r2/$r3 </a:t>
            </a:r>
            <a:r>
              <a:rPr sz="2000" spc="-25" dirty="0">
                <a:latin typeface="Arial"/>
                <a:cs typeface="Arial"/>
              </a:rPr>
              <a:t>hi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55" dirty="0">
                <a:latin typeface="Arial"/>
                <a:cs typeface="Arial"/>
              </a:rPr>
              <a:t>$r2 </a:t>
            </a:r>
            <a:r>
              <a:rPr sz="2000" spc="-60" dirty="0">
                <a:latin typeface="Arial"/>
                <a:cs typeface="Arial"/>
              </a:rPr>
              <a:t>mod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$r3</a:t>
            </a:r>
            <a:endParaRPr sz="2000">
              <a:latin typeface="Arial"/>
              <a:cs typeface="Arial"/>
            </a:endParaRPr>
          </a:p>
          <a:p>
            <a:pPr marL="71120">
              <a:lnSpc>
                <a:spcPct val="100000"/>
              </a:lnSpc>
              <a:spcBef>
                <a:spcPts val="530"/>
              </a:spcBef>
              <a:tabLst>
                <a:tab pos="608330" algn="l"/>
              </a:tabLst>
            </a:pPr>
            <a:r>
              <a:rPr sz="2000" spc="215" dirty="0">
                <a:latin typeface="Arial"/>
                <a:cs typeface="Arial"/>
              </a:rPr>
              <a:t>/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215" dirty="0">
                <a:latin typeface="Arial"/>
                <a:cs typeface="Arial"/>
              </a:rPr>
              <a:t>/	</a:t>
            </a:r>
            <a:r>
              <a:rPr sz="2000" spc="-85" dirty="0">
                <a:latin typeface="Arial"/>
                <a:cs typeface="Arial"/>
              </a:rPr>
              <a:t>$r1=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hi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724535" algn="l"/>
              </a:tabLst>
            </a:pPr>
            <a:r>
              <a:rPr sz="2000" spc="215" dirty="0">
                <a:latin typeface="Arial"/>
                <a:cs typeface="Arial"/>
              </a:rPr>
              <a:t>/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215" dirty="0">
                <a:latin typeface="Arial"/>
                <a:cs typeface="Arial"/>
              </a:rPr>
              <a:t>/	</a:t>
            </a:r>
            <a:r>
              <a:rPr sz="2000" spc="-55" dirty="0">
                <a:latin typeface="Arial"/>
                <a:cs typeface="Arial"/>
              </a:rPr>
              <a:t>$r2 </a:t>
            </a:r>
            <a:r>
              <a:rPr sz="2000" spc="-170" dirty="0">
                <a:latin typeface="Arial"/>
                <a:cs typeface="Arial"/>
              </a:rPr>
              <a:t>=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lo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28207" y="116598"/>
            <a:ext cx="2388870" cy="792480"/>
            <a:chOff x="6228207" y="116598"/>
            <a:chExt cx="2388870" cy="792480"/>
          </a:xfrm>
        </p:grpSpPr>
        <p:sp>
          <p:nvSpPr>
            <p:cNvPr id="7" name="object 7"/>
            <p:cNvSpPr/>
            <p:nvPr/>
          </p:nvSpPr>
          <p:spPr>
            <a:xfrm>
              <a:off x="6228207" y="116598"/>
              <a:ext cx="720077" cy="792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75297" y="141223"/>
              <a:ext cx="1541526" cy="4366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100443" y="519175"/>
            <a:ext cx="1562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FFFFFF"/>
                </a:solidFill>
                <a:latin typeface="Arial"/>
                <a:cs typeface="Arial"/>
              </a:rPr>
              <a:t>UNIVERSITY,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Arial"/>
                <a:cs typeface="Arial"/>
              </a:rPr>
              <a:t>KANO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00443" y="613917"/>
            <a:ext cx="15278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85" dirty="0">
                <a:solidFill>
                  <a:srgbClr val="FFFFFF"/>
                </a:solidFill>
                <a:latin typeface="Times New Roman"/>
                <a:cs typeface="Times New Roman"/>
                <a:hlinkClick r:id="rId4"/>
              </a:rPr>
              <a:t>www.buk.edu.ng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49440" y="97535"/>
            <a:ext cx="142240" cy="876300"/>
            <a:chOff x="6949440" y="97535"/>
            <a:chExt cx="142240" cy="876300"/>
          </a:xfrm>
        </p:grpSpPr>
        <p:sp>
          <p:nvSpPr>
            <p:cNvPr id="12" name="object 12"/>
            <p:cNvSpPr/>
            <p:nvPr/>
          </p:nvSpPr>
          <p:spPr>
            <a:xfrm>
              <a:off x="6949440" y="97535"/>
              <a:ext cx="141731" cy="876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20306" y="116712"/>
              <a:ext cx="0" cy="792480"/>
            </a:xfrm>
            <a:custGeom>
              <a:avLst/>
              <a:gdLst/>
              <a:ahLst/>
              <a:cxnLst/>
              <a:rect l="l" t="t" r="r" b="b"/>
              <a:pathLst>
                <a:path h="792480">
                  <a:moveTo>
                    <a:pt x="0" y="0"/>
                  </a:moveTo>
                  <a:lnTo>
                    <a:pt x="0" y="791971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80" dirty="0"/>
              <a:t>Bayero </a:t>
            </a:r>
            <a:r>
              <a:rPr spc="-50" dirty="0"/>
              <a:t>University, </a:t>
            </a:r>
            <a:r>
              <a:rPr spc="-95" dirty="0"/>
              <a:t>Kano </a:t>
            </a:r>
            <a:r>
              <a:rPr spc="-35" dirty="0"/>
              <a:t>-</a:t>
            </a:r>
            <a:r>
              <a:rPr spc="-60" dirty="0"/>
              <a:t> </a:t>
            </a:r>
            <a:r>
              <a:rPr spc="-50" dirty="0"/>
              <a:t>Nigeria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479535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44873" y="6473215"/>
            <a:ext cx="1253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5" dirty="0">
                <a:solidFill>
                  <a:srgbClr val="888888"/>
                </a:solidFill>
                <a:latin typeface="Arial"/>
                <a:cs typeface="Arial"/>
                <a:hlinkClick r:id="rId4"/>
              </a:rPr>
              <a:t>www.buk.edu.ng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13385"/>
            <a:ext cx="115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147394"/>
            <a:ext cx="7265670" cy="4766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FF0000"/>
                </a:solidFill>
                <a:latin typeface="Arial"/>
                <a:cs typeface="Arial"/>
              </a:rPr>
              <a:t>Shift</a:t>
            </a:r>
            <a:r>
              <a:rPr sz="3200" spc="-2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80" dirty="0">
                <a:solidFill>
                  <a:srgbClr val="FF0000"/>
                </a:solidFill>
                <a:latin typeface="Arial"/>
                <a:cs typeface="Arial"/>
              </a:rPr>
              <a:t>instructions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"/>
              <a:cs typeface="Arial"/>
            </a:endParaRPr>
          </a:p>
          <a:p>
            <a:pPr marL="299085" marR="52069" indent="-287020">
              <a:lnSpc>
                <a:spcPct val="100000"/>
              </a:lnSpc>
              <a:buFont typeface="Arial"/>
              <a:buChar char="–"/>
              <a:tabLst>
                <a:tab pos="365760" algn="l"/>
                <a:tab pos="366395" algn="l"/>
              </a:tabLst>
            </a:pPr>
            <a:r>
              <a:rPr dirty="0"/>
              <a:t>	</a:t>
            </a:r>
            <a:r>
              <a:rPr sz="2400" spc="-114" dirty="0">
                <a:latin typeface="Arial"/>
                <a:cs typeface="Arial"/>
              </a:rPr>
              <a:t>move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all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bits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word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left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right,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filling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55" dirty="0">
                <a:latin typeface="Arial"/>
                <a:cs typeface="Arial"/>
              </a:rPr>
              <a:t>emptied </a:t>
            </a:r>
            <a:r>
              <a:rPr sz="2400" spc="-50" dirty="0">
                <a:latin typeface="Arial"/>
                <a:cs typeface="Arial"/>
              </a:rPr>
              <a:t>bits </a:t>
            </a:r>
            <a:r>
              <a:rPr sz="2400" spc="15" dirty="0">
                <a:latin typeface="Arial"/>
                <a:cs typeface="Arial"/>
              </a:rPr>
              <a:t>with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0s</a:t>
            </a:r>
            <a:endParaRPr sz="2400">
              <a:latin typeface="Arial"/>
              <a:cs typeface="Arial"/>
            </a:endParaRPr>
          </a:p>
          <a:p>
            <a:pPr marL="299085" marR="89217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299720" algn="l"/>
              </a:tabLst>
            </a:pPr>
            <a:r>
              <a:rPr sz="2400" spc="-165" dirty="0">
                <a:latin typeface="Arial"/>
                <a:cs typeface="Arial"/>
              </a:rPr>
              <a:t>They </a:t>
            </a:r>
            <a:r>
              <a:rPr sz="2400" spc="-95" dirty="0">
                <a:latin typeface="Arial"/>
                <a:cs typeface="Arial"/>
              </a:rPr>
              <a:t>belong </a:t>
            </a:r>
            <a:r>
              <a:rPr sz="2400" spc="15" dirty="0">
                <a:latin typeface="Arial"/>
                <a:cs typeface="Arial"/>
              </a:rPr>
              <a:t>to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80" dirty="0">
                <a:latin typeface="Arial"/>
                <a:cs typeface="Arial"/>
              </a:rPr>
              <a:t>class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80" dirty="0">
                <a:latin typeface="Arial"/>
                <a:cs typeface="Arial"/>
              </a:rPr>
              <a:t>operations </a:t>
            </a:r>
            <a:r>
              <a:rPr sz="2400" spc="-95" dirty="0">
                <a:latin typeface="Arial"/>
                <a:cs typeface="Arial"/>
              </a:rPr>
              <a:t>called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logical  </a:t>
            </a:r>
            <a:r>
              <a:rPr sz="2400" spc="-80" dirty="0"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29972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actual </a:t>
            </a:r>
            <a:r>
              <a:rPr sz="2400" spc="-125" dirty="0">
                <a:latin typeface="Arial"/>
                <a:cs typeface="Arial"/>
              </a:rPr>
              <a:t>name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20" dirty="0">
                <a:latin typeface="Arial"/>
                <a:cs typeface="Arial"/>
              </a:rPr>
              <a:t>MIPS </a:t>
            </a:r>
            <a:r>
              <a:rPr sz="2400" spc="-30" dirty="0">
                <a:latin typeface="Arial"/>
                <a:cs typeface="Arial"/>
              </a:rPr>
              <a:t>shift </a:t>
            </a:r>
            <a:r>
              <a:rPr sz="2400" spc="-60" dirty="0">
                <a:latin typeface="Arial"/>
                <a:cs typeface="Arial"/>
              </a:rPr>
              <a:t>instructions </a:t>
            </a:r>
            <a:r>
              <a:rPr sz="2400" spc="-110" dirty="0">
                <a:latin typeface="Arial"/>
                <a:cs typeface="Arial"/>
              </a:rPr>
              <a:t>are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called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–"/>
            </a:pPr>
            <a:endParaRPr sz="345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buChar char="•"/>
              <a:tabLst>
                <a:tab pos="697865" algn="l"/>
                <a:tab pos="698500" algn="l"/>
              </a:tabLst>
            </a:pPr>
            <a:r>
              <a:rPr sz="2000" spc="-60" dirty="0">
                <a:latin typeface="Arial"/>
                <a:cs typeface="Arial"/>
              </a:rPr>
              <a:t>Shift </a:t>
            </a:r>
            <a:r>
              <a:rPr sz="2000" spc="10" dirty="0">
                <a:latin typeface="Arial"/>
                <a:cs typeface="Arial"/>
              </a:rPr>
              <a:t>left </a:t>
            </a:r>
            <a:r>
              <a:rPr sz="2000" spc="-75" dirty="0">
                <a:latin typeface="Arial"/>
                <a:cs typeface="Arial"/>
              </a:rPr>
              <a:t>logical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FF0000"/>
                </a:solidFill>
                <a:latin typeface="Arial"/>
                <a:cs typeface="Arial"/>
              </a:rPr>
              <a:t>sll</a:t>
            </a:r>
            <a:endParaRPr sz="200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60" dirty="0">
                <a:latin typeface="Arial"/>
                <a:cs typeface="Arial"/>
              </a:rPr>
              <a:t>Shift </a:t>
            </a:r>
            <a:r>
              <a:rPr sz="2000" spc="-20" dirty="0">
                <a:latin typeface="Arial"/>
                <a:cs typeface="Arial"/>
              </a:rPr>
              <a:t>right </a:t>
            </a:r>
            <a:r>
              <a:rPr sz="2000" spc="-75" dirty="0">
                <a:latin typeface="Arial"/>
                <a:cs typeface="Arial"/>
              </a:rPr>
              <a:t>logical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srl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4873" y="6428638"/>
            <a:ext cx="1253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888888"/>
                </a:solidFill>
                <a:latin typeface="Arial"/>
                <a:cs typeface="Arial"/>
                <a:hlinkClick r:id="rId2"/>
              </a:rPr>
              <a:t>www.buk.edu.ng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28207" y="116598"/>
            <a:ext cx="2388870" cy="792480"/>
            <a:chOff x="6228207" y="116598"/>
            <a:chExt cx="2388870" cy="792480"/>
          </a:xfrm>
        </p:grpSpPr>
        <p:sp>
          <p:nvSpPr>
            <p:cNvPr id="6" name="object 6"/>
            <p:cNvSpPr/>
            <p:nvPr/>
          </p:nvSpPr>
          <p:spPr>
            <a:xfrm>
              <a:off x="6228207" y="116598"/>
              <a:ext cx="720077" cy="7920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75297" y="141223"/>
              <a:ext cx="1541526" cy="4366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100443" y="519175"/>
            <a:ext cx="1562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FFFFFF"/>
                </a:solidFill>
                <a:latin typeface="Arial"/>
                <a:cs typeface="Arial"/>
              </a:rPr>
              <a:t>UNIVERSITY,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Arial"/>
                <a:cs typeface="Arial"/>
              </a:rPr>
              <a:t>KANO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00443" y="613917"/>
            <a:ext cx="15278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85" dirty="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www.buk.edu.ng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49440" y="97535"/>
            <a:ext cx="142240" cy="876300"/>
            <a:chOff x="6949440" y="97535"/>
            <a:chExt cx="142240" cy="876300"/>
          </a:xfrm>
        </p:grpSpPr>
        <p:sp>
          <p:nvSpPr>
            <p:cNvPr id="11" name="object 11"/>
            <p:cNvSpPr/>
            <p:nvPr/>
          </p:nvSpPr>
          <p:spPr>
            <a:xfrm>
              <a:off x="6949440" y="97535"/>
              <a:ext cx="141731" cy="876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20306" y="116712"/>
              <a:ext cx="0" cy="792480"/>
            </a:xfrm>
            <a:custGeom>
              <a:avLst/>
              <a:gdLst/>
              <a:ahLst/>
              <a:cxnLst/>
              <a:rect l="l" t="t" r="r" b="b"/>
              <a:pathLst>
                <a:path h="792480">
                  <a:moveTo>
                    <a:pt x="0" y="0"/>
                  </a:moveTo>
                  <a:lnTo>
                    <a:pt x="0" y="791971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5940" y="6426809"/>
            <a:ext cx="20358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solidFill>
                  <a:srgbClr val="888888"/>
                </a:solidFill>
                <a:latin typeface="Arial"/>
                <a:cs typeface="Arial"/>
              </a:rPr>
              <a:t>Bayero </a:t>
            </a:r>
            <a:r>
              <a:rPr sz="1200" spc="-50" dirty="0">
                <a:solidFill>
                  <a:srgbClr val="888888"/>
                </a:solidFill>
                <a:latin typeface="Arial"/>
                <a:cs typeface="Arial"/>
              </a:rPr>
              <a:t>University, </a:t>
            </a:r>
            <a:r>
              <a:rPr sz="1200" spc="-95" dirty="0">
                <a:solidFill>
                  <a:srgbClr val="888888"/>
                </a:solidFill>
                <a:latin typeface="Arial"/>
                <a:cs typeface="Arial"/>
              </a:rPr>
              <a:t>Kano </a:t>
            </a:r>
            <a:r>
              <a:rPr sz="1200" spc="-35" dirty="0">
                <a:solidFill>
                  <a:srgbClr val="888888"/>
                </a:solidFill>
                <a:latin typeface="Arial"/>
                <a:cs typeface="Arial"/>
              </a:rPr>
              <a:t>-</a:t>
            </a: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888888"/>
                </a:solidFill>
                <a:latin typeface="Arial"/>
                <a:cs typeface="Arial"/>
              </a:rPr>
              <a:t>Nigeria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13385"/>
            <a:ext cx="115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51408"/>
            <a:ext cx="7341870" cy="35445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18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80" dirty="0">
                <a:latin typeface="Arial"/>
                <a:cs typeface="Arial"/>
              </a:rPr>
              <a:t>register </a:t>
            </a:r>
            <a:r>
              <a:rPr sz="2400" spc="-70" dirty="0">
                <a:latin typeface="Arial"/>
                <a:cs typeface="Arial"/>
              </a:rPr>
              <a:t>$r1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contained</a:t>
            </a:r>
            <a:endParaRPr sz="2400">
              <a:latin typeface="Arial"/>
              <a:cs typeface="Arial"/>
            </a:endParaRPr>
          </a:p>
          <a:p>
            <a:pPr marL="556260">
              <a:lnSpc>
                <a:spcPct val="100000"/>
              </a:lnSpc>
              <a:spcBef>
                <a:spcPts val="575"/>
              </a:spcBef>
              <a:tabLst>
                <a:tab pos="1310005" algn="l"/>
              </a:tabLst>
            </a:pPr>
            <a:r>
              <a:rPr sz="2400" spc="-125" dirty="0">
                <a:latin typeface="Arial"/>
                <a:cs typeface="Arial"/>
              </a:rPr>
              <a:t>0000	0000 0000 0000 0000 0000 0000 1001 </a:t>
            </a:r>
            <a:r>
              <a:rPr sz="2400" spc="-210" dirty="0">
                <a:latin typeface="Arial"/>
                <a:cs typeface="Arial"/>
              </a:rPr>
              <a:t>=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  <a:p>
            <a:pPr marL="299085" marR="5080" indent="-151130">
              <a:lnSpc>
                <a:spcPct val="100000"/>
              </a:lnSpc>
              <a:spcBef>
                <a:spcPts val="575"/>
              </a:spcBef>
            </a:pP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instruction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shift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left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by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4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was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executed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new  </a:t>
            </a:r>
            <a:r>
              <a:rPr sz="2400" spc="-110" dirty="0">
                <a:latin typeface="Arial"/>
                <a:cs typeface="Arial"/>
              </a:rPr>
              <a:t>value </a:t>
            </a:r>
            <a:r>
              <a:rPr sz="2400" spc="-55" dirty="0">
                <a:latin typeface="Arial"/>
                <a:cs typeface="Arial"/>
              </a:rPr>
              <a:t>would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  <a:spcBef>
                <a:spcPts val="580"/>
              </a:spcBef>
            </a:pPr>
            <a:r>
              <a:rPr sz="2400" spc="-125" dirty="0">
                <a:latin typeface="Arial"/>
                <a:cs typeface="Arial"/>
              </a:rPr>
              <a:t>0000 0000 0000 0000 0000 0000 1001 0000 </a:t>
            </a:r>
            <a:r>
              <a:rPr sz="2400" spc="-210" dirty="0">
                <a:latin typeface="Arial"/>
                <a:cs typeface="Arial"/>
              </a:rPr>
              <a:t>=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144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90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637790" algn="l"/>
                <a:tab pos="4109720" algn="l"/>
              </a:tabLst>
            </a:pPr>
            <a:r>
              <a:rPr sz="2400" spc="-160" dirty="0">
                <a:latin typeface="Arial"/>
                <a:cs typeface="Arial"/>
              </a:rPr>
              <a:t>Sll </a:t>
            </a:r>
            <a:r>
              <a:rPr sz="2400" spc="-120" dirty="0">
                <a:latin typeface="Arial"/>
                <a:cs typeface="Arial"/>
              </a:rPr>
              <a:t>s$r2 </a:t>
            </a:r>
            <a:r>
              <a:rPr sz="2400" spc="-70" dirty="0">
                <a:latin typeface="Arial"/>
                <a:cs typeface="Arial"/>
              </a:rPr>
              <a:t>,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$r1,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4	</a:t>
            </a:r>
            <a:r>
              <a:rPr sz="2400" spc="30" dirty="0">
                <a:latin typeface="Arial"/>
                <a:cs typeface="Arial"/>
              </a:rPr>
              <a:t>//reg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$r2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=	</a:t>
            </a:r>
            <a:r>
              <a:rPr sz="2400" spc="-114" dirty="0">
                <a:latin typeface="Arial"/>
                <a:cs typeface="Arial"/>
              </a:rPr>
              <a:t>reg </a:t>
            </a:r>
            <a:r>
              <a:rPr sz="2400" spc="-70" dirty="0">
                <a:latin typeface="Arial"/>
                <a:cs typeface="Arial"/>
              </a:rPr>
              <a:t>$r1 </a:t>
            </a:r>
            <a:r>
              <a:rPr sz="2400" spc="-210" dirty="0">
                <a:latin typeface="Arial"/>
                <a:cs typeface="Arial"/>
              </a:rPr>
              <a:t>&lt;&lt; </a:t>
            </a:r>
            <a:r>
              <a:rPr sz="2400" spc="-120" dirty="0">
                <a:latin typeface="Arial"/>
                <a:cs typeface="Arial"/>
              </a:rPr>
              <a:t>4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bits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28207" y="116598"/>
            <a:ext cx="2388870" cy="792480"/>
            <a:chOff x="6228207" y="116598"/>
            <a:chExt cx="2388870" cy="792480"/>
          </a:xfrm>
        </p:grpSpPr>
        <p:sp>
          <p:nvSpPr>
            <p:cNvPr id="5" name="object 5"/>
            <p:cNvSpPr/>
            <p:nvPr/>
          </p:nvSpPr>
          <p:spPr>
            <a:xfrm>
              <a:off x="6228207" y="116598"/>
              <a:ext cx="720077" cy="792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75297" y="141223"/>
              <a:ext cx="1541526" cy="4366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00443" y="519175"/>
            <a:ext cx="1562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FFFFFF"/>
                </a:solidFill>
                <a:latin typeface="Arial"/>
                <a:cs typeface="Arial"/>
              </a:rPr>
              <a:t>UNIVERSITY,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Arial"/>
                <a:cs typeface="Arial"/>
              </a:rPr>
              <a:t>KANO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00443" y="613917"/>
            <a:ext cx="15278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85" dirty="0">
                <a:solidFill>
                  <a:srgbClr val="FFFFFF"/>
                </a:solidFill>
                <a:latin typeface="Times New Roman"/>
                <a:cs typeface="Times New Roman"/>
                <a:hlinkClick r:id="rId4"/>
              </a:rPr>
              <a:t>www.buk.edu.ng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49440" y="97535"/>
            <a:ext cx="142240" cy="876300"/>
            <a:chOff x="6949440" y="97535"/>
            <a:chExt cx="142240" cy="876300"/>
          </a:xfrm>
        </p:grpSpPr>
        <p:sp>
          <p:nvSpPr>
            <p:cNvPr id="10" name="object 10"/>
            <p:cNvSpPr/>
            <p:nvPr/>
          </p:nvSpPr>
          <p:spPr>
            <a:xfrm>
              <a:off x="6949440" y="97535"/>
              <a:ext cx="141731" cy="876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20306" y="116712"/>
              <a:ext cx="0" cy="792480"/>
            </a:xfrm>
            <a:custGeom>
              <a:avLst/>
              <a:gdLst/>
              <a:ahLst/>
              <a:cxnLst/>
              <a:rect l="l" t="t" r="r" b="b"/>
              <a:pathLst>
                <a:path h="792480">
                  <a:moveTo>
                    <a:pt x="0" y="0"/>
                  </a:moveTo>
                  <a:lnTo>
                    <a:pt x="0" y="791971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80" dirty="0"/>
              <a:t>Bayero </a:t>
            </a:r>
            <a:r>
              <a:rPr spc="-50" dirty="0"/>
              <a:t>University, </a:t>
            </a:r>
            <a:r>
              <a:rPr spc="-95" dirty="0"/>
              <a:t>Kano </a:t>
            </a:r>
            <a:r>
              <a:rPr spc="-35" dirty="0"/>
              <a:t>-</a:t>
            </a:r>
            <a:r>
              <a:rPr spc="-60" dirty="0"/>
              <a:t> </a:t>
            </a:r>
            <a:r>
              <a:rPr spc="-50" dirty="0"/>
              <a:t>Nigeria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60" dirty="0"/>
              <a:t>7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44873" y="6473215"/>
            <a:ext cx="1253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5" dirty="0">
                <a:solidFill>
                  <a:srgbClr val="888888"/>
                </a:solidFill>
                <a:latin typeface="Arial"/>
                <a:cs typeface="Arial"/>
                <a:hlinkClick r:id="rId4"/>
              </a:rPr>
              <a:t>www.buk.edu.ng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177749"/>
            <a:ext cx="167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540470"/>
            <a:ext cx="7472680" cy="43059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70" dirty="0">
                <a:solidFill>
                  <a:srgbClr val="FF0000"/>
                </a:solidFill>
                <a:latin typeface="Arial"/>
                <a:cs typeface="Arial"/>
              </a:rPr>
              <a:t>Other </a:t>
            </a:r>
            <a:r>
              <a:rPr sz="2400" spc="-220" dirty="0">
                <a:solidFill>
                  <a:srgbClr val="FF0000"/>
                </a:solidFill>
                <a:latin typeface="Arial"/>
                <a:cs typeface="Arial"/>
              </a:rPr>
              <a:t>MIPS </a:t>
            </a:r>
            <a:r>
              <a:rPr sz="2400" spc="-90" dirty="0">
                <a:solidFill>
                  <a:srgbClr val="FF0000"/>
                </a:solidFill>
                <a:latin typeface="Arial"/>
                <a:cs typeface="Arial"/>
              </a:rPr>
              <a:t>logical</a:t>
            </a:r>
            <a:r>
              <a:rPr sz="24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0000"/>
                </a:solidFill>
                <a:latin typeface="Arial"/>
                <a:cs typeface="Arial"/>
              </a:rPr>
              <a:t>instructions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b="1" spc="-215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299085" marR="115570" indent="-287020">
              <a:lnSpc>
                <a:spcPts val="2590"/>
              </a:lnSpc>
              <a:spcBef>
                <a:spcPts val="615"/>
              </a:spcBef>
            </a:pPr>
            <a:r>
              <a:rPr sz="2400" spc="-75" dirty="0">
                <a:latin typeface="Arial"/>
                <a:cs typeface="Arial"/>
              </a:rPr>
              <a:t>performs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logical </a:t>
            </a:r>
            <a:r>
              <a:rPr sz="2400" spc="-20" dirty="0">
                <a:latin typeface="Arial"/>
                <a:cs typeface="Arial"/>
              </a:rPr>
              <a:t>bit-by-bit </a:t>
            </a:r>
            <a:r>
              <a:rPr sz="2400" spc="-60" dirty="0">
                <a:latin typeface="Arial"/>
                <a:cs typeface="Arial"/>
              </a:rPr>
              <a:t>operation </a:t>
            </a:r>
            <a:r>
              <a:rPr sz="2400" spc="15" dirty="0">
                <a:latin typeface="Arial"/>
                <a:cs typeface="Arial"/>
              </a:rPr>
              <a:t>with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2 </a:t>
            </a:r>
            <a:r>
              <a:rPr sz="2400" spc="-114" dirty="0">
                <a:latin typeface="Arial"/>
                <a:cs typeface="Arial"/>
              </a:rPr>
              <a:t>operands </a:t>
            </a:r>
            <a:r>
              <a:rPr sz="2400" spc="-5" dirty="0">
                <a:latin typeface="Arial"/>
                <a:cs typeface="Arial"/>
              </a:rPr>
              <a:t>that  </a:t>
            </a:r>
            <a:r>
              <a:rPr sz="2400" spc="-114" dirty="0">
                <a:latin typeface="Arial"/>
                <a:cs typeface="Arial"/>
              </a:rPr>
              <a:t>calculates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20" dirty="0">
                <a:latin typeface="Arial"/>
                <a:cs typeface="Arial"/>
              </a:rPr>
              <a:t>1 </a:t>
            </a:r>
            <a:r>
              <a:rPr sz="2400" spc="-70" dirty="0">
                <a:latin typeface="Arial"/>
                <a:cs typeface="Arial"/>
              </a:rPr>
              <a:t>only </a:t>
            </a:r>
            <a:r>
              <a:rPr sz="2400" spc="40" dirty="0">
                <a:latin typeface="Arial"/>
                <a:cs typeface="Arial"/>
              </a:rPr>
              <a:t>if </a:t>
            </a:r>
            <a:r>
              <a:rPr sz="2400" spc="-45" dirty="0">
                <a:latin typeface="Arial"/>
                <a:cs typeface="Arial"/>
              </a:rPr>
              <a:t>there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20" dirty="0">
                <a:latin typeface="Arial"/>
                <a:cs typeface="Arial"/>
              </a:rPr>
              <a:t>1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25" dirty="0">
                <a:latin typeface="Arial"/>
                <a:cs typeface="Arial"/>
              </a:rPr>
              <a:t>both</a:t>
            </a:r>
            <a:r>
              <a:rPr sz="2400" spc="-484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operands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39135" algn="l"/>
              </a:tabLst>
            </a:pPr>
            <a:r>
              <a:rPr sz="2400" spc="-110" dirty="0">
                <a:latin typeface="Arial"/>
                <a:cs typeface="Arial"/>
              </a:rPr>
              <a:t>and </a:t>
            </a:r>
            <a:r>
              <a:rPr sz="2400" spc="-70" dirty="0">
                <a:latin typeface="Arial"/>
                <a:cs typeface="Arial"/>
              </a:rPr>
              <a:t>$r1,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$r2,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$r3	</a:t>
            </a:r>
            <a:r>
              <a:rPr sz="2400" spc="254" dirty="0">
                <a:latin typeface="Arial"/>
                <a:cs typeface="Arial"/>
              </a:rPr>
              <a:t>//</a:t>
            </a:r>
            <a:r>
              <a:rPr sz="2400" spc="-44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reg </a:t>
            </a:r>
            <a:r>
              <a:rPr sz="2400" spc="-70" dirty="0">
                <a:latin typeface="Arial"/>
                <a:cs typeface="Arial"/>
              </a:rPr>
              <a:t>$r1 </a:t>
            </a:r>
            <a:r>
              <a:rPr sz="2400" spc="-204" dirty="0">
                <a:latin typeface="Arial"/>
                <a:cs typeface="Arial"/>
              </a:rPr>
              <a:t>= </a:t>
            </a:r>
            <a:r>
              <a:rPr sz="2400" spc="-114" dirty="0">
                <a:latin typeface="Arial"/>
                <a:cs typeface="Arial"/>
              </a:rPr>
              <a:t>reg </a:t>
            </a:r>
            <a:r>
              <a:rPr sz="2400" spc="-70" dirty="0">
                <a:latin typeface="Arial"/>
                <a:cs typeface="Arial"/>
              </a:rPr>
              <a:t>$r2 </a:t>
            </a:r>
            <a:r>
              <a:rPr sz="2400" spc="35" dirty="0">
                <a:latin typeface="Arial"/>
                <a:cs typeface="Arial"/>
              </a:rPr>
              <a:t>&amp; </a:t>
            </a:r>
            <a:r>
              <a:rPr sz="2400" spc="-114" dirty="0">
                <a:latin typeface="Arial"/>
                <a:cs typeface="Arial"/>
              </a:rPr>
              <a:t>reg </a:t>
            </a:r>
            <a:r>
              <a:rPr sz="2400" spc="-70" dirty="0">
                <a:latin typeface="Arial"/>
                <a:cs typeface="Arial"/>
              </a:rPr>
              <a:t>$r3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170" dirty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299085" marR="5080" indent="-287020">
              <a:lnSpc>
                <a:spcPts val="2590"/>
              </a:lnSpc>
              <a:spcBef>
                <a:spcPts val="615"/>
              </a:spcBef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logical </a:t>
            </a:r>
            <a:r>
              <a:rPr sz="2400" spc="-20" dirty="0">
                <a:latin typeface="Arial"/>
                <a:cs typeface="Arial"/>
              </a:rPr>
              <a:t>bit-by-bit </a:t>
            </a:r>
            <a:r>
              <a:rPr sz="2400" spc="-60" dirty="0">
                <a:latin typeface="Arial"/>
                <a:cs typeface="Arial"/>
              </a:rPr>
              <a:t>operation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120" dirty="0">
                <a:latin typeface="Arial"/>
                <a:cs typeface="Arial"/>
              </a:rPr>
              <a:t>2 </a:t>
            </a:r>
            <a:r>
              <a:rPr sz="2400" spc="-114" dirty="0">
                <a:latin typeface="Arial"/>
                <a:cs typeface="Arial"/>
              </a:rPr>
              <a:t>operands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calculates 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120" dirty="0">
                <a:latin typeface="Arial"/>
                <a:cs typeface="Arial"/>
              </a:rPr>
              <a:t>1 </a:t>
            </a:r>
            <a:r>
              <a:rPr sz="2400" spc="40" dirty="0">
                <a:latin typeface="Arial"/>
                <a:cs typeface="Arial"/>
              </a:rPr>
              <a:t>if </a:t>
            </a:r>
            <a:r>
              <a:rPr sz="2400" spc="-45" dirty="0">
                <a:latin typeface="Arial"/>
                <a:cs typeface="Arial"/>
              </a:rPr>
              <a:t>there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120" dirty="0">
                <a:latin typeface="Arial"/>
                <a:cs typeface="Arial"/>
              </a:rPr>
              <a:t>1 </a:t>
            </a:r>
            <a:r>
              <a:rPr sz="2400" spc="-30" dirty="0">
                <a:latin typeface="Arial"/>
                <a:cs typeface="Arial"/>
              </a:rPr>
              <a:t>in either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operand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175000" algn="l"/>
                <a:tab pos="3683000" algn="l"/>
              </a:tabLst>
            </a:pP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70" dirty="0">
                <a:latin typeface="Arial"/>
                <a:cs typeface="Arial"/>
              </a:rPr>
              <a:t>$r1,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$r2,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$r3	</a:t>
            </a:r>
            <a:r>
              <a:rPr sz="2400" spc="254" dirty="0">
                <a:latin typeface="Arial"/>
                <a:cs typeface="Arial"/>
              </a:rPr>
              <a:t>//	</a:t>
            </a:r>
            <a:r>
              <a:rPr sz="2400" spc="-114" dirty="0">
                <a:latin typeface="Arial"/>
                <a:cs typeface="Arial"/>
              </a:rPr>
              <a:t>reg </a:t>
            </a:r>
            <a:r>
              <a:rPr sz="2400" spc="-70" dirty="0">
                <a:latin typeface="Arial"/>
                <a:cs typeface="Arial"/>
              </a:rPr>
              <a:t>$r1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114" dirty="0">
                <a:latin typeface="Arial"/>
                <a:cs typeface="Arial"/>
              </a:rPr>
              <a:t>reg </a:t>
            </a:r>
            <a:r>
              <a:rPr sz="2400" spc="-70" dirty="0">
                <a:latin typeface="Arial"/>
                <a:cs typeface="Arial"/>
              </a:rPr>
              <a:t>$r2 </a:t>
            </a:r>
            <a:r>
              <a:rPr sz="2400" spc="480" dirty="0">
                <a:latin typeface="Arial"/>
                <a:cs typeface="Arial"/>
              </a:rPr>
              <a:t>|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reg </a:t>
            </a:r>
            <a:r>
              <a:rPr sz="2400" spc="-70" dirty="0">
                <a:latin typeface="Arial"/>
                <a:cs typeface="Arial"/>
              </a:rPr>
              <a:t>$r3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28207" y="116598"/>
            <a:ext cx="2388870" cy="792480"/>
            <a:chOff x="6228207" y="116598"/>
            <a:chExt cx="2388870" cy="792480"/>
          </a:xfrm>
        </p:grpSpPr>
        <p:sp>
          <p:nvSpPr>
            <p:cNvPr id="5" name="object 5"/>
            <p:cNvSpPr/>
            <p:nvPr/>
          </p:nvSpPr>
          <p:spPr>
            <a:xfrm>
              <a:off x="6228207" y="116598"/>
              <a:ext cx="720077" cy="792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75297" y="141223"/>
              <a:ext cx="1541526" cy="4366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00443" y="519175"/>
            <a:ext cx="1562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FFFFFF"/>
                </a:solidFill>
                <a:latin typeface="Arial"/>
                <a:cs typeface="Arial"/>
              </a:rPr>
              <a:t>UNIVERSITY,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Arial"/>
                <a:cs typeface="Arial"/>
              </a:rPr>
              <a:t>KANO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00443" y="613917"/>
            <a:ext cx="15278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85" dirty="0">
                <a:solidFill>
                  <a:srgbClr val="FFFFFF"/>
                </a:solidFill>
                <a:latin typeface="Times New Roman"/>
                <a:cs typeface="Times New Roman"/>
                <a:hlinkClick r:id="rId4"/>
              </a:rPr>
              <a:t>www.buk.edu.ng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49440" y="97535"/>
            <a:ext cx="142240" cy="876300"/>
            <a:chOff x="6949440" y="97535"/>
            <a:chExt cx="142240" cy="876300"/>
          </a:xfrm>
        </p:grpSpPr>
        <p:sp>
          <p:nvSpPr>
            <p:cNvPr id="10" name="object 10"/>
            <p:cNvSpPr/>
            <p:nvPr/>
          </p:nvSpPr>
          <p:spPr>
            <a:xfrm>
              <a:off x="6949440" y="97535"/>
              <a:ext cx="141731" cy="876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20306" y="116712"/>
              <a:ext cx="0" cy="792480"/>
            </a:xfrm>
            <a:custGeom>
              <a:avLst/>
              <a:gdLst/>
              <a:ahLst/>
              <a:cxnLst/>
              <a:rect l="l" t="t" r="r" b="b"/>
              <a:pathLst>
                <a:path h="792480">
                  <a:moveTo>
                    <a:pt x="0" y="0"/>
                  </a:moveTo>
                  <a:lnTo>
                    <a:pt x="0" y="791971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80" dirty="0"/>
              <a:t>Bayero </a:t>
            </a:r>
            <a:r>
              <a:rPr spc="-50" dirty="0"/>
              <a:t>University, </a:t>
            </a:r>
            <a:r>
              <a:rPr spc="-95" dirty="0"/>
              <a:t>Kano </a:t>
            </a:r>
            <a:r>
              <a:rPr spc="-35" dirty="0"/>
              <a:t>-</a:t>
            </a:r>
            <a:r>
              <a:rPr spc="-60" dirty="0"/>
              <a:t> </a:t>
            </a:r>
            <a:r>
              <a:rPr spc="-50" dirty="0"/>
              <a:t>Nigeria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pc="-60" dirty="0"/>
              <a:t>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44873" y="6473215"/>
            <a:ext cx="12534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5" dirty="0">
                <a:solidFill>
                  <a:srgbClr val="888888"/>
                </a:solidFill>
                <a:latin typeface="Arial"/>
                <a:cs typeface="Arial"/>
                <a:hlinkClick r:id="rId4"/>
              </a:rPr>
              <a:t>www.buk.edu.ng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1317</Words>
  <Application>Microsoft Office PowerPoint</Application>
  <PresentationFormat>On-screen Show (4:3)</PresentationFormat>
  <Paragraphs>286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Carlito</vt:lpstr>
      <vt:lpstr>Courier New</vt:lpstr>
      <vt:lpstr>Times New Roman</vt:lpstr>
      <vt:lpstr>Office Theme</vt:lpstr>
      <vt:lpstr>PowerPoint Presentation</vt:lpstr>
      <vt:lpstr>MIPS Architecture</vt:lpstr>
      <vt:lpstr>www.buk.edu.ng</vt:lpstr>
      <vt:lpstr>Multiplication and Division</vt:lpstr>
      <vt:lpstr>Multiplication and Division</vt:lpstr>
      <vt:lpstr>PowerPoint Presentation</vt:lpstr>
      <vt:lpstr>PowerPoint Presentation</vt:lpstr>
      <vt:lpstr>PowerPoint Presentation</vt:lpstr>
      <vt:lpstr>.</vt:lpstr>
      <vt:lpstr>.</vt:lpstr>
      <vt:lpstr>Branch and jump instructions</vt:lpstr>
      <vt:lpstr>www.buk.edu.ng</vt:lpstr>
      <vt:lpstr>.</vt:lpstr>
      <vt:lpstr>.</vt:lpstr>
      <vt:lpstr>.</vt:lpstr>
      <vt:lpstr>www.buk.edu.ng</vt:lpstr>
      <vt:lpstr>www.buk.edu.ng</vt:lpstr>
      <vt:lpstr>.</vt:lpstr>
      <vt:lpstr>.</vt:lpstr>
      <vt:lpstr>.</vt:lpstr>
      <vt:lpstr>.</vt:lpstr>
      <vt:lpstr>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MergedFile</dc:title>
  <dc:creator>AbuAhmad</dc:creator>
  <cp:lastModifiedBy>h</cp:lastModifiedBy>
  <cp:revision>1</cp:revision>
  <dcterms:created xsi:type="dcterms:W3CDTF">2021-05-03T08:25:59Z</dcterms:created>
  <dcterms:modified xsi:type="dcterms:W3CDTF">2023-01-10T18:58:12Z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2021-05-03T00:00:00Z</vt:filetime>
  </property>
</Properties>
</file>