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1" r:id="rId7"/>
    <p:sldId id="282" r:id="rId8"/>
    <p:sldId id="283" r:id="rId9"/>
    <p:sldId id="262" r:id="rId10"/>
    <p:sldId id="284" r:id="rId11"/>
    <p:sldId id="263" r:id="rId12"/>
    <p:sldId id="276" r:id="rId13"/>
    <p:sldId id="277" r:id="rId14"/>
    <p:sldId id="278" r:id="rId15"/>
    <p:sldId id="279" r:id="rId16"/>
    <p:sldId id="280" r:id="rId17"/>
    <p:sldId id="264" r:id="rId18"/>
    <p:sldId id="281" r:id="rId19"/>
    <p:sldId id="266" r:id="rId20"/>
    <p:sldId id="267" r:id="rId21"/>
    <p:sldId id="268" r:id="rId22"/>
    <p:sldId id="269" r:id="rId23"/>
    <p:sldId id="270" r:id="rId24"/>
    <p:sldId id="271" r:id="rId25"/>
    <p:sldId id="272" r:id="rId26"/>
    <p:sldId id="273" r:id="rId27"/>
    <p:sldId id="274" r:id="rId28"/>
    <p:sldId id="275" r:id="rId29"/>
    <p:sldId id="285" r:id="rId30"/>
    <p:sldId id="286" r:id="rId31"/>
    <p:sldId id="287" r:id="rId32"/>
    <p:sldId id="288" r:id="rId33"/>
    <p:sldId id="289" r:id="rId34"/>
    <p:sldId id="290" r:id="rId35"/>
    <p:sldId id="291" r:id="rId36"/>
    <p:sldId id="292" r:id="rId37"/>
    <p:sldId id="293" r:id="rId3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12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33765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715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6526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11063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826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39752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21918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40822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62008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17789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1462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1739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3488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149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25224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5899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2/13/2024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20352837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9024"/>
            <a:ext cx="9144000" cy="5515902"/>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6440C-B7C9-CAFD-823F-679E131B503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6B1B67A-07F3-85B0-436D-14CC1F46D22C}"/>
              </a:ext>
            </a:extLst>
          </p:cNvPr>
          <p:cNvSpPr txBox="1">
            <a:spLocks noGrp="1"/>
          </p:cNvSpPr>
          <p:nvPr>
            <p:ph type="title"/>
          </p:nvPr>
        </p:nvSpPr>
        <p:spPr>
          <a:xfrm>
            <a:off x="609599" y="609600"/>
            <a:ext cx="6347713" cy="661720"/>
          </a:xfrm>
          <a:prstGeom prst="rect">
            <a:avLst/>
          </a:prstGeom>
        </p:spPr>
        <p:txBody>
          <a:bodyPr vert="horz" wrap="square" lIns="0" tIns="109220" rIns="0" bIns="0" rtlCol="0">
            <a:spAutoFit/>
          </a:bodyPr>
          <a:lstStyle/>
          <a:p>
            <a:pPr marL="439420" marR="5080" indent="132715" algn="ctr">
              <a:lnSpc>
                <a:spcPts val="4300"/>
              </a:lnSpc>
              <a:spcBef>
                <a:spcPts val="260"/>
              </a:spcBef>
            </a:pPr>
            <a:r>
              <a:rPr lang="en-US" spc="-5" dirty="0"/>
              <a:t> I/O command</a:t>
            </a:r>
            <a:endParaRPr spc="-5" dirty="0"/>
          </a:p>
        </p:txBody>
      </p:sp>
      <p:sp>
        <p:nvSpPr>
          <p:cNvPr id="3" name="object 3">
            <a:extLst>
              <a:ext uri="{FF2B5EF4-FFF2-40B4-BE49-F238E27FC236}">
                <a16:creationId xmlns:a16="http://schemas.microsoft.com/office/drawing/2014/main" id="{F68AD273-F89E-D8CA-7919-0E388CAF5443}"/>
              </a:ext>
            </a:extLst>
          </p:cNvPr>
          <p:cNvSpPr txBox="1"/>
          <p:nvPr/>
        </p:nvSpPr>
        <p:spPr>
          <a:xfrm>
            <a:off x="622125" y="1952408"/>
            <a:ext cx="7152005" cy="2891176"/>
          </a:xfrm>
          <a:prstGeom prst="rect">
            <a:avLst/>
          </a:prstGeom>
        </p:spPr>
        <p:txBody>
          <a:bodyPr vert="horz" wrap="square" lIns="0" tIns="53975" rIns="0" bIns="0" rtlCol="0">
            <a:spAutoFit/>
          </a:bodyPr>
          <a:lstStyle/>
          <a:p>
            <a:pPr marL="12700" algn="just">
              <a:lnSpc>
                <a:spcPct val="100000"/>
              </a:lnSpc>
              <a:spcBef>
                <a:spcPts val="425"/>
              </a:spcBef>
            </a:pPr>
            <a:r>
              <a:rPr lang="en-US" sz="1900" dirty="0">
                <a:latin typeface="Georgia"/>
                <a:cs typeface="Georgia"/>
              </a:rPr>
              <a:t>Control command- A control command is issued to activate the peripheral and to inform it what to do.</a:t>
            </a:r>
          </a:p>
          <a:p>
            <a:pPr marL="12700" algn="just">
              <a:lnSpc>
                <a:spcPct val="100000"/>
              </a:lnSpc>
              <a:spcBef>
                <a:spcPts val="425"/>
              </a:spcBef>
            </a:pPr>
            <a:r>
              <a:rPr lang="en-US" sz="1900" dirty="0">
                <a:latin typeface="Georgia"/>
                <a:cs typeface="Georgia"/>
              </a:rPr>
              <a:t>Status command- A status command is used to test various status conditions in the interface and the peripheral.</a:t>
            </a:r>
          </a:p>
          <a:p>
            <a:pPr marL="12700" algn="just">
              <a:lnSpc>
                <a:spcPct val="100000"/>
              </a:lnSpc>
              <a:spcBef>
                <a:spcPts val="425"/>
              </a:spcBef>
            </a:pPr>
            <a:r>
              <a:rPr lang="en-US" sz="1900" dirty="0">
                <a:latin typeface="Georgia"/>
                <a:cs typeface="Georgia"/>
              </a:rPr>
              <a:t>Data Output command- A data output command causes the interface to respond by transferring data from the bus into one of its registers.</a:t>
            </a:r>
          </a:p>
          <a:p>
            <a:pPr marL="12700" algn="just">
              <a:lnSpc>
                <a:spcPct val="100000"/>
              </a:lnSpc>
              <a:spcBef>
                <a:spcPts val="425"/>
              </a:spcBef>
            </a:pPr>
            <a:r>
              <a:rPr lang="en-US" sz="1900" dirty="0">
                <a:latin typeface="Georgia"/>
                <a:cs typeface="Georgia"/>
              </a:rPr>
              <a:t>Data Input command- The data input command is the opposite of the data output.</a:t>
            </a:r>
          </a:p>
        </p:txBody>
      </p:sp>
    </p:spTree>
    <p:extLst>
      <p:ext uri="{BB962C8B-B14F-4D97-AF65-F5344CB8AC3E}">
        <p14:creationId xmlns:p14="http://schemas.microsoft.com/office/powerpoint/2010/main" val="296248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95830" y="355307"/>
            <a:ext cx="4958080" cy="1120140"/>
          </a:xfrm>
          <a:prstGeom prst="rect">
            <a:avLst/>
          </a:prstGeom>
        </p:spPr>
        <p:txBody>
          <a:bodyPr vert="horz" wrap="square" lIns="0" tIns="33020" rIns="0" bIns="0" rtlCol="0">
            <a:spAutoFit/>
          </a:bodyPr>
          <a:lstStyle/>
          <a:p>
            <a:pPr marL="970915" marR="5080" indent="-958850">
              <a:lnSpc>
                <a:spcPts val="4300"/>
              </a:lnSpc>
              <a:spcBef>
                <a:spcPts val="260"/>
              </a:spcBef>
            </a:pPr>
            <a:r>
              <a:rPr spc="-5" dirty="0"/>
              <a:t>Giving commands</a:t>
            </a:r>
            <a:r>
              <a:rPr spc="-75" dirty="0"/>
              <a:t> </a:t>
            </a:r>
            <a:r>
              <a:rPr spc="-5" dirty="0"/>
              <a:t>to  I/O</a:t>
            </a:r>
            <a:r>
              <a:rPr spc="-40" dirty="0"/>
              <a:t> </a:t>
            </a:r>
            <a:r>
              <a:rPr spc="-5" dirty="0"/>
              <a:t>devices</a:t>
            </a:r>
          </a:p>
        </p:txBody>
      </p:sp>
      <p:sp>
        <p:nvSpPr>
          <p:cNvPr id="3" name="object 3"/>
          <p:cNvSpPr txBox="1"/>
          <p:nvPr/>
        </p:nvSpPr>
        <p:spPr>
          <a:xfrm>
            <a:off x="818514" y="2803118"/>
            <a:ext cx="7191375" cy="3513781"/>
          </a:xfrm>
          <a:prstGeom prst="rect">
            <a:avLst/>
          </a:prstGeom>
        </p:spPr>
        <p:txBody>
          <a:bodyPr vert="horz" wrap="square" lIns="0" tIns="27939" rIns="0" bIns="0" rtlCol="0">
            <a:spAutoFit/>
          </a:bodyPr>
          <a:lstStyle/>
          <a:p>
            <a:pPr marL="355600" marR="5080" indent="-342900">
              <a:lnSpc>
                <a:spcPts val="2600"/>
              </a:lnSpc>
              <a:spcBef>
                <a:spcPts val="219"/>
              </a:spcBef>
              <a:tabLst>
                <a:tab pos="354965" algn="l"/>
              </a:tabLst>
            </a:pPr>
            <a:r>
              <a:rPr sz="1950" spc="1575" dirty="0">
                <a:solidFill>
                  <a:srgbClr val="80B606"/>
                </a:solidFill>
                <a:latin typeface="Wingdings"/>
                <a:cs typeface="Wingdings"/>
              </a:rPr>
              <a:t></a:t>
            </a:r>
            <a:r>
              <a:rPr sz="1950" spc="1575" dirty="0">
                <a:solidFill>
                  <a:srgbClr val="80B606"/>
                </a:solidFill>
                <a:latin typeface="Times New Roman"/>
                <a:cs typeface="Times New Roman"/>
              </a:rPr>
              <a:t>	</a:t>
            </a:r>
            <a:r>
              <a:rPr sz="2200" spc="90" dirty="0">
                <a:solidFill>
                  <a:srgbClr val="595959"/>
                </a:solidFill>
                <a:latin typeface="Georgia"/>
                <a:cs typeface="Georgia"/>
              </a:rPr>
              <a:t>CPU </a:t>
            </a:r>
            <a:r>
              <a:rPr sz="2200" spc="-100" dirty="0">
                <a:solidFill>
                  <a:srgbClr val="595959"/>
                </a:solidFill>
                <a:latin typeface="Georgia"/>
                <a:cs typeface="Georgia"/>
              </a:rPr>
              <a:t>must </a:t>
            </a:r>
            <a:r>
              <a:rPr sz="2200" spc="-85" dirty="0">
                <a:solidFill>
                  <a:srgbClr val="595959"/>
                </a:solidFill>
                <a:latin typeface="Georgia"/>
                <a:cs typeface="Georgia"/>
              </a:rPr>
              <a:t>be </a:t>
            </a:r>
            <a:r>
              <a:rPr sz="2200" spc="-60" dirty="0">
                <a:solidFill>
                  <a:srgbClr val="595959"/>
                </a:solidFill>
                <a:latin typeface="Georgia"/>
                <a:cs typeface="Georgia"/>
              </a:rPr>
              <a:t>able </a:t>
            </a:r>
            <a:r>
              <a:rPr sz="2200" spc="-45" dirty="0">
                <a:solidFill>
                  <a:srgbClr val="595959"/>
                </a:solidFill>
                <a:latin typeface="Georgia"/>
                <a:cs typeface="Georgia"/>
              </a:rPr>
              <a:t>to </a:t>
            </a:r>
            <a:r>
              <a:rPr sz="2200" spc="-85" dirty="0">
                <a:solidFill>
                  <a:srgbClr val="595959"/>
                </a:solidFill>
                <a:latin typeface="Georgia"/>
                <a:cs typeface="Georgia"/>
              </a:rPr>
              <a:t>address </a:t>
            </a:r>
            <a:r>
              <a:rPr sz="2200" spc="-75" dirty="0">
                <a:solidFill>
                  <a:srgbClr val="595959"/>
                </a:solidFill>
                <a:latin typeface="Georgia"/>
                <a:cs typeface="Georgia"/>
              </a:rPr>
              <a:t>the </a:t>
            </a:r>
            <a:r>
              <a:rPr sz="2200" spc="-45" dirty="0">
                <a:solidFill>
                  <a:srgbClr val="595959"/>
                </a:solidFill>
                <a:latin typeface="Georgia"/>
                <a:cs typeface="Georgia"/>
              </a:rPr>
              <a:t>device </a:t>
            </a:r>
            <a:r>
              <a:rPr sz="2200" spc="-65" dirty="0">
                <a:solidFill>
                  <a:srgbClr val="595959"/>
                </a:solidFill>
                <a:latin typeface="Georgia"/>
                <a:cs typeface="Georgia"/>
              </a:rPr>
              <a:t>and </a:t>
            </a:r>
            <a:r>
              <a:rPr sz="2200" spc="-45" dirty="0">
                <a:solidFill>
                  <a:srgbClr val="595959"/>
                </a:solidFill>
                <a:latin typeface="Georgia"/>
                <a:cs typeface="Georgia"/>
              </a:rPr>
              <a:t>to </a:t>
            </a:r>
            <a:r>
              <a:rPr sz="2200" spc="-65" dirty="0">
                <a:solidFill>
                  <a:srgbClr val="595959"/>
                </a:solidFill>
                <a:latin typeface="Georgia"/>
                <a:cs typeface="Georgia"/>
              </a:rPr>
              <a:t>supply </a:t>
            </a:r>
            <a:r>
              <a:rPr sz="2200" spc="-325" dirty="0">
                <a:solidFill>
                  <a:srgbClr val="595959"/>
                </a:solidFill>
                <a:latin typeface="Georgia"/>
                <a:cs typeface="Georgia"/>
              </a:rPr>
              <a:t>one  </a:t>
            </a:r>
            <a:r>
              <a:rPr sz="2200" spc="-60" dirty="0">
                <a:solidFill>
                  <a:srgbClr val="595959"/>
                </a:solidFill>
                <a:latin typeface="Georgia"/>
                <a:cs typeface="Georgia"/>
              </a:rPr>
              <a:t>or </a:t>
            </a:r>
            <a:r>
              <a:rPr sz="2200" spc="-65" dirty="0">
                <a:solidFill>
                  <a:srgbClr val="595959"/>
                </a:solidFill>
                <a:latin typeface="Georgia"/>
                <a:cs typeface="Georgia"/>
              </a:rPr>
              <a:t>more</a:t>
            </a:r>
            <a:r>
              <a:rPr sz="2200" spc="114" dirty="0">
                <a:solidFill>
                  <a:srgbClr val="595959"/>
                </a:solidFill>
                <a:latin typeface="Georgia"/>
                <a:cs typeface="Georgia"/>
              </a:rPr>
              <a:t> </a:t>
            </a:r>
            <a:r>
              <a:rPr sz="2200" spc="-60" dirty="0">
                <a:solidFill>
                  <a:srgbClr val="595959"/>
                </a:solidFill>
                <a:latin typeface="Georgia"/>
                <a:cs typeface="Georgia"/>
              </a:rPr>
              <a:t>commands</a:t>
            </a:r>
            <a:endParaRPr sz="2200" dirty="0">
              <a:latin typeface="Georgia"/>
              <a:cs typeface="Georgia"/>
            </a:endParaRPr>
          </a:p>
          <a:p>
            <a:pPr marL="12700">
              <a:lnSpc>
                <a:spcPct val="100000"/>
              </a:lnSpc>
              <a:spcBef>
                <a:spcPts val="1880"/>
              </a:spcBef>
              <a:tabLst>
                <a:tab pos="354965" algn="l"/>
              </a:tabLst>
            </a:pPr>
            <a:r>
              <a:rPr lang="en-US" sz="1950" spc="1575" dirty="0">
                <a:solidFill>
                  <a:srgbClr val="80B606"/>
                </a:solidFill>
                <a:latin typeface="Wingdings"/>
                <a:cs typeface="Times New Roman"/>
              </a:rPr>
              <a:t>	</a:t>
            </a:r>
            <a:r>
              <a:rPr sz="1950" spc="1575" dirty="0">
                <a:solidFill>
                  <a:srgbClr val="80B606"/>
                </a:solidFill>
                <a:latin typeface="Times New Roman"/>
                <a:cs typeface="Times New Roman"/>
              </a:rPr>
              <a:t>	</a:t>
            </a:r>
            <a:r>
              <a:rPr sz="2200" spc="-70" dirty="0">
                <a:solidFill>
                  <a:srgbClr val="595959"/>
                </a:solidFill>
                <a:latin typeface="Georgia"/>
                <a:cs typeface="Georgia"/>
              </a:rPr>
              <a:t>methods </a:t>
            </a:r>
            <a:r>
              <a:rPr sz="2200" spc="-60" dirty="0">
                <a:solidFill>
                  <a:srgbClr val="595959"/>
                </a:solidFill>
                <a:latin typeface="Georgia"/>
                <a:cs typeface="Georgia"/>
              </a:rPr>
              <a:t>for </a:t>
            </a:r>
            <a:r>
              <a:rPr sz="2200" spc="-75" dirty="0">
                <a:solidFill>
                  <a:srgbClr val="595959"/>
                </a:solidFill>
                <a:latin typeface="Georgia"/>
                <a:cs typeface="Georgia"/>
              </a:rPr>
              <a:t>addressing the</a:t>
            </a:r>
            <a:r>
              <a:rPr sz="2200" spc="325" dirty="0">
                <a:solidFill>
                  <a:srgbClr val="595959"/>
                </a:solidFill>
                <a:latin typeface="Georgia"/>
                <a:cs typeface="Georgia"/>
              </a:rPr>
              <a:t> </a:t>
            </a:r>
            <a:r>
              <a:rPr sz="2200" spc="-45" dirty="0">
                <a:solidFill>
                  <a:srgbClr val="595959"/>
                </a:solidFill>
                <a:latin typeface="Georgia"/>
                <a:cs typeface="Georgia"/>
              </a:rPr>
              <a:t>device</a:t>
            </a:r>
            <a:endParaRPr lang="en-US" sz="2000" dirty="0">
              <a:latin typeface="Georgia"/>
              <a:cs typeface="Georgia"/>
            </a:endParaRPr>
          </a:p>
          <a:p>
            <a:pPr marL="12700">
              <a:lnSpc>
                <a:spcPct val="100000"/>
              </a:lnSpc>
              <a:spcBef>
                <a:spcPts val="1880"/>
              </a:spcBef>
              <a:tabLst>
                <a:tab pos="354965" algn="l"/>
              </a:tabLst>
            </a:pPr>
            <a:r>
              <a:rPr lang="en-US" sz="2000" dirty="0">
                <a:latin typeface="Georgia"/>
                <a:cs typeface="Georgia"/>
              </a:rPr>
              <a:t>		Single Bus System</a:t>
            </a:r>
          </a:p>
          <a:p>
            <a:pPr marL="12700">
              <a:lnSpc>
                <a:spcPct val="100000"/>
              </a:lnSpc>
              <a:spcBef>
                <a:spcPts val="1880"/>
              </a:spcBef>
              <a:tabLst>
                <a:tab pos="354965" algn="l"/>
              </a:tabLst>
            </a:pPr>
            <a:r>
              <a:rPr lang="en-US" sz="2000" dirty="0">
                <a:latin typeface="Georgia"/>
                <a:cs typeface="Georgia"/>
              </a:rPr>
              <a:t>		Shared Bus system</a:t>
            </a:r>
          </a:p>
          <a:p>
            <a:pPr marL="12700">
              <a:lnSpc>
                <a:spcPct val="100000"/>
              </a:lnSpc>
              <a:spcBef>
                <a:spcPts val="1880"/>
              </a:spcBef>
              <a:tabLst>
                <a:tab pos="354965" algn="l"/>
              </a:tabLst>
            </a:pPr>
            <a:r>
              <a:rPr lang="en-US" sz="2000" dirty="0">
                <a:latin typeface="Georgia"/>
                <a:cs typeface="Georgia"/>
              </a:rPr>
              <a:t>		Memory Mapped I/O</a:t>
            </a:r>
          </a:p>
          <a:p>
            <a:pPr marL="12700">
              <a:lnSpc>
                <a:spcPct val="100000"/>
              </a:lnSpc>
              <a:spcBef>
                <a:spcPts val="1880"/>
              </a:spcBef>
              <a:tabLst>
                <a:tab pos="354965" algn="l"/>
              </a:tabLst>
            </a:pPr>
            <a:r>
              <a:rPr lang="en-US" sz="2000" dirty="0">
                <a:latin typeface="Georgia"/>
                <a:cs typeface="Georgia"/>
              </a:rPr>
              <a:t>		Programmed  I/O	</a:t>
            </a:r>
            <a:endParaRPr sz="2200" dirty="0">
              <a:latin typeface="Georgia"/>
              <a:cs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Bus System</a:t>
            </a:r>
          </a:p>
        </p:txBody>
      </p:sp>
      <p:pic>
        <p:nvPicPr>
          <p:cNvPr id="5" name="Content Placeholder 4"/>
          <p:cNvPicPr>
            <a:picLocks noGrp="1" noChangeAspect="1"/>
          </p:cNvPicPr>
          <p:nvPr>
            <p:ph idx="1"/>
          </p:nvPr>
        </p:nvPicPr>
        <p:blipFill>
          <a:blip r:embed="rId2"/>
          <a:stretch>
            <a:fillRect/>
          </a:stretch>
        </p:blipFill>
        <p:spPr>
          <a:xfrm>
            <a:off x="1050130" y="1676400"/>
            <a:ext cx="6417469" cy="3786981"/>
          </a:xfrm>
          <a:prstGeom prst="rect">
            <a:avLst/>
          </a:prstGeom>
        </p:spPr>
      </p:pic>
    </p:spTree>
    <p:extLst>
      <p:ext uri="{BB962C8B-B14F-4D97-AF65-F5344CB8AC3E}">
        <p14:creationId xmlns:p14="http://schemas.microsoft.com/office/powerpoint/2010/main" val="893401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Bus System</a:t>
            </a:r>
          </a:p>
        </p:txBody>
      </p:sp>
      <p:sp>
        <p:nvSpPr>
          <p:cNvPr id="3" name="Content Placeholder 2"/>
          <p:cNvSpPr>
            <a:spLocks noGrp="1"/>
          </p:cNvSpPr>
          <p:nvPr>
            <p:ph idx="1"/>
          </p:nvPr>
        </p:nvSpPr>
        <p:spPr>
          <a:xfrm>
            <a:off x="609599" y="1676400"/>
            <a:ext cx="6347714" cy="4364963"/>
          </a:xfrm>
        </p:spPr>
        <p:txBody>
          <a:bodyPr/>
          <a:lstStyle/>
          <a:p>
            <a:r>
              <a:rPr lang="en-US" dirty="0"/>
              <a:t>In the single bus System there are numbers of input and output register and each belonging to a single input device and same for the output devices and an address is assign to each of the above device and different from the address assign to memory </a:t>
            </a:r>
          </a:p>
        </p:txBody>
      </p:sp>
    </p:spTree>
    <p:extLst>
      <p:ext uri="{BB962C8B-B14F-4D97-AF65-F5344CB8AC3E}">
        <p14:creationId xmlns:p14="http://schemas.microsoft.com/office/powerpoint/2010/main" val="1664498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Shared I/O system</a:t>
            </a:r>
            <a:br>
              <a:rPr lang="en-US" dirty="0"/>
            </a:br>
            <a:br>
              <a:rPr lang="en-US" dirty="0"/>
            </a:b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669199" y="1371600"/>
            <a:ext cx="6228511" cy="4086486"/>
          </a:xfrm>
          <a:prstGeom prst="rect">
            <a:avLst/>
          </a:prstGeom>
        </p:spPr>
      </p:pic>
    </p:spTree>
    <p:extLst>
      <p:ext uri="{BB962C8B-B14F-4D97-AF65-F5344CB8AC3E}">
        <p14:creationId xmlns:p14="http://schemas.microsoft.com/office/powerpoint/2010/main" val="3617608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I/O system</a:t>
            </a:r>
          </a:p>
        </p:txBody>
      </p:sp>
      <p:sp>
        <p:nvSpPr>
          <p:cNvPr id="3" name="Content Placeholder 2"/>
          <p:cNvSpPr>
            <a:spLocks noGrp="1"/>
          </p:cNvSpPr>
          <p:nvPr>
            <p:ph idx="1"/>
          </p:nvPr>
        </p:nvSpPr>
        <p:spPr>
          <a:xfrm>
            <a:off x="609599" y="1828800"/>
            <a:ext cx="6347714" cy="4212563"/>
          </a:xfrm>
        </p:spPr>
        <p:txBody>
          <a:bodyPr>
            <a:normAutofit/>
          </a:bodyPr>
          <a:lstStyle/>
          <a:p>
            <a:r>
              <a:rPr lang="en-US" dirty="0"/>
              <a:t>This arrangement, called shared I/O, is shown schematically, In this case, the address and data lines from the CPU can be shared between the memory and the I/O devices. A separate control line will have to be used. This is because of the need for executing input and output instructions. In a typical computer system, there exists more than one input and more than one output device. Therefore, there is a need to have address decoder circuitry for device identification. There is also a need for status registers for each input and output device.</a:t>
            </a:r>
          </a:p>
        </p:txBody>
      </p:sp>
    </p:spTree>
    <p:extLst>
      <p:ext uri="{BB962C8B-B14F-4D97-AF65-F5344CB8AC3E}">
        <p14:creationId xmlns:p14="http://schemas.microsoft.com/office/powerpoint/2010/main" val="1956261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Memory Mapped I/O</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1600" dirty="0"/>
            </a:br>
            <a:br>
              <a:rPr lang="en-US" sz="1600" dirty="0"/>
            </a:br>
            <a:r>
              <a:rPr lang="en-US" sz="1600" dirty="0"/>
              <a:t>compare to the shared I/O the memory mapped uses same control lines for the I/O and the processor and memory</a:t>
            </a:r>
            <a:endParaRPr lang="en-US" dirty="0"/>
          </a:p>
        </p:txBody>
      </p:sp>
      <p:pic>
        <p:nvPicPr>
          <p:cNvPr id="4" name="Content Placeholder 3"/>
          <p:cNvPicPr>
            <a:picLocks noGrp="1" noChangeAspect="1"/>
          </p:cNvPicPr>
          <p:nvPr>
            <p:ph idx="1"/>
          </p:nvPr>
        </p:nvPicPr>
        <p:blipFill>
          <a:blip r:embed="rId2"/>
          <a:stretch>
            <a:fillRect/>
          </a:stretch>
        </p:blipFill>
        <p:spPr>
          <a:xfrm>
            <a:off x="969169" y="1752600"/>
            <a:ext cx="5629275" cy="4120356"/>
          </a:xfrm>
          <a:prstGeom prst="rect">
            <a:avLst/>
          </a:prstGeom>
        </p:spPr>
      </p:pic>
    </p:spTree>
    <p:extLst>
      <p:ext uri="{BB962C8B-B14F-4D97-AF65-F5344CB8AC3E}">
        <p14:creationId xmlns:p14="http://schemas.microsoft.com/office/powerpoint/2010/main" val="846766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8514" y="2803118"/>
            <a:ext cx="5353686" cy="36068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950" spc="1575" dirty="0">
                <a:solidFill>
                  <a:srgbClr val="80B606"/>
                </a:solidFill>
                <a:latin typeface="Wingdings"/>
                <a:cs typeface="Wingdings"/>
              </a:rPr>
              <a:t></a:t>
            </a:r>
            <a:r>
              <a:rPr sz="1950" spc="1575" dirty="0">
                <a:solidFill>
                  <a:srgbClr val="80B606"/>
                </a:solidFill>
                <a:latin typeface="Times New Roman"/>
                <a:cs typeface="Times New Roman"/>
              </a:rPr>
              <a:t>	</a:t>
            </a:r>
            <a:r>
              <a:rPr sz="2200" spc="-55" dirty="0">
                <a:solidFill>
                  <a:srgbClr val="FF0000"/>
                </a:solidFill>
                <a:latin typeface="Georgia"/>
                <a:cs typeface="Georgia"/>
              </a:rPr>
              <a:t>Memory-mapped </a:t>
            </a:r>
            <a:r>
              <a:rPr sz="2200" spc="60" dirty="0">
                <a:solidFill>
                  <a:srgbClr val="FF0000"/>
                </a:solidFill>
                <a:latin typeface="Georgia"/>
                <a:cs typeface="Georgia"/>
              </a:rPr>
              <a:t>I/O</a:t>
            </a:r>
            <a:r>
              <a:rPr sz="2200" spc="90" dirty="0">
                <a:solidFill>
                  <a:srgbClr val="FF0000"/>
                </a:solidFill>
                <a:latin typeface="Georgia"/>
                <a:cs typeface="Georgia"/>
              </a:rPr>
              <a:t> </a:t>
            </a:r>
            <a:r>
              <a:rPr sz="2200" spc="-75" dirty="0">
                <a:solidFill>
                  <a:srgbClr val="FF0000"/>
                </a:solidFill>
                <a:latin typeface="Georgia"/>
                <a:cs typeface="Georgia"/>
              </a:rPr>
              <a:t>addressing</a:t>
            </a:r>
            <a:endParaRPr sz="2200" dirty="0">
              <a:latin typeface="Georgia"/>
              <a:cs typeface="Georgia"/>
            </a:endParaRPr>
          </a:p>
        </p:txBody>
      </p:sp>
      <p:sp>
        <p:nvSpPr>
          <p:cNvPr id="3" name="object 3"/>
          <p:cNvSpPr txBox="1"/>
          <p:nvPr/>
        </p:nvSpPr>
        <p:spPr>
          <a:xfrm>
            <a:off x="1161414" y="3209518"/>
            <a:ext cx="7077075" cy="2006600"/>
          </a:xfrm>
          <a:prstGeom prst="rect">
            <a:avLst/>
          </a:prstGeom>
        </p:spPr>
        <p:txBody>
          <a:bodyPr vert="horz" wrap="square" lIns="0" tIns="12700" rIns="0" bIns="0" rtlCol="0">
            <a:spAutoFit/>
          </a:bodyPr>
          <a:lstStyle/>
          <a:p>
            <a:pPr marL="355600" marR="517525" indent="-342900">
              <a:lnSpc>
                <a:spcPct val="100000"/>
              </a:lnSpc>
              <a:spcBef>
                <a:spcPts val="100"/>
              </a:spcBef>
              <a:tabLst>
                <a:tab pos="348615" algn="l"/>
              </a:tabLst>
            </a:pPr>
            <a:r>
              <a:rPr sz="1800" spc="1405" dirty="0">
                <a:solidFill>
                  <a:srgbClr val="C1F944"/>
                </a:solidFill>
                <a:latin typeface="Wingdings"/>
                <a:cs typeface="Wingdings"/>
              </a:rPr>
              <a:t></a:t>
            </a:r>
            <a:r>
              <a:rPr sz="1800" spc="1405" dirty="0">
                <a:solidFill>
                  <a:srgbClr val="C1F944"/>
                </a:solidFill>
                <a:latin typeface="Times New Roman"/>
                <a:cs typeface="Times New Roman"/>
              </a:rPr>
              <a:t>	</a:t>
            </a:r>
            <a:r>
              <a:rPr sz="2000" spc="-55" dirty="0">
                <a:solidFill>
                  <a:srgbClr val="595959"/>
                </a:solidFill>
                <a:latin typeface="Georgia"/>
                <a:cs typeface="Georgia"/>
              </a:rPr>
              <a:t>Portions </a:t>
            </a:r>
            <a:r>
              <a:rPr sz="2000" spc="-25" dirty="0">
                <a:solidFill>
                  <a:srgbClr val="595959"/>
                </a:solidFill>
                <a:latin typeface="Georgia"/>
                <a:cs typeface="Georgia"/>
              </a:rPr>
              <a:t>of </a:t>
            </a:r>
            <a:r>
              <a:rPr sz="2000" spc="-30" dirty="0">
                <a:solidFill>
                  <a:srgbClr val="595959"/>
                </a:solidFill>
                <a:latin typeface="Georgia"/>
                <a:cs typeface="Georgia"/>
              </a:rPr>
              <a:t>a </a:t>
            </a:r>
            <a:r>
              <a:rPr sz="2000" spc="-55" dirty="0">
                <a:solidFill>
                  <a:srgbClr val="595959"/>
                </a:solidFill>
                <a:latin typeface="Georgia"/>
                <a:cs typeface="Georgia"/>
              </a:rPr>
              <a:t>program’s </a:t>
            </a:r>
            <a:r>
              <a:rPr sz="2000" spc="-75" dirty="0">
                <a:solidFill>
                  <a:srgbClr val="595959"/>
                </a:solidFill>
                <a:latin typeface="Georgia"/>
                <a:cs typeface="Georgia"/>
              </a:rPr>
              <a:t>address </a:t>
            </a:r>
            <a:r>
              <a:rPr sz="2000" spc="-60" dirty="0">
                <a:solidFill>
                  <a:srgbClr val="595959"/>
                </a:solidFill>
                <a:latin typeface="Georgia"/>
                <a:cs typeface="Georgia"/>
              </a:rPr>
              <a:t>space </a:t>
            </a:r>
            <a:r>
              <a:rPr sz="2000" spc="-65" dirty="0">
                <a:solidFill>
                  <a:srgbClr val="595959"/>
                </a:solidFill>
                <a:latin typeface="Georgia"/>
                <a:cs typeface="Georgia"/>
              </a:rPr>
              <a:t>are assigned </a:t>
            </a:r>
            <a:r>
              <a:rPr sz="2000" spc="-45" dirty="0">
                <a:solidFill>
                  <a:srgbClr val="595959"/>
                </a:solidFill>
                <a:latin typeface="Georgia"/>
                <a:cs typeface="Georgia"/>
              </a:rPr>
              <a:t>to </a:t>
            </a:r>
            <a:r>
              <a:rPr sz="2000" spc="-120" dirty="0">
                <a:solidFill>
                  <a:srgbClr val="595959"/>
                </a:solidFill>
                <a:latin typeface="Georgia"/>
                <a:cs typeface="Georgia"/>
              </a:rPr>
              <a:t>I/O  </a:t>
            </a:r>
            <a:r>
              <a:rPr sz="2000" spc="-50" dirty="0">
                <a:solidFill>
                  <a:srgbClr val="595959"/>
                </a:solidFill>
                <a:latin typeface="Georgia"/>
                <a:cs typeface="Georgia"/>
              </a:rPr>
              <a:t>devices</a:t>
            </a:r>
            <a:endParaRPr sz="2000" dirty="0">
              <a:latin typeface="Georgia"/>
              <a:cs typeface="Georgia"/>
            </a:endParaRPr>
          </a:p>
          <a:p>
            <a:pPr marL="355600" marR="999490" indent="-342900">
              <a:lnSpc>
                <a:spcPct val="100000"/>
              </a:lnSpc>
              <a:spcBef>
                <a:spcPts val="600"/>
              </a:spcBef>
              <a:tabLst>
                <a:tab pos="348615" algn="l"/>
              </a:tabLst>
            </a:pPr>
            <a:r>
              <a:rPr sz="1800" spc="1405" dirty="0">
                <a:solidFill>
                  <a:srgbClr val="C1F944"/>
                </a:solidFill>
                <a:latin typeface="Wingdings"/>
                <a:cs typeface="Wingdings"/>
              </a:rPr>
              <a:t></a:t>
            </a:r>
            <a:r>
              <a:rPr sz="1800" spc="1405" dirty="0">
                <a:solidFill>
                  <a:srgbClr val="C1F944"/>
                </a:solidFill>
                <a:latin typeface="Times New Roman"/>
                <a:cs typeface="Times New Roman"/>
              </a:rPr>
              <a:t>	</a:t>
            </a:r>
            <a:r>
              <a:rPr sz="2000" spc="-55" dirty="0">
                <a:solidFill>
                  <a:srgbClr val="595959"/>
                </a:solidFill>
                <a:latin typeface="Georgia"/>
                <a:cs typeface="Georgia"/>
              </a:rPr>
              <a:t>Reads </a:t>
            </a:r>
            <a:r>
              <a:rPr sz="2000" spc="-60" dirty="0">
                <a:solidFill>
                  <a:srgbClr val="595959"/>
                </a:solidFill>
                <a:latin typeface="Georgia"/>
                <a:cs typeface="Georgia"/>
              </a:rPr>
              <a:t>and </a:t>
            </a:r>
            <a:r>
              <a:rPr sz="2000" spc="-55" dirty="0">
                <a:solidFill>
                  <a:srgbClr val="595959"/>
                </a:solidFill>
                <a:latin typeface="Georgia"/>
                <a:cs typeface="Georgia"/>
              </a:rPr>
              <a:t>writes </a:t>
            </a:r>
            <a:r>
              <a:rPr sz="2000" spc="-45" dirty="0">
                <a:solidFill>
                  <a:srgbClr val="595959"/>
                </a:solidFill>
                <a:latin typeface="Georgia"/>
                <a:cs typeface="Georgia"/>
              </a:rPr>
              <a:t>to </a:t>
            </a:r>
            <a:r>
              <a:rPr sz="2000" spc="-70" dirty="0">
                <a:solidFill>
                  <a:srgbClr val="595959"/>
                </a:solidFill>
                <a:latin typeface="Georgia"/>
                <a:cs typeface="Georgia"/>
              </a:rPr>
              <a:t>these </a:t>
            </a:r>
            <a:r>
              <a:rPr sz="2000" spc="-75" dirty="0">
                <a:solidFill>
                  <a:srgbClr val="595959"/>
                </a:solidFill>
                <a:latin typeface="Georgia"/>
                <a:cs typeface="Georgia"/>
              </a:rPr>
              <a:t>addresses </a:t>
            </a:r>
            <a:r>
              <a:rPr sz="2000" spc="-65" dirty="0">
                <a:solidFill>
                  <a:srgbClr val="595959"/>
                </a:solidFill>
                <a:latin typeface="Georgia"/>
                <a:cs typeface="Georgia"/>
              </a:rPr>
              <a:t>are </a:t>
            </a:r>
            <a:r>
              <a:rPr sz="2000" spc="-70" dirty="0">
                <a:solidFill>
                  <a:srgbClr val="595959"/>
                </a:solidFill>
                <a:latin typeface="Georgia"/>
                <a:cs typeface="Georgia"/>
              </a:rPr>
              <a:t>interpreted </a:t>
            </a:r>
            <a:r>
              <a:rPr sz="2000" spc="-335" dirty="0">
                <a:solidFill>
                  <a:srgbClr val="595959"/>
                </a:solidFill>
                <a:latin typeface="Georgia"/>
                <a:cs typeface="Georgia"/>
              </a:rPr>
              <a:t>as  </a:t>
            </a:r>
            <a:r>
              <a:rPr sz="2000" spc="-55" dirty="0">
                <a:solidFill>
                  <a:srgbClr val="595959"/>
                </a:solidFill>
                <a:latin typeface="Georgia"/>
                <a:cs typeface="Georgia"/>
              </a:rPr>
              <a:t>commands </a:t>
            </a:r>
            <a:r>
              <a:rPr sz="2000" spc="-45" dirty="0">
                <a:solidFill>
                  <a:srgbClr val="595959"/>
                </a:solidFill>
                <a:latin typeface="Georgia"/>
                <a:cs typeface="Georgia"/>
              </a:rPr>
              <a:t>to </a:t>
            </a:r>
            <a:r>
              <a:rPr sz="2000" spc="-70" dirty="0">
                <a:solidFill>
                  <a:srgbClr val="595959"/>
                </a:solidFill>
                <a:latin typeface="Georgia"/>
                <a:cs typeface="Georgia"/>
              </a:rPr>
              <a:t>the</a:t>
            </a:r>
            <a:r>
              <a:rPr sz="2000" spc="170" dirty="0">
                <a:solidFill>
                  <a:srgbClr val="595959"/>
                </a:solidFill>
                <a:latin typeface="Georgia"/>
                <a:cs typeface="Georgia"/>
              </a:rPr>
              <a:t> </a:t>
            </a:r>
            <a:r>
              <a:rPr sz="2000" spc="-40" dirty="0">
                <a:solidFill>
                  <a:srgbClr val="595959"/>
                </a:solidFill>
                <a:latin typeface="Georgia"/>
                <a:cs typeface="Georgia"/>
              </a:rPr>
              <a:t>device</a:t>
            </a:r>
            <a:endParaRPr sz="2000" dirty="0">
              <a:latin typeface="Georgia"/>
              <a:cs typeface="Georgia"/>
            </a:endParaRPr>
          </a:p>
          <a:p>
            <a:pPr marL="355600" marR="5080" indent="-342900">
              <a:lnSpc>
                <a:spcPct val="100000"/>
              </a:lnSpc>
              <a:spcBef>
                <a:spcPts val="600"/>
              </a:spcBef>
              <a:tabLst>
                <a:tab pos="348615" algn="l"/>
              </a:tabLst>
            </a:pPr>
            <a:r>
              <a:rPr sz="1800" spc="1405" dirty="0">
                <a:solidFill>
                  <a:srgbClr val="C1F944"/>
                </a:solidFill>
                <a:latin typeface="Wingdings"/>
                <a:cs typeface="Wingdings"/>
              </a:rPr>
              <a:t></a:t>
            </a:r>
            <a:r>
              <a:rPr sz="1800" spc="1405" dirty="0">
                <a:solidFill>
                  <a:srgbClr val="C1F944"/>
                </a:solidFill>
                <a:latin typeface="Times New Roman"/>
                <a:cs typeface="Times New Roman"/>
              </a:rPr>
              <a:t>	</a:t>
            </a:r>
            <a:r>
              <a:rPr sz="2000" spc="-40" dirty="0">
                <a:solidFill>
                  <a:srgbClr val="595959"/>
                </a:solidFill>
                <a:latin typeface="Georgia"/>
                <a:cs typeface="Georgia"/>
              </a:rPr>
              <a:t>These memory </a:t>
            </a:r>
            <a:r>
              <a:rPr sz="2000" spc="-75" dirty="0">
                <a:solidFill>
                  <a:srgbClr val="595959"/>
                </a:solidFill>
                <a:latin typeface="Georgia"/>
                <a:cs typeface="Georgia"/>
              </a:rPr>
              <a:t>addresses </a:t>
            </a:r>
            <a:r>
              <a:rPr sz="2000" spc="-65" dirty="0">
                <a:solidFill>
                  <a:srgbClr val="595959"/>
                </a:solidFill>
                <a:latin typeface="Georgia"/>
                <a:cs typeface="Georgia"/>
              </a:rPr>
              <a:t>are </a:t>
            </a:r>
            <a:r>
              <a:rPr sz="2000" spc="-55" dirty="0">
                <a:solidFill>
                  <a:srgbClr val="595959"/>
                </a:solidFill>
                <a:latin typeface="Georgia"/>
                <a:cs typeface="Georgia"/>
              </a:rPr>
              <a:t>not </a:t>
            </a:r>
            <a:r>
              <a:rPr sz="2000" spc="-50" dirty="0">
                <a:solidFill>
                  <a:srgbClr val="595959"/>
                </a:solidFill>
                <a:latin typeface="Georgia"/>
                <a:cs typeface="Georgia"/>
              </a:rPr>
              <a:t>directly </a:t>
            </a:r>
            <a:r>
              <a:rPr sz="2000" spc="-55" dirty="0">
                <a:solidFill>
                  <a:srgbClr val="595959"/>
                </a:solidFill>
                <a:latin typeface="Georgia"/>
                <a:cs typeface="Georgia"/>
              </a:rPr>
              <a:t>accessible </a:t>
            </a:r>
            <a:r>
              <a:rPr sz="2000" spc="-35" dirty="0">
                <a:solidFill>
                  <a:srgbClr val="595959"/>
                </a:solidFill>
                <a:latin typeface="Georgia"/>
                <a:cs typeface="Georgia"/>
              </a:rPr>
              <a:t>by </a:t>
            </a:r>
            <a:r>
              <a:rPr sz="2000" spc="-70" dirty="0">
                <a:solidFill>
                  <a:srgbClr val="595959"/>
                </a:solidFill>
                <a:latin typeface="Georgia"/>
                <a:cs typeface="Georgia"/>
              </a:rPr>
              <a:t>the </a:t>
            </a:r>
            <a:r>
              <a:rPr sz="2000" spc="-215" dirty="0">
                <a:solidFill>
                  <a:srgbClr val="595959"/>
                </a:solidFill>
                <a:latin typeface="Georgia"/>
                <a:cs typeface="Georgia"/>
              </a:rPr>
              <a:t>user  </a:t>
            </a:r>
            <a:r>
              <a:rPr sz="2000" spc="-65" dirty="0">
                <a:solidFill>
                  <a:srgbClr val="595959"/>
                </a:solidFill>
                <a:latin typeface="Georgia"/>
                <a:cs typeface="Georgia"/>
              </a:rPr>
              <a:t>programs</a:t>
            </a:r>
            <a:endParaRPr sz="2000" dirty="0">
              <a:latin typeface="Georgia"/>
              <a:cs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Programmed I/O</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1600" dirty="0"/>
              <a:t>In the programmed I/O the protocols has to be programmed in the form of routine that runs over the control of the CPU.</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066799" y="1524000"/>
            <a:ext cx="6282995" cy="4267200"/>
          </a:xfrm>
          <a:prstGeom prst="rect">
            <a:avLst/>
          </a:prstGeom>
        </p:spPr>
      </p:pic>
    </p:spTree>
    <p:extLst>
      <p:ext uri="{BB962C8B-B14F-4D97-AF65-F5344CB8AC3E}">
        <p14:creationId xmlns:p14="http://schemas.microsoft.com/office/powerpoint/2010/main" val="1050713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560" rIns="0" bIns="0" rtlCol="0">
            <a:spAutoFit/>
          </a:bodyPr>
          <a:lstStyle/>
          <a:p>
            <a:pPr marL="2044700" marR="5080" indent="-2027555">
              <a:lnSpc>
                <a:spcPts val="4900"/>
              </a:lnSpc>
              <a:spcBef>
                <a:spcPts val="280"/>
              </a:spcBef>
            </a:pPr>
            <a:r>
              <a:rPr sz="4100" spc="-5" dirty="0"/>
              <a:t>Communication with</a:t>
            </a:r>
            <a:r>
              <a:rPr sz="4100" spc="-65" dirty="0"/>
              <a:t> </a:t>
            </a:r>
            <a:r>
              <a:rPr sz="4100" spc="-5" dirty="0"/>
              <a:t>the  Processor</a:t>
            </a:r>
            <a:endParaRPr sz="4100"/>
          </a:p>
        </p:txBody>
      </p:sp>
      <p:sp>
        <p:nvSpPr>
          <p:cNvPr id="3" name="object 3"/>
          <p:cNvSpPr txBox="1"/>
          <p:nvPr/>
        </p:nvSpPr>
        <p:spPr>
          <a:xfrm>
            <a:off x="818514" y="2736276"/>
            <a:ext cx="7340600" cy="3204210"/>
          </a:xfrm>
          <a:prstGeom prst="rect">
            <a:avLst/>
          </a:prstGeom>
        </p:spPr>
        <p:txBody>
          <a:bodyPr vert="horz" wrap="square" lIns="0" tIns="28575" rIns="0" bIns="0" rtlCol="0">
            <a:spAutoFit/>
          </a:bodyPr>
          <a:lstStyle/>
          <a:p>
            <a:pPr marL="12700">
              <a:lnSpc>
                <a:spcPct val="100000"/>
              </a:lnSpc>
              <a:spcBef>
                <a:spcPts val="225"/>
              </a:spcBef>
              <a:tabLst>
                <a:tab pos="354965" algn="l"/>
              </a:tabLst>
            </a:pPr>
            <a:r>
              <a:rPr sz="1800" spc="1405" dirty="0">
                <a:solidFill>
                  <a:srgbClr val="80B606"/>
                </a:solidFill>
                <a:latin typeface="Wingdings"/>
                <a:cs typeface="Wingdings"/>
              </a:rPr>
              <a:t></a:t>
            </a:r>
            <a:r>
              <a:rPr sz="1800" spc="1405" dirty="0">
                <a:solidFill>
                  <a:srgbClr val="80B606"/>
                </a:solidFill>
                <a:latin typeface="Times New Roman"/>
                <a:cs typeface="Times New Roman"/>
              </a:rPr>
              <a:t>	</a:t>
            </a:r>
            <a:r>
              <a:rPr sz="2000" spc="20" dirty="0">
                <a:solidFill>
                  <a:srgbClr val="595959"/>
                </a:solidFill>
                <a:latin typeface="Georgia"/>
                <a:cs typeface="Georgia"/>
              </a:rPr>
              <a:t>Two </a:t>
            </a:r>
            <a:r>
              <a:rPr sz="2000" spc="-65" dirty="0">
                <a:solidFill>
                  <a:srgbClr val="595959"/>
                </a:solidFill>
                <a:latin typeface="Georgia"/>
                <a:cs typeface="Georgia"/>
              </a:rPr>
              <a:t>methods</a:t>
            </a:r>
            <a:endParaRPr sz="2000" dirty="0">
              <a:latin typeface="Georgia"/>
              <a:cs typeface="Georgia"/>
            </a:endParaRPr>
          </a:p>
          <a:p>
            <a:pPr marL="355600">
              <a:lnSpc>
                <a:spcPct val="100000"/>
              </a:lnSpc>
              <a:spcBef>
                <a:spcPts val="120"/>
              </a:spcBef>
              <a:tabLst>
                <a:tab pos="691515" algn="l"/>
              </a:tabLst>
            </a:pPr>
            <a:r>
              <a:rPr sz="1700" spc="1345" dirty="0">
                <a:solidFill>
                  <a:srgbClr val="C1F944"/>
                </a:solidFill>
                <a:latin typeface="Wingdings"/>
                <a:cs typeface="Wingdings"/>
              </a:rPr>
              <a:t></a:t>
            </a:r>
            <a:r>
              <a:rPr sz="1700" spc="1345" dirty="0">
                <a:solidFill>
                  <a:srgbClr val="C1F944"/>
                </a:solidFill>
                <a:latin typeface="Times New Roman"/>
                <a:cs typeface="Times New Roman"/>
              </a:rPr>
              <a:t>	</a:t>
            </a:r>
            <a:r>
              <a:rPr sz="1900" spc="-40" dirty="0">
                <a:solidFill>
                  <a:srgbClr val="FF0000"/>
                </a:solidFill>
                <a:latin typeface="Georgia"/>
                <a:cs typeface="Georgia"/>
              </a:rPr>
              <a:t>Polling</a:t>
            </a:r>
            <a:endParaRPr sz="1900" dirty="0">
              <a:latin typeface="Georgia"/>
              <a:cs typeface="Georgia"/>
            </a:endParaRPr>
          </a:p>
          <a:p>
            <a:pPr marL="1040765" marR="173990" indent="-342900">
              <a:lnSpc>
                <a:spcPct val="78400"/>
              </a:lnSpc>
              <a:spcBef>
                <a:spcPts val="600"/>
              </a:spcBef>
              <a:tabLst>
                <a:tab pos="1047115" algn="l"/>
              </a:tabLst>
            </a:pPr>
            <a:r>
              <a:rPr sz="1500" spc="1220" dirty="0">
                <a:solidFill>
                  <a:srgbClr val="80B606"/>
                </a:solidFill>
                <a:latin typeface="Wingdings"/>
                <a:cs typeface="Wingdings"/>
              </a:rPr>
              <a:t></a:t>
            </a:r>
            <a:r>
              <a:rPr sz="1500" spc="1220" dirty="0">
                <a:solidFill>
                  <a:srgbClr val="80B606"/>
                </a:solidFill>
                <a:latin typeface="Times New Roman"/>
                <a:cs typeface="Times New Roman"/>
              </a:rPr>
              <a:t>		</a:t>
            </a:r>
            <a:r>
              <a:rPr sz="1700" spc="-10" dirty="0">
                <a:solidFill>
                  <a:srgbClr val="595959"/>
                </a:solidFill>
                <a:latin typeface="Georgia"/>
                <a:cs typeface="Georgia"/>
              </a:rPr>
              <a:t>Device </a:t>
            </a:r>
            <a:r>
              <a:rPr sz="1700" spc="-65" dirty="0">
                <a:solidFill>
                  <a:srgbClr val="595959"/>
                </a:solidFill>
                <a:latin typeface="Georgia"/>
                <a:cs typeface="Georgia"/>
              </a:rPr>
              <a:t>status </a:t>
            </a:r>
            <a:r>
              <a:rPr sz="1700" spc="-70" dirty="0">
                <a:solidFill>
                  <a:srgbClr val="595959"/>
                </a:solidFill>
                <a:latin typeface="Georgia"/>
                <a:cs typeface="Georgia"/>
              </a:rPr>
              <a:t>bits </a:t>
            </a:r>
            <a:r>
              <a:rPr sz="1700" spc="-60" dirty="0">
                <a:solidFill>
                  <a:srgbClr val="595959"/>
                </a:solidFill>
                <a:latin typeface="Georgia"/>
                <a:cs typeface="Georgia"/>
              </a:rPr>
              <a:t>are </a:t>
            </a:r>
            <a:r>
              <a:rPr sz="1700" spc="-35" dirty="0">
                <a:solidFill>
                  <a:srgbClr val="595959"/>
                </a:solidFill>
                <a:latin typeface="Georgia"/>
                <a:cs typeface="Georgia"/>
              </a:rPr>
              <a:t>periodically </a:t>
            </a:r>
            <a:r>
              <a:rPr sz="1700" spc="-40" dirty="0">
                <a:solidFill>
                  <a:srgbClr val="595959"/>
                </a:solidFill>
                <a:latin typeface="Georgia"/>
                <a:cs typeface="Georgia"/>
              </a:rPr>
              <a:t>checked </a:t>
            </a:r>
            <a:r>
              <a:rPr sz="1700" spc="-35" dirty="0">
                <a:solidFill>
                  <a:srgbClr val="595959"/>
                </a:solidFill>
                <a:latin typeface="Georgia"/>
                <a:cs typeface="Georgia"/>
              </a:rPr>
              <a:t>to </a:t>
            </a:r>
            <a:r>
              <a:rPr sz="1700" spc="-60" dirty="0">
                <a:solidFill>
                  <a:srgbClr val="595959"/>
                </a:solidFill>
                <a:latin typeface="Georgia"/>
                <a:cs typeface="Georgia"/>
              </a:rPr>
              <a:t>see </a:t>
            </a:r>
            <a:r>
              <a:rPr sz="1700" spc="-35" dirty="0">
                <a:solidFill>
                  <a:srgbClr val="595959"/>
                </a:solidFill>
                <a:latin typeface="Georgia"/>
                <a:cs typeface="Georgia"/>
              </a:rPr>
              <a:t>if </a:t>
            </a:r>
            <a:r>
              <a:rPr sz="1700" spc="-50" dirty="0">
                <a:solidFill>
                  <a:srgbClr val="595959"/>
                </a:solidFill>
                <a:latin typeface="Georgia"/>
                <a:cs typeface="Georgia"/>
              </a:rPr>
              <a:t>it </a:t>
            </a:r>
            <a:r>
              <a:rPr sz="1700" spc="-55" dirty="0">
                <a:solidFill>
                  <a:srgbClr val="595959"/>
                </a:solidFill>
                <a:latin typeface="Georgia"/>
                <a:cs typeface="Georgia"/>
              </a:rPr>
              <a:t>is time </a:t>
            </a:r>
            <a:r>
              <a:rPr sz="1700" spc="-45" dirty="0">
                <a:solidFill>
                  <a:srgbClr val="595959"/>
                </a:solidFill>
                <a:latin typeface="Georgia"/>
                <a:cs typeface="Georgia"/>
              </a:rPr>
              <a:t>for </a:t>
            </a:r>
            <a:r>
              <a:rPr sz="1700" spc="-60" dirty="0">
                <a:solidFill>
                  <a:srgbClr val="595959"/>
                </a:solidFill>
                <a:latin typeface="Georgia"/>
                <a:cs typeface="Georgia"/>
              </a:rPr>
              <a:t>the  </a:t>
            </a:r>
            <a:r>
              <a:rPr sz="1700" spc="-50" dirty="0">
                <a:solidFill>
                  <a:srgbClr val="595959"/>
                </a:solidFill>
                <a:latin typeface="Georgia"/>
                <a:cs typeface="Georgia"/>
              </a:rPr>
              <a:t>next </a:t>
            </a:r>
            <a:r>
              <a:rPr sz="1700" spc="45" dirty="0">
                <a:solidFill>
                  <a:srgbClr val="595959"/>
                </a:solidFill>
                <a:latin typeface="Georgia"/>
                <a:cs typeface="Georgia"/>
              </a:rPr>
              <a:t>I/O</a:t>
            </a:r>
            <a:r>
              <a:rPr sz="1700" spc="85" dirty="0">
                <a:solidFill>
                  <a:srgbClr val="595959"/>
                </a:solidFill>
                <a:latin typeface="Georgia"/>
                <a:cs typeface="Georgia"/>
              </a:rPr>
              <a:t> </a:t>
            </a:r>
            <a:r>
              <a:rPr sz="1700" spc="-45" dirty="0">
                <a:solidFill>
                  <a:srgbClr val="595959"/>
                </a:solidFill>
                <a:latin typeface="Georgia"/>
                <a:cs typeface="Georgia"/>
              </a:rPr>
              <a:t>operation</a:t>
            </a:r>
            <a:endParaRPr sz="1700" dirty="0">
              <a:latin typeface="Georgia"/>
              <a:cs typeface="Georgia"/>
            </a:endParaRPr>
          </a:p>
          <a:p>
            <a:pPr marL="355600">
              <a:lnSpc>
                <a:spcPct val="100000"/>
              </a:lnSpc>
              <a:spcBef>
                <a:spcPts val="220"/>
              </a:spcBef>
              <a:tabLst>
                <a:tab pos="691515" algn="l"/>
              </a:tabLst>
            </a:pPr>
            <a:r>
              <a:rPr sz="1700" spc="1345" dirty="0">
                <a:solidFill>
                  <a:srgbClr val="C1F944"/>
                </a:solidFill>
                <a:latin typeface="Wingdings"/>
                <a:cs typeface="Wingdings"/>
              </a:rPr>
              <a:t></a:t>
            </a:r>
            <a:r>
              <a:rPr sz="1700" spc="1345" dirty="0">
                <a:solidFill>
                  <a:srgbClr val="C1F944"/>
                </a:solidFill>
                <a:latin typeface="Times New Roman"/>
                <a:cs typeface="Times New Roman"/>
              </a:rPr>
              <a:t>	</a:t>
            </a:r>
            <a:r>
              <a:rPr sz="1900" spc="-75" dirty="0">
                <a:solidFill>
                  <a:srgbClr val="FF0000"/>
                </a:solidFill>
                <a:latin typeface="Georgia"/>
                <a:cs typeface="Georgia"/>
              </a:rPr>
              <a:t>Interrupt-driven</a:t>
            </a:r>
            <a:r>
              <a:rPr sz="1900" spc="-15" dirty="0">
                <a:solidFill>
                  <a:srgbClr val="FF0000"/>
                </a:solidFill>
                <a:latin typeface="Georgia"/>
                <a:cs typeface="Georgia"/>
              </a:rPr>
              <a:t> </a:t>
            </a:r>
            <a:r>
              <a:rPr sz="1900" spc="50" dirty="0">
                <a:solidFill>
                  <a:srgbClr val="FF0000"/>
                </a:solidFill>
                <a:latin typeface="Georgia"/>
                <a:cs typeface="Georgia"/>
              </a:rPr>
              <a:t>I/O</a:t>
            </a:r>
            <a:endParaRPr sz="1900" dirty="0">
              <a:latin typeface="Georgia"/>
              <a:cs typeface="Georgia"/>
            </a:endParaRPr>
          </a:p>
          <a:p>
            <a:pPr marL="698500">
              <a:lnSpc>
                <a:spcPct val="100000"/>
              </a:lnSpc>
              <a:spcBef>
                <a:spcPts val="160"/>
              </a:spcBef>
              <a:tabLst>
                <a:tab pos="1047115" algn="l"/>
              </a:tabLst>
            </a:pPr>
            <a:r>
              <a:rPr sz="1500" spc="1220" dirty="0">
                <a:solidFill>
                  <a:srgbClr val="80B606"/>
                </a:solidFill>
                <a:latin typeface="Wingdings"/>
                <a:cs typeface="Wingdings"/>
              </a:rPr>
              <a:t></a:t>
            </a:r>
            <a:r>
              <a:rPr sz="1500" spc="1220" dirty="0">
                <a:solidFill>
                  <a:srgbClr val="80B606"/>
                </a:solidFill>
                <a:latin typeface="Times New Roman"/>
                <a:cs typeface="Times New Roman"/>
              </a:rPr>
              <a:t>	</a:t>
            </a:r>
            <a:r>
              <a:rPr sz="1700" spc="-10" dirty="0">
                <a:solidFill>
                  <a:srgbClr val="595959"/>
                </a:solidFill>
                <a:latin typeface="Georgia"/>
                <a:cs typeface="Georgia"/>
              </a:rPr>
              <a:t>Device </a:t>
            </a:r>
            <a:r>
              <a:rPr sz="1700" spc="-55" dirty="0">
                <a:solidFill>
                  <a:srgbClr val="595959"/>
                </a:solidFill>
                <a:latin typeface="Georgia"/>
                <a:cs typeface="Georgia"/>
              </a:rPr>
              <a:t>delivers </a:t>
            </a:r>
            <a:r>
              <a:rPr sz="1700" spc="-60" dirty="0">
                <a:solidFill>
                  <a:srgbClr val="595959"/>
                </a:solidFill>
                <a:latin typeface="Georgia"/>
                <a:cs typeface="Georgia"/>
              </a:rPr>
              <a:t>interrupt </a:t>
            </a:r>
            <a:r>
              <a:rPr sz="1700" spc="-35" dirty="0">
                <a:solidFill>
                  <a:srgbClr val="595959"/>
                </a:solidFill>
                <a:latin typeface="Georgia"/>
                <a:cs typeface="Georgia"/>
              </a:rPr>
              <a:t>to </a:t>
            </a:r>
            <a:r>
              <a:rPr sz="1700" spc="-60" dirty="0">
                <a:solidFill>
                  <a:srgbClr val="595959"/>
                </a:solidFill>
                <a:latin typeface="Georgia"/>
                <a:cs typeface="Georgia"/>
              </a:rPr>
              <a:t>the </a:t>
            </a:r>
            <a:r>
              <a:rPr sz="1700" spc="65" dirty="0">
                <a:solidFill>
                  <a:srgbClr val="595959"/>
                </a:solidFill>
                <a:latin typeface="Georgia"/>
                <a:cs typeface="Georgia"/>
              </a:rPr>
              <a:t>CPU </a:t>
            </a:r>
            <a:r>
              <a:rPr sz="1700" spc="-35" dirty="0">
                <a:solidFill>
                  <a:srgbClr val="595959"/>
                </a:solidFill>
                <a:latin typeface="Georgia"/>
                <a:cs typeface="Georgia"/>
              </a:rPr>
              <a:t>when </a:t>
            </a:r>
            <a:r>
              <a:rPr sz="1700" spc="-50" dirty="0">
                <a:solidFill>
                  <a:srgbClr val="595959"/>
                </a:solidFill>
                <a:latin typeface="Georgia"/>
                <a:cs typeface="Georgia"/>
              </a:rPr>
              <a:t>it </a:t>
            </a:r>
            <a:r>
              <a:rPr sz="1700" spc="-65" dirty="0">
                <a:solidFill>
                  <a:srgbClr val="595959"/>
                </a:solidFill>
                <a:latin typeface="Georgia"/>
                <a:cs typeface="Georgia"/>
              </a:rPr>
              <a:t>requires</a:t>
            </a:r>
            <a:r>
              <a:rPr sz="1700" spc="90" dirty="0">
                <a:solidFill>
                  <a:srgbClr val="595959"/>
                </a:solidFill>
                <a:latin typeface="Georgia"/>
                <a:cs typeface="Georgia"/>
              </a:rPr>
              <a:t> </a:t>
            </a:r>
            <a:r>
              <a:rPr sz="1700" spc="-50" dirty="0">
                <a:solidFill>
                  <a:srgbClr val="595959"/>
                </a:solidFill>
                <a:latin typeface="Georgia"/>
                <a:cs typeface="Georgia"/>
              </a:rPr>
              <a:t>attention</a:t>
            </a:r>
            <a:endParaRPr sz="1700" dirty="0">
              <a:latin typeface="Georgia"/>
              <a:cs typeface="Georgia"/>
            </a:endParaRPr>
          </a:p>
          <a:p>
            <a:pPr marL="1040765" marR="5080" indent="-342900">
              <a:lnSpc>
                <a:spcPct val="78400"/>
              </a:lnSpc>
              <a:spcBef>
                <a:spcPts val="600"/>
              </a:spcBef>
              <a:tabLst>
                <a:tab pos="1047115" algn="l"/>
              </a:tabLst>
            </a:pPr>
            <a:r>
              <a:rPr sz="1500" spc="1220" dirty="0">
                <a:solidFill>
                  <a:srgbClr val="80B606"/>
                </a:solidFill>
                <a:latin typeface="Wingdings"/>
                <a:cs typeface="Wingdings"/>
              </a:rPr>
              <a:t></a:t>
            </a:r>
            <a:r>
              <a:rPr sz="1500" spc="1220" dirty="0">
                <a:solidFill>
                  <a:srgbClr val="80B606"/>
                </a:solidFill>
                <a:latin typeface="Times New Roman"/>
                <a:cs typeface="Times New Roman"/>
              </a:rPr>
              <a:t>		</a:t>
            </a:r>
            <a:r>
              <a:rPr sz="1700" spc="-65" dirty="0">
                <a:solidFill>
                  <a:srgbClr val="595959"/>
                </a:solidFill>
                <a:latin typeface="Georgia"/>
                <a:cs typeface="Georgia"/>
              </a:rPr>
              <a:t>Interrupts </a:t>
            </a:r>
            <a:r>
              <a:rPr sz="1700" spc="-60" dirty="0">
                <a:solidFill>
                  <a:srgbClr val="595959"/>
                </a:solidFill>
                <a:latin typeface="Georgia"/>
                <a:cs typeface="Georgia"/>
              </a:rPr>
              <a:t>are </a:t>
            </a:r>
            <a:r>
              <a:rPr sz="1700" spc="-35" dirty="0">
                <a:solidFill>
                  <a:srgbClr val="595959"/>
                </a:solidFill>
                <a:latin typeface="Georgia"/>
                <a:cs typeface="Georgia"/>
              </a:rPr>
              <a:t>like </a:t>
            </a:r>
            <a:r>
              <a:rPr sz="1700" spc="-45" dirty="0">
                <a:solidFill>
                  <a:srgbClr val="595959"/>
                </a:solidFill>
                <a:latin typeface="Georgia"/>
                <a:cs typeface="Georgia"/>
              </a:rPr>
              <a:t>exceptions </a:t>
            </a:r>
            <a:r>
              <a:rPr sz="1700" spc="-50" dirty="0">
                <a:solidFill>
                  <a:srgbClr val="595959"/>
                </a:solidFill>
                <a:latin typeface="Georgia"/>
                <a:cs typeface="Georgia"/>
              </a:rPr>
              <a:t>except </a:t>
            </a:r>
            <a:r>
              <a:rPr sz="1700" spc="-60" dirty="0">
                <a:solidFill>
                  <a:srgbClr val="595959"/>
                </a:solidFill>
                <a:latin typeface="Georgia"/>
                <a:cs typeface="Georgia"/>
              </a:rPr>
              <a:t>that </a:t>
            </a:r>
            <a:r>
              <a:rPr sz="1700" spc="-35" dirty="0">
                <a:solidFill>
                  <a:srgbClr val="595959"/>
                </a:solidFill>
                <a:latin typeface="Georgia"/>
                <a:cs typeface="Georgia"/>
              </a:rPr>
              <a:t>they </a:t>
            </a:r>
            <a:r>
              <a:rPr sz="1700" spc="-60" dirty="0">
                <a:solidFill>
                  <a:srgbClr val="595959"/>
                </a:solidFill>
                <a:latin typeface="Georgia"/>
                <a:cs typeface="Georgia"/>
              </a:rPr>
              <a:t>are </a:t>
            </a:r>
            <a:r>
              <a:rPr sz="1700" spc="-50" dirty="0">
                <a:solidFill>
                  <a:srgbClr val="595959"/>
                </a:solidFill>
                <a:latin typeface="Georgia"/>
                <a:cs typeface="Georgia"/>
              </a:rPr>
              <a:t>not </a:t>
            </a:r>
            <a:r>
              <a:rPr sz="1700" spc="-45" dirty="0">
                <a:solidFill>
                  <a:srgbClr val="595959"/>
                </a:solidFill>
                <a:latin typeface="Georgia"/>
                <a:cs typeface="Georgia"/>
              </a:rPr>
              <a:t>associated </a:t>
            </a:r>
            <a:r>
              <a:rPr sz="1700" spc="-30" dirty="0">
                <a:solidFill>
                  <a:srgbClr val="595959"/>
                </a:solidFill>
                <a:latin typeface="Georgia"/>
                <a:cs typeface="Georgia"/>
              </a:rPr>
              <a:t>with  </a:t>
            </a:r>
            <a:r>
              <a:rPr sz="1700" spc="-25" dirty="0">
                <a:solidFill>
                  <a:srgbClr val="595959"/>
                </a:solidFill>
                <a:latin typeface="Georgia"/>
                <a:cs typeface="Georgia"/>
              </a:rPr>
              <a:t>any</a:t>
            </a:r>
            <a:r>
              <a:rPr sz="1700" spc="15" dirty="0">
                <a:solidFill>
                  <a:srgbClr val="595959"/>
                </a:solidFill>
                <a:latin typeface="Georgia"/>
                <a:cs typeface="Georgia"/>
              </a:rPr>
              <a:t> </a:t>
            </a:r>
            <a:r>
              <a:rPr sz="1700" spc="-50" dirty="0">
                <a:solidFill>
                  <a:srgbClr val="595959"/>
                </a:solidFill>
                <a:latin typeface="Georgia"/>
                <a:cs typeface="Georgia"/>
              </a:rPr>
              <a:t>instruction</a:t>
            </a:r>
            <a:endParaRPr sz="1700" dirty="0">
              <a:latin typeface="Georgia"/>
              <a:cs typeface="Georgia"/>
            </a:endParaRPr>
          </a:p>
          <a:p>
            <a:pPr marL="1040765" marR="162560" indent="-342900">
              <a:lnSpc>
                <a:spcPct val="78400"/>
              </a:lnSpc>
              <a:spcBef>
                <a:spcPts val="700"/>
              </a:spcBef>
              <a:tabLst>
                <a:tab pos="1047115" algn="l"/>
              </a:tabLst>
            </a:pPr>
            <a:r>
              <a:rPr sz="1500" spc="1220" dirty="0">
                <a:solidFill>
                  <a:srgbClr val="80B606"/>
                </a:solidFill>
                <a:latin typeface="Wingdings"/>
                <a:cs typeface="Wingdings"/>
              </a:rPr>
              <a:t></a:t>
            </a:r>
            <a:r>
              <a:rPr sz="1500" spc="1220" dirty="0">
                <a:solidFill>
                  <a:srgbClr val="80B606"/>
                </a:solidFill>
                <a:latin typeface="Times New Roman"/>
                <a:cs typeface="Times New Roman"/>
              </a:rPr>
              <a:t>		</a:t>
            </a:r>
            <a:r>
              <a:rPr sz="1700" spc="65" dirty="0">
                <a:solidFill>
                  <a:srgbClr val="595959"/>
                </a:solidFill>
                <a:latin typeface="Georgia"/>
                <a:cs typeface="Georgia"/>
              </a:rPr>
              <a:t>CPU </a:t>
            </a:r>
            <a:r>
              <a:rPr sz="1700" spc="-40" dirty="0">
                <a:solidFill>
                  <a:srgbClr val="595959"/>
                </a:solidFill>
                <a:latin typeface="Georgia"/>
                <a:cs typeface="Georgia"/>
              </a:rPr>
              <a:t>can </a:t>
            </a:r>
            <a:r>
              <a:rPr sz="1700" spc="-35" dirty="0">
                <a:solidFill>
                  <a:srgbClr val="595959"/>
                </a:solidFill>
                <a:latin typeface="Georgia"/>
                <a:cs typeface="Georgia"/>
              </a:rPr>
              <a:t>check </a:t>
            </a:r>
            <a:r>
              <a:rPr sz="1700" spc="-55" dirty="0">
                <a:solidFill>
                  <a:srgbClr val="595959"/>
                </a:solidFill>
                <a:latin typeface="Georgia"/>
                <a:cs typeface="Georgia"/>
              </a:rPr>
              <a:t>before starting </a:t>
            </a:r>
            <a:r>
              <a:rPr sz="1700" spc="-25" dirty="0">
                <a:solidFill>
                  <a:srgbClr val="595959"/>
                </a:solidFill>
                <a:latin typeface="Georgia"/>
                <a:cs typeface="Georgia"/>
              </a:rPr>
              <a:t>a </a:t>
            </a:r>
            <a:r>
              <a:rPr sz="1700" spc="-35" dirty="0">
                <a:solidFill>
                  <a:srgbClr val="595959"/>
                </a:solidFill>
                <a:latin typeface="Georgia"/>
                <a:cs typeface="Georgia"/>
              </a:rPr>
              <a:t>new </a:t>
            </a:r>
            <a:r>
              <a:rPr sz="1700" spc="-50" dirty="0">
                <a:solidFill>
                  <a:srgbClr val="595959"/>
                </a:solidFill>
                <a:latin typeface="Georgia"/>
                <a:cs typeface="Georgia"/>
              </a:rPr>
              <a:t>instruction </a:t>
            </a:r>
            <a:r>
              <a:rPr sz="1700" spc="-35" dirty="0">
                <a:solidFill>
                  <a:srgbClr val="595959"/>
                </a:solidFill>
                <a:latin typeface="Georgia"/>
                <a:cs typeface="Georgia"/>
              </a:rPr>
              <a:t>if </a:t>
            </a:r>
            <a:r>
              <a:rPr sz="1700" spc="-50" dirty="0">
                <a:solidFill>
                  <a:srgbClr val="595959"/>
                </a:solidFill>
                <a:latin typeface="Georgia"/>
                <a:cs typeface="Georgia"/>
              </a:rPr>
              <a:t>an </a:t>
            </a:r>
            <a:r>
              <a:rPr sz="1700" spc="-60" dirty="0">
                <a:solidFill>
                  <a:srgbClr val="595959"/>
                </a:solidFill>
                <a:latin typeface="Georgia"/>
                <a:cs typeface="Georgia"/>
              </a:rPr>
              <a:t>interrupt </a:t>
            </a:r>
            <a:r>
              <a:rPr sz="1700" spc="-55" dirty="0">
                <a:solidFill>
                  <a:srgbClr val="595959"/>
                </a:solidFill>
                <a:latin typeface="Georgia"/>
                <a:cs typeface="Georgia"/>
              </a:rPr>
              <a:t>has  </a:t>
            </a:r>
            <a:r>
              <a:rPr sz="1700" spc="-60" dirty="0">
                <a:solidFill>
                  <a:srgbClr val="595959"/>
                </a:solidFill>
                <a:latin typeface="Georgia"/>
                <a:cs typeface="Georgia"/>
              </a:rPr>
              <a:t>been</a:t>
            </a:r>
            <a:r>
              <a:rPr sz="1700" spc="15" dirty="0">
                <a:solidFill>
                  <a:srgbClr val="595959"/>
                </a:solidFill>
                <a:latin typeface="Georgia"/>
                <a:cs typeface="Georgia"/>
              </a:rPr>
              <a:t> </a:t>
            </a:r>
            <a:r>
              <a:rPr sz="1700" spc="-55" dirty="0">
                <a:solidFill>
                  <a:srgbClr val="595959"/>
                </a:solidFill>
                <a:latin typeface="Georgia"/>
                <a:cs typeface="Georgia"/>
              </a:rPr>
              <a:t>delivered</a:t>
            </a:r>
            <a:endParaRPr sz="1700" dirty="0">
              <a:latin typeface="Georgia"/>
              <a:cs typeface="Georgia"/>
            </a:endParaRPr>
          </a:p>
          <a:p>
            <a:pPr marL="1040765" marR="1247140" indent="-342900">
              <a:lnSpc>
                <a:spcPts val="1700"/>
              </a:lnSpc>
              <a:spcBef>
                <a:spcPts val="500"/>
              </a:spcBef>
              <a:tabLst>
                <a:tab pos="1047115" algn="l"/>
              </a:tabLst>
            </a:pPr>
            <a:r>
              <a:rPr sz="1500" spc="1220" dirty="0">
                <a:solidFill>
                  <a:srgbClr val="80B606"/>
                </a:solidFill>
                <a:latin typeface="Wingdings"/>
                <a:cs typeface="Wingdings"/>
              </a:rPr>
              <a:t></a:t>
            </a:r>
            <a:r>
              <a:rPr sz="1500" spc="1220" dirty="0">
                <a:solidFill>
                  <a:srgbClr val="80B606"/>
                </a:solidFill>
                <a:latin typeface="Times New Roman"/>
                <a:cs typeface="Times New Roman"/>
              </a:rPr>
              <a:t>		</a:t>
            </a:r>
            <a:r>
              <a:rPr sz="1700" spc="-60" dirty="0">
                <a:solidFill>
                  <a:srgbClr val="595959"/>
                </a:solidFill>
                <a:latin typeface="Georgia"/>
                <a:cs typeface="Georgia"/>
              </a:rPr>
              <a:t>Interrupt-handling: </a:t>
            </a:r>
            <a:r>
              <a:rPr sz="1700" spc="10" dirty="0">
                <a:solidFill>
                  <a:srgbClr val="595959"/>
                </a:solidFill>
                <a:latin typeface="Georgia"/>
                <a:cs typeface="Georgia"/>
              </a:rPr>
              <a:t>Can </a:t>
            </a:r>
            <a:r>
              <a:rPr sz="1700" spc="-65" dirty="0">
                <a:solidFill>
                  <a:srgbClr val="595959"/>
                </a:solidFill>
                <a:latin typeface="Georgia"/>
                <a:cs typeface="Georgia"/>
              </a:rPr>
              <a:t>be </a:t>
            </a:r>
            <a:r>
              <a:rPr sz="1700" spc="-45" dirty="0">
                <a:solidFill>
                  <a:srgbClr val="595959"/>
                </a:solidFill>
                <a:latin typeface="Georgia"/>
                <a:cs typeface="Georgia"/>
              </a:rPr>
              <a:t>vectored or </a:t>
            </a:r>
            <a:r>
              <a:rPr sz="1700" spc="-40" dirty="0">
                <a:solidFill>
                  <a:srgbClr val="595959"/>
                </a:solidFill>
                <a:latin typeface="Georgia"/>
                <a:cs typeface="Georgia"/>
              </a:rPr>
              <a:t>can </a:t>
            </a:r>
            <a:r>
              <a:rPr sz="1700" spc="-55" dirty="0">
                <a:solidFill>
                  <a:srgbClr val="595959"/>
                </a:solidFill>
                <a:latin typeface="Georgia"/>
                <a:cs typeface="Georgia"/>
              </a:rPr>
              <a:t>use </a:t>
            </a:r>
            <a:r>
              <a:rPr sz="1700" spc="-25" dirty="0">
                <a:solidFill>
                  <a:srgbClr val="595959"/>
                </a:solidFill>
                <a:latin typeface="Georgia"/>
                <a:cs typeface="Georgia"/>
              </a:rPr>
              <a:t>a </a:t>
            </a:r>
            <a:r>
              <a:rPr sz="1700" spc="-15" dirty="0">
                <a:solidFill>
                  <a:srgbClr val="595959"/>
                </a:solidFill>
                <a:latin typeface="Georgia"/>
                <a:cs typeface="Georgia"/>
              </a:rPr>
              <a:t>Cause  </a:t>
            </a:r>
            <a:r>
              <a:rPr sz="1700" spc="-65" dirty="0">
                <a:solidFill>
                  <a:srgbClr val="595959"/>
                </a:solidFill>
                <a:latin typeface="Georgia"/>
                <a:cs typeface="Georgia"/>
              </a:rPr>
              <a:t>register</a:t>
            </a:r>
            <a:endParaRPr sz="1700" dirty="0">
              <a:latin typeface="Georgia"/>
              <a:cs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9785" y="553427"/>
            <a:ext cx="2829560" cy="726440"/>
          </a:xfrm>
          <a:prstGeom prst="rect">
            <a:avLst/>
          </a:prstGeom>
        </p:spPr>
        <p:txBody>
          <a:bodyPr vert="horz" wrap="square" lIns="0" tIns="12700" rIns="0" bIns="0" rtlCol="0">
            <a:spAutoFit/>
          </a:bodyPr>
          <a:lstStyle/>
          <a:p>
            <a:pPr marL="12700">
              <a:lnSpc>
                <a:spcPct val="100000"/>
              </a:lnSpc>
              <a:spcBef>
                <a:spcPts val="100"/>
              </a:spcBef>
            </a:pPr>
            <a:r>
              <a:rPr sz="4600" spc="-5" dirty="0"/>
              <a:t>Overview</a:t>
            </a:r>
            <a:endParaRPr sz="4600"/>
          </a:p>
        </p:txBody>
      </p:sp>
      <p:sp>
        <p:nvSpPr>
          <p:cNvPr id="3" name="object 3"/>
          <p:cNvSpPr txBox="1"/>
          <p:nvPr/>
        </p:nvSpPr>
        <p:spPr>
          <a:xfrm>
            <a:off x="762000" y="1752600"/>
            <a:ext cx="6557645" cy="2125980"/>
          </a:xfrm>
          <a:prstGeom prst="rect">
            <a:avLst/>
          </a:prstGeom>
        </p:spPr>
        <p:txBody>
          <a:bodyPr vert="horz" wrap="square" lIns="0" tIns="12700" rIns="0" bIns="0" rtlCol="0">
            <a:spAutoFit/>
          </a:bodyPr>
          <a:lstStyle/>
          <a:p>
            <a:pPr marL="12700">
              <a:lnSpc>
                <a:spcPct val="100000"/>
              </a:lnSpc>
              <a:spcBef>
                <a:spcPts val="100"/>
              </a:spcBef>
            </a:pPr>
            <a:r>
              <a:rPr sz="2200" spc="-30" dirty="0">
                <a:solidFill>
                  <a:srgbClr val="595959"/>
                </a:solidFill>
                <a:latin typeface="Georgia"/>
                <a:cs typeface="Georgia"/>
              </a:rPr>
              <a:t>This </a:t>
            </a:r>
            <a:r>
              <a:rPr sz="2200" spc="-65" dirty="0">
                <a:solidFill>
                  <a:srgbClr val="595959"/>
                </a:solidFill>
                <a:latin typeface="Georgia"/>
                <a:cs typeface="Georgia"/>
              </a:rPr>
              <a:t>lecture </a:t>
            </a:r>
            <a:r>
              <a:rPr sz="2200" spc="-70" dirty="0">
                <a:solidFill>
                  <a:srgbClr val="595959"/>
                </a:solidFill>
                <a:latin typeface="Georgia"/>
                <a:cs typeface="Georgia"/>
              </a:rPr>
              <a:t>is</a:t>
            </a:r>
            <a:r>
              <a:rPr sz="2200" spc="180" dirty="0">
                <a:solidFill>
                  <a:srgbClr val="595959"/>
                </a:solidFill>
                <a:latin typeface="Georgia"/>
                <a:cs typeface="Georgia"/>
              </a:rPr>
              <a:t> </a:t>
            </a:r>
            <a:r>
              <a:rPr sz="2200" spc="-65" dirty="0">
                <a:solidFill>
                  <a:srgbClr val="595959"/>
                </a:solidFill>
                <a:latin typeface="Georgia"/>
                <a:cs typeface="Georgia"/>
              </a:rPr>
              <a:t>about:</a:t>
            </a:r>
            <a:endParaRPr sz="2200" dirty="0">
              <a:latin typeface="Georgia"/>
              <a:cs typeface="Georgia"/>
            </a:endParaRPr>
          </a:p>
          <a:p>
            <a:pPr marL="12700">
              <a:lnSpc>
                <a:spcPct val="100000"/>
              </a:lnSpc>
              <a:spcBef>
                <a:spcPts val="1960"/>
              </a:spcBef>
              <a:tabLst>
                <a:tab pos="354965" algn="l"/>
              </a:tabLst>
            </a:pPr>
            <a:r>
              <a:rPr sz="1950" spc="1575" dirty="0">
                <a:solidFill>
                  <a:srgbClr val="80B606"/>
                </a:solidFill>
                <a:latin typeface="Wingdings"/>
                <a:cs typeface="Wingdings"/>
              </a:rPr>
              <a:t></a:t>
            </a:r>
            <a:r>
              <a:rPr sz="1950" spc="1575" dirty="0">
                <a:solidFill>
                  <a:srgbClr val="80B606"/>
                </a:solidFill>
                <a:latin typeface="Times New Roman"/>
                <a:cs typeface="Times New Roman"/>
              </a:rPr>
              <a:t>	</a:t>
            </a:r>
            <a:r>
              <a:rPr sz="2200" spc="-45" dirty="0">
                <a:solidFill>
                  <a:srgbClr val="595959"/>
                </a:solidFill>
                <a:latin typeface="Georgia"/>
                <a:cs typeface="Georgia"/>
              </a:rPr>
              <a:t>Computer </a:t>
            </a:r>
            <a:r>
              <a:rPr sz="2200" spc="-70" dirty="0">
                <a:solidFill>
                  <a:srgbClr val="595959"/>
                </a:solidFill>
                <a:latin typeface="Georgia"/>
                <a:cs typeface="Georgia"/>
              </a:rPr>
              <a:t>input </a:t>
            </a:r>
            <a:r>
              <a:rPr sz="2200" spc="-65" dirty="0">
                <a:solidFill>
                  <a:srgbClr val="595959"/>
                </a:solidFill>
                <a:latin typeface="Georgia"/>
                <a:cs typeface="Georgia"/>
              </a:rPr>
              <a:t>and output</a:t>
            </a:r>
            <a:r>
              <a:rPr sz="2200" spc="295" dirty="0">
                <a:solidFill>
                  <a:srgbClr val="595959"/>
                </a:solidFill>
                <a:latin typeface="Georgia"/>
                <a:cs typeface="Georgia"/>
              </a:rPr>
              <a:t> </a:t>
            </a:r>
            <a:r>
              <a:rPr sz="2200" spc="-55" dirty="0">
                <a:solidFill>
                  <a:srgbClr val="595959"/>
                </a:solidFill>
                <a:latin typeface="Georgia"/>
                <a:cs typeface="Georgia"/>
              </a:rPr>
              <a:t>devices</a:t>
            </a:r>
            <a:endParaRPr sz="2200" dirty="0">
              <a:latin typeface="Georgia"/>
              <a:cs typeface="Georgia"/>
            </a:endParaRPr>
          </a:p>
          <a:p>
            <a:pPr marL="12700">
              <a:lnSpc>
                <a:spcPct val="100000"/>
              </a:lnSpc>
              <a:spcBef>
                <a:spcPts val="1960"/>
              </a:spcBef>
              <a:tabLst>
                <a:tab pos="354965" algn="l"/>
              </a:tabLst>
            </a:pPr>
            <a:r>
              <a:rPr sz="1950" spc="1575" dirty="0">
                <a:solidFill>
                  <a:srgbClr val="80B606"/>
                </a:solidFill>
                <a:latin typeface="Wingdings"/>
                <a:cs typeface="Wingdings"/>
              </a:rPr>
              <a:t></a:t>
            </a:r>
            <a:r>
              <a:rPr sz="1950" spc="1575" dirty="0">
                <a:solidFill>
                  <a:srgbClr val="80B606"/>
                </a:solidFill>
                <a:latin typeface="Times New Roman"/>
                <a:cs typeface="Times New Roman"/>
              </a:rPr>
              <a:t>	</a:t>
            </a:r>
            <a:r>
              <a:rPr sz="2200" spc="-10" dirty="0">
                <a:solidFill>
                  <a:srgbClr val="595959"/>
                </a:solidFill>
                <a:latin typeface="Georgia"/>
                <a:cs typeface="Georgia"/>
              </a:rPr>
              <a:t>How </a:t>
            </a:r>
            <a:r>
              <a:rPr sz="2200" spc="-75" dirty="0">
                <a:solidFill>
                  <a:srgbClr val="595959"/>
                </a:solidFill>
                <a:latin typeface="Georgia"/>
                <a:cs typeface="Georgia"/>
              </a:rPr>
              <a:t>the </a:t>
            </a:r>
            <a:r>
              <a:rPr sz="2200" spc="-70" dirty="0">
                <a:solidFill>
                  <a:srgbClr val="595959"/>
                </a:solidFill>
                <a:latin typeface="Georgia"/>
                <a:cs typeface="Georgia"/>
              </a:rPr>
              <a:t>processor </a:t>
            </a:r>
            <a:r>
              <a:rPr sz="2200" spc="-60" dirty="0">
                <a:solidFill>
                  <a:srgbClr val="595959"/>
                </a:solidFill>
                <a:latin typeface="Georgia"/>
                <a:cs typeface="Georgia"/>
              </a:rPr>
              <a:t>communicates </a:t>
            </a:r>
            <a:r>
              <a:rPr sz="2200" spc="-35" dirty="0">
                <a:solidFill>
                  <a:srgbClr val="595959"/>
                </a:solidFill>
                <a:latin typeface="Georgia"/>
                <a:cs typeface="Georgia"/>
              </a:rPr>
              <a:t>with </a:t>
            </a:r>
            <a:r>
              <a:rPr sz="2200" spc="-80" dirty="0">
                <a:solidFill>
                  <a:srgbClr val="595959"/>
                </a:solidFill>
                <a:latin typeface="Georgia"/>
                <a:cs typeface="Georgia"/>
              </a:rPr>
              <a:t>these</a:t>
            </a:r>
            <a:r>
              <a:rPr sz="2200" spc="-25" dirty="0">
                <a:solidFill>
                  <a:srgbClr val="595959"/>
                </a:solidFill>
                <a:latin typeface="Georgia"/>
                <a:cs typeface="Georgia"/>
              </a:rPr>
              <a:t> </a:t>
            </a:r>
            <a:r>
              <a:rPr sz="2200" spc="-55" dirty="0">
                <a:solidFill>
                  <a:srgbClr val="595959"/>
                </a:solidFill>
                <a:latin typeface="Georgia"/>
                <a:cs typeface="Georgia"/>
              </a:rPr>
              <a:t>devices</a:t>
            </a:r>
            <a:endParaRPr sz="2200" dirty="0">
              <a:latin typeface="Georgia"/>
              <a:cs typeface="Georgia"/>
            </a:endParaRPr>
          </a:p>
          <a:p>
            <a:pPr marL="12700">
              <a:lnSpc>
                <a:spcPct val="100000"/>
              </a:lnSpc>
              <a:spcBef>
                <a:spcPts val="2060"/>
              </a:spcBef>
              <a:tabLst>
                <a:tab pos="354965" algn="l"/>
              </a:tabLst>
            </a:pPr>
            <a:r>
              <a:rPr sz="1950" spc="1575" dirty="0">
                <a:solidFill>
                  <a:srgbClr val="80B606"/>
                </a:solidFill>
                <a:latin typeface="Wingdings"/>
                <a:cs typeface="Wingdings"/>
              </a:rPr>
              <a:t></a:t>
            </a:r>
            <a:r>
              <a:rPr sz="1950" spc="1575" dirty="0">
                <a:solidFill>
                  <a:srgbClr val="80B606"/>
                </a:solidFill>
                <a:latin typeface="Times New Roman"/>
                <a:cs typeface="Times New Roman"/>
              </a:rPr>
              <a:t>	</a:t>
            </a:r>
            <a:r>
              <a:rPr sz="2200" spc="-60" dirty="0">
                <a:solidFill>
                  <a:srgbClr val="595959"/>
                </a:solidFill>
                <a:latin typeface="Georgia"/>
                <a:cs typeface="Georgia"/>
              </a:rPr>
              <a:t>Bus</a:t>
            </a:r>
            <a:r>
              <a:rPr sz="2200" spc="25" dirty="0">
                <a:solidFill>
                  <a:srgbClr val="595959"/>
                </a:solidFill>
                <a:latin typeface="Georgia"/>
                <a:cs typeface="Georgia"/>
              </a:rPr>
              <a:t> </a:t>
            </a:r>
            <a:r>
              <a:rPr sz="2200" spc="-65" dirty="0">
                <a:solidFill>
                  <a:srgbClr val="595959"/>
                </a:solidFill>
                <a:latin typeface="Georgia"/>
                <a:cs typeface="Georgia"/>
              </a:rPr>
              <a:t>architecture</a:t>
            </a:r>
            <a:endParaRPr sz="2200" dirty="0">
              <a:latin typeface="Georgia"/>
              <a:cs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9220" rIns="0" bIns="0" rtlCol="0">
            <a:spAutoFit/>
          </a:bodyPr>
          <a:lstStyle/>
          <a:p>
            <a:pPr marL="1121410" marR="5080" indent="-1097280">
              <a:lnSpc>
                <a:spcPts val="4300"/>
              </a:lnSpc>
              <a:spcBef>
                <a:spcPts val="260"/>
              </a:spcBef>
            </a:pPr>
            <a:r>
              <a:rPr spc="-5" dirty="0"/>
              <a:t>Transferring Data</a:t>
            </a:r>
            <a:r>
              <a:rPr spc="-40" dirty="0"/>
              <a:t> </a:t>
            </a:r>
            <a:r>
              <a:rPr spc="-5" dirty="0"/>
              <a:t>between  Device and</a:t>
            </a:r>
            <a:r>
              <a:rPr spc="-55" dirty="0"/>
              <a:t> </a:t>
            </a:r>
            <a:r>
              <a:rPr spc="-5" dirty="0"/>
              <a:t>Memory</a:t>
            </a:r>
          </a:p>
        </p:txBody>
      </p:sp>
      <p:sp>
        <p:nvSpPr>
          <p:cNvPr id="3" name="object 3"/>
          <p:cNvSpPr txBox="1"/>
          <p:nvPr/>
        </p:nvSpPr>
        <p:spPr>
          <a:xfrm>
            <a:off x="818514" y="2724886"/>
            <a:ext cx="7090409" cy="2076851"/>
          </a:xfrm>
          <a:prstGeom prst="rect">
            <a:avLst/>
          </a:prstGeom>
        </p:spPr>
        <p:txBody>
          <a:bodyPr vert="horz" wrap="square" lIns="0" tIns="90805" rIns="0" bIns="0" rtlCol="0">
            <a:spAutoFit/>
          </a:bodyPr>
          <a:lstStyle/>
          <a:p>
            <a:pPr marL="355600">
              <a:lnSpc>
                <a:spcPct val="100000"/>
              </a:lnSpc>
              <a:spcBef>
                <a:spcPts val="640"/>
              </a:spcBef>
              <a:tabLst>
                <a:tab pos="691515" algn="l"/>
              </a:tabLst>
            </a:pPr>
            <a:r>
              <a:rPr sz="1800" spc="1405" dirty="0">
                <a:solidFill>
                  <a:srgbClr val="C1F944"/>
                </a:solidFill>
                <a:latin typeface="Wingdings"/>
                <a:cs typeface="Wingdings"/>
              </a:rPr>
              <a:t></a:t>
            </a:r>
            <a:r>
              <a:rPr sz="1800" spc="1405" dirty="0">
                <a:solidFill>
                  <a:srgbClr val="C1F944"/>
                </a:solidFill>
                <a:latin typeface="Times New Roman"/>
                <a:cs typeface="Times New Roman"/>
              </a:rPr>
              <a:t>	</a:t>
            </a:r>
            <a:r>
              <a:rPr sz="2000" spc="-30" dirty="0">
                <a:solidFill>
                  <a:srgbClr val="FF0000"/>
                </a:solidFill>
                <a:latin typeface="Georgia"/>
                <a:cs typeface="Georgia"/>
              </a:rPr>
              <a:t>Direct </a:t>
            </a:r>
            <a:r>
              <a:rPr sz="2000" spc="-15" dirty="0">
                <a:solidFill>
                  <a:srgbClr val="FF0000"/>
                </a:solidFill>
                <a:latin typeface="Georgia"/>
                <a:cs typeface="Georgia"/>
              </a:rPr>
              <a:t>Memory Access</a:t>
            </a:r>
            <a:r>
              <a:rPr sz="2000" spc="114" dirty="0">
                <a:solidFill>
                  <a:srgbClr val="FF0000"/>
                </a:solidFill>
                <a:latin typeface="Georgia"/>
                <a:cs typeface="Georgia"/>
              </a:rPr>
              <a:t> </a:t>
            </a:r>
            <a:r>
              <a:rPr sz="2000" spc="40" dirty="0">
                <a:solidFill>
                  <a:srgbClr val="FF0000"/>
                </a:solidFill>
                <a:latin typeface="Georgia"/>
                <a:cs typeface="Georgia"/>
              </a:rPr>
              <a:t>(DMA)</a:t>
            </a:r>
            <a:endParaRPr sz="2000" dirty="0">
              <a:latin typeface="Georgia"/>
              <a:cs typeface="Georgia"/>
            </a:endParaRPr>
          </a:p>
          <a:p>
            <a:pPr marL="1040765" marR="5080" indent="-342900">
              <a:lnSpc>
                <a:spcPts val="2100"/>
              </a:lnSpc>
              <a:spcBef>
                <a:spcPts val="720"/>
              </a:spcBef>
              <a:tabLst>
                <a:tab pos="1047115" algn="l"/>
              </a:tabLst>
            </a:pPr>
            <a:r>
              <a:rPr sz="1600" spc="1280" dirty="0">
                <a:solidFill>
                  <a:srgbClr val="80B606"/>
                </a:solidFill>
                <a:latin typeface="Wingdings"/>
                <a:cs typeface="Wingdings"/>
              </a:rPr>
              <a:t></a:t>
            </a:r>
            <a:r>
              <a:rPr sz="1600" spc="1280" dirty="0">
                <a:solidFill>
                  <a:srgbClr val="80B606"/>
                </a:solidFill>
                <a:latin typeface="Times New Roman"/>
                <a:cs typeface="Times New Roman"/>
              </a:rPr>
              <a:t>		</a:t>
            </a:r>
            <a:r>
              <a:rPr sz="1800" spc="-5" dirty="0">
                <a:solidFill>
                  <a:srgbClr val="595959"/>
                </a:solidFill>
                <a:latin typeface="Georgia"/>
                <a:cs typeface="Georgia"/>
              </a:rPr>
              <a:t>Data </a:t>
            </a:r>
            <a:r>
              <a:rPr sz="1800" spc="-55" dirty="0">
                <a:solidFill>
                  <a:srgbClr val="595959"/>
                </a:solidFill>
                <a:latin typeface="Georgia"/>
                <a:cs typeface="Georgia"/>
              </a:rPr>
              <a:t>is </a:t>
            </a:r>
            <a:r>
              <a:rPr sz="1800" spc="-70" dirty="0">
                <a:solidFill>
                  <a:srgbClr val="595959"/>
                </a:solidFill>
                <a:latin typeface="Georgia"/>
                <a:cs typeface="Georgia"/>
              </a:rPr>
              <a:t>transferred </a:t>
            </a:r>
            <a:r>
              <a:rPr sz="1800" spc="-45" dirty="0">
                <a:solidFill>
                  <a:srgbClr val="595959"/>
                </a:solidFill>
                <a:latin typeface="Georgia"/>
                <a:cs typeface="Georgia"/>
              </a:rPr>
              <a:t>directly </a:t>
            </a:r>
            <a:r>
              <a:rPr sz="1800" spc="-55" dirty="0">
                <a:solidFill>
                  <a:srgbClr val="595959"/>
                </a:solidFill>
                <a:latin typeface="Georgia"/>
                <a:cs typeface="Georgia"/>
              </a:rPr>
              <a:t>from </a:t>
            </a:r>
            <a:r>
              <a:rPr sz="1800" spc="-60" dirty="0">
                <a:solidFill>
                  <a:srgbClr val="595959"/>
                </a:solidFill>
                <a:latin typeface="Georgia"/>
                <a:cs typeface="Georgia"/>
              </a:rPr>
              <a:t>the </a:t>
            </a:r>
            <a:r>
              <a:rPr sz="1800" spc="-40" dirty="0">
                <a:solidFill>
                  <a:srgbClr val="595959"/>
                </a:solidFill>
                <a:latin typeface="Georgia"/>
                <a:cs typeface="Georgia"/>
              </a:rPr>
              <a:t>device to </a:t>
            </a:r>
            <a:r>
              <a:rPr sz="1800" spc="-35" dirty="0">
                <a:solidFill>
                  <a:srgbClr val="595959"/>
                </a:solidFill>
                <a:latin typeface="Georgia"/>
                <a:cs typeface="Georgia"/>
              </a:rPr>
              <a:t>memory </a:t>
            </a:r>
            <a:r>
              <a:rPr sz="1800" spc="-65" dirty="0">
                <a:solidFill>
                  <a:srgbClr val="595959"/>
                </a:solidFill>
                <a:latin typeface="Georgia"/>
                <a:cs typeface="Georgia"/>
              </a:rPr>
              <a:t>(or </a:t>
            </a:r>
            <a:r>
              <a:rPr sz="1800" spc="-25" dirty="0">
                <a:solidFill>
                  <a:srgbClr val="595959"/>
                </a:solidFill>
                <a:latin typeface="Georgia"/>
                <a:cs typeface="Georgia"/>
              </a:rPr>
              <a:t>vice  </a:t>
            </a:r>
            <a:r>
              <a:rPr sz="1800" spc="-70" dirty="0">
                <a:solidFill>
                  <a:srgbClr val="595959"/>
                </a:solidFill>
                <a:latin typeface="Georgia"/>
                <a:cs typeface="Georgia"/>
              </a:rPr>
              <a:t>versa)</a:t>
            </a:r>
            <a:endParaRPr sz="1800" dirty="0">
              <a:latin typeface="Georgia"/>
              <a:cs typeface="Georgia"/>
            </a:endParaRPr>
          </a:p>
          <a:p>
            <a:pPr marL="698500">
              <a:lnSpc>
                <a:spcPct val="100000"/>
              </a:lnSpc>
              <a:spcBef>
                <a:spcPts val="580"/>
              </a:spcBef>
              <a:tabLst>
                <a:tab pos="1047115" algn="l"/>
              </a:tabLst>
            </a:pPr>
            <a:r>
              <a:rPr sz="1600" spc="1280" dirty="0">
                <a:solidFill>
                  <a:srgbClr val="80B606"/>
                </a:solidFill>
                <a:latin typeface="Wingdings"/>
                <a:cs typeface="Wingdings"/>
              </a:rPr>
              <a:t></a:t>
            </a:r>
            <a:r>
              <a:rPr sz="1600" spc="1280" dirty="0">
                <a:solidFill>
                  <a:srgbClr val="80B606"/>
                </a:solidFill>
                <a:latin typeface="Times New Roman"/>
                <a:cs typeface="Times New Roman"/>
              </a:rPr>
              <a:t>	</a:t>
            </a:r>
            <a:r>
              <a:rPr sz="1800" spc="-50" dirty="0">
                <a:solidFill>
                  <a:srgbClr val="595959"/>
                </a:solidFill>
                <a:latin typeface="Georgia"/>
                <a:cs typeface="Georgia"/>
              </a:rPr>
              <a:t>Processor </a:t>
            </a:r>
            <a:r>
              <a:rPr sz="1800" spc="-55" dirty="0">
                <a:solidFill>
                  <a:srgbClr val="595959"/>
                </a:solidFill>
                <a:latin typeface="Georgia"/>
                <a:cs typeface="Georgia"/>
              </a:rPr>
              <a:t>is </a:t>
            </a:r>
            <a:r>
              <a:rPr sz="1800" spc="-30" dirty="0">
                <a:solidFill>
                  <a:srgbClr val="595959"/>
                </a:solidFill>
                <a:latin typeface="Georgia"/>
                <a:cs typeface="Georgia"/>
              </a:rPr>
              <a:t>only </a:t>
            </a:r>
            <a:r>
              <a:rPr sz="1800" spc="-50" dirty="0">
                <a:solidFill>
                  <a:srgbClr val="595959"/>
                </a:solidFill>
                <a:latin typeface="Georgia"/>
                <a:cs typeface="Georgia"/>
              </a:rPr>
              <a:t>involved</a:t>
            </a:r>
            <a:r>
              <a:rPr sz="1800" spc="285" dirty="0">
                <a:solidFill>
                  <a:srgbClr val="595959"/>
                </a:solidFill>
                <a:latin typeface="Georgia"/>
                <a:cs typeface="Georgia"/>
              </a:rPr>
              <a:t> </a:t>
            </a:r>
            <a:r>
              <a:rPr sz="1800" spc="-50" dirty="0">
                <a:solidFill>
                  <a:srgbClr val="595959"/>
                </a:solidFill>
                <a:latin typeface="Georgia"/>
                <a:cs typeface="Georgia"/>
              </a:rPr>
              <a:t>in</a:t>
            </a:r>
            <a:endParaRPr sz="1800" dirty="0">
              <a:latin typeface="Georgia"/>
              <a:cs typeface="Georgia"/>
            </a:endParaRPr>
          </a:p>
          <a:p>
            <a:pPr marL="1835150" indent="-514984">
              <a:lnSpc>
                <a:spcPct val="100000"/>
              </a:lnSpc>
              <a:spcBef>
                <a:spcPts val="540"/>
              </a:spcBef>
              <a:buClr>
                <a:srgbClr val="C1F944"/>
              </a:buClr>
              <a:buSzPct val="88888"/>
              <a:buAutoNum type="arabicPeriod"/>
              <a:tabLst>
                <a:tab pos="1834514" algn="l"/>
                <a:tab pos="1835150" algn="l"/>
              </a:tabLst>
            </a:pPr>
            <a:r>
              <a:rPr sz="1800" spc="-50" dirty="0">
                <a:solidFill>
                  <a:srgbClr val="595959"/>
                </a:solidFill>
                <a:latin typeface="Georgia"/>
                <a:cs typeface="Georgia"/>
              </a:rPr>
              <a:t>Initiating </a:t>
            </a:r>
            <a:r>
              <a:rPr sz="1800" spc="-60" dirty="0">
                <a:solidFill>
                  <a:srgbClr val="595959"/>
                </a:solidFill>
                <a:latin typeface="Georgia"/>
                <a:cs typeface="Georgia"/>
              </a:rPr>
              <a:t>the </a:t>
            </a:r>
            <a:r>
              <a:rPr sz="1800" spc="120" dirty="0">
                <a:solidFill>
                  <a:srgbClr val="595959"/>
                </a:solidFill>
                <a:latin typeface="Georgia"/>
                <a:cs typeface="Georgia"/>
              </a:rPr>
              <a:t>DMA</a:t>
            </a:r>
            <a:r>
              <a:rPr sz="1800" spc="165" dirty="0">
                <a:solidFill>
                  <a:srgbClr val="595959"/>
                </a:solidFill>
                <a:latin typeface="Georgia"/>
                <a:cs typeface="Georgia"/>
              </a:rPr>
              <a:t> </a:t>
            </a:r>
            <a:r>
              <a:rPr sz="1800" spc="-70" dirty="0">
                <a:solidFill>
                  <a:srgbClr val="595959"/>
                </a:solidFill>
                <a:latin typeface="Georgia"/>
                <a:cs typeface="Georgia"/>
              </a:rPr>
              <a:t>transfer</a:t>
            </a:r>
            <a:endParaRPr sz="1800" dirty="0">
              <a:latin typeface="Georgia"/>
              <a:cs typeface="Georgia"/>
            </a:endParaRPr>
          </a:p>
          <a:p>
            <a:pPr marL="1835150" indent="-514984">
              <a:lnSpc>
                <a:spcPct val="100000"/>
              </a:lnSpc>
              <a:spcBef>
                <a:spcPts val="640"/>
              </a:spcBef>
              <a:buClr>
                <a:srgbClr val="C1F944"/>
              </a:buClr>
              <a:buSzPct val="88888"/>
              <a:buAutoNum type="arabicPeriod"/>
              <a:tabLst>
                <a:tab pos="1834514" algn="l"/>
                <a:tab pos="1835150" algn="l"/>
              </a:tabLst>
            </a:pPr>
            <a:r>
              <a:rPr sz="1800" spc="-45" dirty="0">
                <a:solidFill>
                  <a:srgbClr val="595959"/>
                </a:solidFill>
                <a:latin typeface="Georgia"/>
                <a:cs typeface="Georgia"/>
              </a:rPr>
              <a:t>Handling </a:t>
            </a:r>
            <a:r>
              <a:rPr sz="1800" spc="-60" dirty="0">
                <a:solidFill>
                  <a:srgbClr val="595959"/>
                </a:solidFill>
                <a:latin typeface="Georgia"/>
                <a:cs typeface="Georgia"/>
              </a:rPr>
              <a:t>interrupt </a:t>
            </a:r>
            <a:r>
              <a:rPr sz="1800" spc="-55" dirty="0">
                <a:solidFill>
                  <a:srgbClr val="595959"/>
                </a:solidFill>
                <a:latin typeface="Georgia"/>
                <a:cs typeface="Georgia"/>
              </a:rPr>
              <a:t>at </a:t>
            </a:r>
            <a:r>
              <a:rPr sz="1800" spc="-60" dirty="0">
                <a:solidFill>
                  <a:srgbClr val="595959"/>
                </a:solidFill>
                <a:latin typeface="Georgia"/>
                <a:cs typeface="Georgia"/>
              </a:rPr>
              <a:t>the end </a:t>
            </a:r>
            <a:r>
              <a:rPr sz="1800" spc="-20" dirty="0">
                <a:solidFill>
                  <a:srgbClr val="595959"/>
                </a:solidFill>
                <a:latin typeface="Georgia"/>
                <a:cs typeface="Georgia"/>
              </a:rPr>
              <a:t>of </a:t>
            </a:r>
            <a:r>
              <a:rPr sz="1800" spc="120" dirty="0">
                <a:solidFill>
                  <a:srgbClr val="595959"/>
                </a:solidFill>
                <a:latin typeface="Georgia"/>
                <a:cs typeface="Georgia"/>
              </a:rPr>
              <a:t>DMA</a:t>
            </a:r>
            <a:r>
              <a:rPr sz="1800" spc="200" dirty="0">
                <a:solidFill>
                  <a:srgbClr val="595959"/>
                </a:solidFill>
                <a:latin typeface="Georgia"/>
                <a:cs typeface="Georgia"/>
              </a:rPr>
              <a:t> </a:t>
            </a:r>
            <a:r>
              <a:rPr sz="1800" spc="-70" dirty="0">
                <a:solidFill>
                  <a:srgbClr val="595959"/>
                </a:solidFill>
                <a:latin typeface="Georgia"/>
                <a:cs typeface="Georgia"/>
              </a:rPr>
              <a:t>transfer</a:t>
            </a:r>
            <a:endParaRPr sz="1800" dirty="0">
              <a:latin typeface="Georgia"/>
              <a:cs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8514" y="2749778"/>
            <a:ext cx="7452995" cy="3025140"/>
          </a:xfrm>
          <a:prstGeom prst="rect">
            <a:avLst/>
          </a:prstGeom>
        </p:spPr>
        <p:txBody>
          <a:bodyPr vert="horz" wrap="square" lIns="0" tIns="12700" rIns="0" bIns="0" rtlCol="0">
            <a:spAutoFit/>
          </a:bodyPr>
          <a:lstStyle/>
          <a:p>
            <a:pPr marL="12700">
              <a:lnSpc>
                <a:spcPct val="100000"/>
              </a:lnSpc>
              <a:spcBef>
                <a:spcPts val="100"/>
              </a:spcBef>
            </a:pPr>
            <a:r>
              <a:rPr sz="2100" spc="140" dirty="0">
                <a:solidFill>
                  <a:srgbClr val="FF0000"/>
                </a:solidFill>
                <a:latin typeface="Georgia"/>
                <a:cs typeface="Georgia"/>
              </a:rPr>
              <a:t>DMA</a:t>
            </a:r>
            <a:endParaRPr sz="2100">
              <a:latin typeface="Georgia"/>
              <a:cs typeface="Georgia"/>
            </a:endParaRPr>
          </a:p>
          <a:p>
            <a:pPr marL="355600" marR="97790" indent="-342900">
              <a:lnSpc>
                <a:spcPct val="78100"/>
              </a:lnSpc>
              <a:spcBef>
                <a:spcPts val="2000"/>
              </a:spcBef>
              <a:tabLst>
                <a:tab pos="354965" algn="l"/>
              </a:tabLst>
            </a:pPr>
            <a:r>
              <a:rPr sz="1450" spc="1110" dirty="0">
                <a:solidFill>
                  <a:srgbClr val="80B606"/>
                </a:solidFill>
                <a:latin typeface="Wingdings"/>
                <a:cs typeface="Wingdings"/>
              </a:rPr>
              <a:t></a:t>
            </a:r>
            <a:r>
              <a:rPr sz="1450" spc="1110" dirty="0">
                <a:solidFill>
                  <a:srgbClr val="80B606"/>
                </a:solidFill>
                <a:latin typeface="Times New Roman"/>
                <a:cs typeface="Times New Roman"/>
              </a:rPr>
              <a:t>	</a:t>
            </a:r>
            <a:r>
              <a:rPr sz="1600" spc="-55" dirty="0">
                <a:solidFill>
                  <a:srgbClr val="595959"/>
                </a:solidFill>
                <a:latin typeface="Georgia"/>
                <a:cs typeface="Georgia"/>
              </a:rPr>
              <a:t>Implemented </a:t>
            </a:r>
            <a:r>
              <a:rPr sz="1600" spc="-30" dirty="0">
                <a:solidFill>
                  <a:srgbClr val="595959"/>
                </a:solidFill>
                <a:latin typeface="Georgia"/>
                <a:cs typeface="Georgia"/>
              </a:rPr>
              <a:t>with </a:t>
            </a:r>
            <a:r>
              <a:rPr sz="1600" spc="-40" dirty="0">
                <a:solidFill>
                  <a:srgbClr val="595959"/>
                </a:solidFill>
                <a:latin typeface="Georgia"/>
                <a:cs typeface="Georgia"/>
              </a:rPr>
              <a:t>special </a:t>
            </a:r>
            <a:r>
              <a:rPr sz="1600" spc="-45" dirty="0">
                <a:solidFill>
                  <a:srgbClr val="595959"/>
                </a:solidFill>
                <a:latin typeface="Georgia"/>
                <a:cs typeface="Georgia"/>
              </a:rPr>
              <a:t>controller </a:t>
            </a:r>
            <a:r>
              <a:rPr sz="1600" spc="-55" dirty="0">
                <a:solidFill>
                  <a:srgbClr val="595959"/>
                </a:solidFill>
                <a:latin typeface="Georgia"/>
                <a:cs typeface="Georgia"/>
              </a:rPr>
              <a:t>that </a:t>
            </a:r>
            <a:r>
              <a:rPr sz="1600" spc="-65" dirty="0">
                <a:solidFill>
                  <a:srgbClr val="595959"/>
                </a:solidFill>
                <a:latin typeface="Georgia"/>
                <a:cs typeface="Georgia"/>
              </a:rPr>
              <a:t>transfers </a:t>
            </a:r>
            <a:r>
              <a:rPr sz="1600" spc="-45" dirty="0">
                <a:solidFill>
                  <a:srgbClr val="595959"/>
                </a:solidFill>
                <a:latin typeface="Georgia"/>
                <a:cs typeface="Georgia"/>
              </a:rPr>
              <a:t>data </a:t>
            </a:r>
            <a:r>
              <a:rPr sz="1600" spc="-50" dirty="0">
                <a:solidFill>
                  <a:srgbClr val="595959"/>
                </a:solidFill>
                <a:latin typeface="Georgia"/>
                <a:cs typeface="Georgia"/>
              </a:rPr>
              <a:t>between </a:t>
            </a:r>
            <a:r>
              <a:rPr sz="1600" spc="-30" dirty="0">
                <a:solidFill>
                  <a:srgbClr val="595959"/>
                </a:solidFill>
                <a:latin typeface="Georgia"/>
                <a:cs typeface="Georgia"/>
              </a:rPr>
              <a:t>memory </a:t>
            </a:r>
            <a:r>
              <a:rPr sz="1600" spc="-50" dirty="0">
                <a:solidFill>
                  <a:srgbClr val="595959"/>
                </a:solidFill>
                <a:latin typeface="Georgia"/>
                <a:cs typeface="Georgia"/>
              </a:rPr>
              <a:t>and </a:t>
            </a:r>
            <a:r>
              <a:rPr sz="1600" spc="40" dirty="0">
                <a:solidFill>
                  <a:srgbClr val="595959"/>
                </a:solidFill>
                <a:latin typeface="Georgia"/>
                <a:cs typeface="Georgia"/>
              </a:rPr>
              <a:t>I/O  </a:t>
            </a:r>
            <a:r>
              <a:rPr sz="1600" spc="-35" dirty="0">
                <a:solidFill>
                  <a:srgbClr val="595959"/>
                </a:solidFill>
                <a:latin typeface="Georgia"/>
                <a:cs typeface="Georgia"/>
              </a:rPr>
              <a:t>device </a:t>
            </a:r>
            <a:r>
              <a:rPr sz="1600" spc="-55" dirty="0">
                <a:solidFill>
                  <a:srgbClr val="595959"/>
                </a:solidFill>
                <a:latin typeface="Georgia"/>
                <a:cs typeface="Georgia"/>
              </a:rPr>
              <a:t>independent </a:t>
            </a:r>
            <a:r>
              <a:rPr sz="1600" spc="-20" dirty="0">
                <a:solidFill>
                  <a:srgbClr val="595959"/>
                </a:solidFill>
                <a:latin typeface="Georgia"/>
                <a:cs typeface="Georgia"/>
              </a:rPr>
              <a:t>of </a:t>
            </a:r>
            <a:r>
              <a:rPr sz="1600" spc="-55" dirty="0">
                <a:solidFill>
                  <a:srgbClr val="595959"/>
                </a:solidFill>
                <a:latin typeface="Georgia"/>
                <a:cs typeface="Georgia"/>
              </a:rPr>
              <a:t>the</a:t>
            </a:r>
            <a:r>
              <a:rPr sz="1600" spc="-10" dirty="0">
                <a:solidFill>
                  <a:srgbClr val="595959"/>
                </a:solidFill>
                <a:latin typeface="Georgia"/>
                <a:cs typeface="Georgia"/>
              </a:rPr>
              <a:t> </a:t>
            </a:r>
            <a:r>
              <a:rPr sz="1600" spc="-50" dirty="0">
                <a:solidFill>
                  <a:srgbClr val="595959"/>
                </a:solidFill>
                <a:latin typeface="Georgia"/>
                <a:cs typeface="Georgia"/>
              </a:rPr>
              <a:t>processor</a:t>
            </a:r>
            <a:endParaRPr sz="1600">
              <a:latin typeface="Georgia"/>
              <a:cs typeface="Georgia"/>
            </a:endParaRPr>
          </a:p>
          <a:p>
            <a:pPr marL="12700">
              <a:lnSpc>
                <a:spcPct val="100000"/>
              </a:lnSpc>
              <a:spcBef>
                <a:spcPts val="1580"/>
              </a:spcBef>
              <a:tabLst>
                <a:tab pos="354965" algn="l"/>
              </a:tabLst>
            </a:pPr>
            <a:r>
              <a:rPr sz="1450" spc="1110" dirty="0">
                <a:solidFill>
                  <a:srgbClr val="80B606"/>
                </a:solidFill>
                <a:latin typeface="Wingdings"/>
                <a:cs typeface="Wingdings"/>
              </a:rPr>
              <a:t></a:t>
            </a:r>
            <a:r>
              <a:rPr sz="1450" spc="1110" dirty="0">
                <a:solidFill>
                  <a:srgbClr val="80B606"/>
                </a:solidFill>
                <a:latin typeface="Times New Roman"/>
                <a:cs typeface="Times New Roman"/>
              </a:rPr>
              <a:t>	</a:t>
            </a:r>
            <a:r>
              <a:rPr sz="1600" spc="-35" dirty="0">
                <a:solidFill>
                  <a:srgbClr val="595959"/>
                </a:solidFill>
                <a:latin typeface="Georgia"/>
                <a:cs typeface="Georgia"/>
              </a:rPr>
              <a:t>Three </a:t>
            </a:r>
            <a:r>
              <a:rPr sz="1600" spc="-65" dirty="0">
                <a:solidFill>
                  <a:srgbClr val="595959"/>
                </a:solidFill>
                <a:latin typeface="Georgia"/>
                <a:cs typeface="Georgia"/>
              </a:rPr>
              <a:t>steps </a:t>
            </a:r>
            <a:r>
              <a:rPr sz="1600" spc="-45" dirty="0">
                <a:solidFill>
                  <a:srgbClr val="595959"/>
                </a:solidFill>
                <a:latin typeface="Georgia"/>
                <a:cs typeface="Georgia"/>
              </a:rPr>
              <a:t>in </a:t>
            </a:r>
            <a:r>
              <a:rPr sz="1600" spc="105" dirty="0">
                <a:solidFill>
                  <a:srgbClr val="595959"/>
                </a:solidFill>
                <a:latin typeface="Georgia"/>
                <a:cs typeface="Georgia"/>
              </a:rPr>
              <a:t>DMA</a:t>
            </a:r>
            <a:r>
              <a:rPr sz="1600" spc="220" dirty="0">
                <a:solidFill>
                  <a:srgbClr val="595959"/>
                </a:solidFill>
                <a:latin typeface="Georgia"/>
                <a:cs typeface="Georgia"/>
              </a:rPr>
              <a:t> </a:t>
            </a:r>
            <a:r>
              <a:rPr sz="1600" spc="-65" dirty="0">
                <a:solidFill>
                  <a:srgbClr val="595959"/>
                </a:solidFill>
                <a:latin typeface="Georgia"/>
                <a:cs typeface="Georgia"/>
              </a:rPr>
              <a:t>transfers</a:t>
            </a:r>
            <a:endParaRPr sz="1600">
              <a:latin typeface="Georgia"/>
              <a:cs typeface="Georgia"/>
            </a:endParaRPr>
          </a:p>
          <a:p>
            <a:pPr marL="977265" marR="5080" indent="-508000">
              <a:lnSpc>
                <a:spcPct val="78100"/>
              </a:lnSpc>
              <a:spcBef>
                <a:spcPts val="700"/>
              </a:spcBef>
              <a:buClr>
                <a:srgbClr val="C1F944"/>
              </a:buClr>
              <a:buSzPct val="90625"/>
              <a:buAutoNum type="arabicPeriod"/>
              <a:tabLst>
                <a:tab pos="983615" algn="l"/>
                <a:tab pos="984250" algn="l"/>
              </a:tabLst>
            </a:pPr>
            <a:r>
              <a:rPr sz="1600" spc="-45" dirty="0">
                <a:solidFill>
                  <a:srgbClr val="595959"/>
                </a:solidFill>
                <a:latin typeface="Georgia"/>
                <a:cs typeface="Georgia"/>
              </a:rPr>
              <a:t>Processor </a:t>
            </a:r>
            <a:r>
              <a:rPr sz="1600" spc="-70" dirty="0">
                <a:solidFill>
                  <a:srgbClr val="595959"/>
                </a:solidFill>
                <a:latin typeface="Georgia"/>
                <a:cs typeface="Georgia"/>
              </a:rPr>
              <a:t>sets </a:t>
            </a:r>
            <a:r>
              <a:rPr sz="1600" spc="-55" dirty="0">
                <a:solidFill>
                  <a:srgbClr val="595959"/>
                </a:solidFill>
                <a:latin typeface="Georgia"/>
                <a:cs typeface="Georgia"/>
              </a:rPr>
              <a:t>up the </a:t>
            </a:r>
            <a:r>
              <a:rPr sz="1600" spc="105" dirty="0">
                <a:solidFill>
                  <a:srgbClr val="595959"/>
                </a:solidFill>
                <a:latin typeface="Georgia"/>
                <a:cs typeface="Georgia"/>
              </a:rPr>
              <a:t>DMA </a:t>
            </a:r>
            <a:r>
              <a:rPr sz="1600" spc="-65" dirty="0">
                <a:solidFill>
                  <a:srgbClr val="595959"/>
                </a:solidFill>
                <a:latin typeface="Georgia"/>
                <a:cs typeface="Georgia"/>
              </a:rPr>
              <a:t>transfer </a:t>
            </a:r>
            <a:r>
              <a:rPr sz="1600" spc="-30" dirty="0">
                <a:solidFill>
                  <a:srgbClr val="595959"/>
                </a:solidFill>
                <a:latin typeface="Georgia"/>
                <a:cs typeface="Georgia"/>
              </a:rPr>
              <a:t>by </a:t>
            </a:r>
            <a:r>
              <a:rPr sz="1600" spc="-45" dirty="0">
                <a:solidFill>
                  <a:srgbClr val="595959"/>
                </a:solidFill>
                <a:latin typeface="Georgia"/>
                <a:cs typeface="Georgia"/>
              </a:rPr>
              <a:t>supplying </a:t>
            </a:r>
            <a:r>
              <a:rPr sz="1600" spc="-40" dirty="0">
                <a:solidFill>
                  <a:srgbClr val="595959"/>
                </a:solidFill>
                <a:latin typeface="Georgia"/>
                <a:cs typeface="Georgia"/>
              </a:rPr>
              <a:t>identity </a:t>
            </a:r>
            <a:r>
              <a:rPr sz="1600" spc="-20" dirty="0">
                <a:solidFill>
                  <a:srgbClr val="595959"/>
                </a:solidFill>
                <a:latin typeface="Georgia"/>
                <a:cs typeface="Georgia"/>
              </a:rPr>
              <a:t>of </a:t>
            </a:r>
            <a:r>
              <a:rPr sz="1600" spc="-40" dirty="0">
                <a:solidFill>
                  <a:srgbClr val="595959"/>
                </a:solidFill>
                <a:latin typeface="Georgia"/>
                <a:cs typeface="Georgia"/>
              </a:rPr>
              <a:t>device,  </a:t>
            </a:r>
            <a:r>
              <a:rPr sz="1600" spc="-45" dirty="0">
                <a:solidFill>
                  <a:srgbClr val="595959"/>
                </a:solidFill>
                <a:latin typeface="Georgia"/>
                <a:cs typeface="Georgia"/>
              </a:rPr>
              <a:t>operation </a:t>
            </a:r>
            <a:r>
              <a:rPr sz="1600" spc="-35" dirty="0">
                <a:solidFill>
                  <a:srgbClr val="595959"/>
                </a:solidFill>
                <a:latin typeface="Georgia"/>
                <a:cs typeface="Georgia"/>
              </a:rPr>
              <a:t>to </a:t>
            </a:r>
            <a:r>
              <a:rPr sz="1600" spc="-45" dirty="0">
                <a:solidFill>
                  <a:srgbClr val="595959"/>
                </a:solidFill>
                <a:latin typeface="Georgia"/>
                <a:cs typeface="Georgia"/>
              </a:rPr>
              <a:t>perform, </a:t>
            </a:r>
            <a:r>
              <a:rPr sz="1600" spc="-30" dirty="0">
                <a:solidFill>
                  <a:srgbClr val="595959"/>
                </a:solidFill>
                <a:latin typeface="Georgia"/>
                <a:cs typeface="Georgia"/>
              </a:rPr>
              <a:t>memory </a:t>
            </a:r>
            <a:r>
              <a:rPr sz="1600" spc="-60" dirty="0">
                <a:solidFill>
                  <a:srgbClr val="595959"/>
                </a:solidFill>
                <a:latin typeface="Georgia"/>
                <a:cs typeface="Georgia"/>
              </a:rPr>
              <a:t>address </a:t>
            </a:r>
            <a:r>
              <a:rPr sz="1600" spc="-55" dirty="0">
                <a:solidFill>
                  <a:srgbClr val="595959"/>
                </a:solidFill>
                <a:latin typeface="Georgia"/>
                <a:cs typeface="Georgia"/>
              </a:rPr>
              <a:t>that </a:t>
            </a:r>
            <a:r>
              <a:rPr sz="1600" spc="-50" dirty="0">
                <a:solidFill>
                  <a:srgbClr val="595959"/>
                </a:solidFill>
                <a:latin typeface="Georgia"/>
                <a:cs typeface="Georgia"/>
              </a:rPr>
              <a:t>is </a:t>
            </a:r>
            <a:r>
              <a:rPr sz="1600" spc="-45" dirty="0">
                <a:solidFill>
                  <a:srgbClr val="595959"/>
                </a:solidFill>
                <a:latin typeface="Georgia"/>
                <a:cs typeface="Georgia"/>
              </a:rPr>
              <a:t>source or </a:t>
            </a:r>
            <a:r>
              <a:rPr sz="1600" spc="-50" dirty="0">
                <a:solidFill>
                  <a:srgbClr val="595959"/>
                </a:solidFill>
                <a:latin typeface="Georgia"/>
                <a:cs typeface="Georgia"/>
              </a:rPr>
              <a:t>destination </a:t>
            </a:r>
            <a:r>
              <a:rPr sz="1600" spc="-20" dirty="0">
                <a:solidFill>
                  <a:srgbClr val="595959"/>
                </a:solidFill>
                <a:latin typeface="Georgia"/>
                <a:cs typeface="Georgia"/>
              </a:rPr>
              <a:t>of </a:t>
            </a:r>
            <a:r>
              <a:rPr sz="1600" spc="-35" dirty="0">
                <a:solidFill>
                  <a:srgbClr val="595959"/>
                </a:solidFill>
                <a:latin typeface="Georgia"/>
                <a:cs typeface="Georgia"/>
              </a:rPr>
              <a:t>data,  </a:t>
            </a:r>
            <a:r>
              <a:rPr sz="1600" spc="-70" dirty="0">
                <a:solidFill>
                  <a:srgbClr val="595959"/>
                </a:solidFill>
                <a:latin typeface="Georgia"/>
                <a:cs typeface="Georgia"/>
              </a:rPr>
              <a:t>number </a:t>
            </a:r>
            <a:r>
              <a:rPr sz="1600" spc="-20" dirty="0">
                <a:solidFill>
                  <a:srgbClr val="595959"/>
                </a:solidFill>
                <a:latin typeface="Georgia"/>
                <a:cs typeface="Georgia"/>
              </a:rPr>
              <a:t>of </a:t>
            </a:r>
            <a:r>
              <a:rPr sz="1600" spc="-50" dirty="0">
                <a:solidFill>
                  <a:srgbClr val="595959"/>
                </a:solidFill>
                <a:latin typeface="Georgia"/>
                <a:cs typeface="Georgia"/>
              </a:rPr>
              <a:t>bytes </a:t>
            </a:r>
            <a:r>
              <a:rPr sz="1600" spc="-35" dirty="0">
                <a:solidFill>
                  <a:srgbClr val="595959"/>
                </a:solidFill>
                <a:latin typeface="Georgia"/>
                <a:cs typeface="Georgia"/>
              </a:rPr>
              <a:t>to </a:t>
            </a:r>
            <a:r>
              <a:rPr sz="1600" spc="-65" dirty="0">
                <a:solidFill>
                  <a:srgbClr val="595959"/>
                </a:solidFill>
                <a:latin typeface="Georgia"/>
                <a:cs typeface="Georgia"/>
              </a:rPr>
              <a:t>be</a:t>
            </a:r>
            <a:r>
              <a:rPr sz="1600" spc="75" dirty="0">
                <a:solidFill>
                  <a:srgbClr val="595959"/>
                </a:solidFill>
                <a:latin typeface="Georgia"/>
                <a:cs typeface="Georgia"/>
              </a:rPr>
              <a:t> </a:t>
            </a:r>
            <a:r>
              <a:rPr sz="1600" spc="-60" dirty="0">
                <a:solidFill>
                  <a:srgbClr val="595959"/>
                </a:solidFill>
                <a:latin typeface="Georgia"/>
                <a:cs typeface="Georgia"/>
              </a:rPr>
              <a:t>transferred</a:t>
            </a:r>
            <a:endParaRPr sz="1600">
              <a:latin typeface="Georgia"/>
              <a:cs typeface="Georgia"/>
            </a:endParaRPr>
          </a:p>
          <a:p>
            <a:pPr marL="977265" marR="597535" indent="-508000">
              <a:lnSpc>
                <a:spcPct val="78100"/>
              </a:lnSpc>
              <a:spcBef>
                <a:spcPts val="700"/>
              </a:spcBef>
              <a:buClr>
                <a:srgbClr val="C1F944"/>
              </a:buClr>
              <a:buSzPct val="90625"/>
              <a:buAutoNum type="arabicPeriod"/>
              <a:tabLst>
                <a:tab pos="983615" algn="l"/>
                <a:tab pos="984250" algn="l"/>
              </a:tabLst>
            </a:pPr>
            <a:r>
              <a:rPr sz="1600" spc="105" dirty="0">
                <a:solidFill>
                  <a:srgbClr val="595959"/>
                </a:solidFill>
                <a:latin typeface="Georgia"/>
                <a:cs typeface="Georgia"/>
              </a:rPr>
              <a:t>DMA </a:t>
            </a:r>
            <a:r>
              <a:rPr sz="1600" spc="-45" dirty="0">
                <a:solidFill>
                  <a:srgbClr val="595959"/>
                </a:solidFill>
                <a:latin typeface="Georgia"/>
                <a:cs typeface="Georgia"/>
              </a:rPr>
              <a:t>controller </a:t>
            </a:r>
            <a:r>
              <a:rPr sz="1600" spc="-65" dirty="0">
                <a:solidFill>
                  <a:srgbClr val="595959"/>
                </a:solidFill>
                <a:latin typeface="Georgia"/>
                <a:cs typeface="Georgia"/>
              </a:rPr>
              <a:t>starts </a:t>
            </a:r>
            <a:r>
              <a:rPr sz="1600" spc="-55" dirty="0">
                <a:solidFill>
                  <a:srgbClr val="595959"/>
                </a:solidFill>
                <a:latin typeface="Georgia"/>
                <a:cs typeface="Georgia"/>
              </a:rPr>
              <a:t>the </a:t>
            </a:r>
            <a:r>
              <a:rPr sz="1600" spc="-45" dirty="0">
                <a:solidFill>
                  <a:srgbClr val="595959"/>
                </a:solidFill>
                <a:latin typeface="Georgia"/>
                <a:cs typeface="Georgia"/>
              </a:rPr>
              <a:t>operation </a:t>
            </a:r>
            <a:r>
              <a:rPr sz="1600" spc="-40" dirty="0">
                <a:solidFill>
                  <a:srgbClr val="595959"/>
                </a:solidFill>
                <a:latin typeface="Georgia"/>
                <a:cs typeface="Georgia"/>
              </a:rPr>
              <a:t>(authorizes </a:t>
            </a:r>
            <a:r>
              <a:rPr sz="1600" spc="-45" dirty="0">
                <a:solidFill>
                  <a:srgbClr val="595959"/>
                </a:solidFill>
                <a:latin typeface="Georgia"/>
                <a:cs typeface="Georgia"/>
              </a:rPr>
              <a:t>for </a:t>
            </a:r>
            <a:r>
              <a:rPr sz="1600" spc="-55" dirty="0">
                <a:solidFill>
                  <a:srgbClr val="595959"/>
                </a:solidFill>
                <a:latin typeface="Georgia"/>
                <a:cs typeface="Georgia"/>
              </a:rPr>
              <a:t>the </a:t>
            </a:r>
            <a:r>
              <a:rPr sz="1600" spc="-60" dirty="0">
                <a:solidFill>
                  <a:srgbClr val="595959"/>
                </a:solidFill>
                <a:latin typeface="Georgia"/>
                <a:cs typeface="Georgia"/>
              </a:rPr>
              <a:t>bus, </a:t>
            </a:r>
            <a:r>
              <a:rPr sz="1600" spc="-55" dirty="0">
                <a:solidFill>
                  <a:srgbClr val="595959"/>
                </a:solidFill>
                <a:latin typeface="Georgia"/>
                <a:cs typeface="Georgia"/>
              </a:rPr>
              <a:t>supplies  </a:t>
            </a:r>
            <a:r>
              <a:rPr sz="1600" spc="-60" dirty="0">
                <a:solidFill>
                  <a:srgbClr val="595959"/>
                </a:solidFill>
                <a:latin typeface="Georgia"/>
                <a:cs typeface="Georgia"/>
              </a:rPr>
              <a:t>address,</a:t>
            </a:r>
            <a:r>
              <a:rPr sz="1600" spc="20" dirty="0">
                <a:solidFill>
                  <a:srgbClr val="595959"/>
                </a:solidFill>
                <a:latin typeface="Georgia"/>
                <a:cs typeface="Georgia"/>
              </a:rPr>
              <a:t> </a:t>
            </a:r>
            <a:r>
              <a:rPr sz="1600" spc="-60" dirty="0">
                <a:solidFill>
                  <a:srgbClr val="595959"/>
                </a:solidFill>
                <a:latin typeface="Georgia"/>
                <a:cs typeface="Georgia"/>
              </a:rPr>
              <a:t>reads</a:t>
            </a:r>
            <a:r>
              <a:rPr sz="1600" spc="20" dirty="0">
                <a:solidFill>
                  <a:srgbClr val="595959"/>
                </a:solidFill>
                <a:latin typeface="Georgia"/>
                <a:cs typeface="Georgia"/>
              </a:rPr>
              <a:t> </a:t>
            </a:r>
            <a:r>
              <a:rPr sz="1600" spc="-45" dirty="0">
                <a:solidFill>
                  <a:srgbClr val="595959"/>
                </a:solidFill>
                <a:latin typeface="Georgia"/>
                <a:cs typeface="Georgia"/>
              </a:rPr>
              <a:t>or</a:t>
            </a:r>
            <a:r>
              <a:rPr sz="1600" spc="20" dirty="0">
                <a:solidFill>
                  <a:srgbClr val="595959"/>
                </a:solidFill>
                <a:latin typeface="Georgia"/>
                <a:cs typeface="Georgia"/>
              </a:rPr>
              <a:t> </a:t>
            </a:r>
            <a:r>
              <a:rPr sz="1600" spc="-45" dirty="0">
                <a:solidFill>
                  <a:srgbClr val="595959"/>
                </a:solidFill>
                <a:latin typeface="Georgia"/>
                <a:cs typeface="Georgia"/>
              </a:rPr>
              <a:t>writes</a:t>
            </a:r>
            <a:r>
              <a:rPr sz="1600" spc="20" dirty="0">
                <a:solidFill>
                  <a:srgbClr val="595959"/>
                </a:solidFill>
                <a:latin typeface="Georgia"/>
                <a:cs typeface="Georgia"/>
              </a:rPr>
              <a:t> </a:t>
            </a:r>
            <a:r>
              <a:rPr sz="1600" spc="-40" dirty="0">
                <a:solidFill>
                  <a:srgbClr val="595959"/>
                </a:solidFill>
                <a:latin typeface="Georgia"/>
                <a:cs typeface="Georgia"/>
              </a:rPr>
              <a:t>data),</a:t>
            </a:r>
            <a:r>
              <a:rPr sz="1600" spc="25" dirty="0">
                <a:solidFill>
                  <a:srgbClr val="595959"/>
                </a:solidFill>
                <a:latin typeface="Georgia"/>
                <a:cs typeface="Georgia"/>
              </a:rPr>
              <a:t> </a:t>
            </a:r>
            <a:r>
              <a:rPr sz="1600" spc="-45" dirty="0">
                <a:solidFill>
                  <a:srgbClr val="595959"/>
                </a:solidFill>
                <a:latin typeface="Georgia"/>
                <a:cs typeface="Georgia"/>
              </a:rPr>
              <a:t>until</a:t>
            </a:r>
            <a:r>
              <a:rPr sz="1600" spc="20" dirty="0">
                <a:solidFill>
                  <a:srgbClr val="595959"/>
                </a:solidFill>
                <a:latin typeface="Georgia"/>
                <a:cs typeface="Georgia"/>
              </a:rPr>
              <a:t> </a:t>
            </a:r>
            <a:r>
              <a:rPr sz="1600" spc="-55" dirty="0">
                <a:solidFill>
                  <a:srgbClr val="595959"/>
                </a:solidFill>
                <a:latin typeface="Georgia"/>
                <a:cs typeface="Georgia"/>
              </a:rPr>
              <a:t>the</a:t>
            </a:r>
            <a:r>
              <a:rPr sz="1600" spc="20" dirty="0">
                <a:solidFill>
                  <a:srgbClr val="595959"/>
                </a:solidFill>
                <a:latin typeface="Georgia"/>
                <a:cs typeface="Georgia"/>
              </a:rPr>
              <a:t> </a:t>
            </a:r>
            <a:r>
              <a:rPr sz="1600" spc="-55" dirty="0">
                <a:solidFill>
                  <a:srgbClr val="595959"/>
                </a:solidFill>
                <a:latin typeface="Georgia"/>
                <a:cs typeface="Georgia"/>
              </a:rPr>
              <a:t>entire</a:t>
            </a:r>
            <a:r>
              <a:rPr sz="1600" spc="20" dirty="0">
                <a:solidFill>
                  <a:srgbClr val="595959"/>
                </a:solidFill>
                <a:latin typeface="Georgia"/>
                <a:cs typeface="Georgia"/>
              </a:rPr>
              <a:t> </a:t>
            </a:r>
            <a:r>
              <a:rPr sz="1600" spc="-35" dirty="0">
                <a:solidFill>
                  <a:srgbClr val="595959"/>
                </a:solidFill>
                <a:latin typeface="Georgia"/>
                <a:cs typeface="Georgia"/>
              </a:rPr>
              <a:t>block</a:t>
            </a:r>
            <a:r>
              <a:rPr sz="1600" spc="20" dirty="0">
                <a:solidFill>
                  <a:srgbClr val="595959"/>
                </a:solidFill>
                <a:latin typeface="Georgia"/>
                <a:cs typeface="Georgia"/>
              </a:rPr>
              <a:t> </a:t>
            </a:r>
            <a:r>
              <a:rPr sz="1600" spc="-50" dirty="0">
                <a:solidFill>
                  <a:srgbClr val="595959"/>
                </a:solidFill>
                <a:latin typeface="Georgia"/>
                <a:cs typeface="Georgia"/>
              </a:rPr>
              <a:t>is</a:t>
            </a:r>
            <a:r>
              <a:rPr sz="1600" spc="25" dirty="0">
                <a:solidFill>
                  <a:srgbClr val="595959"/>
                </a:solidFill>
                <a:latin typeface="Georgia"/>
                <a:cs typeface="Georgia"/>
              </a:rPr>
              <a:t> </a:t>
            </a:r>
            <a:r>
              <a:rPr sz="1600" spc="-60" dirty="0">
                <a:solidFill>
                  <a:srgbClr val="595959"/>
                </a:solidFill>
                <a:latin typeface="Georgia"/>
                <a:cs typeface="Georgia"/>
              </a:rPr>
              <a:t>transferred</a:t>
            </a:r>
            <a:endParaRPr sz="1600">
              <a:latin typeface="Georgia"/>
              <a:cs typeface="Georgia"/>
            </a:endParaRPr>
          </a:p>
          <a:p>
            <a:pPr marL="977265" marR="250825" indent="-508000">
              <a:lnSpc>
                <a:spcPct val="78100"/>
              </a:lnSpc>
              <a:spcBef>
                <a:spcPts val="700"/>
              </a:spcBef>
              <a:buClr>
                <a:srgbClr val="C1F944"/>
              </a:buClr>
              <a:buSzPct val="90625"/>
              <a:buAutoNum type="arabicPeriod"/>
              <a:tabLst>
                <a:tab pos="983615" algn="l"/>
                <a:tab pos="984250" algn="l"/>
              </a:tabLst>
            </a:pPr>
            <a:r>
              <a:rPr sz="1600" spc="105" dirty="0">
                <a:solidFill>
                  <a:srgbClr val="595959"/>
                </a:solidFill>
                <a:latin typeface="Georgia"/>
                <a:cs typeface="Georgia"/>
              </a:rPr>
              <a:t>DMA </a:t>
            </a:r>
            <a:r>
              <a:rPr sz="1600" spc="-45" dirty="0">
                <a:solidFill>
                  <a:srgbClr val="595959"/>
                </a:solidFill>
                <a:latin typeface="Georgia"/>
                <a:cs typeface="Georgia"/>
              </a:rPr>
              <a:t>controller </a:t>
            </a:r>
            <a:r>
              <a:rPr sz="1600" spc="-60" dirty="0">
                <a:solidFill>
                  <a:srgbClr val="595959"/>
                </a:solidFill>
                <a:latin typeface="Georgia"/>
                <a:cs typeface="Georgia"/>
              </a:rPr>
              <a:t>interrupts </a:t>
            </a:r>
            <a:r>
              <a:rPr sz="1600" spc="-55" dirty="0">
                <a:solidFill>
                  <a:srgbClr val="595959"/>
                </a:solidFill>
                <a:latin typeface="Georgia"/>
                <a:cs typeface="Georgia"/>
              </a:rPr>
              <a:t>the processor, </a:t>
            </a:r>
            <a:r>
              <a:rPr sz="1600" spc="-20" dirty="0">
                <a:solidFill>
                  <a:srgbClr val="595959"/>
                </a:solidFill>
                <a:latin typeface="Georgia"/>
                <a:cs typeface="Georgia"/>
              </a:rPr>
              <a:t>which </a:t>
            </a:r>
            <a:r>
              <a:rPr sz="1600" spc="-60" dirty="0">
                <a:solidFill>
                  <a:srgbClr val="595959"/>
                </a:solidFill>
                <a:latin typeface="Georgia"/>
                <a:cs typeface="Georgia"/>
              </a:rPr>
              <a:t>then </a:t>
            </a:r>
            <a:r>
              <a:rPr sz="1600" spc="-55" dirty="0">
                <a:solidFill>
                  <a:srgbClr val="595959"/>
                </a:solidFill>
                <a:latin typeface="Georgia"/>
                <a:cs typeface="Georgia"/>
              </a:rPr>
              <a:t>takes the </a:t>
            </a:r>
            <a:r>
              <a:rPr sz="1600" spc="-40" dirty="0">
                <a:solidFill>
                  <a:srgbClr val="595959"/>
                </a:solidFill>
                <a:latin typeface="Georgia"/>
                <a:cs typeface="Georgia"/>
              </a:rPr>
              <a:t>necessary  actions</a:t>
            </a:r>
            <a:endParaRPr sz="1600">
              <a:latin typeface="Georgia"/>
              <a:cs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803" y="553427"/>
            <a:ext cx="6707505" cy="726440"/>
          </a:xfrm>
          <a:prstGeom prst="rect">
            <a:avLst/>
          </a:prstGeom>
        </p:spPr>
        <p:txBody>
          <a:bodyPr vert="horz" wrap="square" lIns="0" tIns="12700" rIns="0" bIns="0" rtlCol="0">
            <a:spAutoFit/>
          </a:bodyPr>
          <a:lstStyle/>
          <a:p>
            <a:pPr marL="12700">
              <a:lnSpc>
                <a:spcPct val="100000"/>
              </a:lnSpc>
              <a:spcBef>
                <a:spcPts val="100"/>
              </a:spcBef>
            </a:pPr>
            <a:r>
              <a:rPr sz="4600" b="1" spc="-320" dirty="0">
                <a:latin typeface="Arial"/>
                <a:cs typeface="Arial"/>
              </a:rPr>
              <a:t>Basic </a:t>
            </a:r>
            <a:r>
              <a:rPr sz="4600" b="1" spc="655" dirty="0">
                <a:latin typeface="Arial"/>
                <a:cs typeface="Arial"/>
              </a:rPr>
              <a:t>I/O </a:t>
            </a:r>
            <a:r>
              <a:rPr sz="4600" b="1" spc="-380" dirty="0">
                <a:latin typeface="Arial"/>
                <a:cs typeface="Arial"/>
              </a:rPr>
              <a:t>system</a:t>
            </a:r>
            <a:r>
              <a:rPr sz="4600" b="1" spc="-735" dirty="0">
                <a:latin typeface="Arial"/>
                <a:cs typeface="Arial"/>
              </a:rPr>
              <a:t> </a:t>
            </a:r>
            <a:r>
              <a:rPr sz="4600" b="1" spc="-245" dirty="0">
                <a:latin typeface="Arial"/>
                <a:cs typeface="Arial"/>
              </a:rPr>
              <a:t>example</a:t>
            </a:r>
            <a:endParaRPr sz="4600">
              <a:latin typeface="Arial"/>
              <a:cs typeface="Arial"/>
            </a:endParaRPr>
          </a:p>
        </p:txBody>
      </p:sp>
      <p:sp>
        <p:nvSpPr>
          <p:cNvPr id="3" name="object 3"/>
          <p:cNvSpPr/>
          <p:nvPr/>
        </p:nvSpPr>
        <p:spPr>
          <a:xfrm>
            <a:off x="1162952" y="1670504"/>
            <a:ext cx="6880782" cy="46139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2410" y="553427"/>
            <a:ext cx="4104640" cy="726440"/>
          </a:xfrm>
          <a:prstGeom prst="rect">
            <a:avLst/>
          </a:prstGeom>
        </p:spPr>
        <p:txBody>
          <a:bodyPr vert="horz" wrap="square" lIns="0" tIns="12700" rIns="0" bIns="0" rtlCol="0">
            <a:spAutoFit/>
          </a:bodyPr>
          <a:lstStyle/>
          <a:p>
            <a:pPr marL="12700">
              <a:lnSpc>
                <a:spcPct val="100000"/>
              </a:lnSpc>
              <a:spcBef>
                <a:spcPts val="100"/>
              </a:spcBef>
            </a:pPr>
            <a:r>
              <a:rPr sz="4600" spc="-85" dirty="0">
                <a:latin typeface="Georgia"/>
                <a:cs typeface="Georgia"/>
              </a:rPr>
              <a:t>Computer</a:t>
            </a:r>
            <a:r>
              <a:rPr sz="4600" spc="-10" dirty="0">
                <a:latin typeface="Georgia"/>
                <a:cs typeface="Georgia"/>
              </a:rPr>
              <a:t> </a:t>
            </a:r>
            <a:r>
              <a:rPr sz="4600" spc="-145" dirty="0">
                <a:latin typeface="Georgia"/>
                <a:cs typeface="Georgia"/>
              </a:rPr>
              <a:t>Buses</a:t>
            </a:r>
            <a:endParaRPr sz="4600">
              <a:latin typeface="Georgia"/>
              <a:cs typeface="Georgia"/>
            </a:endParaRPr>
          </a:p>
        </p:txBody>
      </p:sp>
      <p:sp>
        <p:nvSpPr>
          <p:cNvPr id="3" name="object 3"/>
          <p:cNvSpPr txBox="1"/>
          <p:nvPr/>
        </p:nvSpPr>
        <p:spPr>
          <a:xfrm>
            <a:off x="818514" y="2728412"/>
            <a:ext cx="7218680" cy="3008630"/>
          </a:xfrm>
          <a:prstGeom prst="rect">
            <a:avLst/>
          </a:prstGeom>
        </p:spPr>
        <p:txBody>
          <a:bodyPr vert="horz" wrap="square" lIns="0" tIns="36195" rIns="0" bIns="0" rtlCol="0">
            <a:spAutoFit/>
          </a:bodyPr>
          <a:lstStyle/>
          <a:p>
            <a:pPr marL="12700">
              <a:lnSpc>
                <a:spcPct val="100000"/>
              </a:lnSpc>
              <a:spcBef>
                <a:spcPts val="285"/>
              </a:spcBef>
            </a:pPr>
            <a:r>
              <a:rPr sz="2000" spc="-15" dirty="0">
                <a:solidFill>
                  <a:srgbClr val="FF0000"/>
                </a:solidFill>
                <a:latin typeface="Georgia"/>
                <a:cs typeface="Georgia"/>
              </a:rPr>
              <a:t>The </a:t>
            </a:r>
            <a:r>
              <a:rPr sz="2000" spc="-85" dirty="0">
                <a:solidFill>
                  <a:srgbClr val="FF0000"/>
                </a:solidFill>
                <a:latin typeface="Georgia"/>
                <a:cs typeface="Georgia"/>
              </a:rPr>
              <a:t>bus </a:t>
            </a:r>
            <a:r>
              <a:rPr sz="2000" spc="-60" dirty="0">
                <a:solidFill>
                  <a:srgbClr val="FF0000"/>
                </a:solidFill>
                <a:latin typeface="Georgia"/>
                <a:cs typeface="Georgia"/>
              </a:rPr>
              <a:t>is </a:t>
            </a:r>
            <a:r>
              <a:rPr sz="2000" spc="-30" dirty="0">
                <a:solidFill>
                  <a:srgbClr val="FF0000"/>
                </a:solidFill>
                <a:latin typeface="Georgia"/>
                <a:cs typeface="Georgia"/>
              </a:rPr>
              <a:t>a </a:t>
            </a:r>
            <a:r>
              <a:rPr sz="2000" spc="-45" dirty="0">
                <a:solidFill>
                  <a:srgbClr val="FF0000"/>
                </a:solidFill>
                <a:latin typeface="Georgia"/>
                <a:cs typeface="Georgia"/>
              </a:rPr>
              <a:t>critical </a:t>
            </a:r>
            <a:r>
              <a:rPr sz="2000" spc="-55" dirty="0">
                <a:solidFill>
                  <a:srgbClr val="FF0000"/>
                </a:solidFill>
                <a:latin typeface="Georgia"/>
                <a:cs typeface="Georgia"/>
              </a:rPr>
              <a:t>component </a:t>
            </a:r>
            <a:r>
              <a:rPr sz="2000" spc="-25" dirty="0">
                <a:solidFill>
                  <a:srgbClr val="FF0000"/>
                </a:solidFill>
                <a:latin typeface="Georgia"/>
                <a:cs typeface="Georgia"/>
              </a:rPr>
              <a:t>of </a:t>
            </a:r>
            <a:r>
              <a:rPr sz="2000" spc="-70" dirty="0">
                <a:solidFill>
                  <a:srgbClr val="FF0000"/>
                </a:solidFill>
                <a:latin typeface="Georgia"/>
                <a:cs typeface="Georgia"/>
              </a:rPr>
              <a:t>the</a:t>
            </a:r>
            <a:r>
              <a:rPr sz="2000" spc="270" dirty="0">
                <a:solidFill>
                  <a:srgbClr val="FF0000"/>
                </a:solidFill>
                <a:latin typeface="Georgia"/>
                <a:cs typeface="Georgia"/>
              </a:rPr>
              <a:t> </a:t>
            </a:r>
            <a:r>
              <a:rPr sz="2000" spc="-60" dirty="0">
                <a:solidFill>
                  <a:srgbClr val="FF0000"/>
                </a:solidFill>
                <a:latin typeface="Georgia"/>
                <a:cs typeface="Georgia"/>
              </a:rPr>
              <a:t>computer</a:t>
            </a:r>
            <a:endParaRPr sz="2000">
              <a:latin typeface="Georgia"/>
              <a:cs typeface="Georgia"/>
            </a:endParaRPr>
          </a:p>
          <a:p>
            <a:pPr marL="698500" marR="160655" indent="-342900">
              <a:lnSpc>
                <a:spcPct val="78400"/>
              </a:lnSpc>
              <a:spcBef>
                <a:spcPts val="60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5" dirty="0">
                <a:solidFill>
                  <a:srgbClr val="595959"/>
                </a:solidFill>
                <a:latin typeface="Georgia"/>
                <a:cs typeface="Georgia"/>
              </a:rPr>
              <a:t>They </a:t>
            </a:r>
            <a:r>
              <a:rPr sz="1700" spc="-60" dirty="0">
                <a:solidFill>
                  <a:srgbClr val="595959"/>
                </a:solidFill>
                <a:latin typeface="Georgia"/>
                <a:cs typeface="Georgia"/>
              </a:rPr>
              <a:t>are shared </a:t>
            </a:r>
            <a:r>
              <a:rPr sz="1700" spc="-50" dirty="0">
                <a:solidFill>
                  <a:srgbClr val="595959"/>
                </a:solidFill>
                <a:latin typeface="Georgia"/>
                <a:cs typeface="Georgia"/>
              </a:rPr>
              <a:t>components </a:t>
            </a:r>
            <a:r>
              <a:rPr sz="1700" spc="-60" dirty="0">
                <a:solidFill>
                  <a:srgbClr val="595959"/>
                </a:solidFill>
                <a:latin typeface="Georgia"/>
                <a:cs typeface="Georgia"/>
              </a:rPr>
              <a:t>that </a:t>
            </a:r>
            <a:r>
              <a:rPr sz="1700" spc="-50" dirty="0">
                <a:solidFill>
                  <a:srgbClr val="595959"/>
                </a:solidFill>
                <a:latin typeface="Georgia"/>
                <a:cs typeface="Georgia"/>
              </a:rPr>
              <a:t>provide </a:t>
            </a:r>
            <a:r>
              <a:rPr sz="1700" spc="-60" dirty="0">
                <a:solidFill>
                  <a:srgbClr val="595959"/>
                </a:solidFill>
                <a:latin typeface="Georgia"/>
                <a:cs typeface="Georgia"/>
              </a:rPr>
              <a:t>the </a:t>
            </a:r>
            <a:r>
              <a:rPr sz="1700" spc="-65" dirty="0">
                <a:solidFill>
                  <a:srgbClr val="595959"/>
                </a:solidFill>
                <a:latin typeface="Georgia"/>
                <a:cs typeface="Georgia"/>
              </a:rPr>
              <a:t>paths </a:t>
            </a:r>
            <a:r>
              <a:rPr sz="1700" spc="-45" dirty="0">
                <a:solidFill>
                  <a:srgbClr val="595959"/>
                </a:solidFill>
                <a:latin typeface="Georgia"/>
                <a:cs typeface="Georgia"/>
              </a:rPr>
              <a:t>for </a:t>
            </a:r>
            <a:r>
              <a:rPr sz="1700" spc="-30" dirty="0">
                <a:solidFill>
                  <a:srgbClr val="595959"/>
                </a:solidFill>
                <a:latin typeface="Georgia"/>
                <a:cs typeface="Georgia"/>
              </a:rPr>
              <a:t>all </a:t>
            </a:r>
            <a:r>
              <a:rPr sz="1700" spc="-65" dirty="0">
                <a:solidFill>
                  <a:srgbClr val="595959"/>
                </a:solidFill>
                <a:latin typeface="Georgia"/>
                <a:cs typeface="Georgia"/>
              </a:rPr>
              <a:t>parts </a:t>
            </a:r>
            <a:r>
              <a:rPr sz="1700" spc="-20" dirty="0">
                <a:solidFill>
                  <a:srgbClr val="595959"/>
                </a:solidFill>
                <a:latin typeface="Georgia"/>
                <a:cs typeface="Georgia"/>
              </a:rPr>
              <a:t>of </a:t>
            </a:r>
            <a:r>
              <a:rPr sz="1700" spc="-60" dirty="0">
                <a:solidFill>
                  <a:srgbClr val="595959"/>
                </a:solidFill>
                <a:latin typeface="Georgia"/>
                <a:cs typeface="Georgia"/>
              </a:rPr>
              <a:t>the  </a:t>
            </a:r>
            <a:r>
              <a:rPr sz="1700" spc="-50" dirty="0">
                <a:solidFill>
                  <a:srgbClr val="595959"/>
                </a:solidFill>
                <a:latin typeface="Georgia"/>
                <a:cs typeface="Georgia"/>
              </a:rPr>
              <a:t>computer </a:t>
            </a:r>
            <a:r>
              <a:rPr sz="1700" spc="-35" dirty="0">
                <a:solidFill>
                  <a:srgbClr val="595959"/>
                </a:solidFill>
                <a:latin typeface="Georgia"/>
                <a:cs typeface="Georgia"/>
              </a:rPr>
              <a:t>to </a:t>
            </a:r>
            <a:r>
              <a:rPr sz="1700" spc="-45" dirty="0">
                <a:solidFill>
                  <a:srgbClr val="595959"/>
                </a:solidFill>
                <a:latin typeface="Georgia"/>
                <a:cs typeface="Georgia"/>
              </a:rPr>
              <a:t>communicate </a:t>
            </a:r>
            <a:r>
              <a:rPr sz="1700" spc="-30" dirty="0">
                <a:solidFill>
                  <a:srgbClr val="595959"/>
                </a:solidFill>
                <a:latin typeface="Georgia"/>
                <a:cs typeface="Georgia"/>
              </a:rPr>
              <a:t>with </a:t>
            </a:r>
            <a:r>
              <a:rPr sz="1700" spc="-35" dirty="0">
                <a:solidFill>
                  <a:srgbClr val="595959"/>
                </a:solidFill>
                <a:latin typeface="Georgia"/>
                <a:cs typeface="Georgia"/>
              </a:rPr>
              <a:t>each</a:t>
            </a:r>
            <a:r>
              <a:rPr sz="1700" spc="254" dirty="0">
                <a:solidFill>
                  <a:srgbClr val="595959"/>
                </a:solidFill>
                <a:latin typeface="Georgia"/>
                <a:cs typeface="Georgia"/>
              </a:rPr>
              <a:t> </a:t>
            </a:r>
            <a:r>
              <a:rPr sz="1700" spc="-55" dirty="0">
                <a:solidFill>
                  <a:srgbClr val="595959"/>
                </a:solidFill>
                <a:latin typeface="Georgia"/>
                <a:cs typeface="Georgia"/>
              </a:rPr>
              <a:t>other</a:t>
            </a:r>
            <a:endParaRPr sz="1700">
              <a:latin typeface="Georgia"/>
              <a:cs typeface="Georgia"/>
            </a:endParaRPr>
          </a:p>
          <a:p>
            <a:pPr marL="698500" marR="37465" indent="-342900">
              <a:lnSpc>
                <a:spcPts val="1700"/>
              </a:lnSpc>
              <a:spcBef>
                <a:spcPts val="50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5" dirty="0">
                <a:solidFill>
                  <a:srgbClr val="595959"/>
                </a:solidFill>
                <a:latin typeface="Georgia"/>
                <a:cs typeface="Georgia"/>
              </a:rPr>
              <a:t>They </a:t>
            </a:r>
            <a:r>
              <a:rPr sz="1700" spc="-40" dirty="0">
                <a:solidFill>
                  <a:srgbClr val="595959"/>
                </a:solidFill>
                <a:latin typeface="Georgia"/>
                <a:cs typeface="Georgia"/>
              </a:rPr>
              <a:t>can </a:t>
            </a:r>
            <a:r>
              <a:rPr sz="1700" spc="-50" dirty="0">
                <a:solidFill>
                  <a:srgbClr val="595959"/>
                </a:solidFill>
                <a:latin typeface="Georgia"/>
                <a:cs typeface="Georgia"/>
              </a:rPr>
              <a:t>reduce </a:t>
            </a:r>
            <a:r>
              <a:rPr sz="1700" spc="-60" dirty="0">
                <a:solidFill>
                  <a:srgbClr val="595959"/>
                </a:solidFill>
                <a:latin typeface="Georgia"/>
                <a:cs typeface="Georgia"/>
              </a:rPr>
              <a:t>the </a:t>
            </a:r>
            <a:r>
              <a:rPr sz="1700" spc="-30" dirty="0">
                <a:solidFill>
                  <a:srgbClr val="595959"/>
                </a:solidFill>
                <a:latin typeface="Georgia"/>
                <a:cs typeface="Georgia"/>
              </a:rPr>
              <a:t>complexity </a:t>
            </a:r>
            <a:r>
              <a:rPr sz="1700" spc="-20" dirty="0">
                <a:solidFill>
                  <a:srgbClr val="595959"/>
                </a:solidFill>
                <a:latin typeface="Georgia"/>
                <a:cs typeface="Georgia"/>
              </a:rPr>
              <a:t>of </a:t>
            </a:r>
            <a:r>
              <a:rPr sz="1700" spc="-45" dirty="0">
                <a:solidFill>
                  <a:srgbClr val="595959"/>
                </a:solidFill>
                <a:latin typeface="Georgia"/>
                <a:cs typeface="Georgia"/>
              </a:rPr>
              <a:t>communications </a:t>
            </a:r>
            <a:r>
              <a:rPr sz="1700" spc="-55" dirty="0">
                <a:solidFill>
                  <a:srgbClr val="595959"/>
                </a:solidFill>
                <a:latin typeface="Georgia"/>
                <a:cs typeface="Georgia"/>
              </a:rPr>
              <a:t>between </a:t>
            </a:r>
            <a:r>
              <a:rPr sz="1700" spc="-50" dirty="0">
                <a:solidFill>
                  <a:srgbClr val="595959"/>
                </a:solidFill>
                <a:latin typeface="Georgia"/>
                <a:cs typeface="Georgia"/>
              </a:rPr>
              <a:t>computer  components</a:t>
            </a:r>
            <a:endParaRPr sz="1700">
              <a:latin typeface="Georgia"/>
              <a:cs typeface="Georgia"/>
            </a:endParaRPr>
          </a:p>
          <a:p>
            <a:pPr marL="355600">
              <a:lnSpc>
                <a:spcPct val="100000"/>
              </a:lnSpc>
              <a:spcBef>
                <a:spcPts val="16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5" dirty="0">
                <a:solidFill>
                  <a:srgbClr val="595959"/>
                </a:solidFill>
                <a:latin typeface="Georgia"/>
                <a:cs typeface="Georgia"/>
              </a:rPr>
              <a:t>They</a:t>
            </a:r>
            <a:r>
              <a:rPr sz="1700" spc="20" dirty="0">
                <a:solidFill>
                  <a:srgbClr val="595959"/>
                </a:solidFill>
                <a:latin typeface="Georgia"/>
                <a:cs typeface="Georgia"/>
              </a:rPr>
              <a:t> </a:t>
            </a:r>
            <a:r>
              <a:rPr sz="1700" spc="-40" dirty="0">
                <a:solidFill>
                  <a:srgbClr val="595959"/>
                </a:solidFill>
                <a:latin typeface="Georgia"/>
                <a:cs typeface="Georgia"/>
              </a:rPr>
              <a:t>can</a:t>
            </a:r>
            <a:r>
              <a:rPr sz="1700" spc="20" dirty="0">
                <a:solidFill>
                  <a:srgbClr val="595959"/>
                </a:solidFill>
                <a:latin typeface="Georgia"/>
                <a:cs typeface="Georgia"/>
              </a:rPr>
              <a:t> </a:t>
            </a:r>
            <a:r>
              <a:rPr sz="1700" spc="-50" dirty="0">
                <a:solidFill>
                  <a:srgbClr val="595959"/>
                </a:solidFill>
                <a:latin typeface="Georgia"/>
                <a:cs typeface="Georgia"/>
              </a:rPr>
              <a:t>provide</a:t>
            </a:r>
            <a:r>
              <a:rPr sz="1700" spc="20" dirty="0">
                <a:solidFill>
                  <a:srgbClr val="595959"/>
                </a:solidFill>
                <a:latin typeface="Georgia"/>
                <a:cs typeface="Georgia"/>
              </a:rPr>
              <a:t> </a:t>
            </a:r>
            <a:r>
              <a:rPr sz="1700" spc="-50" dirty="0">
                <a:solidFill>
                  <a:srgbClr val="595959"/>
                </a:solidFill>
                <a:latin typeface="Georgia"/>
                <a:cs typeface="Georgia"/>
              </a:rPr>
              <a:t>an</a:t>
            </a:r>
            <a:r>
              <a:rPr sz="1700" spc="20" dirty="0">
                <a:solidFill>
                  <a:srgbClr val="595959"/>
                </a:solidFill>
                <a:latin typeface="Georgia"/>
                <a:cs typeface="Georgia"/>
              </a:rPr>
              <a:t> </a:t>
            </a:r>
            <a:r>
              <a:rPr sz="1700" spc="-30" dirty="0">
                <a:solidFill>
                  <a:srgbClr val="595959"/>
                </a:solidFill>
                <a:latin typeface="Georgia"/>
                <a:cs typeface="Georgia"/>
              </a:rPr>
              <a:t>easy</a:t>
            </a:r>
            <a:r>
              <a:rPr sz="1700" spc="25" dirty="0">
                <a:solidFill>
                  <a:srgbClr val="595959"/>
                </a:solidFill>
                <a:latin typeface="Georgia"/>
                <a:cs typeface="Georgia"/>
              </a:rPr>
              <a:t> </a:t>
            </a:r>
            <a:r>
              <a:rPr sz="1700" spc="-20" dirty="0">
                <a:solidFill>
                  <a:srgbClr val="595959"/>
                </a:solidFill>
                <a:latin typeface="Georgia"/>
                <a:cs typeface="Georgia"/>
              </a:rPr>
              <a:t>way</a:t>
            </a:r>
            <a:r>
              <a:rPr sz="1700" spc="20" dirty="0">
                <a:solidFill>
                  <a:srgbClr val="595959"/>
                </a:solidFill>
                <a:latin typeface="Georgia"/>
                <a:cs typeface="Georgia"/>
              </a:rPr>
              <a:t> </a:t>
            </a:r>
            <a:r>
              <a:rPr sz="1700" spc="-35" dirty="0">
                <a:solidFill>
                  <a:srgbClr val="595959"/>
                </a:solidFill>
                <a:latin typeface="Georgia"/>
                <a:cs typeface="Georgia"/>
              </a:rPr>
              <a:t>to</a:t>
            </a:r>
            <a:r>
              <a:rPr sz="1700" spc="20" dirty="0">
                <a:solidFill>
                  <a:srgbClr val="595959"/>
                </a:solidFill>
                <a:latin typeface="Georgia"/>
                <a:cs typeface="Georgia"/>
              </a:rPr>
              <a:t> </a:t>
            </a:r>
            <a:r>
              <a:rPr sz="1700" spc="-40" dirty="0">
                <a:solidFill>
                  <a:srgbClr val="595959"/>
                </a:solidFill>
                <a:latin typeface="Georgia"/>
                <a:cs typeface="Georgia"/>
              </a:rPr>
              <a:t>evolve</a:t>
            </a:r>
            <a:r>
              <a:rPr sz="1700" spc="20" dirty="0">
                <a:solidFill>
                  <a:srgbClr val="595959"/>
                </a:solidFill>
                <a:latin typeface="Georgia"/>
                <a:cs typeface="Georgia"/>
              </a:rPr>
              <a:t> </a:t>
            </a:r>
            <a:r>
              <a:rPr sz="1700" spc="-25" dirty="0">
                <a:solidFill>
                  <a:srgbClr val="595959"/>
                </a:solidFill>
                <a:latin typeface="Georgia"/>
                <a:cs typeface="Georgia"/>
              </a:rPr>
              <a:t>a</a:t>
            </a:r>
            <a:r>
              <a:rPr sz="1700" spc="25" dirty="0">
                <a:solidFill>
                  <a:srgbClr val="595959"/>
                </a:solidFill>
                <a:latin typeface="Georgia"/>
                <a:cs typeface="Georgia"/>
              </a:rPr>
              <a:t> </a:t>
            </a:r>
            <a:r>
              <a:rPr sz="1700" spc="-50" dirty="0">
                <a:solidFill>
                  <a:srgbClr val="595959"/>
                </a:solidFill>
                <a:latin typeface="Georgia"/>
                <a:cs typeface="Georgia"/>
              </a:rPr>
              <a:t>computer</a:t>
            </a:r>
            <a:r>
              <a:rPr sz="1700" spc="20" dirty="0">
                <a:solidFill>
                  <a:srgbClr val="595959"/>
                </a:solidFill>
                <a:latin typeface="Georgia"/>
                <a:cs typeface="Georgia"/>
              </a:rPr>
              <a:t> </a:t>
            </a:r>
            <a:r>
              <a:rPr sz="1700" spc="-55" dirty="0">
                <a:solidFill>
                  <a:srgbClr val="595959"/>
                </a:solidFill>
                <a:latin typeface="Georgia"/>
                <a:cs typeface="Georgia"/>
              </a:rPr>
              <a:t>system</a:t>
            </a:r>
            <a:endParaRPr sz="1700">
              <a:latin typeface="Georgia"/>
              <a:cs typeface="Georgia"/>
            </a:endParaRPr>
          </a:p>
          <a:p>
            <a:pPr marL="1047750" indent="-349250">
              <a:lnSpc>
                <a:spcPct val="100000"/>
              </a:lnSpc>
              <a:spcBef>
                <a:spcPts val="200"/>
              </a:spcBef>
              <a:buClr>
                <a:srgbClr val="80B606"/>
              </a:buClr>
              <a:buSzPct val="90000"/>
              <a:buFont typeface="Wingdings"/>
              <a:buChar char=""/>
              <a:tabLst>
                <a:tab pos="1047115" algn="l"/>
                <a:tab pos="1047750" algn="l"/>
              </a:tabLst>
            </a:pPr>
            <a:r>
              <a:rPr sz="1500" spc="-45" dirty="0">
                <a:solidFill>
                  <a:srgbClr val="595959"/>
                </a:solidFill>
                <a:latin typeface="Georgia"/>
                <a:cs typeface="Georgia"/>
              </a:rPr>
              <a:t>add</a:t>
            </a:r>
            <a:r>
              <a:rPr sz="1500" spc="15" dirty="0">
                <a:solidFill>
                  <a:srgbClr val="595959"/>
                </a:solidFill>
                <a:latin typeface="Georgia"/>
                <a:cs typeface="Georgia"/>
              </a:rPr>
              <a:t> </a:t>
            </a:r>
            <a:r>
              <a:rPr sz="1500" spc="-45" dirty="0">
                <a:solidFill>
                  <a:srgbClr val="595959"/>
                </a:solidFill>
                <a:latin typeface="Georgia"/>
                <a:cs typeface="Georgia"/>
              </a:rPr>
              <a:t>components</a:t>
            </a:r>
            <a:endParaRPr sz="1500">
              <a:latin typeface="Georgia"/>
              <a:cs typeface="Georgia"/>
            </a:endParaRPr>
          </a:p>
          <a:p>
            <a:pPr marL="355600">
              <a:lnSpc>
                <a:spcPct val="100000"/>
              </a:lnSpc>
              <a:spcBef>
                <a:spcPts val="26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5" dirty="0">
                <a:solidFill>
                  <a:srgbClr val="595959"/>
                </a:solidFill>
                <a:latin typeface="Georgia"/>
                <a:cs typeface="Georgia"/>
              </a:rPr>
              <a:t>They</a:t>
            </a:r>
            <a:r>
              <a:rPr sz="1700" spc="25" dirty="0">
                <a:solidFill>
                  <a:srgbClr val="595959"/>
                </a:solidFill>
                <a:latin typeface="Georgia"/>
                <a:cs typeface="Georgia"/>
              </a:rPr>
              <a:t> </a:t>
            </a:r>
            <a:r>
              <a:rPr sz="1700" spc="-40" dirty="0">
                <a:solidFill>
                  <a:srgbClr val="595959"/>
                </a:solidFill>
                <a:latin typeface="Georgia"/>
                <a:cs typeface="Georgia"/>
              </a:rPr>
              <a:t>can</a:t>
            </a:r>
            <a:r>
              <a:rPr sz="1700" spc="25" dirty="0">
                <a:solidFill>
                  <a:srgbClr val="595959"/>
                </a:solidFill>
                <a:latin typeface="Georgia"/>
                <a:cs typeface="Georgia"/>
              </a:rPr>
              <a:t> </a:t>
            </a:r>
            <a:r>
              <a:rPr sz="1700" spc="-65" dirty="0">
                <a:solidFill>
                  <a:srgbClr val="595959"/>
                </a:solidFill>
                <a:latin typeface="Georgia"/>
                <a:cs typeface="Georgia"/>
              </a:rPr>
              <a:t>be</a:t>
            </a:r>
            <a:r>
              <a:rPr sz="1700" spc="25" dirty="0">
                <a:solidFill>
                  <a:srgbClr val="595959"/>
                </a:solidFill>
                <a:latin typeface="Georgia"/>
                <a:cs typeface="Georgia"/>
              </a:rPr>
              <a:t> </a:t>
            </a:r>
            <a:r>
              <a:rPr sz="1700" spc="-25" dirty="0">
                <a:solidFill>
                  <a:srgbClr val="595959"/>
                </a:solidFill>
                <a:latin typeface="Georgia"/>
                <a:cs typeface="Georgia"/>
              </a:rPr>
              <a:t>a</a:t>
            </a:r>
            <a:r>
              <a:rPr sz="1700" spc="25" dirty="0">
                <a:solidFill>
                  <a:srgbClr val="595959"/>
                </a:solidFill>
                <a:latin typeface="Georgia"/>
                <a:cs typeface="Georgia"/>
              </a:rPr>
              <a:t> </a:t>
            </a:r>
            <a:r>
              <a:rPr sz="1700" spc="-55" dirty="0">
                <a:solidFill>
                  <a:srgbClr val="595959"/>
                </a:solidFill>
                <a:latin typeface="Georgia"/>
                <a:cs typeface="Georgia"/>
              </a:rPr>
              <a:t>serious</a:t>
            </a:r>
            <a:r>
              <a:rPr sz="1700" spc="25" dirty="0">
                <a:solidFill>
                  <a:srgbClr val="595959"/>
                </a:solidFill>
                <a:latin typeface="Georgia"/>
                <a:cs typeface="Georgia"/>
              </a:rPr>
              <a:t> </a:t>
            </a:r>
            <a:r>
              <a:rPr sz="1700" spc="-50" dirty="0">
                <a:solidFill>
                  <a:srgbClr val="595959"/>
                </a:solidFill>
                <a:latin typeface="Georgia"/>
                <a:cs typeface="Georgia"/>
              </a:rPr>
              <a:t>bottleneck</a:t>
            </a:r>
            <a:r>
              <a:rPr sz="1700" spc="25" dirty="0">
                <a:solidFill>
                  <a:srgbClr val="595959"/>
                </a:solidFill>
                <a:latin typeface="Georgia"/>
                <a:cs typeface="Georgia"/>
              </a:rPr>
              <a:t> </a:t>
            </a:r>
            <a:r>
              <a:rPr sz="1700" spc="-35" dirty="0">
                <a:solidFill>
                  <a:srgbClr val="595959"/>
                </a:solidFill>
                <a:latin typeface="Georgia"/>
                <a:cs typeface="Georgia"/>
              </a:rPr>
              <a:t>if</a:t>
            </a:r>
            <a:r>
              <a:rPr sz="1700" spc="210" dirty="0">
                <a:solidFill>
                  <a:srgbClr val="595959"/>
                </a:solidFill>
                <a:latin typeface="Georgia"/>
                <a:cs typeface="Georgia"/>
              </a:rPr>
              <a:t> </a:t>
            </a:r>
            <a:r>
              <a:rPr sz="1700" spc="-50" dirty="0">
                <a:solidFill>
                  <a:srgbClr val="595959"/>
                </a:solidFill>
                <a:latin typeface="Georgia"/>
                <a:cs typeface="Georgia"/>
              </a:rPr>
              <a:t>not</a:t>
            </a:r>
            <a:r>
              <a:rPr sz="1700" spc="25" dirty="0">
                <a:solidFill>
                  <a:srgbClr val="595959"/>
                </a:solidFill>
                <a:latin typeface="Georgia"/>
                <a:cs typeface="Georgia"/>
              </a:rPr>
              <a:t> </a:t>
            </a:r>
            <a:r>
              <a:rPr sz="1700" spc="-55" dirty="0">
                <a:solidFill>
                  <a:srgbClr val="595959"/>
                </a:solidFill>
                <a:latin typeface="Georgia"/>
                <a:cs typeface="Georgia"/>
              </a:rPr>
              <a:t>designed</a:t>
            </a:r>
            <a:r>
              <a:rPr sz="1700" spc="25" dirty="0">
                <a:solidFill>
                  <a:srgbClr val="595959"/>
                </a:solidFill>
                <a:latin typeface="Georgia"/>
                <a:cs typeface="Georgia"/>
              </a:rPr>
              <a:t> </a:t>
            </a:r>
            <a:r>
              <a:rPr sz="1700" spc="-50" dirty="0">
                <a:solidFill>
                  <a:srgbClr val="595959"/>
                </a:solidFill>
                <a:latin typeface="Georgia"/>
                <a:cs typeface="Georgia"/>
              </a:rPr>
              <a:t>and</a:t>
            </a:r>
            <a:r>
              <a:rPr sz="1700" spc="25" dirty="0">
                <a:solidFill>
                  <a:srgbClr val="595959"/>
                </a:solidFill>
                <a:latin typeface="Georgia"/>
                <a:cs typeface="Georgia"/>
              </a:rPr>
              <a:t> </a:t>
            </a:r>
            <a:r>
              <a:rPr sz="1700" spc="-55" dirty="0">
                <a:solidFill>
                  <a:srgbClr val="595959"/>
                </a:solidFill>
                <a:latin typeface="Georgia"/>
                <a:cs typeface="Georgia"/>
              </a:rPr>
              <a:t>used</a:t>
            </a:r>
            <a:r>
              <a:rPr sz="1700" spc="25" dirty="0">
                <a:solidFill>
                  <a:srgbClr val="595959"/>
                </a:solidFill>
                <a:latin typeface="Georgia"/>
                <a:cs typeface="Georgia"/>
              </a:rPr>
              <a:t> </a:t>
            </a:r>
            <a:r>
              <a:rPr sz="1700" spc="-50" dirty="0">
                <a:solidFill>
                  <a:srgbClr val="595959"/>
                </a:solidFill>
                <a:latin typeface="Georgia"/>
                <a:cs typeface="Georgia"/>
              </a:rPr>
              <a:t>appropriately</a:t>
            </a:r>
            <a:endParaRPr sz="1700">
              <a:latin typeface="Georgia"/>
              <a:cs typeface="Georgia"/>
            </a:endParaRPr>
          </a:p>
          <a:p>
            <a:pPr marL="355600">
              <a:lnSpc>
                <a:spcPct val="100000"/>
              </a:lnSpc>
              <a:spcBef>
                <a:spcPts val="16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40" dirty="0">
                <a:solidFill>
                  <a:srgbClr val="595959"/>
                </a:solidFill>
                <a:latin typeface="Georgia"/>
                <a:cs typeface="Georgia"/>
              </a:rPr>
              <a:t>As </a:t>
            </a:r>
            <a:r>
              <a:rPr sz="1700" spc="-60" dirty="0">
                <a:solidFill>
                  <a:srgbClr val="595959"/>
                </a:solidFill>
                <a:latin typeface="Georgia"/>
                <a:cs typeface="Georgia"/>
              </a:rPr>
              <a:t>systems grow, </a:t>
            </a:r>
            <a:r>
              <a:rPr sz="1700" spc="-35" dirty="0">
                <a:solidFill>
                  <a:srgbClr val="595959"/>
                </a:solidFill>
                <a:latin typeface="Georgia"/>
                <a:cs typeface="Georgia"/>
              </a:rPr>
              <a:t>they </a:t>
            </a:r>
            <a:r>
              <a:rPr sz="1700" spc="-55" dirty="0">
                <a:solidFill>
                  <a:srgbClr val="595959"/>
                </a:solidFill>
                <a:latin typeface="Georgia"/>
                <a:cs typeface="Georgia"/>
              </a:rPr>
              <a:t>need </a:t>
            </a:r>
            <a:r>
              <a:rPr sz="1700" spc="-35" dirty="0">
                <a:solidFill>
                  <a:srgbClr val="595959"/>
                </a:solidFill>
                <a:latin typeface="Georgia"/>
                <a:cs typeface="Georgia"/>
              </a:rPr>
              <a:t>to </a:t>
            </a:r>
            <a:r>
              <a:rPr sz="1700" spc="-40" dirty="0">
                <a:solidFill>
                  <a:srgbClr val="595959"/>
                </a:solidFill>
                <a:latin typeface="Georgia"/>
                <a:cs typeface="Georgia"/>
              </a:rPr>
              <a:t>evolve</a:t>
            </a:r>
            <a:r>
              <a:rPr sz="1700" spc="-25" dirty="0">
                <a:solidFill>
                  <a:srgbClr val="595959"/>
                </a:solidFill>
                <a:latin typeface="Georgia"/>
                <a:cs typeface="Georgia"/>
              </a:rPr>
              <a:t> </a:t>
            </a:r>
            <a:r>
              <a:rPr sz="1700" spc="-40" dirty="0">
                <a:solidFill>
                  <a:srgbClr val="595959"/>
                </a:solidFill>
                <a:latin typeface="Georgia"/>
                <a:cs typeface="Georgia"/>
              </a:rPr>
              <a:t>hierarchically</a:t>
            </a:r>
            <a:endParaRPr sz="1700">
              <a:latin typeface="Georgia"/>
              <a:cs typeface="Georgia"/>
            </a:endParaRPr>
          </a:p>
          <a:p>
            <a:pPr marL="355600">
              <a:lnSpc>
                <a:spcPct val="100000"/>
              </a:lnSpc>
              <a:spcBef>
                <a:spcPts val="16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5" dirty="0">
                <a:solidFill>
                  <a:srgbClr val="595959"/>
                </a:solidFill>
                <a:latin typeface="Georgia"/>
                <a:cs typeface="Georgia"/>
              </a:rPr>
              <a:t>They </a:t>
            </a:r>
            <a:r>
              <a:rPr sz="1700" spc="-40" dirty="0">
                <a:solidFill>
                  <a:srgbClr val="595959"/>
                </a:solidFill>
                <a:latin typeface="Georgia"/>
                <a:cs typeface="Georgia"/>
              </a:rPr>
              <a:t>can </a:t>
            </a:r>
            <a:r>
              <a:rPr sz="1700" spc="-65" dirty="0">
                <a:solidFill>
                  <a:srgbClr val="595959"/>
                </a:solidFill>
                <a:latin typeface="Georgia"/>
                <a:cs typeface="Georgia"/>
              </a:rPr>
              <a:t>be </a:t>
            </a:r>
            <a:r>
              <a:rPr sz="1700" spc="-45" dirty="0">
                <a:solidFill>
                  <a:srgbClr val="595959"/>
                </a:solidFill>
                <a:latin typeface="Georgia"/>
                <a:cs typeface="Georgia"/>
              </a:rPr>
              <a:t>parallel or</a:t>
            </a:r>
            <a:r>
              <a:rPr sz="1700" spc="250" dirty="0">
                <a:solidFill>
                  <a:srgbClr val="595959"/>
                </a:solidFill>
                <a:latin typeface="Georgia"/>
                <a:cs typeface="Georgia"/>
              </a:rPr>
              <a:t> </a:t>
            </a:r>
            <a:r>
              <a:rPr sz="1700" spc="-50" dirty="0">
                <a:solidFill>
                  <a:srgbClr val="595959"/>
                </a:solidFill>
                <a:latin typeface="Georgia"/>
                <a:cs typeface="Georgia"/>
              </a:rPr>
              <a:t>serial</a:t>
            </a:r>
            <a:endParaRPr sz="1700">
              <a:latin typeface="Georgia"/>
              <a:cs typeface="Georgia"/>
            </a:endParaRPr>
          </a:p>
          <a:p>
            <a:pPr marL="355600">
              <a:lnSpc>
                <a:spcPct val="100000"/>
              </a:lnSpc>
              <a:spcBef>
                <a:spcPts val="26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5" dirty="0">
                <a:solidFill>
                  <a:srgbClr val="595959"/>
                </a:solidFill>
                <a:latin typeface="Georgia"/>
                <a:cs typeface="Georgia"/>
              </a:rPr>
              <a:t>They</a:t>
            </a:r>
            <a:r>
              <a:rPr sz="1700" spc="20" dirty="0">
                <a:solidFill>
                  <a:srgbClr val="595959"/>
                </a:solidFill>
                <a:latin typeface="Georgia"/>
                <a:cs typeface="Georgia"/>
              </a:rPr>
              <a:t> </a:t>
            </a:r>
            <a:r>
              <a:rPr sz="1700" spc="-40" dirty="0">
                <a:solidFill>
                  <a:srgbClr val="595959"/>
                </a:solidFill>
                <a:latin typeface="Georgia"/>
                <a:cs typeface="Georgia"/>
              </a:rPr>
              <a:t>can</a:t>
            </a:r>
            <a:r>
              <a:rPr sz="1700" spc="20" dirty="0">
                <a:solidFill>
                  <a:srgbClr val="595959"/>
                </a:solidFill>
                <a:latin typeface="Georgia"/>
                <a:cs typeface="Georgia"/>
              </a:rPr>
              <a:t> </a:t>
            </a:r>
            <a:r>
              <a:rPr sz="1700" spc="-60" dirty="0">
                <a:solidFill>
                  <a:srgbClr val="595959"/>
                </a:solidFill>
                <a:latin typeface="Georgia"/>
                <a:cs typeface="Georgia"/>
              </a:rPr>
              <a:t>have</a:t>
            </a:r>
            <a:r>
              <a:rPr sz="1700" spc="20" dirty="0">
                <a:solidFill>
                  <a:srgbClr val="595959"/>
                </a:solidFill>
                <a:latin typeface="Georgia"/>
                <a:cs typeface="Georgia"/>
              </a:rPr>
              <a:t> </a:t>
            </a:r>
            <a:r>
              <a:rPr sz="1700" spc="-45" dirty="0">
                <a:solidFill>
                  <a:srgbClr val="595959"/>
                </a:solidFill>
                <a:latin typeface="Georgia"/>
                <a:cs typeface="Georgia"/>
              </a:rPr>
              <a:t>data</a:t>
            </a:r>
            <a:r>
              <a:rPr sz="1700" spc="25" dirty="0">
                <a:solidFill>
                  <a:srgbClr val="595959"/>
                </a:solidFill>
                <a:latin typeface="Georgia"/>
                <a:cs typeface="Georgia"/>
              </a:rPr>
              <a:t> </a:t>
            </a:r>
            <a:r>
              <a:rPr sz="1700" spc="-45" dirty="0">
                <a:solidFill>
                  <a:srgbClr val="595959"/>
                </a:solidFill>
                <a:latin typeface="Georgia"/>
                <a:cs typeface="Georgia"/>
              </a:rPr>
              <a:t>widths</a:t>
            </a:r>
            <a:r>
              <a:rPr sz="1700" spc="20" dirty="0">
                <a:solidFill>
                  <a:srgbClr val="595959"/>
                </a:solidFill>
                <a:latin typeface="Georgia"/>
                <a:cs typeface="Georgia"/>
              </a:rPr>
              <a:t> </a:t>
            </a:r>
            <a:r>
              <a:rPr sz="1700" spc="-60" dirty="0">
                <a:solidFill>
                  <a:srgbClr val="595959"/>
                </a:solidFill>
                <a:latin typeface="Georgia"/>
                <a:cs typeface="Georgia"/>
              </a:rPr>
              <a:t>larger</a:t>
            </a:r>
            <a:r>
              <a:rPr sz="1700" spc="20" dirty="0">
                <a:solidFill>
                  <a:srgbClr val="595959"/>
                </a:solidFill>
                <a:latin typeface="Georgia"/>
                <a:cs typeface="Georgia"/>
              </a:rPr>
              <a:t> </a:t>
            </a:r>
            <a:r>
              <a:rPr sz="1700" spc="-55" dirty="0">
                <a:solidFill>
                  <a:srgbClr val="595959"/>
                </a:solidFill>
                <a:latin typeface="Georgia"/>
                <a:cs typeface="Georgia"/>
              </a:rPr>
              <a:t>than</a:t>
            </a:r>
            <a:r>
              <a:rPr sz="1700" spc="20" dirty="0">
                <a:solidFill>
                  <a:srgbClr val="595959"/>
                </a:solidFill>
                <a:latin typeface="Georgia"/>
                <a:cs typeface="Georgia"/>
              </a:rPr>
              <a:t> </a:t>
            </a:r>
            <a:r>
              <a:rPr sz="1700" spc="-60" dirty="0">
                <a:solidFill>
                  <a:srgbClr val="595959"/>
                </a:solidFill>
                <a:latin typeface="Georgia"/>
                <a:cs typeface="Georgia"/>
              </a:rPr>
              <a:t>the</a:t>
            </a:r>
            <a:r>
              <a:rPr sz="1700" spc="25" dirty="0">
                <a:solidFill>
                  <a:srgbClr val="595959"/>
                </a:solidFill>
                <a:latin typeface="Georgia"/>
                <a:cs typeface="Georgia"/>
              </a:rPr>
              <a:t> </a:t>
            </a:r>
            <a:r>
              <a:rPr sz="1700" spc="-50" dirty="0">
                <a:solidFill>
                  <a:srgbClr val="595959"/>
                </a:solidFill>
                <a:latin typeface="Georgia"/>
                <a:cs typeface="Georgia"/>
              </a:rPr>
              <a:t>computer</a:t>
            </a:r>
            <a:r>
              <a:rPr sz="1700" spc="20" dirty="0">
                <a:solidFill>
                  <a:srgbClr val="595959"/>
                </a:solidFill>
                <a:latin typeface="Georgia"/>
                <a:cs typeface="Georgia"/>
              </a:rPr>
              <a:t> </a:t>
            </a:r>
            <a:r>
              <a:rPr sz="1700" spc="-35" dirty="0">
                <a:solidFill>
                  <a:srgbClr val="595959"/>
                </a:solidFill>
                <a:latin typeface="Georgia"/>
                <a:cs typeface="Georgia"/>
              </a:rPr>
              <a:t>word</a:t>
            </a:r>
            <a:r>
              <a:rPr sz="1700" spc="20" dirty="0">
                <a:solidFill>
                  <a:srgbClr val="595959"/>
                </a:solidFill>
                <a:latin typeface="Georgia"/>
                <a:cs typeface="Georgia"/>
              </a:rPr>
              <a:t> </a:t>
            </a:r>
            <a:r>
              <a:rPr sz="1700" spc="-55" dirty="0">
                <a:solidFill>
                  <a:srgbClr val="595959"/>
                </a:solidFill>
                <a:latin typeface="Georgia"/>
                <a:cs typeface="Georgia"/>
              </a:rPr>
              <a:t>length</a:t>
            </a:r>
            <a:endParaRPr sz="1700">
              <a:latin typeface="Georgia"/>
              <a:cs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5517" y="553427"/>
            <a:ext cx="2638425" cy="726440"/>
          </a:xfrm>
          <a:prstGeom prst="rect">
            <a:avLst/>
          </a:prstGeom>
        </p:spPr>
        <p:txBody>
          <a:bodyPr vert="horz" wrap="square" lIns="0" tIns="12700" rIns="0" bIns="0" rtlCol="0">
            <a:spAutoFit/>
          </a:bodyPr>
          <a:lstStyle/>
          <a:p>
            <a:pPr marL="12700">
              <a:lnSpc>
                <a:spcPct val="100000"/>
              </a:lnSpc>
              <a:spcBef>
                <a:spcPts val="100"/>
              </a:spcBef>
            </a:pPr>
            <a:r>
              <a:rPr sz="4600" spc="-125" dirty="0">
                <a:latin typeface="Georgia"/>
                <a:cs typeface="Georgia"/>
              </a:rPr>
              <a:t>Bus</a:t>
            </a:r>
            <a:r>
              <a:rPr sz="4600" spc="-20" dirty="0">
                <a:latin typeface="Georgia"/>
                <a:cs typeface="Georgia"/>
              </a:rPr>
              <a:t> </a:t>
            </a:r>
            <a:r>
              <a:rPr sz="4600" spc="-105" dirty="0">
                <a:latin typeface="Georgia"/>
                <a:cs typeface="Georgia"/>
              </a:rPr>
              <a:t>Basics</a:t>
            </a:r>
            <a:endParaRPr sz="4600">
              <a:latin typeface="Georgia"/>
              <a:cs typeface="Georgia"/>
            </a:endParaRPr>
          </a:p>
        </p:txBody>
      </p:sp>
      <p:sp>
        <p:nvSpPr>
          <p:cNvPr id="3" name="object 3"/>
          <p:cNvSpPr txBox="1"/>
          <p:nvPr/>
        </p:nvSpPr>
        <p:spPr>
          <a:xfrm>
            <a:off x="535940" y="2839618"/>
            <a:ext cx="7904480" cy="308356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700" spc="1345" dirty="0">
                <a:solidFill>
                  <a:srgbClr val="80B606"/>
                </a:solidFill>
                <a:latin typeface="Wingdings"/>
                <a:cs typeface="Wingdings"/>
              </a:rPr>
              <a:t></a:t>
            </a:r>
            <a:r>
              <a:rPr sz="1700" spc="1345" dirty="0">
                <a:solidFill>
                  <a:srgbClr val="80B606"/>
                </a:solidFill>
                <a:latin typeface="Times New Roman"/>
                <a:cs typeface="Times New Roman"/>
              </a:rPr>
              <a:t>	</a:t>
            </a:r>
            <a:r>
              <a:rPr sz="1900" spc="190" dirty="0">
                <a:solidFill>
                  <a:srgbClr val="595959"/>
                </a:solidFill>
                <a:latin typeface="Georgia"/>
                <a:cs typeface="Georgia"/>
              </a:rPr>
              <a:t>A </a:t>
            </a:r>
            <a:r>
              <a:rPr sz="1900" spc="-80" dirty="0">
                <a:solidFill>
                  <a:srgbClr val="595959"/>
                </a:solidFill>
                <a:latin typeface="Georgia"/>
                <a:cs typeface="Georgia"/>
              </a:rPr>
              <a:t>bus </a:t>
            </a:r>
            <a:r>
              <a:rPr sz="1900" spc="-50" dirty="0">
                <a:solidFill>
                  <a:srgbClr val="595959"/>
                </a:solidFill>
                <a:latin typeface="Georgia"/>
                <a:cs typeface="Georgia"/>
              </a:rPr>
              <a:t>generally contains </a:t>
            </a:r>
            <a:r>
              <a:rPr sz="1900" spc="-30" dirty="0">
                <a:solidFill>
                  <a:srgbClr val="595959"/>
                </a:solidFill>
                <a:latin typeface="Georgia"/>
                <a:cs typeface="Georgia"/>
              </a:rPr>
              <a:t>a </a:t>
            </a:r>
            <a:r>
              <a:rPr sz="1900" spc="-75" dirty="0">
                <a:solidFill>
                  <a:srgbClr val="595959"/>
                </a:solidFill>
                <a:latin typeface="Georgia"/>
                <a:cs typeface="Georgia"/>
              </a:rPr>
              <a:t>set </a:t>
            </a:r>
            <a:r>
              <a:rPr sz="1900" spc="-20" dirty="0">
                <a:solidFill>
                  <a:srgbClr val="595959"/>
                </a:solidFill>
                <a:latin typeface="Georgia"/>
                <a:cs typeface="Georgia"/>
              </a:rPr>
              <a:t>of </a:t>
            </a:r>
            <a:r>
              <a:rPr sz="1900" spc="-45" dirty="0">
                <a:solidFill>
                  <a:srgbClr val="595959"/>
                </a:solidFill>
                <a:latin typeface="Georgia"/>
                <a:cs typeface="Georgia"/>
              </a:rPr>
              <a:t>control </a:t>
            </a:r>
            <a:r>
              <a:rPr sz="1900" spc="-55" dirty="0">
                <a:solidFill>
                  <a:srgbClr val="595959"/>
                </a:solidFill>
                <a:latin typeface="Georgia"/>
                <a:cs typeface="Georgia"/>
              </a:rPr>
              <a:t>lines </a:t>
            </a:r>
            <a:r>
              <a:rPr sz="1900" spc="-60" dirty="0">
                <a:solidFill>
                  <a:srgbClr val="595959"/>
                </a:solidFill>
                <a:latin typeface="Georgia"/>
                <a:cs typeface="Georgia"/>
              </a:rPr>
              <a:t>and </a:t>
            </a:r>
            <a:r>
              <a:rPr sz="1900" spc="-30" dirty="0">
                <a:solidFill>
                  <a:srgbClr val="595959"/>
                </a:solidFill>
                <a:latin typeface="Georgia"/>
                <a:cs typeface="Georgia"/>
              </a:rPr>
              <a:t>a </a:t>
            </a:r>
            <a:r>
              <a:rPr sz="1900" spc="-75" dirty="0">
                <a:solidFill>
                  <a:srgbClr val="595959"/>
                </a:solidFill>
                <a:latin typeface="Georgia"/>
                <a:cs typeface="Georgia"/>
              </a:rPr>
              <a:t>set </a:t>
            </a:r>
            <a:r>
              <a:rPr sz="1900" spc="-20" dirty="0">
                <a:solidFill>
                  <a:srgbClr val="595959"/>
                </a:solidFill>
                <a:latin typeface="Georgia"/>
                <a:cs typeface="Georgia"/>
              </a:rPr>
              <a:t>of </a:t>
            </a:r>
            <a:r>
              <a:rPr sz="1900" spc="-50" dirty="0">
                <a:solidFill>
                  <a:srgbClr val="595959"/>
                </a:solidFill>
                <a:latin typeface="Georgia"/>
                <a:cs typeface="Georgia"/>
              </a:rPr>
              <a:t>data</a:t>
            </a:r>
            <a:r>
              <a:rPr sz="1900" spc="265" dirty="0">
                <a:solidFill>
                  <a:srgbClr val="595959"/>
                </a:solidFill>
                <a:latin typeface="Georgia"/>
                <a:cs typeface="Georgia"/>
              </a:rPr>
              <a:t> </a:t>
            </a:r>
            <a:r>
              <a:rPr sz="1900" spc="-55" dirty="0">
                <a:solidFill>
                  <a:srgbClr val="595959"/>
                </a:solidFill>
                <a:latin typeface="Georgia"/>
                <a:cs typeface="Georgia"/>
              </a:rPr>
              <a:t>lines</a:t>
            </a:r>
            <a:endParaRPr sz="1900">
              <a:latin typeface="Georgia"/>
              <a:cs typeface="Georgia"/>
            </a:endParaRPr>
          </a:p>
          <a:p>
            <a:pPr>
              <a:lnSpc>
                <a:spcPct val="100000"/>
              </a:lnSpc>
              <a:spcBef>
                <a:spcPts val="10"/>
              </a:spcBef>
            </a:pPr>
            <a:endParaRPr sz="1750">
              <a:latin typeface="Georgia"/>
              <a:cs typeface="Georgia"/>
            </a:endParaRPr>
          </a:p>
          <a:p>
            <a:pPr marL="355600" marR="5080" indent="-342900">
              <a:lnSpc>
                <a:spcPct val="78900"/>
              </a:lnSpc>
              <a:tabLst>
                <a:tab pos="354965" algn="l"/>
              </a:tabLst>
            </a:pPr>
            <a:r>
              <a:rPr sz="1700" spc="1345" dirty="0">
                <a:solidFill>
                  <a:srgbClr val="80B606"/>
                </a:solidFill>
                <a:latin typeface="Wingdings"/>
                <a:cs typeface="Wingdings"/>
              </a:rPr>
              <a:t></a:t>
            </a:r>
            <a:r>
              <a:rPr sz="1700" spc="1345" dirty="0">
                <a:solidFill>
                  <a:srgbClr val="80B606"/>
                </a:solidFill>
                <a:latin typeface="Times New Roman"/>
                <a:cs typeface="Times New Roman"/>
              </a:rPr>
              <a:t>	</a:t>
            </a:r>
            <a:r>
              <a:rPr sz="1900" spc="-15" dirty="0">
                <a:solidFill>
                  <a:srgbClr val="595959"/>
                </a:solidFill>
                <a:latin typeface="Georgia"/>
                <a:cs typeface="Georgia"/>
              </a:rPr>
              <a:t>The </a:t>
            </a:r>
            <a:r>
              <a:rPr sz="1900" spc="-45" dirty="0">
                <a:solidFill>
                  <a:srgbClr val="595959"/>
                </a:solidFill>
                <a:latin typeface="Georgia"/>
                <a:cs typeface="Georgia"/>
              </a:rPr>
              <a:t>control </a:t>
            </a:r>
            <a:r>
              <a:rPr sz="1900" spc="-55" dirty="0">
                <a:solidFill>
                  <a:srgbClr val="595959"/>
                </a:solidFill>
                <a:latin typeface="Georgia"/>
                <a:cs typeface="Georgia"/>
              </a:rPr>
              <a:t>lines </a:t>
            </a:r>
            <a:r>
              <a:rPr sz="1900" spc="-65" dirty="0">
                <a:solidFill>
                  <a:srgbClr val="595959"/>
                </a:solidFill>
                <a:latin typeface="Georgia"/>
                <a:cs typeface="Georgia"/>
              </a:rPr>
              <a:t>are used </a:t>
            </a:r>
            <a:r>
              <a:rPr sz="1900" spc="-40" dirty="0">
                <a:solidFill>
                  <a:srgbClr val="595959"/>
                </a:solidFill>
                <a:latin typeface="Georgia"/>
                <a:cs typeface="Georgia"/>
              </a:rPr>
              <a:t>to </a:t>
            </a:r>
            <a:r>
              <a:rPr sz="1900" spc="-50" dirty="0">
                <a:solidFill>
                  <a:srgbClr val="595959"/>
                </a:solidFill>
                <a:latin typeface="Georgia"/>
                <a:cs typeface="Georgia"/>
              </a:rPr>
              <a:t>signal </a:t>
            </a:r>
            <a:r>
              <a:rPr sz="1900" spc="-75" dirty="0">
                <a:solidFill>
                  <a:srgbClr val="595959"/>
                </a:solidFill>
                <a:latin typeface="Georgia"/>
                <a:cs typeface="Georgia"/>
              </a:rPr>
              <a:t>requests </a:t>
            </a:r>
            <a:r>
              <a:rPr sz="1900" spc="-60" dirty="0">
                <a:solidFill>
                  <a:srgbClr val="595959"/>
                </a:solidFill>
                <a:latin typeface="Georgia"/>
                <a:cs typeface="Georgia"/>
              </a:rPr>
              <a:t>and </a:t>
            </a:r>
            <a:r>
              <a:rPr sz="1900" spc="-50" dirty="0">
                <a:solidFill>
                  <a:srgbClr val="595959"/>
                </a:solidFill>
                <a:latin typeface="Georgia"/>
                <a:cs typeface="Georgia"/>
              </a:rPr>
              <a:t>acknowledgments, </a:t>
            </a:r>
            <a:r>
              <a:rPr sz="1900" spc="-60" dirty="0">
                <a:solidFill>
                  <a:srgbClr val="595959"/>
                </a:solidFill>
                <a:latin typeface="Georgia"/>
                <a:cs typeface="Georgia"/>
              </a:rPr>
              <a:t>and </a:t>
            </a:r>
            <a:r>
              <a:rPr sz="1900" spc="-195" dirty="0">
                <a:solidFill>
                  <a:srgbClr val="595959"/>
                </a:solidFill>
                <a:latin typeface="Georgia"/>
                <a:cs typeface="Georgia"/>
              </a:rPr>
              <a:t>to  </a:t>
            </a:r>
            <a:r>
              <a:rPr sz="1900" spc="-50" dirty="0">
                <a:solidFill>
                  <a:srgbClr val="595959"/>
                </a:solidFill>
                <a:latin typeface="Georgia"/>
                <a:cs typeface="Georgia"/>
              </a:rPr>
              <a:t>indicate </a:t>
            </a:r>
            <a:r>
              <a:rPr sz="1900" spc="-35" dirty="0">
                <a:solidFill>
                  <a:srgbClr val="595959"/>
                </a:solidFill>
                <a:latin typeface="Georgia"/>
                <a:cs typeface="Georgia"/>
              </a:rPr>
              <a:t>what </a:t>
            </a:r>
            <a:r>
              <a:rPr sz="1900" spc="-45" dirty="0">
                <a:solidFill>
                  <a:srgbClr val="595959"/>
                </a:solidFill>
                <a:latin typeface="Georgia"/>
                <a:cs typeface="Georgia"/>
              </a:rPr>
              <a:t>type </a:t>
            </a:r>
            <a:r>
              <a:rPr sz="1900" spc="-20" dirty="0">
                <a:solidFill>
                  <a:srgbClr val="595959"/>
                </a:solidFill>
                <a:latin typeface="Georgia"/>
                <a:cs typeface="Georgia"/>
              </a:rPr>
              <a:t>of </a:t>
            </a:r>
            <a:r>
              <a:rPr sz="1900" spc="-50" dirty="0">
                <a:solidFill>
                  <a:srgbClr val="595959"/>
                </a:solidFill>
                <a:latin typeface="Georgia"/>
                <a:cs typeface="Georgia"/>
              </a:rPr>
              <a:t>information </a:t>
            </a:r>
            <a:r>
              <a:rPr sz="1900" spc="-60" dirty="0">
                <a:solidFill>
                  <a:srgbClr val="595959"/>
                </a:solidFill>
                <a:latin typeface="Georgia"/>
                <a:cs typeface="Georgia"/>
              </a:rPr>
              <a:t>is </a:t>
            </a:r>
            <a:r>
              <a:rPr sz="1900" spc="-35" dirty="0">
                <a:solidFill>
                  <a:srgbClr val="595959"/>
                </a:solidFill>
                <a:latin typeface="Georgia"/>
                <a:cs typeface="Georgia"/>
              </a:rPr>
              <a:t>on </a:t>
            </a:r>
            <a:r>
              <a:rPr sz="1900" spc="-65" dirty="0">
                <a:solidFill>
                  <a:srgbClr val="595959"/>
                </a:solidFill>
                <a:latin typeface="Georgia"/>
                <a:cs typeface="Georgia"/>
              </a:rPr>
              <a:t>the </a:t>
            </a:r>
            <a:r>
              <a:rPr sz="1900" spc="-50" dirty="0">
                <a:solidFill>
                  <a:srgbClr val="595959"/>
                </a:solidFill>
                <a:latin typeface="Georgia"/>
                <a:cs typeface="Georgia"/>
              </a:rPr>
              <a:t>data</a:t>
            </a:r>
            <a:r>
              <a:rPr sz="1900" spc="350" dirty="0">
                <a:solidFill>
                  <a:srgbClr val="595959"/>
                </a:solidFill>
                <a:latin typeface="Georgia"/>
                <a:cs typeface="Georgia"/>
              </a:rPr>
              <a:t> </a:t>
            </a:r>
            <a:r>
              <a:rPr sz="1900" spc="-55" dirty="0">
                <a:solidFill>
                  <a:srgbClr val="595959"/>
                </a:solidFill>
                <a:latin typeface="Georgia"/>
                <a:cs typeface="Georgia"/>
              </a:rPr>
              <a:t>lines</a:t>
            </a:r>
            <a:endParaRPr sz="1900">
              <a:latin typeface="Georgia"/>
              <a:cs typeface="Georgia"/>
            </a:endParaRPr>
          </a:p>
          <a:p>
            <a:pPr>
              <a:lnSpc>
                <a:spcPct val="100000"/>
              </a:lnSpc>
              <a:spcBef>
                <a:spcPts val="15"/>
              </a:spcBef>
            </a:pPr>
            <a:endParaRPr sz="1750">
              <a:latin typeface="Georgia"/>
              <a:cs typeface="Georgia"/>
            </a:endParaRPr>
          </a:p>
          <a:p>
            <a:pPr marL="355600" marR="330835" indent="-342900">
              <a:lnSpc>
                <a:spcPct val="78900"/>
              </a:lnSpc>
              <a:tabLst>
                <a:tab pos="354965" algn="l"/>
              </a:tabLst>
            </a:pPr>
            <a:r>
              <a:rPr sz="1700" spc="1345" dirty="0">
                <a:solidFill>
                  <a:srgbClr val="80B606"/>
                </a:solidFill>
                <a:latin typeface="Wingdings"/>
                <a:cs typeface="Wingdings"/>
              </a:rPr>
              <a:t></a:t>
            </a:r>
            <a:r>
              <a:rPr sz="1700" spc="1345" dirty="0">
                <a:solidFill>
                  <a:srgbClr val="80B606"/>
                </a:solidFill>
                <a:latin typeface="Times New Roman"/>
                <a:cs typeface="Times New Roman"/>
              </a:rPr>
              <a:t>	</a:t>
            </a:r>
            <a:r>
              <a:rPr sz="1900" spc="-15" dirty="0">
                <a:solidFill>
                  <a:srgbClr val="595959"/>
                </a:solidFill>
                <a:latin typeface="Georgia"/>
                <a:cs typeface="Georgia"/>
              </a:rPr>
              <a:t>The </a:t>
            </a:r>
            <a:r>
              <a:rPr sz="1900" spc="-50" dirty="0">
                <a:solidFill>
                  <a:srgbClr val="595959"/>
                </a:solidFill>
                <a:latin typeface="Georgia"/>
                <a:cs typeface="Georgia"/>
              </a:rPr>
              <a:t>data </a:t>
            </a:r>
            <a:r>
              <a:rPr sz="1900" spc="-55" dirty="0">
                <a:solidFill>
                  <a:srgbClr val="595959"/>
                </a:solidFill>
                <a:latin typeface="Georgia"/>
                <a:cs typeface="Georgia"/>
              </a:rPr>
              <a:t>lines </a:t>
            </a:r>
            <a:r>
              <a:rPr sz="1900" spc="-20" dirty="0">
                <a:solidFill>
                  <a:srgbClr val="595959"/>
                </a:solidFill>
                <a:latin typeface="Georgia"/>
                <a:cs typeface="Georgia"/>
              </a:rPr>
              <a:t>of </a:t>
            </a:r>
            <a:r>
              <a:rPr sz="1900" spc="-65" dirty="0">
                <a:solidFill>
                  <a:srgbClr val="595959"/>
                </a:solidFill>
                <a:latin typeface="Georgia"/>
                <a:cs typeface="Georgia"/>
              </a:rPr>
              <a:t>the </a:t>
            </a:r>
            <a:r>
              <a:rPr sz="1900" spc="-80" dirty="0">
                <a:solidFill>
                  <a:srgbClr val="595959"/>
                </a:solidFill>
                <a:latin typeface="Georgia"/>
                <a:cs typeface="Georgia"/>
              </a:rPr>
              <a:t>bus </a:t>
            </a:r>
            <a:r>
              <a:rPr sz="1900" spc="-30" dirty="0">
                <a:solidFill>
                  <a:srgbClr val="595959"/>
                </a:solidFill>
                <a:latin typeface="Georgia"/>
                <a:cs typeface="Georgia"/>
              </a:rPr>
              <a:t>carry </a:t>
            </a:r>
            <a:r>
              <a:rPr sz="1900" spc="-50" dirty="0">
                <a:solidFill>
                  <a:srgbClr val="595959"/>
                </a:solidFill>
                <a:latin typeface="Georgia"/>
                <a:cs typeface="Georgia"/>
              </a:rPr>
              <a:t>information </a:t>
            </a:r>
            <a:r>
              <a:rPr sz="1900" spc="-60" dirty="0">
                <a:solidFill>
                  <a:srgbClr val="595959"/>
                </a:solidFill>
                <a:latin typeface="Georgia"/>
                <a:cs typeface="Georgia"/>
              </a:rPr>
              <a:t>between </a:t>
            </a:r>
            <a:r>
              <a:rPr sz="1900" spc="-65" dirty="0">
                <a:solidFill>
                  <a:srgbClr val="595959"/>
                </a:solidFill>
                <a:latin typeface="Georgia"/>
                <a:cs typeface="Georgia"/>
              </a:rPr>
              <a:t>the </a:t>
            </a:r>
            <a:r>
              <a:rPr sz="1900" spc="-50" dirty="0">
                <a:solidFill>
                  <a:srgbClr val="595959"/>
                </a:solidFill>
                <a:latin typeface="Georgia"/>
                <a:cs typeface="Georgia"/>
              </a:rPr>
              <a:t>source </a:t>
            </a:r>
            <a:r>
              <a:rPr sz="1900" spc="-60" dirty="0">
                <a:solidFill>
                  <a:srgbClr val="595959"/>
                </a:solidFill>
                <a:latin typeface="Georgia"/>
                <a:cs typeface="Georgia"/>
              </a:rPr>
              <a:t>and </a:t>
            </a:r>
            <a:r>
              <a:rPr sz="1900" spc="-175" dirty="0">
                <a:solidFill>
                  <a:srgbClr val="595959"/>
                </a:solidFill>
                <a:latin typeface="Georgia"/>
                <a:cs typeface="Georgia"/>
              </a:rPr>
              <a:t>the  </a:t>
            </a:r>
            <a:r>
              <a:rPr sz="1900" spc="-50" dirty="0">
                <a:solidFill>
                  <a:srgbClr val="595959"/>
                </a:solidFill>
                <a:latin typeface="Georgia"/>
                <a:cs typeface="Georgia"/>
              </a:rPr>
              <a:t>destination.</a:t>
            </a:r>
            <a:endParaRPr sz="1900">
              <a:latin typeface="Georgia"/>
              <a:cs typeface="Georgia"/>
            </a:endParaRPr>
          </a:p>
          <a:p>
            <a:pPr marL="355600">
              <a:lnSpc>
                <a:spcPct val="100000"/>
              </a:lnSpc>
              <a:spcBef>
                <a:spcPts val="26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25" dirty="0">
                <a:solidFill>
                  <a:srgbClr val="595959"/>
                </a:solidFill>
                <a:latin typeface="Georgia"/>
                <a:cs typeface="Georgia"/>
              </a:rPr>
              <a:t>This </a:t>
            </a:r>
            <a:r>
              <a:rPr sz="1700" spc="-45" dirty="0">
                <a:solidFill>
                  <a:srgbClr val="595959"/>
                </a:solidFill>
                <a:latin typeface="Georgia"/>
                <a:cs typeface="Georgia"/>
              </a:rPr>
              <a:t>information </a:t>
            </a:r>
            <a:r>
              <a:rPr sz="1700" spc="-40" dirty="0">
                <a:solidFill>
                  <a:srgbClr val="595959"/>
                </a:solidFill>
                <a:latin typeface="Georgia"/>
                <a:cs typeface="Georgia"/>
              </a:rPr>
              <a:t>may </a:t>
            </a:r>
            <a:r>
              <a:rPr sz="1700" spc="-50" dirty="0">
                <a:solidFill>
                  <a:srgbClr val="595959"/>
                </a:solidFill>
                <a:latin typeface="Georgia"/>
                <a:cs typeface="Georgia"/>
              </a:rPr>
              <a:t>consist </a:t>
            </a:r>
            <a:r>
              <a:rPr sz="1700" spc="-20" dirty="0">
                <a:solidFill>
                  <a:srgbClr val="595959"/>
                </a:solidFill>
                <a:latin typeface="Georgia"/>
                <a:cs typeface="Georgia"/>
              </a:rPr>
              <a:t>of </a:t>
            </a:r>
            <a:r>
              <a:rPr sz="1700" spc="-35" dirty="0">
                <a:solidFill>
                  <a:srgbClr val="595959"/>
                </a:solidFill>
                <a:latin typeface="Georgia"/>
                <a:cs typeface="Georgia"/>
              </a:rPr>
              <a:t>data, </a:t>
            </a:r>
            <a:r>
              <a:rPr sz="1700" spc="-30" dirty="0">
                <a:solidFill>
                  <a:srgbClr val="595959"/>
                </a:solidFill>
                <a:latin typeface="Georgia"/>
                <a:cs typeface="Georgia"/>
              </a:rPr>
              <a:t>complex </a:t>
            </a:r>
            <a:r>
              <a:rPr sz="1700" spc="-50" dirty="0">
                <a:solidFill>
                  <a:srgbClr val="595959"/>
                </a:solidFill>
                <a:latin typeface="Georgia"/>
                <a:cs typeface="Georgia"/>
              </a:rPr>
              <a:t>commands, </a:t>
            </a:r>
            <a:r>
              <a:rPr sz="1700" spc="-45" dirty="0">
                <a:solidFill>
                  <a:srgbClr val="595959"/>
                </a:solidFill>
                <a:latin typeface="Georgia"/>
                <a:cs typeface="Georgia"/>
              </a:rPr>
              <a:t>or</a:t>
            </a:r>
            <a:r>
              <a:rPr sz="1700" spc="280" dirty="0">
                <a:solidFill>
                  <a:srgbClr val="595959"/>
                </a:solidFill>
                <a:latin typeface="Georgia"/>
                <a:cs typeface="Georgia"/>
              </a:rPr>
              <a:t> </a:t>
            </a:r>
            <a:r>
              <a:rPr sz="1700" spc="-60" dirty="0">
                <a:solidFill>
                  <a:srgbClr val="595959"/>
                </a:solidFill>
                <a:latin typeface="Georgia"/>
                <a:cs typeface="Georgia"/>
              </a:rPr>
              <a:t>addresses.</a:t>
            </a:r>
            <a:endParaRPr sz="1700">
              <a:latin typeface="Georgia"/>
              <a:cs typeface="Georgia"/>
            </a:endParaRPr>
          </a:p>
          <a:p>
            <a:pPr marL="12700">
              <a:lnSpc>
                <a:spcPct val="100000"/>
              </a:lnSpc>
              <a:spcBef>
                <a:spcPts val="1520"/>
              </a:spcBef>
              <a:tabLst>
                <a:tab pos="354965" algn="l"/>
              </a:tabLst>
            </a:pPr>
            <a:r>
              <a:rPr sz="1700" spc="1345" dirty="0">
                <a:solidFill>
                  <a:srgbClr val="80B606"/>
                </a:solidFill>
                <a:latin typeface="Wingdings"/>
                <a:cs typeface="Wingdings"/>
              </a:rPr>
              <a:t></a:t>
            </a:r>
            <a:r>
              <a:rPr sz="1700" spc="1345" dirty="0">
                <a:solidFill>
                  <a:srgbClr val="80B606"/>
                </a:solidFill>
                <a:latin typeface="Times New Roman"/>
                <a:cs typeface="Times New Roman"/>
              </a:rPr>
              <a:t>	</a:t>
            </a:r>
            <a:r>
              <a:rPr sz="1900" spc="-60" dirty="0">
                <a:solidFill>
                  <a:srgbClr val="595959"/>
                </a:solidFill>
                <a:latin typeface="Georgia"/>
                <a:cs typeface="Georgia"/>
              </a:rPr>
              <a:t>Buses </a:t>
            </a:r>
            <a:r>
              <a:rPr sz="1900" spc="-65" dirty="0">
                <a:solidFill>
                  <a:srgbClr val="595959"/>
                </a:solidFill>
                <a:latin typeface="Georgia"/>
                <a:cs typeface="Georgia"/>
              </a:rPr>
              <a:t>are </a:t>
            </a:r>
            <a:r>
              <a:rPr sz="1900" spc="-45" dirty="0">
                <a:solidFill>
                  <a:srgbClr val="595959"/>
                </a:solidFill>
                <a:latin typeface="Georgia"/>
                <a:cs typeface="Georgia"/>
              </a:rPr>
              <a:t>traditionally </a:t>
            </a:r>
            <a:r>
              <a:rPr sz="1900" spc="-50" dirty="0">
                <a:solidFill>
                  <a:srgbClr val="595959"/>
                </a:solidFill>
                <a:latin typeface="Georgia"/>
                <a:cs typeface="Georgia"/>
              </a:rPr>
              <a:t>classified </a:t>
            </a:r>
            <a:r>
              <a:rPr sz="1900" spc="-45" dirty="0">
                <a:solidFill>
                  <a:srgbClr val="595959"/>
                </a:solidFill>
                <a:latin typeface="Georgia"/>
                <a:cs typeface="Georgia"/>
              </a:rPr>
              <a:t>into</a:t>
            </a:r>
            <a:r>
              <a:rPr sz="1900" spc="340" dirty="0">
                <a:solidFill>
                  <a:srgbClr val="595959"/>
                </a:solidFill>
                <a:latin typeface="Georgia"/>
                <a:cs typeface="Georgia"/>
              </a:rPr>
              <a:t> </a:t>
            </a:r>
            <a:r>
              <a:rPr sz="1900" spc="-35" dirty="0">
                <a:solidFill>
                  <a:srgbClr val="595959"/>
                </a:solidFill>
                <a:latin typeface="Georgia"/>
                <a:cs typeface="Georgia"/>
              </a:rPr>
              <a:t>two:</a:t>
            </a:r>
            <a:endParaRPr sz="1900">
              <a:latin typeface="Georgia"/>
              <a:cs typeface="Georgia"/>
            </a:endParaRPr>
          </a:p>
          <a:p>
            <a:pPr marL="355600">
              <a:lnSpc>
                <a:spcPct val="100000"/>
              </a:lnSpc>
              <a:spcBef>
                <a:spcPts val="16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50" dirty="0">
                <a:solidFill>
                  <a:srgbClr val="595959"/>
                </a:solidFill>
                <a:latin typeface="Georgia"/>
                <a:cs typeface="Georgia"/>
              </a:rPr>
              <a:t>processor-memory</a:t>
            </a:r>
            <a:r>
              <a:rPr sz="1700" spc="15" dirty="0">
                <a:solidFill>
                  <a:srgbClr val="595959"/>
                </a:solidFill>
                <a:latin typeface="Georgia"/>
                <a:cs typeface="Georgia"/>
              </a:rPr>
              <a:t> </a:t>
            </a:r>
            <a:r>
              <a:rPr sz="1700" spc="-70" dirty="0">
                <a:solidFill>
                  <a:srgbClr val="595959"/>
                </a:solidFill>
                <a:latin typeface="Georgia"/>
                <a:cs typeface="Georgia"/>
              </a:rPr>
              <a:t>buses</a:t>
            </a:r>
            <a:endParaRPr sz="1700">
              <a:latin typeface="Georgia"/>
              <a:cs typeface="Georgia"/>
            </a:endParaRPr>
          </a:p>
          <a:p>
            <a:pPr marL="355600">
              <a:lnSpc>
                <a:spcPct val="100000"/>
              </a:lnSpc>
              <a:spcBef>
                <a:spcPts val="26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25" dirty="0">
                <a:solidFill>
                  <a:srgbClr val="595959"/>
                </a:solidFill>
                <a:latin typeface="Georgia"/>
                <a:cs typeface="Georgia"/>
              </a:rPr>
              <a:t>i/o</a:t>
            </a:r>
            <a:r>
              <a:rPr sz="1700" spc="15" dirty="0">
                <a:solidFill>
                  <a:srgbClr val="595959"/>
                </a:solidFill>
                <a:latin typeface="Georgia"/>
                <a:cs typeface="Georgia"/>
              </a:rPr>
              <a:t> </a:t>
            </a:r>
            <a:r>
              <a:rPr sz="1700" spc="-70" dirty="0">
                <a:solidFill>
                  <a:srgbClr val="595959"/>
                </a:solidFill>
                <a:latin typeface="Georgia"/>
                <a:cs typeface="Georgia"/>
              </a:rPr>
              <a:t>buses</a:t>
            </a:r>
            <a:endParaRPr sz="1700">
              <a:latin typeface="Georgia"/>
              <a:cs typeface="Georgia"/>
            </a:endParaRPr>
          </a:p>
        </p:txBody>
      </p:sp>
      <p:sp>
        <p:nvSpPr>
          <p:cNvPr id="4" name="object 4"/>
          <p:cNvSpPr/>
          <p:nvPr/>
        </p:nvSpPr>
        <p:spPr>
          <a:xfrm>
            <a:off x="227879" y="1338249"/>
            <a:ext cx="8676293" cy="144604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1219200"/>
            <a:ext cx="3351529" cy="33020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spc="1405" dirty="0">
                <a:solidFill>
                  <a:srgbClr val="80B606"/>
                </a:solidFill>
                <a:latin typeface="Wingdings"/>
                <a:cs typeface="Wingdings"/>
              </a:rPr>
              <a:t></a:t>
            </a:r>
            <a:r>
              <a:rPr sz="1800" spc="1405" dirty="0">
                <a:solidFill>
                  <a:srgbClr val="80B606"/>
                </a:solidFill>
                <a:latin typeface="Times New Roman"/>
                <a:cs typeface="Times New Roman"/>
              </a:rPr>
              <a:t>	</a:t>
            </a:r>
            <a:r>
              <a:rPr sz="2000" spc="-15" dirty="0">
                <a:solidFill>
                  <a:srgbClr val="FF0000"/>
                </a:solidFill>
                <a:latin typeface="Georgia"/>
                <a:cs typeface="Georgia"/>
              </a:rPr>
              <a:t>The </a:t>
            </a:r>
            <a:r>
              <a:rPr sz="2000" b="1" spc="-125" dirty="0">
                <a:solidFill>
                  <a:srgbClr val="FF0000"/>
                </a:solidFill>
                <a:latin typeface="Arial"/>
                <a:cs typeface="Arial"/>
              </a:rPr>
              <a:t>processor-memory</a:t>
            </a:r>
            <a:r>
              <a:rPr sz="2000" b="1" spc="-45" dirty="0">
                <a:solidFill>
                  <a:srgbClr val="FF0000"/>
                </a:solidFill>
                <a:latin typeface="Arial"/>
                <a:cs typeface="Arial"/>
              </a:rPr>
              <a:t> </a:t>
            </a:r>
            <a:r>
              <a:rPr sz="2000" b="1" spc="-204" dirty="0">
                <a:solidFill>
                  <a:srgbClr val="FF0000"/>
                </a:solidFill>
                <a:latin typeface="Arial"/>
                <a:cs typeface="Arial"/>
              </a:rPr>
              <a:t>bus</a:t>
            </a:r>
            <a:endParaRPr sz="2000">
              <a:latin typeface="Arial"/>
              <a:cs typeface="Arial"/>
            </a:endParaRPr>
          </a:p>
        </p:txBody>
      </p:sp>
      <p:sp>
        <p:nvSpPr>
          <p:cNvPr id="3" name="object 3"/>
          <p:cNvSpPr txBox="1">
            <a:spLocks noGrp="1"/>
          </p:cNvSpPr>
          <p:nvPr>
            <p:ph idx="1"/>
          </p:nvPr>
        </p:nvSpPr>
        <p:spPr>
          <a:xfrm>
            <a:off x="974558" y="1676400"/>
            <a:ext cx="6347714" cy="3880773"/>
          </a:xfrm>
          <a:prstGeom prst="rect">
            <a:avLst/>
          </a:prstGeom>
        </p:spPr>
        <p:txBody>
          <a:bodyPr vert="horz" wrap="square" lIns="0" tIns="27939" rIns="0" bIns="0" rtlCol="0">
            <a:spAutoFit/>
          </a:bodyPr>
          <a:lstStyle/>
          <a:p>
            <a:pPr marL="355600">
              <a:lnSpc>
                <a:spcPct val="100000"/>
              </a:lnSpc>
              <a:spcBef>
                <a:spcPts val="219"/>
              </a:spcBef>
              <a:tabLst>
                <a:tab pos="691515" algn="l"/>
              </a:tabLst>
            </a:pPr>
            <a:r>
              <a:rPr sz="1700" spc="1345" dirty="0">
                <a:solidFill>
                  <a:srgbClr val="C1F944"/>
                </a:solidFill>
                <a:latin typeface="Wingdings"/>
                <a:cs typeface="Wingdings"/>
              </a:rPr>
              <a:t></a:t>
            </a:r>
            <a:r>
              <a:rPr sz="1700" spc="1345" dirty="0">
                <a:solidFill>
                  <a:srgbClr val="C1F944"/>
                </a:solidFill>
                <a:latin typeface="Times New Roman"/>
                <a:cs typeface="Times New Roman"/>
              </a:rPr>
              <a:t>	</a:t>
            </a:r>
            <a:r>
              <a:rPr spc="190" dirty="0"/>
              <a:t>A </a:t>
            </a:r>
            <a:r>
              <a:rPr spc="-80" dirty="0"/>
              <a:t>bus </a:t>
            </a:r>
            <a:r>
              <a:rPr spc="-65" dirty="0"/>
              <a:t>that </a:t>
            </a:r>
            <a:r>
              <a:rPr spc="-50" dirty="0"/>
              <a:t>connects </a:t>
            </a:r>
            <a:r>
              <a:rPr spc="-60" dirty="0"/>
              <a:t>processor and</a:t>
            </a:r>
            <a:r>
              <a:rPr spc="204" dirty="0"/>
              <a:t> </a:t>
            </a:r>
            <a:r>
              <a:rPr spc="-35" dirty="0"/>
              <a:t>memory</a:t>
            </a:r>
            <a:endParaRPr sz="1700" dirty="0">
              <a:latin typeface="Times New Roman"/>
              <a:cs typeface="Times New Roman"/>
            </a:endParaRPr>
          </a:p>
          <a:p>
            <a:pPr marL="355600">
              <a:lnSpc>
                <a:spcPct val="100000"/>
              </a:lnSpc>
              <a:spcBef>
                <a:spcPts val="120"/>
              </a:spcBef>
              <a:tabLst>
                <a:tab pos="691515" algn="l"/>
              </a:tabLst>
            </a:pPr>
            <a:r>
              <a:rPr sz="1700" spc="1345" dirty="0">
                <a:solidFill>
                  <a:srgbClr val="C1F944"/>
                </a:solidFill>
                <a:latin typeface="Wingdings"/>
                <a:cs typeface="Wingdings"/>
              </a:rPr>
              <a:t></a:t>
            </a:r>
            <a:r>
              <a:rPr sz="1700" spc="1345" dirty="0">
                <a:solidFill>
                  <a:srgbClr val="C1F944"/>
                </a:solidFill>
                <a:latin typeface="Times New Roman"/>
                <a:cs typeface="Times New Roman"/>
              </a:rPr>
              <a:t>	</a:t>
            </a:r>
            <a:r>
              <a:rPr spc="-70" dirty="0"/>
              <a:t>It </a:t>
            </a:r>
            <a:r>
              <a:rPr spc="-60" dirty="0"/>
              <a:t>is </a:t>
            </a:r>
            <a:r>
              <a:rPr spc="-50" dirty="0"/>
              <a:t>generally </a:t>
            </a:r>
            <a:r>
              <a:rPr spc="-60" dirty="0"/>
              <a:t>short and </a:t>
            </a:r>
            <a:r>
              <a:rPr spc="-45" dirty="0"/>
              <a:t>high</a:t>
            </a:r>
            <a:r>
              <a:rPr spc="30" dirty="0"/>
              <a:t> </a:t>
            </a:r>
            <a:r>
              <a:rPr spc="-65" dirty="0"/>
              <a:t>speed</a:t>
            </a:r>
            <a:endParaRPr sz="1700" dirty="0">
              <a:latin typeface="Times New Roman"/>
              <a:cs typeface="Times New Roman"/>
            </a:endParaRPr>
          </a:p>
          <a:p>
            <a:pPr marL="698500" marR="483234" indent="-342900">
              <a:lnSpc>
                <a:spcPct val="78900"/>
              </a:lnSpc>
              <a:spcBef>
                <a:spcPts val="600"/>
              </a:spcBef>
              <a:tabLst>
                <a:tab pos="691515" algn="l"/>
              </a:tabLst>
            </a:pPr>
            <a:r>
              <a:rPr sz="1700" spc="1345" dirty="0">
                <a:solidFill>
                  <a:srgbClr val="C1F944"/>
                </a:solidFill>
                <a:latin typeface="Wingdings"/>
                <a:cs typeface="Wingdings"/>
              </a:rPr>
              <a:t></a:t>
            </a:r>
            <a:r>
              <a:rPr sz="1700" spc="1345" dirty="0">
                <a:solidFill>
                  <a:srgbClr val="C1F944"/>
                </a:solidFill>
                <a:latin typeface="Times New Roman"/>
                <a:cs typeface="Times New Roman"/>
              </a:rPr>
              <a:t>	</a:t>
            </a:r>
            <a:r>
              <a:rPr spc="10" dirty="0"/>
              <a:t>Are </a:t>
            </a:r>
            <a:r>
              <a:rPr spc="-55" dirty="0"/>
              <a:t>interfaced </a:t>
            </a:r>
            <a:r>
              <a:rPr spc="-40" dirty="0"/>
              <a:t>to </a:t>
            </a:r>
            <a:r>
              <a:rPr spc="-65" dirty="0"/>
              <a:t>the </a:t>
            </a:r>
            <a:r>
              <a:rPr spc="-35" dirty="0"/>
              <a:t>memory </a:t>
            </a:r>
            <a:r>
              <a:rPr spc="-60" dirty="0"/>
              <a:t>system </a:t>
            </a:r>
            <a:r>
              <a:rPr spc="-40" dirty="0"/>
              <a:t>to </a:t>
            </a:r>
            <a:r>
              <a:rPr spc="-25" dirty="0"/>
              <a:t>maximize </a:t>
            </a:r>
            <a:r>
              <a:rPr spc="-110" dirty="0"/>
              <a:t>memory-  </a:t>
            </a:r>
            <a:r>
              <a:rPr spc="-60" dirty="0"/>
              <a:t>processor</a:t>
            </a:r>
            <a:r>
              <a:rPr spc="20" dirty="0"/>
              <a:t> </a:t>
            </a:r>
            <a:r>
              <a:rPr spc="-55" dirty="0"/>
              <a:t>bandwidth</a:t>
            </a:r>
            <a:endParaRPr sz="1700" dirty="0">
              <a:latin typeface="Times New Roman"/>
              <a:cs typeface="Times New Roman"/>
            </a:endParaRPr>
          </a:p>
          <a:p>
            <a:pPr marL="12700">
              <a:lnSpc>
                <a:spcPct val="100000"/>
              </a:lnSpc>
              <a:spcBef>
                <a:spcPts val="1600"/>
              </a:spcBef>
              <a:tabLst>
                <a:tab pos="354965" algn="l"/>
              </a:tabLst>
            </a:pPr>
            <a:r>
              <a:rPr sz="1800" spc="1405" dirty="0">
                <a:solidFill>
                  <a:srgbClr val="80B606"/>
                </a:solidFill>
                <a:latin typeface="Wingdings"/>
                <a:cs typeface="Wingdings"/>
              </a:rPr>
              <a:t></a:t>
            </a:r>
            <a:r>
              <a:rPr sz="1800" spc="1405" dirty="0">
                <a:solidFill>
                  <a:srgbClr val="80B606"/>
                </a:solidFill>
                <a:latin typeface="Times New Roman"/>
                <a:cs typeface="Times New Roman"/>
              </a:rPr>
              <a:t>	</a:t>
            </a:r>
            <a:r>
              <a:rPr sz="2000" spc="-15" dirty="0">
                <a:solidFill>
                  <a:srgbClr val="FF0000"/>
                </a:solidFill>
              </a:rPr>
              <a:t>The </a:t>
            </a:r>
            <a:r>
              <a:rPr sz="2000" b="1" spc="180" dirty="0">
                <a:solidFill>
                  <a:srgbClr val="FF0000"/>
                </a:solidFill>
                <a:latin typeface="Arial"/>
                <a:cs typeface="Arial"/>
              </a:rPr>
              <a:t>i/0</a:t>
            </a:r>
            <a:r>
              <a:rPr sz="2000" b="1" spc="-15" dirty="0">
                <a:solidFill>
                  <a:srgbClr val="FF0000"/>
                </a:solidFill>
                <a:latin typeface="Arial"/>
                <a:cs typeface="Arial"/>
              </a:rPr>
              <a:t> </a:t>
            </a:r>
            <a:r>
              <a:rPr sz="2000" b="1" spc="-220" dirty="0">
                <a:solidFill>
                  <a:srgbClr val="FF0000"/>
                </a:solidFill>
                <a:latin typeface="Arial"/>
                <a:cs typeface="Arial"/>
              </a:rPr>
              <a:t>buses</a:t>
            </a:r>
            <a:endParaRPr sz="2000" dirty="0">
              <a:latin typeface="Arial"/>
              <a:cs typeface="Arial"/>
            </a:endParaRPr>
          </a:p>
          <a:p>
            <a:pPr marL="355600">
              <a:lnSpc>
                <a:spcPct val="100000"/>
              </a:lnSpc>
              <a:spcBef>
                <a:spcPts val="120"/>
              </a:spcBef>
              <a:tabLst>
                <a:tab pos="691515" algn="l"/>
              </a:tabLst>
            </a:pPr>
            <a:r>
              <a:rPr sz="1700" spc="1345" dirty="0">
                <a:solidFill>
                  <a:srgbClr val="C1F944"/>
                </a:solidFill>
                <a:latin typeface="Wingdings"/>
                <a:cs typeface="Wingdings"/>
              </a:rPr>
              <a:t></a:t>
            </a:r>
            <a:r>
              <a:rPr sz="1700" spc="1345" dirty="0">
                <a:solidFill>
                  <a:srgbClr val="C1F944"/>
                </a:solidFill>
                <a:latin typeface="Times New Roman"/>
                <a:cs typeface="Times New Roman"/>
              </a:rPr>
              <a:t>	</a:t>
            </a:r>
            <a:r>
              <a:rPr spc="10" dirty="0"/>
              <a:t>Are</a:t>
            </a:r>
            <a:r>
              <a:rPr spc="20" dirty="0"/>
              <a:t> </a:t>
            </a:r>
            <a:r>
              <a:rPr spc="-50" dirty="0"/>
              <a:t>lengthy</a:t>
            </a:r>
            <a:endParaRPr sz="1700" dirty="0">
              <a:latin typeface="Times New Roman"/>
              <a:cs typeface="Times New Roman"/>
            </a:endParaRPr>
          </a:p>
          <a:p>
            <a:pPr marL="355600">
              <a:lnSpc>
                <a:spcPct val="100000"/>
              </a:lnSpc>
              <a:spcBef>
                <a:spcPts val="120"/>
              </a:spcBef>
              <a:tabLst>
                <a:tab pos="691515" algn="l"/>
              </a:tabLst>
            </a:pPr>
            <a:r>
              <a:rPr sz="1700" spc="1345" dirty="0">
                <a:solidFill>
                  <a:srgbClr val="C1F944"/>
                </a:solidFill>
                <a:latin typeface="Wingdings"/>
                <a:cs typeface="Wingdings"/>
              </a:rPr>
              <a:t></a:t>
            </a:r>
            <a:r>
              <a:rPr sz="1700" spc="1345" dirty="0">
                <a:solidFill>
                  <a:srgbClr val="C1F944"/>
                </a:solidFill>
                <a:latin typeface="Times New Roman"/>
                <a:cs typeface="Times New Roman"/>
              </a:rPr>
              <a:t>	</a:t>
            </a:r>
            <a:r>
              <a:rPr spc="-45" dirty="0"/>
              <a:t>can </a:t>
            </a:r>
            <a:r>
              <a:rPr spc="-70" dirty="0"/>
              <a:t>have </a:t>
            </a:r>
            <a:r>
              <a:rPr spc="-40" dirty="0"/>
              <a:t>many </a:t>
            </a:r>
            <a:r>
              <a:rPr spc="-55" dirty="0"/>
              <a:t>types </a:t>
            </a:r>
            <a:r>
              <a:rPr spc="-20" dirty="0"/>
              <a:t>of </a:t>
            </a:r>
            <a:r>
              <a:rPr spc="-50" dirty="0"/>
              <a:t>devices connected </a:t>
            </a:r>
            <a:r>
              <a:rPr spc="-40" dirty="0"/>
              <a:t>to</a:t>
            </a:r>
            <a:r>
              <a:rPr spc="295" dirty="0"/>
              <a:t> </a:t>
            </a:r>
            <a:r>
              <a:rPr spc="-65" dirty="0"/>
              <a:t>them</a:t>
            </a:r>
            <a:endParaRPr sz="1700" dirty="0">
              <a:latin typeface="Times New Roman"/>
              <a:cs typeface="Times New Roman"/>
            </a:endParaRPr>
          </a:p>
          <a:p>
            <a:pPr marL="698500" marR="5080" indent="-342900">
              <a:lnSpc>
                <a:spcPts val="1900"/>
              </a:lnSpc>
              <a:spcBef>
                <a:spcPts val="500"/>
              </a:spcBef>
              <a:tabLst>
                <a:tab pos="691515" algn="l"/>
              </a:tabLst>
            </a:pPr>
            <a:r>
              <a:rPr sz="1700" spc="1345" dirty="0">
                <a:solidFill>
                  <a:srgbClr val="C1F944"/>
                </a:solidFill>
                <a:latin typeface="Wingdings"/>
                <a:cs typeface="Wingdings"/>
              </a:rPr>
              <a:t></a:t>
            </a:r>
            <a:r>
              <a:rPr sz="1700" spc="1345" dirty="0">
                <a:solidFill>
                  <a:srgbClr val="C1F944"/>
                </a:solidFill>
                <a:latin typeface="Times New Roman"/>
                <a:cs typeface="Times New Roman"/>
              </a:rPr>
              <a:t>	</a:t>
            </a:r>
            <a:r>
              <a:rPr spc="60" dirty="0"/>
              <a:t>Do </a:t>
            </a:r>
            <a:r>
              <a:rPr spc="-55" dirty="0"/>
              <a:t>not </a:t>
            </a:r>
            <a:r>
              <a:rPr spc="-30" dirty="0"/>
              <a:t>typically </a:t>
            </a:r>
            <a:r>
              <a:rPr spc="-55" dirty="0"/>
              <a:t>interface </a:t>
            </a:r>
            <a:r>
              <a:rPr spc="-50" dirty="0"/>
              <a:t>directly </a:t>
            </a:r>
            <a:r>
              <a:rPr spc="-40" dirty="0"/>
              <a:t>to </a:t>
            </a:r>
            <a:r>
              <a:rPr spc="-65" dirty="0"/>
              <a:t>the </a:t>
            </a:r>
            <a:r>
              <a:rPr spc="-35" dirty="0"/>
              <a:t>memory </a:t>
            </a:r>
            <a:r>
              <a:rPr spc="-75" dirty="0"/>
              <a:t>but </a:t>
            </a:r>
            <a:r>
              <a:rPr spc="-65" dirty="0"/>
              <a:t>use either </a:t>
            </a:r>
            <a:r>
              <a:rPr spc="-415" dirty="0"/>
              <a:t>a  </a:t>
            </a:r>
            <a:r>
              <a:rPr spc="-60" dirty="0"/>
              <a:t>processor-memory</a:t>
            </a:r>
            <a:r>
              <a:rPr spc="25" dirty="0"/>
              <a:t> </a:t>
            </a:r>
            <a:r>
              <a:rPr spc="-80" dirty="0"/>
              <a:t>bus</a:t>
            </a:r>
            <a:r>
              <a:rPr spc="30" dirty="0"/>
              <a:t> </a:t>
            </a:r>
            <a:r>
              <a:rPr spc="-55" dirty="0"/>
              <a:t>or</a:t>
            </a:r>
            <a:r>
              <a:rPr spc="30" dirty="0"/>
              <a:t> </a:t>
            </a:r>
            <a:r>
              <a:rPr spc="-30" dirty="0"/>
              <a:t>a</a:t>
            </a:r>
            <a:r>
              <a:rPr spc="25" dirty="0"/>
              <a:t> </a:t>
            </a:r>
            <a:r>
              <a:rPr spc="-50" dirty="0"/>
              <a:t>backplane</a:t>
            </a:r>
            <a:r>
              <a:rPr spc="30" dirty="0"/>
              <a:t> </a:t>
            </a:r>
            <a:r>
              <a:rPr spc="-80" dirty="0"/>
              <a:t>bus</a:t>
            </a:r>
            <a:r>
              <a:rPr spc="30" dirty="0"/>
              <a:t> </a:t>
            </a:r>
            <a:r>
              <a:rPr spc="-40" dirty="0"/>
              <a:t>to</a:t>
            </a:r>
            <a:r>
              <a:rPr spc="25" dirty="0"/>
              <a:t> </a:t>
            </a:r>
            <a:r>
              <a:rPr spc="-45" dirty="0"/>
              <a:t>connect</a:t>
            </a:r>
            <a:r>
              <a:rPr spc="30" dirty="0"/>
              <a:t> </a:t>
            </a:r>
            <a:r>
              <a:rPr spc="-40" dirty="0"/>
              <a:t>to</a:t>
            </a:r>
            <a:r>
              <a:rPr spc="30" dirty="0"/>
              <a:t> </a:t>
            </a:r>
            <a:r>
              <a:rPr spc="-35" dirty="0"/>
              <a:t>memory</a:t>
            </a:r>
            <a:endParaRPr sz="1700" dirty="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4022" y="553427"/>
            <a:ext cx="8041005" cy="726440"/>
          </a:xfrm>
          <a:prstGeom prst="rect">
            <a:avLst/>
          </a:prstGeom>
        </p:spPr>
        <p:txBody>
          <a:bodyPr vert="horz" wrap="square" lIns="0" tIns="12700" rIns="0" bIns="0" rtlCol="0">
            <a:spAutoFit/>
          </a:bodyPr>
          <a:lstStyle/>
          <a:p>
            <a:pPr marL="12700">
              <a:lnSpc>
                <a:spcPct val="100000"/>
              </a:lnSpc>
              <a:spcBef>
                <a:spcPts val="100"/>
              </a:spcBef>
            </a:pPr>
            <a:r>
              <a:rPr sz="4600" spc="-125" dirty="0">
                <a:latin typeface="Georgia"/>
                <a:cs typeface="Georgia"/>
              </a:rPr>
              <a:t>Bus </a:t>
            </a:r>
            <a:r>
              <a:rPr sz="4600" spc="-75" dirty="0">
                <a:latin typeface="Georgia"/>
                <a:cs typeface="Georgia"/>
              </a:rPr>
              <a:t>Design: </a:t>
            </a:r>
            <a:r>
              <a:rPr sz="4600" spc="-90" dirty="0">
                <a:latin typeface="Georgia"/>
                <a:cs typeface="Georgia"/>
              </a:rPr>
              <a:t>Things </a:t>
            </a:r>
            <a:r>
              <a:rPr sz="4600" spc="-110" dirty="0">
                <a:latin typeface="Georgia"/>
                <a:cs typeface="Georgia"/>
              </a:rPr>
              <a:t>To</a:t>
            </a:r>
            <a:r>
              <a:rPr sz="4600" spc="495" dirty="0">
                <a:latin typeface="Georgia"/>
                <a:cs typeface="Georgia"/>
              </a:rPr>
              <a:t> </a:t>
            </a:r>
            <a:r>
              <a:rPr sz="4600" spc="-80" dirty="0">
                <a:latin typeface="Georgia"/>
                <a:cs typeface="Georgia"/>
              </a:rPr>
              <a:t>Consider</a:t>
            </a:r>
            <a:endParaRPr sz="4600">
              <a:latin typeface="Georgia"/>
              <a:cs typeface="Georgia"/>
            </a:endParaRPr>
          </a:p>
        </p:txBody>
      </p:sp>
      <p:sp>
        <p:nvSpPr>
          <p:cNvPr id="3" name="object 3"/>
          <p:cNvSpPr txBox="1"/>
          <p:nvPr/>
        </p:nvSpPr>
        <p:spPr>
          <a:xfrm>
            <a:off x="685800" y="1936663"/>
            <a:ext cx="6970395" cy="2335255"/>
          </a:xfrm>
          <a:prstGeom prst="rect">
            <a:avLst/>
          </a:prstGeom>
        </p:spPr>
        <p:txBody>
          <a:bodyPr vert="horz" wrap="square" lIns="0" tIns="34290" rIns="0" bIns="0" rtlCol="0">
            <a:spAutoFit/>
          </a:bodyPr>
          <a:lstStyle/>
          <a:p>
            <a:pPr marL="12700">
              <a:lnSpc>
                <a:spcPct val="100000"/>
              </a:lnSpc>
              <a:spcBef>
                <a:spcPts val="270"/>
              </a:spcBef>
              <a:tabLst>
                <a:tab pos="354965" algn="l"/>
              </a:tabLst>
            </a:pPr>
            <a:r>
              <a:rPr sz="1600" spc="1280" dirty="0">
                <a:solidFill>
                  <a:srgbClr val="80B606"/>
                </a:solidFill>
                <a:latin typeface="Wingdings"/>
                <a:cs typeface="Wingdings"/>
              </a:rPr>
              <a:t></a:t>
            </a:r>
            <a:r>
              <a:rPr sz="1600" spc="1280" dirty="0">
                <a:solidFill>
                  <a:srgbClr val="80B606"/>
                </a:solidFill>
                <a:latin typeface="Times New Roman"/>
                <a:cs typeface="Times New Roman"/>
              </a:rPr>
              <a:t>	</a:t>
            </a:r>
            <a:r>
              <a:rPr sz="1800" spc="-35" dirty="0">
                <a:solidFill>
                  <a:srgbClr val="595959"/>
                </a:solidFill>
                <a:latin typeface="Georgia"/>
                <a:cs typeface="Georgia"/>
              </a:rPr>
              <a:t>Some </a:t>
            </a:r>
            <a:r>
              <a:rPr sz="1800" spc="-20" dirty="0">
                <a:solidFill>
                  <a:srgbClr val="595959"/>
                </a:solidFill>
                <a:latin typeface="Georgia"/>
                <a:cs typeface="Georgia"/>
              </a:rPr>
              <a:t>of </a:t>
            </a:r>
            <a:r>
              <a:rPr sz="1800" spc="-60" dirty="0">
                <a:solidFill>
                  <a:srgbClr val="595959"/>
                </a:solidFill>
                <a:latin typeface="Georgia"/>
                <a:cs typeface="Georgia"/>
              </a:rPr>
              <a:t>the </a:t>
            </a:r>
            <a:r>
              <a:rPr sz="1800" spc="-70" dirty="0">
                <a:solidFill>
                  <a:srgbClr val="595959"/>
                </a:solidFill>
                <a:latin typeface="Georgia"/>
                <a:cs typeface="Georgia"/>
              </a:rPr>
              <a:t>parameters </a:t>
            </a:r>
            <a:r>
              <a:rPr sz="1800" spc="-40" dirty="0">
                <a:solidFill>
                  <a:srgbClr val="595959"/>
                </a:solidFill>
                <a:latin typeface="Georgia"/>
                <a:cs typeface="Georgia"/>
              </a:rPr>
              <a:t>to </a:t>
            </a:r>
            <a:r>
              <a:rPr sz="1800" spc="-50" dirty="0">
                <a:solidFill>
                  <a:srgbClr val="595959"/>
                </a:solidFill>
                <a:latin typeface="Georgia"/>
                <a:cs typeface="Georgia"/>
              </a:rPr>
              <a:t>consider </a:t>
            </a:r>
            <a:r>
              <a:rPr sz="1800" spc="-35" dirty="0">
                <a:solidFill>
                  <a:srgbClr val="595959"/>
                </a:solidFill>
                <a:latin typeface="Georgia"/>
                <a:cs typeface="Georgia"/>
              </a:rPr>
              <a:t>when </a:t>
            </a:r>
            <a:r>
              <a:rPr sz="1800" spc="-55" dirty="0">
                <a:solidFill>
                  <a:srgbClr val="595959"/>
                </a:solidFill>
                <a:latin typeface="Georgia"/>
                <a:cs typeface="Georgia"/>
              </a:rPr>
              <a:t>designing </a:t>
            </a:r>
            <a:r>
              <a:rPr sz="1800" spc="-25" dirty="0">
                <a:solidFill>
                  <a:srgbClr val="595959"/>
                </a:solidFill>
                <a:latin typeface="Georgia"/>
                <a:cs typeface="Georgia"/>
              </a:rPr>
              <a:t>a </a:t>
            </a:r>
            <a:r>
              <a:rPr sz="1800" spc="-55" dirty="0">
                <a:solidFill>
                  <a:srgbClr val="595959"/>
                </a:solidFill>
                <a:latin typeface="Georgia"/>
                <a:cs typeface="Georgia"/>
              </a:rPr>
              <a:t>computer</a:t>
            </a:r>
            <a:r>
              <a:rPr sz="1800" spc="45" dirty="0">
                <a:solidFill>
                  <a:srgbClr val="595959"/>
                </a:solidFill>
                <a:latin typeface="Georgia"/>
                <a:cs typeface="Georgia"/>
              </a:rPr>
              <a:t> </a:t>
            </a:r>
            <a:r>
              <a:rPr sz="1800" spc="-70" dirty="0">
                <a:solidFill>
                  <a:srgbClr val="595959"/>
                </a:solidFill>
                <a:latin typeface="Georgia"/>
                <a:cs typeface="Georgia"/>
              </a:rPr>
              <a:t>bus:</a:t>
            </a:r>
            <a:endParaRPr sz="1800" dirty="0">
              <a:latin typeface="Georgia"/>
              <a:cs typeface="Georgia"/>
            </a:endParaRPr>
          </a:p>
          <a:p>
            <a:pPr marL="355600">
              <a:lnSpc>
                <a:spcPct val="100000"/>
              </a:lnSpc>
              <a:spcBef>
                <a:spcPts val="16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25" dirty="0">
                <a:solidFill>
                  <a:srgbClr val="595959"/>
                </a:solidFill>
                <a:latin typeface="Georgia"/>
                <a:cs typeface="Georgia"/>
              </a:rPr>
              <a:t>Accessibility</a:t>
            </a:r>
            <a:endParaRPr sz="1700" dirty="0">
              <a:latin typeface="Georgia"/>
              <a:cs typeface="Georgia"/>
            </a:endParaRPr>
          </a:p>
          <a:p>
            <a:pPr marL="355600">
              <a:lnSpc>
                <a:spcPct val="100000"/>
              </a:lnSpc>
              <a:spcBef>
                <a:spcPts val="16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50" dirty="0">
                <a:solidFill>
                  <a:srgbClr val="595959"/>
                </a:solidFill>
                <a:latin typeface="Georgia"/>
                <a:cs typeface="Georgia"/>
              </a:rPr>
              <a:t>Speed</a:t>
            </a:r>
            <a:endParaRPr sz="1700" dirty="0">
              <a:latin typeface="Georgia"/>
              <a:cs typeface="Georgia"/>
            </a:endParaRPr>
          </a:p>
          <a:p>
            <a:pPr marL="355600">
              <a:lnSpc>
                <a:spcPct val="100000"/>
              </a:lnSpc>
              <a:spcBef>
                <a:spcPts val="16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35" dirty="0">
                <a:solidFill>
                  <a:srgbClr val="595959"/>
                </a:solidFill>
                <a:latin typeface="Georgia"/>
                <a:cs typeface="Georgia"/>
              </a:rPr>
              <a:t>Reliability</a:t>
            </a:r>
            <a:endParaRPr sz="1700" dirty="0">
              <a:latin typeface="Georgia"/>
              <a:cs typeface="Georgia"/>
            </a:endParaRPr>
          </a:p>
          <a:p>
            <a:pPr marL="355600">
              <a:lnSpc>
                <a:spcPct val="100000"/>
              </a:lnSpc>
              <a:spcBef>
                <a:spcPts val="259"/>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50" dirty="0">
                <a:solidFill>
                  <a:srgbClr val="595959"/>
                </a:solidFill>
                <a:latin typeface="Georgia"/>
                <a:cs typeface="Georgia"/>
              </a:rPr>
              <a:t>Interfacing</a:t>
            </a:r>
            <a:endParaRPr sz="1700" dirty="0">
              <a:latin typeface="Georgia"/>
              <a:cs typeface="Georgia"/>
            </a:endParaRPr>
          </a:p>
          <a:p>
            <a:pPr marL="355600">
              <a:lnSpc>
                <a:spcPct val="100000"/>
              </a:lnSpc>
              <a:spcBef>
                <a:spcPts val="16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30" dirty="0">
                <a:solidFill>
                  <a:srgbClr val="595959"/>
                </a:solidFill>
                <a:latin typeface="Georgia"/>
                <a:cs typeface="Georgia"/>
              </a:rPr>
              <a:t>Communication</a:t>
            </a:r>
            <a:r>
              <a:rPr sz="1700" spc="15" dirty="0">
                <a:solidFill>
                  <a:srgbClr val="595959"/>
                </a:solidFill>
                <a:latin typeface="Georgia"/>
                <a:cs typeface="Georgia"/>
              </a:rPr>
              <a:t> </a:t>
            </a:r>
            <a:r>
              <a:rPr sz="1700" spc="-35" dirty="0">
                <a:solidFill>
                  <a:srgbClr val="595959"/>
                </a:solidFill>
                <a:latin typeface="Georgia"/>
                <a:cs typeface="Georgia"/>
              </a:rPr>
              <a:t>protocol</a:t>
            </a:r>
            <a:endParaRPr sz="1700" dirty="0">
              <a:latin typeface="Georgia"/>
              <a:cs typeface="Georgia"/>
            </a:endParaRPr>
          </a:p>
          <a:p>
            <a:pPr marL="355600">
              <a:lnSpc>
                <a:spcPct val="100000"/>
              </a:lnSpc>
              <a:spcBef>
                <a:spcPts val="160"/>
              </a:spcBef>
              <a:tabLst>
                <a:tab pos="691515" algn="l"/>
              </a:tabLst>
            </a:pPr>
            <a:r>
              <a:rPr sz="1500" spc="1220">
                <a:solidFill>
                  <a:srgbClr val="C1F944"/>
                </a:solidFill>
                <a:latin typeface="Wingdings"/>
                <a:cs typeface="Wingdings"/>
              </a:rPr>
              <a:t></a:t>
            </a:r>
            <a:r>
              <a:rPr sz="1500" spc="1220" dirty="0">
                <a:solidFill>
                  <a:srgbClr val="C1F944"/>
                </a:solidFill>
                <a:latin typeface="Times New Roman"/>
                <a:cs typeface="Times New Roman"/>
              </a:rPr>
              <a:t>	</a:t>
            </a:r>
            <a:r>
              <a:rPr sz="1700" spc="-40" dirty="0">
                <a:solidFill>
                  <a:srgbClr val="595959"/>
                </a:solidFill>
                <a:latin typeface="Georgia"/>
                <a:cs typeface="Georgia"/>
              </a:rPr>
              <a:t>Shareability</a:t>
            </a:r>
            <a:endParaRPr sz="1700" dirty="0">
              <a:latin typeface="Georgia"/>
              <a:cs typeface="Georgia"/>
            </a:endParaRPr>
          </a:p>
          <a:p>
            <a:pPr marL="355600">
              <a:lnSpc>
                <a:spcPct val="100000"/>
              </a:lnSpc>
              <a:spcBef>
                <a:spcPts val="16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55" dirty="0">
                <a:solidFill>
                  <a:srgbClr val="595959"/>
                </a:solidFill>
                <a:latin typeface="Georgia"/>
                <a:cs typeface="Georgia"/>
              </a:rPr>
              <a:t>length</a:t>
            </a:r>
            <a:endParaRPr sz="1700" dirty="0">
              <a:latin typeface="Georgia"/>
              <a:cs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7653" y="538188"/>
            <a:ext cx="7954009" cy="756920"/>
          </a:xfrm>
          <a:prstGeom prst="rect">
            <a:avLst/>
          </a:prstGeom>
        </p:spPr>
        <p:txBody>
          <a:bodyPr vert="horz" wrap="square" lIns="0" tIns="12700" rIns="0" bIns="0" rtlCol="0">
            <a:spAutoFit/>
          </a:bodyPr>
          <a:lstStyle/>
          <a:p>
            <a:pPr marL="12700">
              <a:lnSpc>
                <a:spcPct val="100000"/>
              </a:lnSpc>
              <a:spcBef>
                <a:spcPts val="100"/>
              </a:spcBef>
            </a:pPr>
            <a:r>
              <a:rPr sz="4800" b="1" spc="-445" dirty="0">
                <a:latin typeface="Arial"/>
                <a:cs typeface="Arial"/>
              </a:rPr>
              <a:t>Bus </a:t>
            </a:r>
            <a:r>
              <a:rPr sz="4800" b="1" spc="-165" dirty="0">
                <a:latin typeface="Arial"/>
                <a:cs typeface="Arial"/>
              </a:rPr>
              <a:t>Communication</a:t>
            </a:r>
            <a:r>
              <a:rPr sz="4800" b="1" spc="-705" dirty="0">
                <a:latin typeface="Arial"/>
                <a:cs typeface="Arial"/>
              </a:rPr>
              <a:t> </a:t>
            </a:r>
            <a:r>
              <a:rPr sz="4800" b="1" spc="-180" dirty="0">
                <a:latin typeface="Arial"/>
                <a:cs typeface="Arial"/>
              </a:rPr>
              <a:t>Protocol</a:t>
            </a:r>
            <a:endParaRPr sz="4800">
              <a:latin typeface="Arial"/>
              <a:cs typeface="Arial"/>
            </a:endParaRPr>
          </a:p>
        </p:txBody>
      </p:sp>
      <p:sp>
        <p:nvSpPr>
          <p:cNvPr id="3" name="object 3"/>
          <p:cNvSpPr txBox="1"/>
          <p:nvPr/>
        </p:nvSpPr>
        <p:spPr>
          <a:xfrm>
            <a:off x="818514" y="2727712"/>
            <a:ext cx="6317615" cy="3187065"/>
          </a:xfrm>
          <a:prstGeom prst="rect">
            <a:avLst/>
          </a:prstGeom>
        </p:spPr>
        <p:txBody>
          <a:bodyPr vert="horz" wrap="square" lIns="0" tIns="39370" rIns="0" bIns="0" rtlCol="0">
            <a:spAutoFit/>
          </a:bodyPr>
          <a:lstStyle/>
          <a:p>
            <a:pPr marL="12700">
              <a:lnSpc>
                <a:spcPct val="100000"/>
              </a:lnSpc>
              <a:spcBef>
                <a:spcPts val="310"/>
              </a:spcBef>
            </a:pPr>
            <a:r>
              <a:rPr sz="1900" b="1" dirty="0">
                <a:solidFill>
                  <a:srgbClr val="595959"/>
                </a:solidFill>
                <a:latin typeface="Arial"/>
                <a:cs typeface="Arial"/>
              </a:rPr>
              <a:t>Two</a:t>
            </a:r>
            <a:r>
              <a:rPr sz="1900" b="1" spc="-50" dirty="0">
                <a:solidFill>
                  <a:srgbClr val="595959"/>
                </a:solidFill>
                <a:latin typeface="Arial"/>
                <a:cs typeface="Arial"/>
              </a:rPr>
              <a:t> </a:t>
            </a:r>
            <a:r>
              <a:rPr sz="1900" b="1" spc="-110" dirty="0">
                <a:solidFill>
                  <a:srgbClr val="595959"/>
                </a:solidFill>
                <a:latin typeface="Arial"/>
                <a:cs typeface="Arial"/>
              </a:rPr>
              <a:t>types:</a:t>
            </a:r>
            <a:endParaRPr sz="1900" dirty="0">
              <a:latin typeface="Arial"/>
              <a:cs typeface="Arial"/>
            </a:endParaRPr>
          </a:p>
          <a:p>
            <a:pPr marL="355600">
              <a:lnSpc>
                <a:spcPct val="100000"/>
              </a:lnSpc>
              <a:spcBef>
                <a:spcPts val="180"/>
              </a:spcBef>
              <a:tabLst>
                <a:tab pos="691515" algn="l"/>
              </a:tabLst>
            </a:pPr>
            <a:r>
              <a:rPr sz="1450" spc="1110" dirty="0">
                <a:solidFill>
                  <a:srgbClr val="C1F944"/>
                </a:solidFill>
                <a:latin typeface="Wingdings"/>
                <a:cs typeface="Wingdings"/>
              </a:rPr>
              <a:t></a:t>
            </a:r>
            <a:r>
              <a:rPr sz="1450" spc="1110" dirty="0">
                <a:solidFill>
                  <a:srgbClr val="C1F944"/>
                </a:solidFill>
                <a:latin typeface="Times New Roman"/>
                <a:cs typeface="Times New Roman"/>
              </a:rPr>
              <a:t>	</a:t>
            </a:r>
            <a:r>
              <a:rPr sz="1600" spc="-40" dirty="0">
                <a:solidFill>
                  <a:srgbClr val="595959"/>
                </a:solidFill>
                <a:latin typeface="Georgia"/>
                <a:cs typeface="Georgia"/>
              </a:rPr>
              <a:t>synchronous</a:t>
            </a:r>
            <a:endParaRPr sz="1600" dirty="0">
              <a:latin typeface="Georgia"/>
              <a:cs typeface="Georgia"/>
            </a:endParaRPr>
          </a:p>
          <a:p>
            <a:pPr marL="355600">
              <a:lnSpc>
                <a:spcPct val="100000"/>
              </a:lnSpc>
              <a:spcBef>
                <a:spcPts val="180"/>
              </a:spcBef>
              <a:tabLst>
                <a:tab pos="691515" algn="l"/>
              </a:tabLst>
            </a:pPr>
            <a:r>
              <a:rPr sz="1450" spc="1110" dirty="0">
                <a:solidFill>
                  <a:srgbClr val="C1F944"/>
                </a:solidFill>
                <a:latin typeface="Wingdings"/>
                <a:cs typeface="Wingdings"/>
              </a:rPr>
              <a:t></a:t>
            </a:r>
            <a:r>
              <a:rPr sz="1450" spc="1110" dirty="0">
                <a:solidFill>
                  <a:srgbClr val="C1F944"/>
                </a:solidFill>
                <a:latin typeface="Times New Roman"/>
                <a:cs typeface="Times New Roman"/>
              </a:rPr>
              <a:t>	</a:t>
            </a:r>
            <a:r>
              <a:rPr sz="1600" spc="-25" dirty="0">
                <a:solidFill>
                  <a:srgbClr val="595959"/>
                </a:solidFill>
                <a:latin typeface="Georgia"/>
                <a:cs typeface="Georgia"/>
              </a:rPr>
              <a:t>Asynchronous</a:t>
            </a:r>
            <a:endParaRPr sz="1600" dirty="0">
              <a:latin typeface="Georgia"/>
              <a:cs typeface="Georgia"/>
            </a:endParaRPr>
          </a:p>
          <a:p>
            <a:pPr marL="12700">
              <a:lnSpc>
                <a:spcPct val="100000"/>
              </a:lnSpc>
              <a:spcBef>
                <a:spcPts val="1520"/>
              </a:spcBef>
              <a:tabLst>
                <a:tab pos="354965" algn="l"/>
              </a:tabLst>
            </a:pPr>
            <a:r>
              <a:rPr sz="1700" spc="1345" dirty="0">
                <a:solidFill>
                  <a:srgbClr val="80B606"/>
                </a:solidFill>
                <a:latin typeface="Wingdings"/>
                <a:cs typeface="Wingdings"/>
              </a:rPr>
              <a:t></a:t>
            </a:r>
            <a:r>
              <a:rPr sz="1700" spc="1345" dirty="0">
                <a:solidFill>
                  <a:srgbClr val="80B606"/>
                </a:solidFill>
                <a:latin typeface="Times New Roman"/>
                <a:cs typeface="Times New Roman"/>
              </a:rPr>
              <a:t>	</a:t>
            </a:r>
            <a:r>
              <a:rPr sz="1900" spc="-45" dirty="0">
                <a:solidFill>
                  <a:srgbClr val="FF0000"/>
                </a:solidFill>
                <a:latin typeface="Georgia"/>
                <a:cs typeface="Georgia"/>
              </a:rPr>
              <a:t>Synchronous </a:t>
            </a:r>
            <a:r>
              <a:rPr sz="1900" spc="-100" dirty="0">
                <a:solidFill>
                  <a:srgbClr val="595959"/>
                </a:solidFill>
                <a:latin typeface="Georgia"/>
                <a:cs typeface="Georgia"/>
              </a:rPr>
              <a:t>( </a:t>
            </a:r>
            <a:r>
              <a:rPr sz="1900" spc="-45" dirty="0">
                <a:solidFill>
                  <a:srgbClr val="595959"/>
                </a:solidFill>
                <a:latin typeface="Georgia"/>
                <a:cs typeface="Georgia"/>
              </a:rPr>
              <a:t>e.g. </a:t>
            </a:r>
            <a:r>
              <a:rPr sz="1900" spc="-70" dirty="0">
                <a:solidFill>
                  <a:srgbClr val="595959"/>
                </a:solidFill>
                <a:latin typeface="Georgia"/>
                <a:cs typeface="Georgia"/>
              </a:rPr>
              <a:t>processor- </a:t>
            </a:r>
            <a:r>
              <a:rPr sz="1900" spc="-35" dirty="0">
                <a:solidFill>
                  <a:srgbClr val="595959"/>
                </a:solidFill>
                <a:latin typeface="Georgia"/>
                <a:cs typeface="Georgia"/>
              </a:rPr>
              <a:t>memory</a:t>
            </a:r>
            <a:r>
              <a:rPr sz="1900" spc="25" dirty="0">
                <a:solidFill>
                  <a:srgbClr val="595959"/>
                </a:solidFill>
                <a:latin typeface="Georgia"/>
                <a:cs typeface="Georgia"/>
              </a:rPr>
              <a:t> </a:t>
            </a:r>
            <a:r>
              <a:rPr sz="1900" spc="-65" dirty="0">
                <a:solidFill>
                  <a:srgbClr val="595959"/>
                </a:solidFill>
                <a:latin typeface="Georgia"/>
                <a:cs typeface="Georgia"/>
              </a:rPr>
              <a:t>Bus)</a:t>
            </a:r>
            <a:endParaRPr sz="1900" dirty="0">
              <a:latin typeface="Georgia"/>
              <a:cs typeface="Georgia"/>
            </a:endParaRPr>
          </a:p>
          <a:p>
            <a:pPr marL="698500" marR="179705" indent="-342900">
              <a:lnSpc>
                <a:spcPct val="78100"/>
              </a:lnSpc>
              <a:spcBef>
                <a:spcPts val="705"/>
              </a:spcBef>
              <a:tabLst>
                <a:tab pos="691515" algn="l"/>
              </a:tabLst>
            </a:pPr>
            <a:r>
              <a:rPr sz="1450" spc="1110" dirty="0">
                <a:solidFill>
                  <a:srgbClr val="C1F944"/>
                </a:solidFill>
                <a:latin typeface="Wingdings"/>
                <a:cs typeface="Wingdings"/>
              </a:rPr>
              <a:t></a:t>
            </a:r>
            <a:r>
              <a:rPr sz="1450" spc="1110" dirty="0">
                <a:solidFill>
                  <a:srgbClr val="C1F944"/>
                </a:solidFill>
                <a:latin typeface="Times New Roman"/>
                <a:cs typeface="Times New Roman"/>
              </a:rPr>
              <a:t>	</a:t>
            </a:r>
            <a:r>
              <a:rPr sz="1600" spc="-45" dirty="0">
                <a:solidFill>
                  <a:srgbClr val="595959"/>
                </a:solidFill>
                <a:latin typeface="Georgia"/>
                <a:cs typeface="Georgia"/>
              </a:rPr>
              <a:t>Includes </a:t>
            </a:r>
            <a:r>
              <a:rPr sz="1600" spc="-25" dirty="0">
                <a:solidFill>
                  <a:srgbClr val="595959"/>
                </a:solidFill>
                <a:latin typeface="Georgia"/>
                <a:cs typeface="Georgia"/>
              </a:rPr>
              <a:t>a </a:t>
            </a:r>
            <a:r>
              <a:rPr sz="1600" spc="-20" dirty="0">
                <a:solidFill>
                  <a:srgbClr val="595959"/>
                </a:solidFill>
                <a:latin typeface="Georgia"/>
                <a:cs typeface="Georgia"/>
              </a:rPr>
              <a:t>clock </a:t>
            </a:r>
            <a:r>
              <a:rPr sz="1600" spc="-45" dirty="0">
                <a:solidFill>
                  <a:srgbClr val="595959"/>
                </a:solidFill>
                <a:latin typeface="Georgia"/>
                <a:cs typeface="Georgia"/>
              </a:rPr>
              <a:t>in </a:t>
            </a:r>
            <a:r>
              <a:rPr sz="1600" spc="-55" dirty="0">
                <a:solidFill>
                  <a:srgbClr val="595959"/>
                </a:solidFill>
                <a:latin typeface="Georgia"/>
                <a:cs typeface="Georgia"/>
              </a:rPr>
              <a:t>the </a:t>
            </a:r>
            <a:r>
              <a:rPr sz="1600" spc="-40" dirty="0">
                <a:solidFill>
                  <a:srgbClr val="595959"/>
                </a:solidFill>
                <a:latin typeface="Georgia"/>
                <a:cs typeface="Georgia"/>
              </a:rPr>
              <a:t>control </a:t>
            </a:r>
            <a:r>
              <a:rPr sz="1600" spc="-50" dirty="0">
                <a:solidFill>
                  <a:srgbClr val="595959"/>
                </a:solidFill>
                <a:latin typeface="Georgia"/>
                <a:cs typeface="Georgia"/>
              </a:rPr>
              <a:t>lines and </a:t>
            </a:r>
            <a:r>
              <a:rPr sz="1600" spc="-55" dirty="0">
                <a:solidFill>
                  <a:srgbClr val="595959"/>
                </a:solidFill>
                <a:latin typeface="Georgia"/>
                <a:cs typeface="Georgia"/>
              </a:rPr>
              <a:t>has </a:t>
            </a:r>
            <a:r>
              <a:rPr sz="1600" spc="-25" dirty="0">
                <a:solidFill>
                  <a:srgbClr val="595959"/>
                </a:solidFill>
                <a:latin typeface="Georgia"/>
                <a:cs typeface="Georgia"/>
              </a:rPr>
              <a:t>a </a:t>
            </a:r>
            <a:r>
              <a:rPr sz="1600" spc="-30" dirty="0">
                <a:solidFill>
                  <a:srgbClr val="595959"/>
                </a:solidFill>
                <a:latin typeface="Georgia"/>
                <a:cs typeface="Georgia"/>
              </a:rPr>
              <a:t>fixed </a:t>
            </a:r>
            <a:r>
              <a:rPr sz="1600" spc="-35" dirty="0">
                <a:solidFill>
                  <a:srgbClr val="595959"/>
                </a:solidFill>
                <a:latin typeface="Georgia"/>
                <a:cs typeface="Georgia"/>
              </a:rPr>
              <a:t>protocol </a:t>
            </a:r>
            <a:r>
              <a:rPr sz="1600" spc="-45" dirty="0">
                <a:solidFill>
                  <a:srgbClr val="595959"/>
                </a:solidFill>
                <a:latin typeface="Georgia"/>
                <a:cs typeface="Georgia"/>
              </a:rPr>
              <a:t>for </a:t>
            </a:r>
            <a:r>
              <a:rPr sz="1600" spc="295" dirty="0">
                <a:solidFill>
                  <a:srgbClr val="595959"/>
                </a:solidFill>
                <a:latin typeface="Georgia"/>
                <a:cs typeface="Georgia"/>
              </a:rPr>
              <a:t> </a:t>
            </a:r>
            <a:r>
              <a:rPr sz="1600" spc="-40" dirty="0">
                <a:solidFill>
                  <a:srgbClr val="595959"/>
                </a:solidFill>
                <a:latin typeface="Georgia"/>
                <a:cs typeface="Georgia"/>
              </a:rPr>
              <a:t>communication </a:t>
            </a:r>
            <a:r>
              <a:rPr sz="1600" spc="-55" dirty="0">
                <a:solidFill>
                  <a:srgbClr val="595959"/>
                </a:solidFill>
                <a:latin typeface="Georgia"/>
                <a:cs typeface="Georgia"/>
              </a:rPr>
              <a:t>that </a:t>
            </a:r>
            <a:r>
              <a:rPr sz="1600" spc="-50" dirty="0">
                <a:solidFill>
                  <a:srgbClr val="595959"/>
                </a:solidFill>
                <a:latin typeface="Georgia"/>
                <a:cs typeface="Georgia"/>
              </a:rPr>
              <a:t>is relative </a:t>
            </a:r>
            <a:r>
              <a:rPr sz="1600" spc="-35" dirty="0">
                <a:solidFill>
                  <a:srgbClr val="595959"/>
                </a:solidFill>
                <a:latin typeface="Georgia"/>
                <a:cs typeface="Georgia"/>
              </a:rPr>
              <a:t>to </a:t>
            </a:r>
            <a:r>
              <a:rPr sz="1600" spc="-55" dirty="0">
                <a:solidFill>
                  <a:srgbClr val="595959"/>
                </a:solidFill>
                <a:latin typeface="Georgia"/>
                <a:cs typeface="Georgia"/>
              </a:rPr>
              <a:t>the</a:t>
            </a:r>
            <a:r>
              <a:rPr sz="1600" spc="20" dirty="0">
                <a:solidFill>
                  <a:srgbClr val="595959"/>
                </a:solidFill>
                <a:latin typeface="Georgia"/>
                <a:cs typeface="Georgia"/>
              </a:rPr>
              <a:t> </a:t>
            </a:r>
            <a:r>
              <a:rPr sz="1600" spc="-20" dirty="0">
                <a:solidFill>
                  <a:srgbClr val="595959"/>
                </a:solidFill>
                <a:latin typeface="Georgia"/>
                <a:cs typeface="Georgia"/>
              </a:rPr>
              <a:t>clock</a:t>
            </a:r>
            <a:endParaRPr sz="1600" dirty="0">
              <a:latin typeface="Georgia"/>
              <a:cs typeface="Georgia"/>
            </a:endParaRPr>
          </a:p>
          <a:p>
            <a:pPr marL="469900">
              <a:lnSpc>
                <a:spcPct val="100000"/>
              </a:lnSpc>
              <a:spcBef>
                <a:spcPts val="180"/>
              </a:spcBef>
            </a:pPr>
            <a:r>
              <a:rPr sz="1600" spc="-30" dirty="0">
                <a:solidFill>
                  <a:srgbClr val="595959"/>
                </a:solidFill>
                <a:latin typeface="Georgia"/>
                <a:cs typeface="Georgia"/>
              </a:rPr>
              <a:t>Advantage</a:t>
            </a:r>
            <a:endParaRPr sz="1600" dirty="0">
              <a:latin typeface="Georgia"/>
              <a:cs typeface="Georgia"/>
            </a:endParaRPr>
          </a:p>
          <a:p>
            <a:pPr marL="469900" marR="1732914" indent="-114300">
              <a:lnSpc>
                <a:spcPct val="109400"/>
              </a:lnSpc>
              <a:spcBef>
                <a:spcPts val="95"/>
              </a:spcBef>
              <a:tabLst>
                <a:tab pos="691515" algn="l"/>
              </a:tabLst>
            </a:pPr>
            <a:r>
              <a:rPr sz="1450" spc="1110" dirty="0">
                <a:solidFill>
                  <a:srgbClr val="C1F944"/>
                </a:solidFill>
                <a:latin typeface="Wingdings"/>
                <a:cs typeface="Wingdings"/>
              </a:rPr>
              <a:t></a:t>
            </a:r>
            <a:r>
              <a:rPr sz="1450" spc="1110" dirty="0">
                <a:solidFill>
                  <a:srgbClr val="C1F944"/>
                </a:solidFill>
                <a:latin typeface="Times New Roman"/>
                <a:cs typeface="Times New Roman"/>
              </a:rPr>
              <a:t>	</a:t>
            </a:r>
            <a:r>
              <a:rPr sz="1600" spc="-50" dirty="0">
                <a:solidFill>
                  <a:srgbClr val="595959"/>
                </a:solidFill>
                <a:latin typeface="Georgia"/>
                <a:cs typeface="Georgia"/>
              </a:rPr>
              <a:t>Involves </a:t>
            </a:r>
            <a:r>
              <a:rPr sz="1600" spc="-30" dirty="0">
                <a:solidFill>
                  <a:srgbClr val="595959"/>
                </a:solidFill>
                <a:latin typeface="Georgia"/>
                <a:cs typeface="Georgia"/>
              </a:rPr>
              <a:t>very </a:t>
            </a:r>
            <a:r>
              <a:rPr sz="1600" spc="-45" dirty="0">
                <a:solidFill>
                  <a:srgbClr val="595959"/>
                </a:solidFill>
                <a:latin typeface="Georgia"/>
                <a:cs typeface="Georgia"/>
              </a:rPr>
              <a:t>little </a:t>
            </a:r>
            <a:r>
              <a:rPr sz="1600" spc="-20" dirty="0">
                <a:solidFill>
                  <a:srgbClr val="595959"/>
                </a:solidFill>
                <a:latin typeface="Georgia"/>
                <a:cs typeface="Georgia"/>
              </a:rPr>
              <a:t>logic </a:t>
            </a:r>
            <a:r>
              <a:rPr sz="1600" spc="-50" dirty="0">
                <a:solidFill>
                  <a:srgbClr val="595959"/>
                </a:solidFill>
                <a:latin typeface="Georgia"/>
                <a:cs typeface="Georgia"/>
              </a:rPr>
              <a:t>and </a:t>
            </a:r>
            <a:r>
              <a:rPr sz="1600" spc="-35" dirty="0">
                <a:solidFill>
                  <a:srgbClr val="595959"/>
                </a:solidFill>
                <a:latin typeface="Georgia"/>
                <a:cs typeface="Georgia"/>
              </a:rPr>
              <a:t>can </a:t>
            </a:r>
            <a:r>
              <a:rPr sz="1600" spc="-50" dirty="0">
                <a:solidFill>
                  <a:srgbClr val="595959"/>
                </a:solidFill>
                <a:latin typeface="Georgia"/>
                <a:cs typeface="Georgia"/>
              </a:rPr>
              <a:t>run </a:t>
            </a:r>
            <a:r>
              <a:rPr sz="1600" spc="-30" dirty="0">
                <a:solidFill>
                  <a:srgbClr val="595959"/>
                </a:solidFill>
                <a:latin typeface="Georgia"/>
                <a:cs typeface="Georgia"/>
              </a:rPr>
              <a:t>very </a:t>
            </a:r>
            <a:r>
              <a:rPr sz="1600" spc="-55" dirty="0">
                <a:solidFill>
                  <a:srgbClr val="595959"/>
                </a:solidFill>
                <a:latin typeface="Georgia"/>
                <a:cs typeface="Georgia"/>
              </a:rPr>
              <a:t>fast  </a:t>
            </a:r>
            <a:r>
              <a:rPr sz="1600" spc="-45" dirty="0">
                <a:solidFill>
                  <a:srgbClr val="595959"/>
                </a:solidFill>
                <a:latin typeface="Georgia"/>
                <a:cs typeface="Georgia"/>
              </a:rPr>
              <a:t>Disadvantages:</a:t>
            </a:r>
            <a:endParaRPr sz="1600" dirty="0">
              <a:latin typeface="Georgia"/>
              <a:cs typeface="Georgia"/>
            </a:endParaRPr>
          </a:p>
          <a:p>
            <a:pPr marL="355600">
              <a:lnSpc>
                <a:spcPct val="100000"/>
              </a:lnSpc>
              <a:spcBef>
                <a:spcPts val="280"/>
              </a:spcBef>
              <a:tabLst>
                <a:tab pos="691515" algn="l"/>
              </a:tabLst>
            </a:pPr>
            <a:r>
              <a:rPr sz="1450" spc="1110" dirty="0">
                <a:solidFill>
                  <a:srgbClr val="C1F944"/>
                </a:solidFill>
                <a:latin typeface="Wingdings"/>
                <a:cs typeface="Wingdings"/>
              </a:rPr>
              <a:t></a:t>
            </a:r>
            <a:r>
              <a:rPr sz="1450" spc="1110" dirty="0">
                <a:solidFill>
                  <a:srgbClr val="C1F944"/>
                </a:solidFill>
                <a:latin typeface="Times New Roman"/>
                <a:cs typeface="Times New Roman"/>
              </a:rPr>
              <a:t>	</a:t>
            </a:r>
            <a:r>
              <a:rPr sz="1600" spc="-20" dirty="0">
                <a:solidFill>
                  <a:srgbClr val="595959"/>
                </a:solidFill>
                <a:latin typeface="Georgia"/>
                <a:cs typeface="Georgia"/>
              </a:rPr>
              <a:t>Every</a:t>
            </a:r>
            <a:r>
              <a:rPr sz="1600" spc="20" dirty="0">
                <a:solidFill>
                  <a:srgbClr val="595959"/>
                </a:solidFill>
                <a:latin typeface="Georgia"/>
                <a:cs typeface="Georgia"/>
              </a:rPr>
              <a:t> </a:t>
            </a:r>
            <a:r>
              <a:rPr sz="1600" spc="-35" dirty="0">
                <a:solidFill>
                  <a:srgbClr val="595959"/>
                </a:solidFill>
                <a:latin typeface="Georgia"/>
                <a:cs typeface="Georgia"/>
              </a:rPr>
              <a:t>device</a:t>
            </a:r>
            <a:r>
              <a:rPr sz="1600" spc="25" dirty="0">
                <a:solidFill>
                  <a:srgbClr val="595959"/>
                </a:solidFill>
                <a:latin typeface="Georgia"/>
                <a:cs typeface="Georgia"/>
              </a:rPr>
              <a:t> </a:t>
            </a:r>
            <a:r>
              <a:rPr sz="1600" spc="-40" dirty="0">
                <a:solidFill>
                  <a:srgbClr val="595959"/>
                </a:solidFill>
                <a:latin typeface="Georgia"/>
                <a:cs typeface="Georgia"/>
              </a:rPr>
              <a:t>communicating</a:t>
            </a:r>
            <a:r>
              <a:rPr sz="1600" spc="20" dirty="0">
                <a:solidFill>
                  <a:srgbClr val="595959"/>
                </a:solidFill>
                <a:latin typeface="Georgia"/>
                <a:cs typeface="Georgia"/>
              </a:rPr>
              <a:t> </a:t>
            </a:r>
            <a:r>
              <a:rPr sz="1600" spc="-30" dirty="0">
                <a:solidFill>
                  <a:srgbClr val="595959"/>
                </a:solidFill>
                <a:latin typeface="Georgia"/>
                <a:cs typeface="Georgia"/>
              </a:rPr>
              <a:t>on</a:t>
            </a:r>
            <a:r>
              <a:rPr sz="1600" spc="25" dirty="0">
                <a:solidFill>
                  <a:srgbClr val="595959"/>
                </a:solidFill>
                <a:latin typeface="Georgia"/>
                <a:cs typeface="Georgia"/>
              </a:rPr>
              <a:t> </a:t>
            </a:r>
            <a:r>
              <a:rPr sz="1600" spc="-55" dirty="0">
                <a:solidFill>
                  <a:srgbClr val="595959"/>
                </a:solidFill>
                <a:latin typeface="Georgia"/>
                <a:cs typeface="Georgia"/>
              </a:rPr>
              <a:t>the</a:t>
            </a:r>
            <a:r>
              <a:rPr sz="1600" spc="25" dirty="0">
                <a:solidFill>
                  <a:srgbClr val="595959"/>
                </a:solidFill>
                <a:latin typeface="Georgia"/>
                <a:cs typeface="Georgia"/>
              </a:rPr>
              <a:t> </a:t>
            </a:r>
            <a:r>
              <a:rPr sz="1600" spc="-65" dirty="0">
                <a:solidFill>
                  <a:srgbClr val="595959"/>
                </a:solidFill>
                <a:latin typeface="Georgia"/>
                <a:cs typeface="Georgia"/>
              </a:rPr>
              <a:t>bus</a:t>
            </a:r>
            <a:r>
              <a:rPr sz="1600" spc="20" dirty="0">
                <a:solidFill>
                  <a:srgbClr val="595959"/>
                </a:solidFill>
                <a:latin typeface="Georgia"/>
                <a:cs typeface="Georgia"/>
              </a:rPr>
              <a:t> </a:t>
            </a:r>
            <a:r>
              <a:rPr sz="1600" spc="-75" dirty="0">
                <a:solidFill>
                  <a:srgbClr val="595959"/>
                </a:solidFill>
                <a:latin typeface="Georgia"/>
                <a:cs typeface="Georgia"/>
              </a:rPr>
              <a:t>must</a:t>
            </a:r>
            <a:r>
              <a:rPr sz="1600" spc="25" dirty="0">
                <a:solidFill>
                  <a:srgbClr val="595959"/>
                </a:solidFill>
                <a:latin typeface="Georgia"/>
                <a:cs typeface="Georgia"/>
              </a:rPr>
              <a:t> </a:t>
            </a:r>
            <a:r>
              <a:rPr sz="1600" spc="-55" dirty="0">
                <a:solidFill>
                  <a:srgbClr val="595959"/>
                </a:solidFill>
                <a:latin typeface="Georgia"/>
                <a:cs typeface="Georgia"/>
              </a:rPr>
              <a:t>use</a:t>
            </a:r>
            <a:r>
              <a:rPr sz="1600" spc="20" dirty="0">
                <a:solidFill>
                  <a:srgbClr val="595959"/>
                </a:solidFill>
                <a:latin typeface="Georgia"/>
                <a:cs typeface="Georgia"/>
              </a:rPr>
              <a:t> </a:t>
            </a:r>
            <a:r>
              <a:rPr sz="1600" spc="-55" dirty="0">
                <a:solidFill>
                  <a:srgbClr val="595959"/>
                </a:solidFill>
                <a:latin typeface="Georgia"/>
                <a:cs typeface="Georgia"/>
              </a:rPr>
              <a:t>same</a:t>
            </a:r>
            <a:r>
              <a:rPr sz="1600" spc="25" dirty="0">
                <a:solidFill>
                  <a:srgbClr val="595959"/>
                </a:solidFill>
                <a:latin typeface="Georgia"/>
                <a:cs typeface="Georgia"/>
              </a:rPr>
              <a:t> </a:t>
            </a:r>
            <a:r>
              <a:rPr sz="1600" spc="-20" dirty="0">
                <a:solidFill>
                  <a:srgbClr val="595959"/>
                </a:solidFill>
                <a:latin typeface="Georgia"/>
                <a:cs typeface="Georgia"/>
              </a:rPr>
              <a:t>clock</a:t>
            </a:r>
            <a:r>
              <a:rPr sz="1600" spc="25" dirty="0">
                <a:solidFill>
                  <a:srgbClr val="595959"/>
                </a:solidFill>
                <a:latin typeface="Georgia"/>
                <a:cs typeface="Georgia"/>
              </a:rPr>
              <a:t> </a:t>
            </a:r>
            <a:r>
              <a:rPr sz="1600" spc="-60" dirty="0">
                <a:solidFill>
                  <a:srgbClr val="595959"/>
                </a:solidFill>
                <a:latin typeface="Georgia"/>
                <a:cs typeface="Georgia"/>
              </a:rPr>
              <a:t>rate</a:t>
            </a:r>
            <a:endParaRPr sz="1600" dirty="0">
              <a:latin typeface="Georgia"/>
              <a:cs typeface="Georgia"/>
            </a:endParaRPr>
          </a:p>
          <a:p>
            <a:pPr marL="355600">
              <a:lnSpc>
                <a:spcPct val="100000"/>
              </a:lnSpc>
              <a:spcBef>
                <a:spcPts val="180"/>
              </a:spcBef>
              <a:tabLst>
                <a:tab pos="691515" algn="l"/>
              </a:tabLst>
            </a:pPr>
            <a:r>
              <a:rPr sz="1450" spc="1110" dirty="0">
                <a:solidFill>
                  <a:srgbClr val="C1F944"/>
                </a:solidFill>
                <a:latin typeface="Wingdings"/>
                <a:cs typeface="Wingdings"/>
              </a:rPr>
              <a:t></a:t>
            </a:r>
            <a:r>
              <a:rPr sz="1450" spc="1110" dirty="0">
                <a:solidFill>
                  <a:srgbClr val="C1F944"/>
                </a:solidFill>
                <a:latin typeface="Times New Roman"/>
                <a:cs typeface="Times New Roman"/>
              </a:rPr>
              <a:t>	</a:t>
            </a:r>
            <a:r>
              <a:rPr sz="1600" spc="-40" dirty="0">
                <a:solidFill>
                  <a:srgbClr val="595959"/>
                </a:solidFill>
                <a:latin typeface="Georgia"/>
                <a:cs typeface="Georgia"/>
              </a:rPr>
              <a:t>To</a:t>
            </a:r>
            <a:r>
              <a:rPr sz="1600" spc="20" dirty="0">
                <a:solidFill>
                  <a:srgbClr val="595959"/>
                </a:solidFill>
                <a:latin typeface="Georgia"/>
                <a:cs typeface="Georgia"/>
              </a:rPr>
              <a:t> </a:t>
            </a:r>
            <a:r>
              <a:rPr sz="1600" spc="-45" dirty="0">
                <a:solidFill>
                  <a:srgbClr val="595959"/>
                </a:solidFill>
                <a:latin typeface="Georgia"/>
                <a:cs typeface="Georgia"/>
              </a:rPr>
              <a:t>avoid</a:t>
            </a:r>
            <a:r>
              <a:rPr sz="1600" spc="20" dirty="0">
                <a:solidFill>
                  <a:srgbClr val="595959"/>
                </a:solidFill>
                <a:latin typeface="Georgia"/>
                <a:cs typeface="Georgia"/>
              </a:rPr>
              <a:t> </a:t>
            </a:r>
            <a:r>
              <a:rPr sz="1600" spc="-20" dirty="0">
                <a:solidFill>
                  <a:srgbClr val="595959"/>
                </a:solidFill>
                <a:latin typeface="Georgia"/>
                <a:cs typeface="Georgia"/>
              </a:rPr>
              <a:t>clock</a:t>
            </a:r>
            <a:r>
              <a:rPr sz="1600" spc="25" dirty="0">
                <a:solidFill>
                  <a:srgbClr val="595959"/>
                </a:solidFill>
                <a:latin typeface="Georgia"/>
                <a:cs typeface="Georgia"/>
              </a:rPr>
              <a:t> </a:t>
            </a:r>
            <a:r>
              <a:rPr sz="1600" spc="-70" dirty="0">
                <a:solidFill>
                  <a:srgbClr val="595959"/>
                </a:solidFill>
                <a:latin typeface="Georgia"/>
                <a:cs typeface="Georgia"/>
              </a:rPr>
              <a:t>skew,</a:t>
            </a:r>
            <a:r>
              <a:rPr sz="1600" spc="20" dirty="0">
                <a:solidFill>
                  <a:srgbClr val="595959"/>
                </a:solidFill>
                <a:latin typeface="Georgia"/>
                <a:cs typeface="Georgia"/>
              </a:rPr>
              <a:t> </a:t>
            </a:r>
            <a:r>
              <a:rPr sz="1600" spc="-55" dirty="0">
                <a:solidFill>
                  <a:srgbClr val="595959"/>
                </a:solidFill>
                <a:latin typeface="Georgia"/>
                <a:cs typeface="Georgia"/>
              </a:rPr>
              <a:t>the</a:t>
            </a:r>
            <a:r>
              <a:rPr sz="1600" spc="25" dirty="0">
                <a:solidFill>
                  <a:srgbClr val="595959"/>
                </a:solidFill>
                <a:latin typeface="Georgia"/>
                <a:cs typeface="Georgia"/>
              </a:rPr>
              <a:t> </a:t>
            </a:r>
            <a:r>
              <a:rPr sz="1600" spc="-65" dirty="0">
                <a:solidFill>
                  <a:srgbClr val="595959"/>
                </a:solidFill>
                <a:latin typeface="Georgia"/>
                <a:cs typeface="Georgia"/>
              </a:rPr>
              <a:t>bus</a:t>
            </a:r>
            <a:r>
              <a:rPr sz="1600" spc="20" dirty="0">
                <a:solidFill>
                  <a:srgbClr val="595959"/>
                </a:solidFill>
                <a:latin typeface="Georgia"/>
                <a:cs typeface="Georgia"/>
              </a:rPr>
              <a:t> </a:t>
            </a:r>
            <a:r>
              <a:rPr sz="1600" spc="-50" dirty="0">
                <a:solidFill>
                  <a:srgbClr val="595959"/>
                </a:solidFill>
                <a:latin typeface="Georgia"/>
                <a:cs typeface="Georgia"/>
              </a:rPr>
              <a:t>lines</a:t>
            </a:r>
            <a:r>
              <a:rPr sz="1600" spc="20" dirty="0">
                <a:solidFill>
                  <a:srgbClr val="595959"/>
                </a:solidFill>
                <a:latin typeface="Georgia"/>
                <a:cs typeface="Georgia"/>
              </a:rPr>
              <a:t> </a:t>
            </a:r>
            <a:r>
              <a:rPr sz="1600" spc="-40" dirty="0">
                <a:solidFill>
                  <a:srgbClr val="595959"/>
                </a:solidFill>
                <a:latin typeface="Georgia"/>
                <a:cs typeface="Georgia"/>
              </a:rPr>
              <a:t>cannot</a:t>
            </a:r>
            <a:r>
              <a:rPr sz="1600" spc="25" dirty="0">
                <a:solidFill>
                  <a:srgbClr val="595959"/>
                </a:solidFill>
                <a:latin typeface="Georgia"/>
                <a:cs typeface="Georgia"/>
              </a:rPr>
              <a:t> </a:t>
            </a:r>
            <a:r>
              <a:rPr sz="1600" spc="-65" dirty="0">
                <a:solidFill>
                  <a:srgbClr val="595959"/>
                </a:solidFill>
                <a:latin typeface="Georgia"/>
                <a:cs typeface="Georgia"/>
              </a:rPr>
              <a:t>be</a:t>
            </a:r>
            <a:r>
              <a:rPr sz="1600" spc="20" dirty="0">
                <a:solidFill>
                  <a:srgbClr val="595959"/>
                </a:solidFill>
                <a:latin typeface="Georgia"/>
                <a:cs typeface="Georgia"/>
              </a:rPr>
              <a:t> </a:t>
            </a:r>
            <a:r>
              <a:rPr sz="1600" spc="-30" dirty="0">
                <a:solidFill>
                  <a:srgbClr val="595959"/>
                </a:solidFill>
                <a:latin typeface="Georgia"/>
                <a:cs typeface="Georgia"/>
              </a:rPr>
              <a:t>long</a:t>
            </a:r>
            <a:r>
              <a:rPr sz="1600" spc="25" dirty="0">
                <a:solidFill>
                  <a:srgbClr val="595959"/>
                </a:solidFill>
                <a:latin typeface="Georgia"/>
                <a:cs typeface="Georgia"/>
              </a:rPr>
              <a:t> </a:t>
            </a:r>
            <a:r>
              <a:rPr sz="1600" spc="-30" dirty="0">
                <a:solidFill>
                  <a:srgbClr val="595959"/>
                </a:solidFill>
                <a:latin typeface="Georgia"/>
                <a:cs typeface="Georgia"/>
              </a:rPr>
              <a:t>if</a:t>
            </a:r>
            <a:r>
              <a:rPr sz="1600" spc="190" dirty="0">
                <a:solidFill>
                  <a:srgbClr val="595959"/>
                </a:solidFill>
                <a:latin typeface="Georgia"/>
                <a:cs typeface="Georgia"/>
              </a:rPr>
              <a:t> </a:t>
            </a:r>
            <a:r>
              <a:rPr sz="1600" spc="-35" dirty="0">
                <a:solidFill>
                  <a:srgbClr val="595959"/>
                </a:solidFill>
                <a:latin typeface="Georgia"/>
                <a:cs typeface="Georgia"/>
              </a:rPr>
              <a:t>they</a:t>
            </a:r>
            <a:r>
              <a:rPr sz="1600" spc="25" dirty="0">
                <a:solidFill>
                  <a:srgbClr val="595959"/>
                </a:solidFill>
                <a:latin typeface="Georgia"/>
                <a:cs typeface="Georgia"/>
              </a:rPr>
              <a:t> </a:t>
            </a:r>
            <a:r>
              <a:rPr sz="1600" spc="-55" dirty="0">
                <a:solidFill>
                  <a:srgbClr val="595959"/>
                </a:solidFill>
                <a:latin typeface="Georgia"/>
                <a:cs typeface="Georgia"/>
              </a:rPr>
              <a:t>are</a:t>
            </a:r>
            <a:r>
              <a:rPr sz="1600" spc="20" dirty="0">
                <a:solidFill>
                  <a:srgbClr val="595959"/>
                </a:solidFill>
                <a:latin typeface="Georgia"/>
                <a:cs typeface="Georgia"/>
              </a:rPr>
              <a:t> </a:t>
            </a:r>
            <a:r>
              <a:rPr sz="1600" spc="-40" dirty="0">
                <a:solidFill>
                  <a:srgbClr val="595959"/>
                </a:solidFill>
                <a:latin typeface="Georgia"/>
                <a:cs typeface="Georgia"/>
              </a:rPr>
              <a:t>fast.</a:t>
            </a:r>
            <a:endParaRPr sz="1600" dirty="0">
              <a:latin typeface="Georgia"/>
              <a:cs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660381"/>
            <a:ext cx="3729354" cy="33020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spc="1405" dirty="0">
                <a:solidFill>
                  <a:srgbClr val="80B606"/>
                </a:solidFill>
                <a:latin typeface="Wingdings"/>
                <a:cs typeface="Wingdings"/>
              </a:rPr>
              <a:t></a:t>
            </a:r>
            <a:r>
              <a:rPr sz="1800" spc="1405" dirty="0">
                <a:solidFill>
                  <a:srgbClr val="80B606"/>
                </a:solidFill>
                <a:latin typeface="Times New Roman"/>
                <a:cs typeface="Times New Roman"/>
              </a:rPr>
              <a:t>	</a:t>
            </a:r>
            <a:r>
              <a:rPr sz="2000" spc="-30" dirty="0">
                <a:solidFill>
                  <a:srgbClr val="FF0000"/>
                </a:solidFill>
                <a:latin typeface="Georgia"/>
                <a:cs typeface="Georgia"/>
              </a:rPr>
              <a:t>Asynchronous</a:t>
            </a:r>
            <a:endParaRPr sz="2000" dirty="0">
              <a:latin typeface="Georgia"/>
              <a:cs typeface="Georgia"/>
            </a:endParaRPr>
          </a:p>
        </p:txBody>
      </p:sp>
      <p:sp>
        <p:nvSpPr>
          <p:cNvPr id="3" name="object 3"/>
          <p:cNvSpPr txBox="1"/>
          <p:nvPr/>
        </p:nvSpPr>
        <p:spPr>
          <a:xfrm>
            <a:off x="914400" y="1600200"/>
            <a:ext cx="6609715" cy="2811026"/>
          </a:xfrm>
          <a:prstGeom prst="rect">
            <a:avLst/>
          </a:prstGeom>
        </p:spPr>
        <p:txBody>
          <a:bodyPr vert="horz" wrap="square" lIns="0" tIns="40640" rIns="0" bIns="0" rtlCol="0">
            <a:spAutoFit/>
          </a:bodyPr>
          <a:lstStyle/>
          <a:p>
            <a:pPr marR="506095" indent="12700" algn="just">
              <a:lnSpc>
                <a:spcPts val="2100"/>
              </a:lnSpc>
              <a:spcBef>
                <a:spcPts val="320"/>
              </a:spcBef>
            </a:pPr>
            <a:r>
              <a:rPr lang="en-US" sz="1900" dirty="0">
                <a:latin typeface="Georgia"/>
                <a:cs typeface="Georgia"/>
              </a:rPr>
              <a:t>This Scheme is used when speed of I/O devices do not match with microprocessor, and timing characteristics of I/O devices is not predictable. In this method, process initiates the device and check its status. As a result, CPU has to wait till I/O device is ready to transfer data. When device is ready CPU issues instruction for I/O transfer. In this method two types of techniques are used based on signals before data transfer</a:t>
            </a:r>
          </a:p>
          <a:p>
            <a:pPr marR="506095" indent="12700" algn="just">
              <a:lnSpc>
                <a:spcPts val="2100"/>
              </a:lnSpc>
              <a:spcBef>
                <a:spcPts val="320"/>
              </a:spcBef>
            </a:pPr>
            <a:r>
              <a:rPr lang="en-US" sz="1900" dirty="0" err="1">
                <a:latin typeface="Georgia"/>
                <a:cs typeface="Georgia"/>
              </a:rPr>
              <a:t>i</a:t>
            </a:r>
            <a:r>
              <a:rPr lang="en-US" sz="1900" dirty="0">
                <a:latin typeface="Georgia"/>
                <a:cs typeface="Georgia"/>
              </a:rPr>
              <a:t>. Strobe Control</a:t>
            </a:r>
          </a:p>
          <a:p>
            <a:pPr marR="506095" indent="12700" algn="just">
              <a:lnSpc>
                <a:spcPts val="2100"/>
              </a:lnSpc>
              <a:spcBef>
                <a:spcPts val="320"/>
              </a:spcBef>
            </a:pPr>
            <a:r>
              <a:rPr lang="en-US" sz="1900" dirty="0">
                <a:latin typeface="Georgia"/>
                <a:cs typeface="Georgia"/>
              </a:rPr>
              <a:t>ii. Handshaking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D5A12-05D8-7E4B-82C4-66309328B7E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0687B55-9D8C-E68B-007E-A98204A23616}"/>
              </a:ext>
            </a:extLst>
          </p:cNvPr>
          <p:cNvSpPr txBox="1">
            <a:spLocks noGrp="1"/>
          </p:cNvSpPr>
          <p:nvPr>
            <p:ph type="title"/>
          </p:nvPr>
        </p:nvSpPr>
        <p:spPr>
          <a:xfrm>
            <a:off x="2209800" y="660381"/>
            <a:ext cx="3729354" cy="282129"/>
          </a:xfrm>
          <a:prstGeom prst="rect">
            <a:avLst/>
          </a:prstGeom>
        </p:spPr>
        <p:txBody>
          <a:bodyPr vert="horz" wrap="square" lIns="0" tIns="12700" rIns="0" bIns="0" rtlCol="0">
            <a:spAutoFit/>
          </a:bodyPr>
          <a:lstStyle/>
          <a:p>
            <a:pPr marR="506095" indent="12700" algn="just">
              <a:lnSpc>
                <a:spcPts val="2100"/>
              </a:lnSpc>
              <a:spcBef>
                <a:spcPts val="320"/>
              </a:spcBef>
            </a:pPr>
            <a:r>
              <a:rPr lang="en-US" sz="1800" dirty="0">
                <a:latin typeface="Georgia"/>
                <a:cs typeface="Georgia"/>
              </a:rPr>
              <a:t>Strobe Signal </a:t>
            </a:r>
          </a:p>
        </p:txBody>
      </p:sp>
      <p:sp>
        <p:nvSpPr>
          <p:cNvPr id="3" name="object 3">
            <a:extLst>
              <a:ext uri="{FF2B5EF4-FFF2-40B4-BE49-F238E27FC236}">
                <a16:creationId xmlns:a16="http://schemas.microsoft.com/office/drawing/2014/main" id="{77FA1235-6888-314B-6604-D96F71148F53}"/>
              </a:ext>
            </a:extLst>
          </p:cNvPr>
          <p:cNvSpPr txBox="1"/>
          <p:nvPr/>
        </p:nvSpPr>
        <p:spPr>
          <a:xfrm>
            <a:off x="914400" y="1219200"/>
            <a:ext cx="6609715" cy="1118255"/>
          </a:xfrm>
          <a:prstGeom prst="rect">
            <a:avLst/>
          </a:prstGeom>
        </p:spPr>
        <p:txBody>
          <a:bodyPr vert="horz" wrap="square" lIns="0" tIns="40640" rIns="0" bIns="0" rtlCol="0">
            <a:spAutoFit/>
          </a:bodyPr>
          <a:lstStyle/>
          <a:p>
            <a:pPr marR="506095" indent="12700" algn="just">
              <a:lnSpc>
                <a:spcPts val="2100"/>
              </a:lnSpc>
              <a:spcBef>
                <a:spcPts val="320"/>
              </a:spcBef>
            </a:pPr>
            <a:r>
              <a:rPr lang="en-US" sz="1900" dirty="0">
                <a:latin typeface="Georgia"/>
                <a:cs typeface="Georgia"/>
              </a:rPr>
              <a:t>The strobe control method of Asynchronous data transfer employs a single control line to time each transfer. The strobe may be activated by either the source or the destination unit. </a:t>
            </a:r>
          </a:p>
        </p:txBody>
      </p:sp>
      <p:pic>
        <p:nvPicPr>
          <p:cNvPr id="5" name="Picture 4">
            <a:extLst>
              <a:ext uri="{FF2B5EF4-FFF2-40B4-BE49-F238E27FC236}">
                <a16:creationId xmlns:a16="http://schemas.microsoft.com/office/drawing/2014/main" id="{12447F14-D6DD-7703-62D6-F6AE238127D2}"/>
              </a:ext>
            </a:extLst>
          </p:cNvPr>
          <p:cNvPicPr>
            <a:picLocks noChangeAspect="1"/>
          </p:cNvPicPr>
          <p:nvPr/>
        </p:nvPicPr>
        <p:blipFill>
          <a:blip r:embed="rId2"/>
          <a:stretch>
            <a:fillRect/>
          </a:stretch>
        </p:blipFill>
        <p:spPr>
          <a:xfrm>
            <a:off x="942584" y="2514600"/>
            <a:ext cx="6376988" cy="2303004"/>
          </a:xfrm>
          <a:prstGeom prst="rect">
            <a:avLst/>
          </a:prstGeom>
        </p:spPr>
      </p:pic>
    </p:spTree>
    <p:extLst>
      <p:ext uri="{BB962C8B-B14F-4D97-AF65-F5344CB8AC3E}">
        <p14:creationId xmlns:p14="http://schemas.microsoft.com/office/powerpoint/2010/main" val="3898305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5301" y="553427"/>
            <a:ext cx="4578985" cy="726440"/>
          </a:xfrm>
          <a:prstGeom prst="rect">
            <a:avLst/>
          </a:prstGeom>
        </p:spPr>
        <p:txBody>
          <a:bodyPr vert="horz" wrap="square" lIns="0" tIns="12700" rIns="0" bIns="0" rtlCol="0">
            <a:spAutoFit/>
          </a:bodyPr>
          <a:lstStyle/>
          <a:p>
            <a:pPr marL="12700">
              <a:lnSpc>
                <a:spcPct val="100000"/>
              </a:lnSpc>
              <a:spcBef>
                <a:spcPts val="100"/>
              </a:spcBef>
            </a:pPr>
            <a:r>
              <a:rPr sz="4600" spc="-5" dirty="0"/>
              <a:t>Input</a:t>
            </a:r>
            <a:r>
              <a:rPr sz="4600" spc="-75" dirty="0"/>
              <a:t> </a:t>
            </a:r>
            <a:r>
              <a:rPr sz="4600" spc="-5" dirty="0"/>
              <a:t>devices</a:t>
            </a:r>
            <a:endParaRPr sz="4600"/>
          </a:p>
        </p:txBody>
      </p:sp>
      <p:sp>
        <p:nvSpPr>
          <p:cNvPr id="3" name="object 3"/>
          <p:cNvSpPr txBox="1"/>
          <p:nvPr/>
        </p:nvSpPr>
        <p:spPr>
          <a:xfrm>
            <a:off x="818514" y="2291524"/>
            <a:ext cx="7465059" cy="3924300"/>
          </a:xfrm>
          <a:prstGeom prst="rect">
            <a:avLst/>
          </a:prstGeom>
        </p:spPr>
        <p:txBody>
          <a:bodyPr vert="horz" wrap="square" lIns="0" tIns="12700" rIns="0" bIns="0" rtlCol="0">
            <a:spAutoFit/>
          </a:bodyPr>
          <a:lstStyle/>
          <a:p>
            <a:pPr marL="355600" marR="113664" indent="-342900">
              <a:lnSpc>
                <a:spcPct val="100000"/>
              </a:lnSpc>
              <a:spcBef>
                <a:spcPts val="100"/>
              </a:spcBef>
              <a:tabLst>
                <a:tab pos="354965" algn="l"/>
              </a:tabLst>
            </a:pPr>
            <a:r>
              <a:rPr sz="1800" spc="1405" dirty="0">
                <a:solidFill>
                  <a:srgbClr val="80B606"/>
                </a:solidFill>
                <a:latin typeface="Wingdings"/>
                <a:cs typeface="Wingdings"/>
              </a:rPr>
              <a:t></a:t>
            </a:r>
            <a:r>
              <a:rPr sz="1800" spc="1405" dirty="0">
                <a:solidFill>
                  <a:srgbClr val="80B606"/>
                </a:solidFill>
                <a:latin typeface="Times New Roman"/>
                <a:cs typeface="Times New Roman"/>
              </a:rPr>
              <a:t>	</a:t>
            </a:r>
            <a:r>
              <a:rPr sz="2000" spc="60" dirty="0">
                <a:solidFill>
                  <a:srgbClr val="595959"/>
                </a:solidFill>
                <a:latin typeface="Georgia"/>
                <a:cs typeface="Georgia"/>
              </a:rPr>
              <a:t>An </a:t>
            </a:r>
            <a:r>
              <a:rPr sz="2000" b="1" spc="-55" dirty="0">
                <a:solidFill>
                  <a:srgbClr val="595959"/>
                </a:solidFill>
                <a:latin typeface="Arial"/>
                <a:cs typeface="Arial"/>
              </a:rPr>
              <a:t>input </a:t>
            </a:r>
            <a:r>
              <a:rPr sz="2000" b="1" spc="-120" dirty="0">
                <a:solidFill>
                  <a:srgbClr val="595959"/>
                </a:solidFill>
                <a:latin typeface="Arial"/>
                <a:cs typeface="Arial"/>
              </a:rPr>
              <a:t>device is </a:t>
            </a:r>
            <a:r>
              <a:rPr sz="2000" b="1" spc="-110" dirty="0">
                <a:solidFill>
                  <a:srgbClr val="595959"/>
                </a:solidFill>
                <a:latin typeface="Arial"/>
                <a:cs typeface="Arial"/>
              </a:rPr>
              <a:t>any </a:t>
            </a:r>
            <a:r>
              <a:rPr sz="2000" b="1" spc="-90" dirty="0">
                <a:solidFill>
                  <a:srgbClr val="595959"/>
                </a:solidFill>
                <a:latin typeface="Arial"/>
                <a:cs typeface="Arial"/>
              </a:rPr>
              <a:t>hardware </a:t>
            </a:r>
            <a:r>
              <a:rPr sz="2000" b="1" spc="-120" dirty="0">
                <a:solidFill>
                  <a:srgbClr val="595959"/>
                </a:solidFill>
                <a:latin typeface="Arial"/>
                <a:cs typeface="Arial"/>
              </a:rPr>
              <a:t>component </a:t>
            </a:r>
            <a:r>
              <a:rPr sz="2000" spc="-70" dirty="0">
                <a:solidFill>
                  <a:srgbClr val="595959"/>
                </a:solidFill>
                <a:latin typeface="Georgia"/>
                <a:cs typeface="Georgia"/>
              </a:rPr>
              <a:t>that </a:t>
            </a:r>
            <a:r>
              <a:rPr sz="2000" spc="-35" dirty="0">
                <a:solidFill>
                  <a:srgbClr val="595959"/>
                </a:solidFill>
                <a:latin typeface="Georgia"/>
                <a:cs typeface="Georgia"/>
              </a:rPr>
              <a:t>allows </a:t>
            </a:r>
            <a:r>
              <a:rPr sz="2000" spc="-80" dirty="0">
                <a:solidFill>
                  <a:srgbClr val="595959"/>
                </a:solidFill>
                <a:latin typeface="Georgia"/>
                <a:cs typeface="Georgia"/>
              </a:rPr>
              <a:t>users </a:t>
            </a:r>
            <a:r>
              <a:rPr sz="2000" spc="-280" dirty="0">
                <a:solidFill>
                  <a:srgbClr val="595959"/>
                </a:solidFill>
                <a:latin typeface="Georgia"/>
                <a:cs typeface="Georgia"/>
              </a:rPr>
              <a:t>to  </a:t>
            </a:r>
            <a:r>
              <a:rPr sz="2000" spc="-80" dirty="0">
                <a:solidFill>
                  <a:srgbClr val="595959"/>
                </a:solidFill>
                <a:latin typeface="Georgia"/>
                <a:cs typeface="Georgia"/>
              </a:rPr>
              <a:t>enter </a:t>
            </a:r>
            <a:r>
              <a:rPr sz="2000" spc="-55" dirty="0">
                <a:solidFill>
                  <a:srgbClr val="595959"/>
                </a:solidFill>
                <a:latin typeface="Georgia"/>
                <a:cs typeface="Georgia"/>
              </a:rPr>
              <a:t>data </a:t>
            </a:r>
            <a:r>
              <a:rPr sz="2000" spc="-60" dirty="0">
                <a:solidFill>
                  <a:srgbClr val="595959"/>
                </a:solidFill>
                <a:latin typeface="Georgia"/>
                <a:cs typeface="Georgia"/>
              </a:rPr>
              <a:t>and instructions </a:t>
            </a:r>
            <a:r>
              <a:rPr sz="2000" spc="-70" dirty="0">
                <a:solidFill>
                  <a:srgbClr val="595959"/>
                </a:solidFill>
                <a:latin typeface="Georgia"/>
                <a:cs typeface="Georgia"/>
              </a:rPr>
              <a:t>(programs, </a:t>
            </a:r>
            <a:r>
              <a:rPr sz="2000" spc="-55" dirty="0">
                <a:solidFill>
                  <a:srgbClr val="595959"/>
                </a:solidFill>
                <a:latin typeface="Georgia"/>
                <a:cs typeface="Georgia"/>
              </a:rPr>
              <a:t>commands, </a:t>
            </a:r>
            <a:r>
              <a:rPr sz="2000" spc="-60" dirty="0">
                <a:solidFill>
                  <a:srgbClr val="595959"/>
                </a:solidFill>
                <a:latin typeface="Georgia"/>
                <a:cs typeface="Georgia"/>
              </a:rPr>
              <a:t>and </a:t>
            </a:r>
            <a:r>
              <a:rPr sz="2000" spc="-80" dirty="0">
                <a:solidFill>
                  <a:srgbClr val="595959"/>
                </a:solidFill>
                <a:latin typeface="Georgia"/>
                <a:cs typeface="Georgia"/>
              </a:rPr>
              <a:t>user  responses) </a:t>
            </a:r>
            <a:r>
              <a:rPr sz="2000" spc="-50" dirty="0">
                <a:solidFill>
                  <a:srgbClr val="595959"/>
                </a:solidFill>
                <a:latin typeface="Georgia"/>
                <a:cs typeface="Georgia"/>
              </a:rPr>
              <a:t>into </a:t>
            </a:r>
            <a:r>
              <a:rPr sz="2000" spc="-30" dirty="0">
                <a:solidFill>
                  <a:srgbClr val="595959"/>
                </a:solidFill>
                <a:latin typeface="Georgia"/>
                <a:cs typeface="Georgia"/>
              </a:rPr>
              <a:t>a </a:t>
            </a:r>
            <a:r>
              <a:rPr sz="2000" spc="-70" dirty="0">
                <a:solidFill>
                  <a:srgbClr val="595959"/>
                </a:solidFill>
                <a:latin typeface="Georgia"/>
                <a:cs typeface="Georgia"/>
              </a:rPr>
              <a:t>computer. </a:t>
            </a:r>
            <a:r>
              <a:rPr sz="2000" spc="-40" dirty="0">
                <a:solidFill>
                  <a:srgbClr val="595959"/>
                </a:solidFill>
                <a:latin typeface="Georgia"/>
                <a:cs typeface="Georgia"/>
              </a:rPr>
              <a:t>Examples</a:t>
            </a:r>
            <a:r>
              <a:rPr sz="2000" spc="355" dirty="0">
                <a:solidFill>
                  <a:srgbClr val="595959"/>
                </a:solidFill>
                <a:latin typeface="Georgia"/>
                <a:cs typeface="Georgia"/>
              </a:rPr>
              <a:t> </a:t>
            </a:r>
            <a:r>
              <a:rPr sz="2000" spc="-50" dirty="0">
                <a:solidFill>
                  <a:srgbClr val="595959"/>
                </a:solidFill>
                <a:latin typeface="Georgia"/>
                <a:cs typeface="Georgia"/>
              </a:rPr>
              <a:t>include:</a:t>
            </a:r>
            <a:endParaRPr sz="2000" dirty="0">
              <a:latin typeface="Georgia"/>
              <a:cs typeface="Georgia"/>
            </a:endParaRPr>
          </a:p>
          <a:p>
            <a:pPr marL="355600">
              <a:lnSpc>
                <a:spcPct val="100000"/>
              </a:lnSpc>
              <a:spcBef>
                <a:spcPts val="600"/>
              </a:spcBef>
              <a:tabLst>
                <a:tab pos="691515" algn="l"/>
              </a:tabLst>
            </a:pPr>
            <a:r>
              <a:rPr sz="1600" spc="1280" dirty="0">
                <a:solidFill>
                  <a:srgbClr val="C1F944"/>
                </a:solidFill>
                <a:latin typeface="Wingdings"/>
                <a:cs typeface="Wingdings"/>
              </a:rPr>
              <a:t></a:t>
            </a:r>
            <a:r>
              <a:rPr sz="1600" spc="1280" dirty="0">
                <a:solidFill>
                  <a:srgbClr val="C1F944"/>
                </a:solidFill>
                <a:latin typeface="Times New Roman"/>
                <a:cs typeface="Times New Roman"/>
              </a:rPr>
              <a:t>	</a:t>
            </a:r>
            <a:r>
              <a:rPr sz="1800" spc="-30" dirty="0">
                <a:solidFill>
                  <a:srgbClr val="595959"/>
                </a:solidFill>
                <a:latin typeface="Georgia"/>
                <a:cs typeface="Georgia"/>
              </a:rPr>
              <a:t>Keyboard</a:t>
            </a:r>
            <a:endParaRPr sz="1800" dirty="0">
              <a:latin typeface="Georgia"/>
              <a:cs typeface="Georgia"/>
            </a:endParaRPr>
          </a:p>
          <a:p>
            <a:pPr>
              <a:lnSpc>
                <a:spcPct val="100000"/>
              </a:lnSpc>
              <a:spcBef>
                <a:spcPts val="5"/>
              </a:spcBef>
            </a:pPr>
            <a:endParaRPr sz="1700" dirty="0">
              <a:latin typeface="Georgia"/>
              <a:cs typeface="Georgia"/>
            </a:endParaRPr>
          </a:p>
          <a:p>
            <a:pPr marL="355600" marR="5080" indent="-342900">
              <a:lnSpc>
                <a:spcPct val="100000"/>
              </a:lnSpc>
              <a:tabLst>
                <a:tab pos="354965" algn="l"/>
              </a:tabLst>
            </a:pPr>
            <a:r>
              <a:rPr sz="1800" spc="1405" dirty="0">
                <a:solidFill>
                  <a:srgbClr val="80B606"/>
                </a:solidFill>
                <a:latin typeface="Wingdings"/>
                <a:cs typeface="Wingdings"/>
              </a:rPr>
              <a:t></a:t>
            </a:r>
            <a:r>
              <a:rPr sz="1800" spc="1405" dirty="0">
                <a:solidFill>
                  <a:srgbClr val="80B606"/>
                </a:solidFill>
                <a:latin typeface="Times New Roman"/>
                <a:cs typeface="Times New Roman"/>
              </a:rPr>
              <a:t>	</a:t>
            </a:r>
            <a:r>
              <a:rPr sz="2000" dirty="0">
                <a:solidFill>
                  <a:srgbClr val="595959"/>
                </a:solidFill>
                <a:latin typeface="Georgia"/>
                <a:cs typeface="Georgia"/>
              </a:rPr>
              <a:t>Many </a:t>
            </a:r>
            <a:r>
              <a:rPr sz="2000" spc="-50" dirty="0">
                <a:solidFill>
                  <a:srgbClr val="595959"/>
                </a:solidFill>
                <a:latin typeface="Georgia"/>
                <a:cs typeface="Georgia"/>
              </a:rPr>
              <a:t>people </a:t>
            </a:r>
            <a:r>
              <a:rPr sz="2000" spc="-65" dirty="0">
                <a:solidFill>
                  <a:srgbClr val="595959"/>
                </a:solidFill>
                <a:latin typeface="Georgia"/>
                <a:cs typeface="Georgia"/>
              </a:rPr>
              <a:t>use </a:t>
            </a:r>
            <a:r>
              <a:rPr sz="2000" spc="-30" dirty="0">
                <a:solidFill>
                  <a:srgbClr val="595959"/>
                </a:solidFill>
                <a:latin typeface="Georgia"/>
                <a:cs typeface="Georgia"/>
              </a:rPr>
              <a:t>a </a:t>
            </a:r>
            <a:r>
              <a:rPr sz="2000" spc="-50" dirty="0">
                <a:solidFill>
                  <a:srgbClr val="595959"/>
                </a:solidFill>
                <a:latin typeface="Georgia"/>
                <a:cs typeface="Georgia"/>
              </a:rPr>
              <a:t>keyboard </a:t>
            </a:r>
            <a:r>
              <a:rPr sz="2000" spc="-65" dirty="0">
                <a:solidFill>
                  <a:srgbClr val="595959"/>
                </a:solidFill>
                <a:latin typeface="Georgia"/>
                <a:cs typeface="Georgia"/>
              </a:rPr>
              <a:t>as </a:t>
            </a:r>
            <a:r>
              <a:rPr sz="2000" spc="-45" dirty="0">
                <a:solidFill>
                  <a:srgbClr val="595959"/>
                </a:solidFill>
                <a:latin typeface="Georgia"/>
                <a:cs typeface="Georgia"/>
              </a:rPr>
              <a:t>one </a:t>
            </a:r>
            <a:r>
              <a:rPr sz="2000" spc="-25" dirty="0">
                <a:solidFill>
                  <a:srgbClr val="595959"/>
                </a:solidFill>
                <a:latin typeface="Georgia"/>
                <a:cs typeface="Georgia"/>
              </a:rPr>
              <a:t>of </a:t>
            </a:r>
            <a:r>
              <a:rPr sz="2000" spc="-70" dirty="0">
                <a:solidFill>
                  <a:srgbClr val="595959"/>
                </a:solidFill>
                <a:latin typeface="Georgia"/>
                <a:cs typeface="Georgia"/>
              </a:rPr>
              <a:t>their </a:t>
            </a:r>
            <a:r>
              <a:rPr sz="2000" spc="-65" dirty="0">
                <a:solidFill>
                  <a:srgbClr val="595959"/>
                </a:solidFill>
                <a:latin typeface="Georgia"/>
                <a:cs typeface="Georgia"/>
              </a:rPr>
              <a:t>input </a:t>
            </a:r>
            <a:r>
              <a:rPr sz="2000" spc="-50" dirty="0">
                <a:solidFill>
                  <a:srgbClr val="595959"/>
                </a:solidFill>
                <a:latin typeface="Georgia"/>
                <a:cs typeface="Georgia"/>
              </a:rPr>
              <a:t>devices. </a:t>
            </a:r>
            <a:r>
              <a:rPr sz="2000" spc="200" dirty="0">
                <a:solidFill>
                  <a:srgbClr val="595959"/>
                </a:solidFill>
                <a:latin typeface="Georgia"/>
                <a:cs typeface="Georgia"/>
              </a:rPr>
              <a:t>A  </a:t>
            </a:r>
            <a:r>
              <a:rPr sz="2000" b="1" spc="-114" dirty="0">
                <a:solidFill>
                  <a:srgbClr val="595959"/>
                </a:solidFill>
                <a:latin typeface="Arial"/>
                <a:cs typeface="Arial"/>
              </a:rPr>
              <a:t>keyboard </a:t>
            </a:r>
            <a:r>
              <a:rPr sz="2000" b="1" spc="-120" dirty="0">
                <a:solidFill>
                  <a:srgbClr val="595959"/>
                </a:solidFill>
                <a:latin typeface="Arial"/>
                <a:cs typeface="Arial"/>
              </a:rPr>
              <a:t>is </a:t>
            </a:r>
            <a:r>
              <a:rPr sz="2000" b="1" spc="-105" dirty="0">
                <a:solidFill>
                  <a:srgbClr val="595959"/>
                </a:solidFill>
                <a:latin typeface="Arial"/>
                <a:cs typeface="Arial"/>
              </a:rPr>
              <a:t>an </a:t>
            </a:r>
            <a:r>
              <a:rPr sz="2000" b="1" spc="-55" dirty="0">
                <a:solidFill>
                  <a:srgbClr val="595959"/>
                </a:solidFill>
                <a:latin typeface="Arial"/>
                <a:cs typeface="Arial"/>
              </a:rPr>
              <a:t>input </a:t>
            </a:r>
            <a:r>
              <a:rPr sz="2000" b="1" spc="-120" dirty="0">
                <a:solidFill>
                  <a:srgbClr val="595959"/>
                </a:solidFill>
                <a:latin typeface="Arial"/>
                <a:cs typeface="Arial"/>
              </a:rPr>
              <a:t>device </a:t>
            </a:r>
            <a:r>
              <a:rPr sz="2000" spc="-70" dirty="0">
                <a:solidFill>
                  <a:srgbClr val="595959"/>
                </a:solidFill>
                <a:latin typeface="Georgia"/>
                <a:cs typeface="Georgia"/>
              </a:rPr>
              <a:t>that </a:t>
            </a:r>
            <a:r>
              <a:rPr sz="2000" spc="-55" dirty="0">
                <a:solidFill>
                  <a:srgbClr val="595959"/>
                </a:solidFill>
                <a:latin typeface="Georgia"/>
                <a:cs typeface="Georgia"/>
              </a:rPr>
              <a:t>contains </a:t>
            </a:r>
            <a:r>
              <a:rPr sz="2000" spc="-45" dirty="0">
                <a:solidFill>
                  <a:srgbClr val="595959"/>
                </a:solidFill>
                <a:latin typeface="Georgia"/>
                <a:cs typeface="Georgia"/>
              </a:rPr>
              <a:t>keys </a:t>
            </a:r>
            <a:r>
              <a:rPr sz="2000" spc="-80" dirty="0">
                <a:solidFill>
                  <a:srgbClr val="595959"/>
                </a:solidFill>
                <a:latin typeface="Georgia"/>
                <a:cs typeface="Georgia"/>
              </a:rPr>
              <a:t>users </a:t>
            </a:r>
            <a:r>
              <a:rPr sz="2000" spc="-90" dirty="0">
                <a:solidFill>
                  <a:srgbClr val="595959"/>
                </a:solidFill>
                <a:latin typeface="Georgia"/>
                <a:cs typeface="Georgia"/>
              </a:rPr>
              <a:t>press </a:t>
            </a:r>
            <a:r>
              <a:rPr sz="2000" spc="-45" dirty="0">
                <a:solidFill>
                  <a:srgbClr val="595959"/>
                </a:solidFill>
                <a:latin typeface="Georgia"/>
                <a:cs typeface="Georgia"/>
              </a:rPr>
              <a:t>to </a:t>
            </a:r>
            <a:r>
              <a:rPr sz="2000" spc="-80" dirty="0">
                <a:solidFill>
                  <a:srgbClr val="595959"/>
                </a:solidFill>
                <a:latin typeface="Georgia"/>
                <a:cs typeface="Georgia"/>
              </a:rPr>
              <a:t>enter  </a:t>
            </a:r>
            <a:r>
              <a:rPr sz="2000" spc="-55" dirty="0">
                <a:solidFill>
                  <a:srgbClr val="595959"/>
                </a:solidFill>
                <a:latin typeface="Georgia"/>
                <a:cs typeface="Georgia"/>
              </a:rPr>
              <a:t>data </a:t>
            </a:r>
            <a:r>
              <a:rPr sz="2000" spc="-60" dirty="0">
                <a:solidFill>
                  <a:srgbClr val="595959"/>
                </a:solidFill>
                <a:latin typeface="Georgia"/>
                <a:cs typeface="Georgia"/>
              </a:rPr>
              <a:t>and instructions </a:t>
            </a:r>
            <a:r>
              <a:rPr sz="2000" spc="-50" dirty="0">
                <a:solidFill>
                  <a:srgbClr val="595959"/>
                </a:solidFill>
                <a:latin typeface="Georgia"/>
                <a:cs typeface="Georgia"/>
              </a:rPr>
              <a:t>into </a:t>
            </a:r>
            <a:r>
              <a:rPr sz="2000" spc="-30" dirty="0">
                <a:solidFill>
                  <a:srgbClr val="595959"/>
                </a:solidFill>
                <a:latin typeface="Georgia"/>
                <a:cs typeface="Georgia"/>
              </a:rPr>
              <a:t>a </a:t>
            </a:r>
            <a:r>
              <a:rPr sz="2000" spc="-60" dirty="0">
                <a:solidFill>
                  <a:srgbClr val="595959"/>
                </a:solidFill>
                <a:latin typeface="Georgia"/>
                <a:cs typeface="Georgia"/>
              </a:rPr>
              <a:t>computer </a:t>
            </a:r>
            <a:r>
              <a:rPr sz="2000" spc="-35" dirty="0">
                <a:solidFill>
                  <a:srgbClr val="595959"/>
                </a:solidFill>
                <a:latin typeface="Georgia"/>
                <a:cs typeface="Georgia"/>
              </a:rPr>
              <a:t>Desktop </a:t>
            </a:r>
            <a:r>
              <a:rPr sz="2000" spc="-60" dirty="0">
                <a:solidFill>
                  <a:srgbClr val="595959"/>
                </a:solidFill>
                <a:latin typeface="Georgia"/>
                <a:cs typeface="Georgia"/>
              </a:rPr>
              <a:t>computer  </a:t>
            </a:r>
            <a:r>
              <a:rPr sz="2000" spc="-55" dirty="0">
                <a:solidFill>
                  <a:srgbClr val="595959"/>
                </a:solidFill>
                <a:latin typeface="Georgia"/>
                <a:cs typeface="Georgia"/>
              </a:rPr>
              <a:t>keyboards </a:t>
            </a:r>
            <a:r>
              <a:rPr sz="2000" spc="-35" dirty="0">
                <a:solidFill>
                  <a:srgbClr val="595959"/>
                </a:solidFill>
                <a:latin typeface="Georgia"/>
                <a:cs typeface="Georgia"/>
              </a:rPr>
              <a:t>typically </a:t>
            </a:r>
            <a:r>
              <a:rPr sz="2000" spc="-75" dirty="0">
                <a:solidFill>
                  <a:srgbClr val="595959"/>
                </a:solidFill>
                <a:latin typeface="Georgia"/>
                <a:cs typeface="Georgia"/>
              </a:rPr>
              <a:t>have </a:t>
            </a:r>
            <a:r>
              <a:rPr sz="2000" spc="-60" dirty="0">
                <a:solidFill>
                  <a:srgbClr val="595959"/>
                </a:solidFill>
                <a:latin typeface="Georgia"/>
                <a:cs typeface="Georgia"/>
              </a:rPr>
              <a:t>from </a:t>
            </a:r>
            <a:r>
              <a:rPr sz="2000" spc="35" dirty="0">
                <a:solidFill>
                  <a:srgbClr val="595959"/>
                </a:solidFill>
                <a:latin typeface="Georgia"/>
                <a:cs typeface="Georgia"/>
              </a:rPr>
              <a:t>101 </a:t>
            </a:r>
            <a:r>
              <a:rPr sz="2000" spc="-45" dirty="0">
                <a:solidFill>
                  <a:srgbClr val="595959"/>
                </a:solidFill>
                <a:latin typeface="Georgia"/>
                <a:cs typeface="Georgia"/>
              </a:rPr>
              <a:t>to </a:t>
            </a:r>
            <a:r>
              <a:rPr sz="2000" spc="-30" dirty="0">
                <a:solidFill>
                  <a:srgbClr val="595959"/>
                </a:solidFill>
                <a:latin typeface="Georgia"/>
                <a:cs typeface="Georgia"/>
              </a:rPr>
              <a:t>105</a:t>
            </a:r>
            <a:r>
              <a:rPr sz="2000" spc="415" dirty="0">
                <a:solidFill>
                  <a:srgbClr val="595959"/>
                </a:solidFill>
                <a:latin typeface="Georgia"/>
                <a:cs typeface="Georgia"/>
              </a:rPr>
              <a:t> </a:t>
            </a:r>
            <a:r>
              <a:rPr sz="2000" spc="-45" dirty="0">
                <a:solidFill>
                  <a:srgbClr val="595959"/>
                </a:solidFill>
                <a:latin typeface="Georgia"/>
                <a:cs typeface="Georgia"/>
              </a:rPr>
              <a:t>keys.</a:t>
            </a:r>
            <a:endParaRPr sz="2000" dirty="0">
              <a:latin typeface="Georgia"/>
              <a:cs typeface="Georgia"/>
            </a:endParaRPr>
          </a:p>
          <a:p>
            <a:pPr marL="355600" marR="19685" indent="-342900">
              <a:lnSpc>
                <a:spcPct val="100000"/>
              </a:lnSpc>
              <a:spcBef>
                <a:spcPts val="2000"/>
              </a:spcBef>
              <a:tabLst>
                <a:tab pos="354965" algn="l"/>
              </a:tabLst>
            </a:pPr>
            <a:r>
              <a:rPr sz="1800" spc="1405" dirty="0">
                <a:solidFill>
                  <a:srgbClr val="80B606"/>
                </a:solidFill>
                <a:latin typeface="Wingdings"/>
                <a:cs typeface="Wingdings"/>
              </a:rPr>
              <a:t></a:t>
            </a:r>
            <a:r>
              <a:rPr sz="1800" spc="1405" dirty="0">
                <a:solidFill>
                  <a:srgbClr val="80B606"/>
                </a:solidFill>
                <a:latin typeface="Times New Roman"/>
                <a:cs typeface="Times New Roman"/>
              </a:rPr>
              <a:t>	</a:t>
            </a:r>
            <a:r>
              <a:rPr sz="2000" spc="45" dirty="0">
                <a:solidFill>
                  <a:srgbClr val="595959"/>
                </a:solidFill>
                <a:latin typeface="Georgia"/>
                <a:cs typeface="Georgia"/>
              </a:rPr>
              <a:t>All </a:t>
            </a:r>
            <a:r>
              <a:rPr sz="2000" spc="-65" dirty="0">
                <a:solidFill>
                  <a:srgbClr val="595959"/>
                </a:solidFill>
                <a:latin typeface="Georgia"/>
                <a:cs typeface="Georgia"/>
              </a:rPr>
              <a:t>desktop </a:t>
            </a:r>
            <a:r>
              <a:rPr sz="2000" spc="-60" dirty="0">
                <a:solidFill>
                  <a:srgbClr val="595959"/>
                </a:solidFill>
                <a:latin typeface="Georgia"/>
                <a:cs typeface="Georgia"/>
              </a:rPr>
              <a:t>computer </a:t>
            </a:r>
            <a:r>
              <a:rPr sz="2000" spc="-55" dirty="0">
                <a:solidFill>
                  <a:srgbClr val="595959"/>
                </a:solidFill>
                <a:latin typeface="Georgia"/>
                <a:cs typeface="Georgia"/>
              </a:rPr>
              <a:t>keyboards </a:t>
            </a:r>
            <a:r>
              <a:rPr sz="2000" spc="-75" dirty="0">
                <a:solidFill>
                  <a:srgbClr val="595959"/>
                </a:solidFill>
                <a:latin typeface="Georgia"/>
                <a:cs typeface="Georgia"/>
              </a:rPr>
              <a:t>have </a:t>
            </a:r>
            <a:r>
              <a:rPr sz="2000" spc="-30" dirty="0">
                <a:solidFill>
                  <a:srgbClr val="595959"/>
                </a:solidFill>
                <a:latin typeface="Georgia"/>
                <a:cs typeface="Georgia"/>
              </a:rPr>
              <a:t>a </a:t>
            </a:r>
            <a:r>
              <a:rPr sz="2000" spc="-50" dirty="0">
                <a:solidFill>
                  <a:srgbClr val="595959"/>
                </a:solidFill>
                <a:latin typeface="Georgia"/>
                <a:cs typeface="Georgia"/>
              </a:rPr>
              <a:t>typing </a:t>
            </a:r>
            <a:r>
              <a:rPr sz="2000" spc="-60" dirty="0">
                <a:solidFill>
                  <a:srgbClr val="595959"/>
                </a:solidFill>
                <a:latin typeface="Georgia"/>
                <a:cs typeface="Georgia"/>
              </a:rPr>
              <a:t>area </a:t>
            </a:r>
            <a:r>
              <a:rPr sz="2000" spc="-70" dirty="0">
                <a:solidFill>
                  <a:srgbClr val="595959"/>
                </a:solidFill>
                <a:latin typeface="Georgia"/>
                <a:cs typeface="Georgia"/>
              </a:rPr>
              <a:t>that </a:t>
            </a:r>
            <a:r>
              <a:rPr sz="2000" spc="-55" dirty="0">
                <a:solidFill>
                  <a:srgbClr val="595959"/>
                </a:solidFill>
                <a:latin typeface="Georgia"/>
                <a:cs typeface="Georgia"/>
              </a:rPr>
              <a:t>includes  </a:t>
            </a:r>
            <a:r>
              <a:rPr sz="2000" spc="-70" dirty="0">
                <a:solidFill>
                  <a:srgbClr val="595959"/>
                </a:solidFill>
                <a:latin typeface="Georgia"/>
                <a:cs typeface="Georgia"/>
              </a:rPr>
              <a:t>the </a:t>
            </a:r>
            <a:r>
              <a:rPr sz="2000" spc="-75" dirty="0">
                <a:solidFill>
                  <a:srgbClr val="595959"/>
                </a:solidFill>
                <a:latin typeface="Georgia"/>
                <a:cs typeface="Georgia"/>
              </a:rPr>
              <a:t>letters </a:t>
            </a:r>
            <a:r>
              <a:rPr sz="2000" spc="-25" dirty="0">
                <a:solidFill>
                  <a:srgbClr val="595959"/>
                </a:solidFill>
                <a:latin typeface="Georgia"/>
                <a:cs typeface="Georgia"/>
              </a:rPr>
              <a:t>of </a:t>
            </a:r>
            <a:r>
              <a:rPr sz="2000" spc="-70" dirty="0">
                <a:solidFill>
                  <a:srgbClr val="595959"/>
                </a:solidFill>
                <a:latin typeface="Georgia"/>
                <a:cs typeface="Georgia"/>
              </a:rPr>
              <a:t>the </a:t>
            </a:r>
            <a:r>
              <a:rPr sz="2000" spc="-55" dirty="0">
                <a:solidFill>
                  <a:srgbClr val="595959"/>
                </a:solidFill>
                <a:latin typeface="Georgia"/>
                <a:cs typeface="Georgia"/>
              </a:rPr>
              <a:t>alphabet, </a:t>
            </a:r>
            <a:r>
              <a:rPr sz="2000" spc="-85" dirty="0">
                <a:solidFill>
                  <a:srgbClr val="595959"/>
                </a:solidFill>
                <a:latin typeface="Georgia"/>
                <a:cs typeface="Georgia"/>
              </a:rPr>
              <a:t>numbers, </a:t>
            </a:r>
            <a:r>
              <a:rPr sz="2000" spc="-55" dirty="0">
                <a:solidFill>
                  <a:srgbClr val="595959"/>
                </a:solidFill>
                <a:latin typeface="Georgia"/>
                <a:cs typeface="Georgia"/>
              </a:rPr>
              <a:t>punctuation </a:t>
            </a:r>
            <a:r>
              <a:rPr sz="2000" spc="-75" dirty="0">
                <a:solidFill>
                  <a:srgbClr val="595959"/>
                </a:solidFill>
                <a:latin typeface="Georgia"/>
                <a:cs typeface="Georgia"/>
              </a:rPr>
              <a:t>marks, </a:t>
            </a:r>
            <a:r>
              <a:rPr sz="2000" spc="-60" dirty="0">
                <a:solidFill>
                  <a:srgbClr val="595959"/>
                </a:solidFill>
                <a:latin typeface="Georgia"/>
                <a:cs typeface="Georgia"/>
              </a:rPr>
              <a:t>and </a:t>
            </a:r>
            <a:r>
              <a:rPr sz="2000" spc="-65" dirty="0">
                <a:solidFill>
                  <a:srgbClr val="595959"/>
                </a:solidFill>
                <a:latin typeface="Georgia"/>
                <a:cs typeface="Georgia"/>
              </a:rPr>
              <a:t>other  </a:t>
            </a:r>
            <a:r>
              <a:rPr sz="2000" spc="-55" dirty="0">
                <a:solidFill>
                  <a:srgbClr val="595959"/>
                </a:solidFill>
                <a:latin typeface="Georgia"/>
                <a:cs typeface="Georgia"/>
              </a:rPr>
              <a:t>basic </a:t>
            </a:r>
            <a:r>
              <a:rPr sz="2000" spc="-45" dirty="0">
                <a:solidFill>
                  <a:srgbClr val="595959"/>
                </a:solidFill>
                <a:latin typeface="Georgia"/>
                <a:cs typeface="Georgia"/>
              </a:rPr>
              <a:t>keys. </a:t>
            </a:r>
            <a:r>
              <a:rPr sz="2000" dirty="0">
                <a:solidFill>
                  <a:srgbClr val="595959"/>
                </a:solidFill>
                <a:latin typeface="Georgia"/>
                <a:cs typeface="Georgia"/>
              </a:rPr>
              <a:t>Many</a:t>
            </a:r>
            <a:r>
              <a:rPr sz="2000" spc="170" dirty="0">
                <a:solidFill>
                  <a:srgbClr val="595959"/>
                </a:solidFill>
                <a:latin typeface="Georgia"/>
                <a:cs typeface="Georgia"/>
              </a:rPr>
              <a:t> </a:t>
            </a:r>
            <a:r>
              <a:rPr sz="2000" spc="-65" dirty="0">
                <a:solidFill>
                  <a:srgbClr val="595959"/>
                </a:solidFill>
                <a:latin typeface="Georgia"/>
                <a:cs typeface="Georgia"/>
              </a:rPr>
              <a:t>desktop</a:t>
            </a:r>
            <a:endParaRPr sz="2000" dirty="0">
              <a:latin typeface="Georgia"/>
              <a:cs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421A1-FFCE-62E5-63E4-CEAEA90F5FD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9E6E21C-2BE2-DDF7-76E4-91C375FFEB26}"/>
              </a:ext>
            </a:extLst>
          </p:cNvPr>
          <p:cNvSpPr txBox="1">
            <a:spLocks noGrp="1"/>
          </p:cNvSpPr>
          <p:nvPr>
            <p:ph type="title"/>
          </p:nvPr>
        </p:nvSpPr>
        <p:spPr>
          <a:xfrm>
            <a:off x="2209800" y="660381"/>
            <a:ext cx="3729354" cy="282129"/>
          </a:xfrm>
          <a:prstGeom prst="rect">
            <a:avLst/>
          </a:prstGeom>
        </p:spPr>
        <p:txBody>
          <a:bodyPr vert="horz" wrap="square" lIns="0" tIns="12700" rIns="0" bIns="0" rtlCol="0">
            <a:spAutoFit/>
          </a:bodyPr>
          <a:lstStyle/>
          <a:p>
            <a:pPr marR="506095" indent="12700" algn="just">
              <a:lnSpc>
                <a:spcPts val="2100"/>
              </a:lnSpc>
              <a:spcBef>
                <a:spcPts val="320"/>
              </a:spcBef>
            </a:pPr>
            <a:r>
              <a:rPr lang="en-US" sz="1800" dirty="0">
                <a:latin typeface="Georgia"/>
                <a:cs typeface="Georgia"/>
              </a:rPr>
              <a:t>Disadvantage of Strobe Signal :</a:t>
            </a:r>
          </a:p>
        </p:txBody>
      </p:sp>
      <p:sp>
        <p:nvSpPr>
          <p:cNvPr id="3" name="object 3">
            <a:extLst>
              <a:ext uri="{FF2B5EF4-FFF2-40B4-BE49-F238E27FC236}">
                <a16:creationId xmlns:a16="http://schemas.microsoft.com/office/drawing/2014/main" id="{E414AE70-2ABB-35C4-6C0C-9D9CC66A3D39}"/>
              </a:ext>
            </a:extLst>
          </p:cNvPr>
          <p:cNvSpPr txBox="1"/>
          <p:nvPr/>
        </p:nvSpPr>
        <p:spPr>
          <a:xfrm>
            <a:off x="914400" y="1371600"/>
            <a:ext cx="6609715" cy="2272417"/>
          </a:xfrm>
          <a:prstGeom prst="rect">
            <a:avLst/>
          </a:prstGeom>
        </p:spPr>
        <p:txBody>
          <a:bodyPr vert="horz" wrap="square" lIns="0" tIns="40640" rIns="0" bIns="0" rtlCol="0">
            <a:spAutoFit/>
          </a:bodyPr>
          <a:lstStyle/>
          <a:p>
            <a:pPr marR="506095" indent="12700" algn="just">
              <a:lnSpc>
                <a:spcPts val="2100"/>
              </a:lnSpc>
              <a:spcBef>
                <a:spcPts val="320"/>
              </a:spcBef>
            </a:pPr>
            <a:r>
              <a:rPr lang="en-US" sz="1900" dirty="0">
                <a:latin typeface="Georgia"/>
                <a:cs typeface="Georgia"/>
              </a:rPr>
              <a:t>The disadvantage of the strobe method is that, the source unit initiates the transfer has no way of knowing whether the destination unit has actually received the data item that was places in the bus. Similarly, a destination unit that initiates the transfer has no way of knowing whether</a:t>
            </a:r>
          </a:p>
          <a:p>
            <a:pPr marR="506095" indent="12700" algn="just">
              <a:lnSpc>
                <a:spcPts val="2100"/>
              </a:lnSpc>
              <a:spcBef>
                <a:spcPts val="320"/>
              </a:spcBef>
            </a:pPr>
            <a:r>
              <a:rPr lang="en-US" sz="1900" dirty="0">
                <a:latin typeface="Georgia"/>
                <a:cs typeface="Georgia"/>
              </a:rPr>
              <a:t>the source unit has actually placed the data on bus. The Handshaking method solves this</a:t>
            </a:r>
          </a:p>
          <a:p>
            <a:pPr marR="506095" indent="12700" algn="just">
              <a:lnSpc>
                <a:spcPts val="2100"/>
              </a:lnSpc>
              <a:spcBef>
                <a:spcPts val="320"/>
              </a:spcBef>
            </a:pPr>
            <a:r>
              <a:rPr lang="en-US" sz="1900" dirty="0">
                <a:latin typeface="Georgia"/>
                <a:cs typeface="Georgia"/>
              </a:rPr>
              <a:t>problem.</a:t>
            </a:r>
          </a:p>
        </p:txBody>
      </p:sp>
    </p:spTree>
    <p:extLst>
      <p:ext uri="{BB962C8B-B14F-4D97-AF65-F5344CB8AC3E}">
        <p14:creationId xmlns:p14="http://schemas.microsoft.com/office/powerpoint/2010/main" val="500274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55EA1-5F0D-25A0-05F9-626460B63A9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1C86645-7C74-C7EB-B393-4CA1715C95AF}"/>
              </a:ext>
            </a:extLst>
          </p:cNvPr>
          <p:cNvSpPr txBox="1">
            <a:spLocks noGrp="1"/>
          </p:cNvSpPr>
          <p:nvPr>
            <p:ph type="title"/>
          </p:nvPr>
        </p:nvSpPr>
        <p:spPr>
          <a:xfrm>
            <a:off x="2209800" y="660381"/>
            <a:ext cx="3729354" cy="282129"/>
          </a:xfrm>
          <a:prstGeom prst="rect">
            <a:avLst/>
          </a:prstGeom>
        </p:spPr>
        <p:txBody>
          <a:bodyPr vert="horz" wrap="square" lIns="0" tIns="12700" rIns="0" bIns="0" rtlCol="0">
            <a:spAutoFit/>
          </a:bodyPr>
          <a:lstStyle/>
          <a:p>
            <a:pPr marR="506095" indent="12700" algn="just">
              <a:lnSpc>
                <a:spcPts val="2100"/>
              </a:lnSpc>
              <a:spcBef>
                <a:spcPts val="320"/>
              </a:spcBef>
            </a:pPr>
            <a:r>
              <a:rPr lang="en-US" sz="1800" dirty="0">
                <a:latin typeface="Georgia"/>
                <a:cs typeface="Georgia"/>
              </a:rPr>
              <a:t>Handshaking</a:t>
            </a:r>
          </a:p>
        </p:txBody>
      </p:sp>
      <p:sp>
        <p:nvSpPr>
          <p:cNvPr id="3" name="object 3">
            <a:extLst>
              <a:ext uri="{FF2B5EF4-FFF2-40B4-BE49-F238E27FC236}">
                <a16:creationId xmlns:a16="http://schemas.microsoft.com/office/drawing/2014/main" id="{731556CD-3615-D093-565C-A45E220CEEEC}"/>
              </a:ext>
            </a:extLst>
          </p:cNvPr>
          <p:cNvSpPr txBox="1"/>
          <p:nvPr/>
        </p:nvSpPr>
        <p:spPr>
          <a:xfrm>
            <a:off x="769619" y="1143000"/>
            <a:ext cx="6609715" cy="4311437"/>
          </a:xfrm>
          <a:prstGeom prst="rect">
            <a:avLst/>
          </a:prstGeom>
        </p:spPr>
        <p:txBody>
          <a:bodyPr vert="horz" wrap="square" lIns="0" tIns="40640" rIns="0" bIns="0" rtlCol="0">
            <a:spAutoFit/>
          </a:bodyPr>
          <a:lstStyle/>
          <a:p>
            <a:pPr marR="506095" indent="12700" algn="just">
              <a:lnSpc>
                <a:spcPts val="2100"/>
              </a:lnSpc>
              <a:spcBef>
                <a:spcPts val="320"/>
              </a:spcBef>
            </a:pPr>
            <a:r>
              <a:rPr lang="en-US" sz="1900" dirty="0">
                <a:latin typeface="Georgia"/>
                <a:cs typeface="Georgia"/>
              </a:rPr>
              <a:t>The handshaking method solves the problem of strobe method by introducing a second control signal that provides a reply to the unit that initiates the transfer.</a:t>
            </a:r>
          </a:p>
          <a:p>
            <a:pPr marR="506095" indent="12700" algn="just">
              <a:lnSpc>
                <a:spcPts val="2100"/>
              </a:lnSpc>
              <a:spcBef>
                <a:spcPts val="320"/>
              </a:spcBef>
            </a:pPr>
            <a:endParaRPr lang="en-US" sz="1900" dirty="0">
              <a:latin typeface="Georgia"/>
              <a:cs typeface="Georgia"/>
            </a:endParaRPr>
          </a:p>
          <a:p>
            <a:pPr marR="506095" indent="12700" algn="just">
              <a:lnSpc>
                <a:spcPts val="2100"/>
              </a:lnSpc>
              <a:spcBef>
                <a:spcPts val="320"/>
              </a:spcBef>
            </a:pPr>
            <a:r>
              <a:rPr lang="en-US" sz="1900" dirty="0">
                <a:latin typeface="Georgia"/>
                <a:cs typeface="Georgia"/>
              </a:rPr>
              <a:t>One control line is in the same direction as the data flows in the bus from the source to destination. It is used by source unit to inform the destination unit whether there a valid data in the bus. The other control line is in the other direction from the destination to the source. It is used by the destination unit to inform the source whether it can accept the data. The sequence of control during the transfer depends on the unit that initiates the transfer</a:t>
            </a:r>
          </a:p>
          <a:p>
            <a:pPr marR="506095" indent="12700" algn="just">
              <a:lnSpc>
                <a:spcPts val="2100"/>
              </a:lnSpc>
              <a:spcBef>
                <a:spcPts val="320"/>
              </a:spcBef>
            </a:pPr>
            <a:endParaRPr lang="en-US" sz="1900" dirty="0">
              <a:latin typeface="Georgia"/>
              <a:cs typeface="Georgia"/>
            </a:endParaRPr>
          </a:p>
          <a:p>
            <a:pPr marR="506095" indent="12700" algn="just">
              <a:lnSpc>
                <a:spcPts val="2100"/>
              </a:lnSpc>
              <a:spcBef>
                <a:spcPts val="320"/>
              </a:spcBef>
            </a:pPr>
            <a:endParaRPr lang="en-US" sz="1900" dirty="0">
              <a:latin typeface="Georgia"/>
              <a:cs typeface="Georgia"/>
            </a:endParaRPr>
          </a:p>
        </p:txBody>
      </p:sp>
    </p:spTree>
    <p:extLst>
      <p:ext uri="{BB962C8B-B14F-4D97-AF65-F5344CB8AC3E}">
        <p14:creationId xmlns:p14="http://schemas.microsoft.com/office/powerpoint/2010/main" val="2573757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315FE-D2A4-2296-9C9A-3B60DE44B64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9BB593F-906C-B3FB-0F39-BB74E51578B8}"/>
              </a:ext>
            </a:extLst>
          </p:cNvPr>
          <p:cNvSpPr txBox="1">
            <a:spLocks noGrp="1"/>
          </p:cNvSpPr>
          <p:nvPr>
            <p:ph type="title"/>
          </p:nvPr>
        </p:nvSpPr>
        <p:spPr>
          <a:xfrm>
            <a:off x="2209800" y="660381"/>
            <a:ext cx="3729354" cy="282129"/>
          </a:xfrm>
          <a:prstGeom prst="rect">
            <a:avLst/>
          </a:prstGeom>
        </p:spPr>
        <p:txBody>
          <a:bodyPr vert="horz" wrap="square" lIns="0" tIns="12700" rIns="0" bIns="0" rtlCol="0">
            <a:spAutoFit/>
          </a:bodyPr>
          <a:lstStyle/>
          <a:p>
            <a:pPr marR="506095" indent="12700" algn="just">
              <a:lnSpc>
                <a:spcPts val="2100"/>
              </a:lnSpc>
              <a:spcBef>
                <a:spcPts val="320"/>
              </a:spcBef>
            </a:pPr>
            <a:r>
              <a:rPr lang="en-US" sz="1800" dirty="0">
                <a:latin typeface="Georgia"/>
                <a:cs typeface="Georgia"/>
              </a:rPr>
              <a:t>Handshaking</a:t>
            </a:r>
          </a:p>
        </p:txBody>
      </p:sp>
      <p:pic>
        <p:nvPicPr>
          <p:cNvPr id="5" name="Picture 4">
            <a:extLst>
              <a:ext uri="{FF2B5EF4-FFF2-40B4-BE49-F238E27FC236}">
                <a16:creationId xmlns:a16="http://schemas.microsoft.com/office/drawing/2014/main" id="{C57DCE90-BF2E-1754-AF61-AC48E00200C2}"/>
              </a:ext>
            </a:extLst>
          </p:cNvPr>
          <p:cNvPicPr>
            <a:picLocks noChangeAspect="1"/>
          </p:cNvPicPr>
          <p:nvPr/>
        </p:nvPicPr>
        <p:blipFill>
          <a:blip r:embed="rId2"/>
          <a:stretch>
            <a:fillRect/>
          </a:stretch>
        </p:blipFill>
        <p:spPr>
          <a:xfrm>
            <a:off x="228600" y="1418279"/>
            <a:ext cx="7735080" cy="3593333"/>
          </a:xfrm>
          <a:prstGeom prst="rect">
            <a:avLst/>
          </a:prstGeom>
        </p:spPr>
      </p:pic>
    </p:spTree>
    <p:extLst>
      <p:ext uri="{BB962C8B-B14F-4D97-AF65-F5344CB8AC3E}">
        <p14:creationId xmlns:p14="http://schemas.microsoft.com/office/powerpoint/2010/main" val="1956861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AA3D5-537B-FFE1-CEA1-2E64F795572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5400B29-09F1-2B99-EAA7-A1E0327445A6}"/>
              </a:ext>
            </a:extLst>
          </p:cNvPr>
          <p:cNvSpPr txBox="1">
            <a:spLocks noGrp="1"/>
          </p:cNvSpPr>
          <p:nvPr>
            <p:ph type="title"/>
          </p:nvPr>
        </p:nvSpPr>
        <p:spPr>
          <a:xfrm>
            <a:off x="2209800" y="660381"/>
            <a:ext cx="3729354" cy="282129"/>
          </a:xfrm>
          <a:prstGeom prst="rect">
            <a:avLst/>
          </a:prstGeom>
        </p:spPr>
        <p:txBody>
          <a:bodyPr vert="horz" wrap="square" lIns="0" tIns="12700" rIns="0" bIns="0" rtlCol="0">
            <a:spAutoFit/>
          </a:bodyPr>
          <a:lstStyle/>
          <a:p>
            <a:pPr marR="506095" indent="12700" algn="just">
              <a:lnSpc>
                <a:spcPts val="2100"/>
              </a:lnSpc>
              <a:spcBef>
                <a:spcPts val="320"/>
              </a:spcBef>
            </a:pPr>
            <a:r>
              <a:rPr lang="en-US" sz="1800" dirty="0">
                <a:latin typeface="Georgia"/>
                <a:cs typeface="Georgia"/>
              </a:rPr>
              <a:t>Handshaking</a:t>
            </a:r>
          </a:p>
        </p:txBody>
      </p:sp>
      <p:sp>
        <p:nvSpPr>
          <p:cNvPr id="3" name="object 3">
            <a:extLst>
              <a:ext uri="{FF2B5EF4-FFF2-40B4-BE49-F238E27FC236}">
                <a16:creationId xmlns:a16="http://schemas.microsoft.com/office/drawing/2014/main" id="{1EFEF1C2-C654-DCEB-FC33-ABB8CE5CC5CA}"/>
              </a:ext>
            </a:extLst>
          </p:cNvPr>
          <p:cNvSpPr txBox="1"/>
          <p:nvPr/>
        </p:nvSpPr>
        <p:spPr>
          <a:xfrm>
            <a:off x="769619" y="1143000"/>
            <a:ext cx="6609715" cy="3080330"/>
          </a:xfrm>
          <a:prstGeom prst="rect">
            <a:avLst/>
          </a:prstGeom>
        </p:spPr>
        <p:txBody>
          <a:bodyPr vert="horz" wrap="square" lIns="0" tIns="40640" rIns="0" bIns="0" rtlCol="0">
            <a:spAutoFit/>
          </a:bodyPr>
          <a:lstStyle/>
          <a:p>
            <a:pPr marR="506095" indent="12700" algn="just">
              <a:lnSpc>
                <a:spcPts val="2100"/>
              </a:lnSpc>
              <a:spcBef>
                <a:spcPts val="320"/>
              </a:spcBef>
            </a:pPr>
            <a:r>
              <a:rPr lang="en-US" sz="1900" dirty="0">
                <a:latin typeface="Georgia"/>
                <a:cs typeface="Georgia"/>
              </a:rPr>
              <a:t>Destination Initiated Transfer Using Handshaking:</a:t>
            </a:r>
          </a:p>
          <a:p>
            <a:pPr marR="506095" indent="12700" algn="just">
              <a:lnSpc>
                <a:spcPts val="2100"/>
              </a:lnSpc>
              <a:spcBef>
                <a:spcPts val="320"/>
              </a:spcBef>
            </a:pPr>
            <a:endParaRPr lang="en-US" sz="1900" dirty="0">
              <a:latin typeface="Georgia"/>
              <a:cs typeface="Georgia"/>
            </a:endParaRPr>
          </a:p>
          <a:p>
            <a:pPr marR="506095" indent="12700" algn="just">
              <a:lnSpc>
                <a:spcPts val="2100"/>
              </a:lnSpc>
              <a:spcBef>
                <a:spcPts val="320"/>
              </a:spcBef>
            </a:pPr>
            <a:r>
              <a:rPr lang="en-US" sz="1900" dirty="0">
                <a:latin typeface="Georgia"/>
                <a:cs typeface="Georgia"/>
              </a:rPr>
              <a:t>The name of the signal generated by the destination unit has been changed to ready for data to reflects its new meaning. The source unit in this case does not place data on the bus until after it receives the ready for data signal from the destination unit. From there on, the handshaking procedure follows the same pattern as in the source initiated case. The only difference between the Source Initiated and the Destination Initiated transfer is in their choice of Initial sate.</a:t>
            </a:r>
          </a:p>
        </p:txBody>
      </p:sp>
    </p:spTree>
    <p:extLst>
      <p:ext uri="{BB962C8B-B14F-4D97-AF65-F5344CB8AC3E}">
        <p14:creationId xmlns:p14="http://schemas.microsoft.com/office/powerpoint/2010/main" val="299229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14F39-C54C-0AEE-61DD-15A44EA9098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48A468B-B6E2-AFC3-97E7-1FA2FB48DEF1}"/>
              </a:ext>
            </a:extLst>
          </p:cNvPr>
          <p:cNvSpPr txBox="1">
            <a:spLocks noGrp="1"/>
          </p:cNvSpPr>
          <p:nvPr>
            <p:ph type="title"/>
          </p:nvPr>
        </p:nvSpPr>
        <p:spPr>
          <a:xfrm>
            <a:off x="2209800" y="660381"/>
            <a:ext cx="3729354" cy="282129"/>
          </a:xfrm>
          <a:prstGeom prst="rect">
            <a:avLst/>
          </a:prstGeom>
        </p:spPr>
        <p:txBody>
          <a:bodyPr vert="horz" wrap="square" lIns="0" tIns="12700" rIns="0" bIns="0" rtlCol="0">
            <a:spAutoFit/>
          </a:bodyPr>
          <a:lstStyle/>
          <a:p>
            <a:pPr marR="506095" indent="12700" algn="just">
              <a:lnSpc>
                <a:spcPts val="2100"/>
              </a:lnSpc>
              <a:spcBef>
                <a:spcPts val="320"/>
              </a:spcBef>
            </a:pPr>
            <a:r>
              <a:rPr lang="en-US" sz="1800" dirty="0">
                <a:latin typeface="Georgia"/>
                <a:cs typeface="Georgia"/>
              </a:rPr>
              <a:t>Handshaking</a:t>
            </a:r>
          </a:p>
        </p:txBody>
      </p:sp>
      <p:sp>
        <p:nvSpPr>
          <p:cNvPr id="3" name="object 3">
            <a:extLst>
              <a:ext uri="{FF2B5EF4-FFF2-40B4-BE49-F238E27FC236}">
                <a16:creationId xmlns:a16="http://schemas.microsoft.com/office/drawing/2014/main" id="{A000F160-D117-4ACF-B3AC-C9A20CBA0FEB}"/>
              </a:ext>
            </a:extLst>
          </p:cNvPr>
          <p:cNvSpPr txBox="1"/>
          <p:nvPr/>
        </p:nvSpPr>
        <p:spPr>
          <a:xfrm>
            <a:off x="769619" y="1143000"/>
            <a:ext cx="6609715" cy="3541995"/>
          </a:xfrm>
          <a:prstGeom prst="rect">
            <a:avLst/>
          </a:prstGeom>
        </p:spPr>
        <p:txBody>
          <a:bodyPr vert="horz" wrap="square" lIns="0" tIns="40640" rIns="0" bIns="0" rtlCol="0">
            <a:spAutoFit/>
          </a:bodyPr>
          <a:lstStyle/>
          <a:p>
            <a:pPr marR="506095" indent="12700" algn="just">
              <a:lnSpc>
                <a:spcPts val="2100"/>
              </a:lnSpc>
              <a:spcBef>
                <a:spcPts val="320"/>
              </a:spcBef>
            </a:pPr>
            <a:r>
              <a:rPr lang="en-US" sz="1900" dirty="0">
                <a:latin typeface="Georgia"/>
                <a:cs typeface="Georgia"/>
              </a:rPr>
              <a:t>Advantage of the Handshaking method:</a:t>
            </a:r>
          </a:p>
          <a:p>
            <a:pPr marR="506095" indent="12700" algn="just">
              <a:lnSpc>
                <a:spcPts val="2100"/>
              </a:lnSpc>
              <a:spcBef>
                <a:spcPts val="320"/>
              </a:spcBef>
            </a:pPr>
            <a:endParaRPr lang="en-US" sz="1900" dirty="0">
              <a:latin typeface="Georgia"/>
              <a:cs typeface="Georgia"/>
            </a:endParaRPr>
          </a:p>
          <a:p>
            <a:pPr marR="506095" indent="12700" algn="just">
              <a:lnSpc>
                <a:spcPts val="2100"/>
              </a:lnSpc>
              <a:spcBef>
                <a:spcPts val="320"/>
              </a:spcBef>
            </a:pPr>
            <a:r>
              <a:rPr lang="en-US" sz="1900" dirty="0">
                <a:latin typeface="Georgia"/>
                <a:cs typeface="Georgia"/>
              </a:rPr>
              <a:t>The Handshaking scheme provides degree of flexibility and reliability because the</a:t>
            </a:r>
          </a:p>
          <a:p>
            <a:pPr marR="506095" indent="12700" algn="just">
              <a:lnSpc>
                <a:spcPts val="2100"/>
              </a:lnSpc>
              <a:spcBef>
                <a:spcPts val="320"/>
              </a:spcBef>
            </a:pPr>
            <a:r>
              <a:rPr lang="en-US" sz="1900" dirty="0">
                <a:latin typeface="Georgia"/>
                <a:cs typeface="Georgia"/>
              </a:rPr>
              <a:t>successful completion of data transfer relies on active participation by both units.</a:t>
            </a:r>
          </a:p>
          <a:p>
            <a:pPr marR="506095" indent="12700" algn="just">
              <a:lnSpc>
                <a:spcPts val="2100"/>
              </a:lnSpc>
              <a:spcBef>
                <a:spcPts val="320"/>
              </a:spcBef>
            </a:pPr>
            <a:endParaRPr lang="en-US" sz="1900" dirty="0">
              <a:latin typeface="Georgia"/>
              <a:cs typeface="Georgia"/>
            </a:endParaRPr>
          </a:p>
          <a:p>
            <a:pPr marR="506095" indent="12700" algn="just">
              <a:lnSpc>
                <a:spcPts val="2100"/>
              </a:lnSpc>
              <a:spcBef>
                <a:spcPts val="320"/>
              </a:spcBef>
            </a:pPr>
            <a:r>
              <a:rPr lang="en-US" sz="1900" dirty="0">
                <a:latin typeface="Georgia"/>
                <a:cs typeface="Georgia"/>
              </a:rPr>
              <a:t>If any of one unit is faulty, the data transfer will not be completed. Such an error can</a:t>
            </a:r>
          </a:p>
          <a:p>
            <a:pPr marR="506095" indent="12700" algn="just">
              <a:lnSpc>
                <a:spcPts val="2100"/>
              </a:lnSpc>
              <a:spcBef>
                <a:spcPts val="320"/>
              </a:spcBef>
            </a:pPr>
            <a:r>
              <a:rPr lang="en-US" sz="1900" dirty="0">
                <a:latin typeface="Georgia"/>
                <a:cs typeface="Georgia"/>
              </a:rPr>
              <a:t>be detected by means of a Timeout mechanism which provides an alarm if the data is</a:t>
            </a:r>
          </a:p>
          <a:p>
            <a:pPr marR="506095" indent="12700" algn="just">
              <a:lnSpc>
                <a:spcPts val="2100"/>
              </a:lnSpc>
              <a:spcBef>
                <a:spcPts val="320"/>
              </a:spcBef>
            </a:pPr>
            <a:r>
              <a:rPr lang="en-US" sz="1900" dirty="0">
                <a:latin typeface="Georgia"/>
                <a:cs typeface="Georgia"/>
              </a:rPr>
              <a:t>not completed within time.</a:t>
            </a:r>
          </a:p>
        </p:txBody>
      </p:sp>
    </p:spTree>
    <p:extLst>
      <p:ext uri="{BB962C8B-B14F-4D97-AF65-F5344CB8AC3E}">
        <p14:creationId xmlns:p14="http://schemas.microsoft.com/office/powerpoint/2010/main" val="3822451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58BBB-012D-8292-6519-CE8B6B972B7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E545ACF-C223-17B4-F7B9-81F78BD0C75B}"/>
              </a:ext>
            </a:extLst>
          </p:cNvPr>
          <p:cNvSpPr txBox="1">
            <a:spLocks noGrp="1"/>
          </p:cNvSpPr>
          <p:nvPr>
            <p:ph type="title"/>
          </p:nvPr>
        </p:nvSpPr>
        <p:spPr>
          <a:xfrm>
            <a:off x="2209800" y="660381"/>
            <a:ext cx="4572000" cy="282129"/>
          </a:xfrm>
          <a:prstGeom prst="rect">
            <a:avLst/>
          </a:prstGeom>
        </p:spPr>
        <p:txBody>
          <a:bodyPr vert="horz" wrap="square" lIns="0" tIns="12700" rIns="0" bIns="0" rtlCol="0">
            <a:spAutoFit/>
          </a:bodyPr>
          <a:lstStyle/>
          <a:p>
            <a:pPr marR="506095" indent="12700" algn="just">
              <a:lnSpc>
                <a:spcPts val="2100"/>
              </a:lnSpc>
              <a:spcBef>
                <a:spcPts val="320"/>
              </a:spcBef>
            </a:pPr>
            <a:r>
              <a:rPr lang="en-US" sz="1800" dirty="0">
                <a:latin typeface="Georgia"/>
                <a:cs typeface="Georgia"/>
              </a:rPr>
              <a:t>Asynchronous Serial Transmission:</a:t>
            </a:r>
          </a:p>
        </p:txBody>
      </p:sp>
      <p:sp>
        <p:nvSpPr>
          <p:cNvPr id="3" name="object 3">
            <a:extLst>
              <a:ext uri="{FF2B5EF4-FFF2-40B4-BE49-F238E27FC236}">
                <a16:creationId xmlns:a16="http://schemas.microsoft.com/office/drawing/2014/main" id="{B2682786-2984-77E1-DEB1-711FC3A66F43}"/>
              </a:ext>
            </a:extLst>
          </p:cNvPr>
          <p:cNvSpPr txBox="1"/>
          <p:nvPr/>
        </p:nvSpPr>
        <p:spPr>
          <a:xfrm>
            <a:off x="769619" y="1143000"/>
            <a:ext cx="6609715" cy="3465051"/>
          </a:xfrm>
          <a:prstGeom prst="rect">
            <a:avLst/>
          </a:prstGeom>
        </p:spPr>
        <p:txBody>
          <a:bodyPr vert="horz" wrap="square" lIns="0" tIns="40640" rIns="0" bIns="0" rtlCol="0">
            <a:spAutoFit/>
          </a:bodyPr>
          <a:lstStyle/>
          <a:p>
            <a:pPr marR="506095" indent="12700" algn="just">
              <a:lnSpc>
                <a:spcPts val="2100"/>
              </a:lnSpc>
              <a:spcBef>
                <a:spcPts val="320"/>
              </a:spcBef>
            </a:pPr>
            <a:r>
              <a:rPr lang="en-US" sz="1900" dirty="0">
                <a:latin typeface="Georgia"/>
                <a:cs typeface="Georgia"/>
              </a:rPr>
              <a:t>The transfer of data between two units is serial or parallel. </a:t>
            </a:r>
          </a:p>
          <a:p>
            <a:pPr marR="506095" indent="12700" algn="just">
              <a:lnSpc>
                <a:spcPts val="2100"/>
              </a:lnSpc>
              <a:spcBef>
                <a:spcPts val="320"/>
              </a:spcBef>
            </a:pPr>
            <a:r>
              <a:rPr lang="en-US" sz="1900" dirty="0">
                <a:latin typeface="Georgia"/>
                <a:cs typeface="Georgia"/>
              </a:rPr>
              <a:t>In parallel data transmission, n bit in the message must be transmitted through n separate conductor path.</a:t>
            </a:r>
          </a:p>
          <a:p>
            <a:pPr marR="506095" indent="12700" algn="just">
              <a:lnSpc>
                <a:spcPts val="2100"/>
              </a:lnSpc>
              <a:spcBef>
                <a:spcPts val="320"/>
              </a:spcBef>
            </a:pPr>
            <a:endParaRPr lang="en-US" sz="1900" dirty="0">
              <a:latin typeface="Georgia"/>
              <a:cs typeface="Georgia"/>
            </a:endParaRPr>
          </a:p>
          <a:p>
            <a:pPr marR="506095" indent="12700" algn="just">
              <a:lnSpc>
                <a:spcPts val="2100"/>
              </a:lnSpc>
              <a:spcBef>
                <a:spcPts val="320"/>
              </a:spcBef>
            </a:pPr>
            <a:r>
              <a:rPr lang="en-US" sz="1900" dirty="0">
                <a:latin typeface="Georgia"/>
                <a:cs typeface="Georgia"/>
              </a:rPr>
              <a:t> In serial transmission, each bit in the message is sent in sequence one at a time.</a:t>
            </a:r>
          </a:p>
          <a:p>
            <a:pPr marR="506095" indent="12700" algn="just">
              <a:lnSpc>
                <a:spcPts val="2100"/>
              </a:lnSpc>
              <a:spcBef>
                <a:spcPts val="320"/>
              </a:spcBef>
            </a:pPr>
            <a:endParaRPr lang="en-US" sz="1900" dirty="0">
              <a:latin typeface="Georgia"/>
              <a:cs typeface="Georgia"/>
            </a:endParaRPr>
          </a:p>
          <a:p>
            <a:pPr marR="506095" indent="12700" algn="just">
              <a:lnSpc>
                <a:spcPts val="2100"/>
              </a:lnSpc>
              <a:spcBef>
                <a:spcPts val="320"/>
              </a:spcBef>
            </a:pPr>
            <a:r>
              <a:rPr lang="en-US" sz="1900" dirty="0">
                <a:latin typeface="Georgia"/>
                <a:cs typeface="Georgia"/>
              </a:rPr>
              <a:t>Parallel transmission is faster but it requires many wires. It is used for short distances and where speed is important. Serial transmission is slower but is less expensive.</a:t>
            </a:r>
          </a:p>
        </p:txBody>
      </p:sp>
    </p:spTree>
    <p:extLst>
      <p:ext uri="{BB962C8B-B14F-4D97-AF65-F5344CB8AC3E}">
        <p14:creationId xmlns:p14="http://schemas.microsoft.com/office/powerpoint/2010/main" val="3476008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8D431-9197-802A-4D83-A24B24C3BDD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CC68188-C326-0F86-6AC2-B8801C6947A8}"/>
              </a:ext>
            </a:extLst>
          </p:cNvPr>
          <p:cNvSpPr txBox="1">
            <a:spLocks noGrp="1"/>
          </p:cNvSpPr>
          <p:nvPr>
            <p:ph type="title"/>
          </p:nvPr>
        </p:nvSpPr>
        <p:spPr>
          <a:xfrm>
            <a:off x="2209800" y="660381"/>
            <a:ext cx="4572000" cy="282129"/>
          </a:xfrm>
          <a:prstGeom prst="rect">
            <a:avLst/>
          </a:prstGeom>
        </p:spPr>
        <p:txBody>
          <a:bodyPr vert="horz" wrap="square" lIns="0" tIns="12700" rIns="0" bIns="0" rtlCol="0">
            <a:spAutoFit/>
          </a:bodyPr>
          <a:lstStyle/>
          <a:p>
            <a:pPr marR="506095" indent="12700" algn="just">
              <a:lnSpc>
                <a:spcPts val="2100"/>
              </a:lnSpc>
              <a:spcBef>
                <a:spcPts val="320"/>
              </a:spcBef>
            </a:pPr>
            <a:r>
              <a:rPr lang="en-US" sz="1800" dirty="0">
                <a:latin typeface="Georgia"/>
                <a:cs typeface="Georgia"/>
              </a:rPr>
              <a:t>Asynchronous Serial Transmission:</a:t>
            </a:r>
          </a:p>
        </p:txBody>
      </p:sp>
      <p:sp>
        <p:nvSpPr>
          <p:cNvPr id="3" name="object 3">
            <a:extLst>
              <a:ext uri="{FF2B5EF4-FFF2-40B4-BE49-F238E27FC236}">
                <a16:creationId xmlns:a16="http://schemas.microsoft.com/office/drawing/2014/main" id="{B24459F9-CA92-C9E1-8A36-EBB95C2004C2}"/>
              </a:ext>
            </a:extLst>
          </p:cNvPr>
          <p:cNvSpPr txBox="1"/>
          <p:nvPr/>
        </p:nvSpPr>
        <p:spPr>
          <a:xfrm>
            <a:off x="769619" y="1167522"/>
            <a:ext cx="6609715" cy="4734629"/>
          </a:xfrm>
          <a:prstGeom prst="rect">
            <a:avLst/>
          </a:prstGeom>
        </p:spPr>
        <p:txBody>
          <a:bodyPr vert="horz" wrap="square" lIns="0" tIns="40640" rIns="0" bIns="0" rtlCol="0">
            <a:spAutoFit/>
          </a:bodyPr>
          <a:lstStyle/>
          <a:p>
            <a:pPr marR="506095" indent="12700" algn="just">
              <a:lnSpc>
                <a:spcPts val="2100"/>
              </a:lnSpc>
              <a:spcBef>
                <a:spcPts val="320"/>
              </a:spcBef>
            </a:pPr>
            <a:r>
              <a:rPr lang="en-US" sz="1900" dirty="0">
                <a:latin typeface="Georgia"/>
                <a:cs typeface="Georgia"/>
              </a:rPr>
              <a:t>In this technique each character consists of three points :</a:t>
            </a:r>
          </a:p>
          <a:p>
            <a:pPr marR="506095" indent="12700" algn="just">
              <a:lnSpc>
                <a:spcPts val="2100"/>
              </a:lnSpc>
              <a:spcBef>
                <a:spcPts val="320"/>
              </a:spcBef>
            </a:pPr>
            <a:r>
              <a:rPr lang="en-US" sz="1900" dirty="0" err="1">
                <a:latin typeface="Georgia"/>
                <a:cs typeface="Georgia"/>
              </a:rPr>
              <a:t>i</a:t>
            </a:r>
            <a:r>
              <a:rPr lang="en-US" sz="1900" dirty="0">
                <a:latin typeface="Georgia"/>
                <a:cs typeface="Georgia"/>
              </a:rPr>
              <a:t>. Start bit</a:t>
            </a:r>
          </a:p>
          <a:p>
            <a:pPr marR="506095" indent="12700" algn="just">
              <a:lnSpc>
                <a:spcPts val="2100"/>
              </a:lnSpc>
              <a:spcBef>
                <a:spcPts val="320"/>
              </a:spcBef>
            </a:pPr>
            <a:r>
              <a:rPr lang="en-US" sz="1900" dirty="0">
                <a:latin typeface="Georgia"/>
                <a:cs typeface="Georgia"/>
              </a:rPr>
              <a:t>ii. Character bit</a:t>
            </a:r>
          </a:p>
          <a:p>
            <a:pPr marR="506095" indent="12700" algn="just">
              <a:lnSpc>
                <a:spcPts val="2100"/>
              </a:lnSpc>
              <a:spcBef>
                <a:spcPts val="320"/>
              </a:spcBef>
            </a:pPr>
            <a:r>
              <a:rPr lang="en-US" sz="1900" dirty="0">
                <a:latin typeface="Georgia"/>
                <a:cs typeface="Georgia"/>
              </a:rPr>
              <a:t>iii. Stop bit</a:t>
            </a:r>
          </a:p>
          <a:p>
            <a:pPr marR="506095" indent="12700" algn="just">
              <a:lnSpc>
                <a:spcPts val="2100"/>
              </a:lnSpc>
              <a:spcBef>
                <a:spcPts val="320"/>
              </a:spcBef>
            </a:pPr>
            <a:endParaRPr lang="en-US" sz="1900" dirty="0">
              <a:latin typeface="Georgia"/>
              <a:cs typeface="Georgia"/>
            </a:endParaRPr>
          </a:p>
          <a:p>
            <a:pPr marL="514350" marR="506095" indent="-514350" algn="just">
              <a:lnSpc>
                <a:spcPts val="2100"/>
              </a:lnSpc>
              <a:spcBef>
                <a:spcPts val="320"/>
              </a:spcBef>
              <a:buAutoNum type="romanLcPeriod"/>
            </a:pPr>
            <a:r>
              <a:rPr lang="en-US" sz="1900" dirty="0">
                <a:latin typeface="Georgia"/>
                <a:cs typeface="Georgia"/>
              </a:rPr>
              <a:t>Start Bit- First bit, called start bit is always zero and used to indicate the beginning character.</a:t>
            </a:r>
          </a:p>
          <a:p>
            <a:pPr marR="506095" algn="just">
              <a:lnSpc>
                <a:spcPts val="2100"/>
              </a:lnSpc>
              <a:spcBef>
                <a:spcPts val="320"/>
              </a:spcBef>
            </a:pPr>
            <a:endParaRPr lang="en-US" sz="1900" dirty="0">
              <a:latin typeface="Georgia"/>
              <a:cs typeface="Georgia"/>
            </a:endParaRPr>
          </a:p>
          <a:p>
            <a:pPr marR="506095" indent="12700" algn="just">
              <a:lnSpc>
                <a:spcPts val="2100"/>
              </a:lnSpc>
              <a:spcBef>
                <a:spcPts val="320"/>
              </a:spcBef>
            </a:pPr>
            <a:r>
              <a:rPr lang="en-US" sz="1900" dirty="0">
                <a:latin typeface="Georgia"/>
                <a:cs typeface="Georgia"/>
              </a:rPr>
              <a:t>ii. Stop Bit- Last bit, called stop bit is always one and used to indicate end of characters. Stop bit is always in the 1- state and frame the end of the characters to signify the idle or wait state.</a:t>
            </a:r>
          </a:p>
          <a:p>
            <a:pPr marR="506095" indent="12700" algn="just">
              <a:lnSpc>
                <a:spcPts val="2100"/>
              </a:lnSpc>
              <a:spcBef>
                <a:spcPts val="320"/>
              </a:spcBef>
            </a:pPr>
            <a:endParaRPr lang="en-US" sz="1900" dirty="0">
              <a:latin typeface="Georgia"/>
              <a:cs typeface="Georgia"/>
            </a:endParaRPr>
          </a:p>
          <a:p>
            <a:pPr marR="506095" indent="12700" algn="just">
              <a:lnSpc>
                <a:spcPts val="2100"/>
              </a:lnSpc>
              <a:spcBef>
                <a:spcPts val="320"/>
              </a:spcBef>
            </a:pPr>
            <a:r>
              <a:rPr lang="en-US" sz="1900" dirty="0">
                <a:latin typeface="Georgia"/>
                <a:cs typeface="Georgia"/>
              </a:rPr>
              <a:t>iii. Character Bit- Bits in between the start bit and the stop bit are known as character bits. The character bits always follow the start bit.</a:t>
            </a:r>
          </a:p>
        </p:txBody>
      </p:sp>
    </p:spTree>
    <p:extLst>
      <p:ext uri="{BB962C8B-B14F-4D97-AF65-F5344CB8AC3E}">
        <p14:creationId xmlns:p14="http://schemas.microsoft.com/office/powerpoint/2010/main" val="3351185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7AB67-F2F5-454A-4C44-2868ABF18FF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5776DEA-D771-6FF8-7E35-DA2326B01A4A}"/>
              </a:ext>
            </a:extLst>
          </p:cNvPr>
          <p:cNvSpPr txBox="1">
            <a:spLocks noGrp="1"/>
          </p:cNvSpPr>
          <p:nvPr>
            <p:ph type="title"/>
          </p:nvPr>
        </p:nvSpPr>
        <p:spPr>
          <a:xfrm>
            <a:off x="2209800" y="660381"/>
            <a:ext cx="4572000" cy="282129"/>
          </a:xfrm>
          <a:prstGeom prst="rect">
            <a:avLst/>
          </a:prstGeom>
        </p:spPr>
        <p:txBody>
          <a:bodyPr vert="horz" wrap="square" lIns="0" tIns="12700" rIns="0" bIns="0" rtlCol="0">
            <a:spAutoFit/>
          </a:bodyPr>
          <a:lstStyle/>
          <a:p>
            <a:pPr marR="506095" indent="12700" algn="just">
              <a:lnSpc>
                <a:spcPts val="2100"/>
              </a:lnSpc>
              <a:spcBef>
                <a:spcPts val="320"/>
              </a:spcBef>
            </a:pPr>
            <a:r>
              <a:rPr lang="en-US" sz="1800" dirty="0">
                <a:latin typeface="Georgia"/>
                <a:cs typeface="Georgia"/>
              </a:rPr>
              <a:t>Asynchronous Serial Transmission:</a:t>
            </a:r>
          </a:p>
        </p:txBody>
      </p:sp>
      <p:pic>
        <p:nvPicPr>
          <p:cNvPr id="5" name="Picture 4">
            <a:extLst>
              <a:ext uri="{FF2B5EF4-FFF2-40B4-BE49-F238E27FC236}">
                <a16:creationId xmlns:a16="http://schemas.microsoft.com/office/drawing/2014/main" id="{C6E508B3-7D41-40CB-7542-01407381AF45}"/>
              </a:ext>
            </a:extLst>
          </p:cNvPr>
          <p:cNvPicPr>
            <a:picLocks noChangeAspect="1"/>
          </p:cNvPicPr>
          <p:nvPr/>
        </p:nvPicPr>
        <p:blipFill>
          <a:blip r:embed="rId2"/>
          <a:stretch>
            <a:fillRect/>
          </a:stretch>
        </p:blipFill>
        <p:spPr>
          <a:xfrm>
            <a:off x="381000" y="1676400"/>
            <a:ext cx="7362825" cy="3200400"/>
          </a:xfrm>
          <a:prstGeom prst="rect">
            <a:avLst/>
          </a:prstGeom>
        </p:spPr>
      </p:pic>
    </p:spTree>
    <p:extLst>
      <p:ext uri="{BB962C8B-B14F-4D97-AF65-F5344CB8AC3E}">
        <p14:creationId xmlns:p14="http://schemas.microsoft.com/office/powerpoint/2010/main" val="2807364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9532" y="553427"/>
            <a:ext cx="5630545" cy="726440"/>
          </a:xfrm>
          <a:prstGeom prst="rect">
            <a:avLst/>
          </a:prstGeom>
        </p:spPr>
        <p:txBody>
          <a:bodyPr vert="horz" wrap="square" lIns="0" tIns="12700" rIns="0" bIns="0" rtlCol="0">
            <a:spAutoFit/>
          </a:bodyPr>
          <a:lstStyle/>
          <a:p>
            <a:pPr marL="12700">
              <a:lnSpc>
                <a:spcPct val="100000"/>
              </a:lnSpc>
              <a:spcBef>
                <a:spcPts val="100"/>
              </a:spcBef>
            </a:pPr>
            <a:r>
              <a:rPr sz="4600" spc="-5" dirty="0"/>
              <a:t>Pointing</a:t>
            </a:r>
            <a:r>
              <a:rPr sz="4600" spc="-65" dirty="0"/>
              <a:t> </a:t>
            </a:r>
            <a:r>
              <a:rPr sz="4600" spc="-5" dirty="0"/>
              <a:t>Devices</a:t>
            </a:r>
            <a:endParaRPr sz="4600"/>
          </a:p>
        </p:txBody>
      </p:sp>
      <p:sp>
        <p:nvSpPr>
          <p:cNvPr id="3" name="object 3"/>
          <p:cNvSpPr txBox="1"/>
          <p:nvPr/>
        </p:nvSpPr>
        <p:spPr>
          <a:xfrm>
            <a:off x="818514" y="2754858"/>
            <a:ext cx="7429500" cy="296926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700" spc="1345" dirty="0">
                <a:solidFill>
                  <a:srgbClr val="80B606"/>
                </a:solidFill>
                <a:latin typeface="Wingdings"/>
                <a:cs typeface="Wingdings"/>
              </a:rPr>
              <a:t></a:t>
            </a:r>
            <a:r>
              <a:rPr sz="1700" spc="1345" dirty="0">
                <a:solidFill>
                  <a:srgbClr val="80B606"/>
                </a:solidFill>
                <a:latin typeface="Times New Roman"/>
                <a:cs typeface="Times New Roman"/>
              </a:rPr>
              <a:t>	</a:t>
            </a:r>
            <a:r>
              <a:rPr sz="1900" spc="190" dirty="0">
                <a:solidFill>
                  <a:srgbClr val="595959"/>
                </a:solidFill>
                <a:latin typeface="Georgia"/>
                <a:cs typeface="Georgia"/>
              </a:rPr>
              <a:t>A </a:t>
            </a:r>
            <a:r>
              <a:rPr sz="1900" b="1" spc="-60" dirty="0">
                <a:solidFill>
                  <a:srgbClr val="595959"/>
                </a:solidFill>
                <a:latin typeface="Arial"/>
                <a:cs typeface="Arial"/>
              </a:rPr>
              <a:t>pointing </a:t>
            </a:r>
            <a:r>
              <a:rPr sz="1900" b="1" spc="-114" dirty="0">
                <a:solidFill>
                  <a:srgbClr val="595959"/>
                </a:solidFill>
                <a:latin typeface="Arial"/>
                <a:cs typeface="Arial"/>
              </a:rPr>
              <a:t>device </a:t>
            </a:r>
            <a:r>
              <a:rPr sz="1900" b="1" spc="-110" dirty="0">
                <a:solidFill>
                  <a:srgbClr val="595959"/>
                </a:solidFill>
                <a:latin typeface="Arial"/>
                <a:cs typeface="Arial"/>
              </a:rPr>
              <a:t>is </a:t>
            </a:r>
            <a:r>
              <a:rPr sz="1900" b="1" spc="-100" dirty="0">
                <a:solidFill>
                  <a:srgbClr val="595959"/>
                </a:solidFill>
                <a:latin typeface="Arial"/>
                <a:cs typeface="Arial"/>
              </a:rPr>
              <a:t>an </a:t>
            </a:r>
            <a:r>
              <a:rPr sz="1900" b="1" spc="-55" dirty="0">
                <a:solidFill>
                  <a:srgbClr val="595959"/>
                </a:solidFill>
                <a:latin typeface="Arial"/>
                <a:cs typeface="Arial"/>
              </a:rPr>
              <a:t>input </a:t>
            </a:r>
            <a:r>
              <a:rPr sz="1900" b="1" spc="-114" dirty="0">
                <a:solidFill>
                  <a:srgbClr val="595959"/>
                </a:solidFill>
                <a:latin typeface="Arial"/>
                <a:cs typeface="Arial"/>
              </a:rPr>
              <a:t>device </a:t>
            </a:r>
            <a:r>
              <a:rPr sz="1900" b="1" spc="-45" dirty="0">
                <a:solidFill>
                  <a:srgbClr val="595959"/>
                </a:solidFill>
                <a:latin typeface="Arial"/>
                <a:cs typeface="Arial"/>
              </a:rPr>
              <a:t>that </a:t>
            </a:r>
            <a:r>
              <a:rPr sz="1900" b="1" spc="-70" dirty="0">
                <a:solidFill>
                  <a:srgbClr val="595959"/>
                </a:solidFill>
                <a:latin typeface="Arial"/>
                <a:cs typeface="Arial"/>
              </a:rPr>
              <a:t>allows</a:t>
            </a:r>
            <a:r>
              <a:rPr sz="1900" b="1" spc="70" dirty="0">
                <a:solidFill>
                  <a:srgbClr val="595959"/>
                </a:solidFill>
                <a:latin typeface="Arial"/>
                <a:cs typeface="Arial"/>
              </a:rPr>
              <a:t> </a:t>
            </a:r>
            <a:r>
              <a:rPr sz="1900" b="1" spc="-110" dirty="0">
                <a:solidFill>
                  <a:srgbClr val="595959"/>
                </a:solidFill>
                <a:latin typeface="Arial"/>
                <a:cs typeface="Arial"/>
              </a:rPr>
              <a:t>a</a:t>
            </a:r>
            <a:endParaRPr sz="1900">
              <a:latin typeface="Arial"/>
              <a:cs typeface="Arial"/>
            </a:endParaRPr>
          </a:p>
          <a:p>
            <a:pPr marL="12700">
              <a:lnSpc>
                <a:spcPct val="100000"/>
              </a:lnSpc>
              <a:spcBef>
                <a:spcPts val="1520"/>
              </a:spcBef>
              <a:tabLst>
                <a:tab pos="354965" algn="l"/>
              </a:tabLst>
            </a:pPr>
            <a:r>
              <a:rPr sz="1700" spc="1345" dirty="0">
                <a:solidFill>
                  <a:srgbClr val="80B606"/>
                </a:solidFill>
                <a:latin typeface="Wingdings"/>
                <a:cs typeface="Wingdings"/>
              </a:rPr>
              <a:t></a:t>
            </a:r>
            <a:r>
              <a:rPr sz="1700" spc="1345" dirty="0">
                <a:solidFill>
                  <a:srgbClr val="80B606"/>
                </a:solidFill>
                <a:latin typeface="Times New Roman"/>
                <a:cs typeface="Times New Roman"/>
              </a:rPr>
              <a:t>	</a:t>
            </a:r>
            <a:r>
              <a:rPr sz="1900" spc="-75" dirty="0">
                <a:solidFill>
                  <a:srgbClr val="595959"/>
                </a:solidFill>
                <a:latin typeface="Georgia"/>
                <a:cs typeface="Georgia"/>
              </a:rPr>
              <a:t>user</a:t>
            </a:r>
            <a:r>
              <a:rPr sz="1900" spc="25" dirty="0">
                <a:solidFill>
                  <a:srgbClr val="595959"/>
                </a:solidFill>
                <a:latin typeface="Georgia"/>
                <a:cs typeface="Georgia"/>
              </a:rPr>
              <a:t> </a:t>
            </a:r>
            <a:r>
              <a:rPr sz="1900" spc="-40" dirty="0">
                <a:solidFill>
                  <a:srgbClr val="595959"/>
                </a:solidFill>
                <a:latin typeface="Georgia"/>
                <a:cs typeface="Georgia"/>
              </a:rPr>
              <a:t>to</a:t>
            </a:r>
            <a:r>
              <a:rPr sz="1900" spc="30" dirty="0">
                <a:solidFill>
                  <a:srgbClr val="595959"/>
                </a:solidFill>
                <a:latin typeface="Georgia"/>
                <a:cs typeface="Georgia"/>
              </a:rPr>
              <a:t> </a:t>
            </a:r>
            <a:r>
              <a:rPr sz="1900" spc="-45" dirty="0">
                <a:solidFill>
                  <a:srgbClr val="595959"/>
                </a:solidFill>
                <a:latin typeface="Georgia"/>
                <a:cs typeface="Georgia"/>
              </a:rPr>
              <a:t>control</a:t>
            </a:r>
            <a:r>
              <a:rPr sz="1900" spc="30" dirty="0">
                <a:solidFill>
                  <a:srgbClr val="595959"/>
                </a:solidFill>
                <a:latin typeface="Georgia"/>
                <a:cs typeface="Georgia"/>
              </a:rPr>
              <a:t> </a:t>
            </a:r>
            <a:r>
              <a:rPr sz="1900" spc="-30" dirty="0">
                <a:solidFill>
                  <a:srgbClr val="595959"/>
                </a:solidFill>
                <a:latin typeface="Georgia"/>
                <a:cs typeface="Georgia"/>
              </a:rPr>
              <a:t>a</a:t>
            </a:r>
            <a:r>
              <a:rPr sz="1900" spc="30" dirty="0">
                <a:solidFill>
                  <a:srgbClr val="595959"/>
                </a:solidFill>
                <a:latin typeface="Georgia"/>
                <a:cs typeface="Georgia"/>
              </a:rPr>
              <a:t> </a:t>
            </a:r>
            <a:r>
              <a:rPr sz="1900" spc="-60" dirty="0">
                <a:solidFill>
                  <a:srgbClr val="595959"/>
                </a:solidFill>
                <a:latin typeface="Georgia"/>
                <a:cs typeface="Georgia"/>
              </a:rPr>
              <a:t>pointer</a:t>
            </a:r>
            <a:r>
              <a:rPr sz="1900" spc="30" dirty="0">
                <a:solidFill>
                  <a:srgbClr val="595959"/>
                </a:solidFill>
                <a:latin typeface="Georgia"/>
                <a:cs typeface="Georgia"/>
              </a:rPr>
              <a:t> </a:t>
            </a:r>
            <a:r>
              <a:rPr sz="1900" spc="-35" dirty="0">
                <a:solidFill>
                  <a:srgbClr val="595959"/>
                </a:solidFill>
                <a:latin typeface="Georgia"/>
                <a:cs typeface="Georgia"/>
              </a:rPr>
              <a:t>on</a:t>
            </a:r>
            <a:r>
              <a:rPr sz="1900" spc="25" dirty="0">
                <a:solidFill>
                  <a:srgbClr val="595959"/>
                </a:solidFill>
                <a:latin typeface="Georgia"/>
                <a:cs typeface="Georgia"/>
              </a:rPr>
              <a:t> </a:t>
            </a:r>
            <a:r>
              <a:rPr sz="1900" spc="-65" dirty="0">
                <a:solidFill>
                  <a:srgbClr val="595959"/>
                </a:solidFill>
                <a:latin typeface="Georgia"/>
                <a:cs typeface="Georgia"/>
              </a:rPr>
              <a:t>the</a:t>
            </a:r>
            <a:r>
              <a:rPr sz="1900" spc="30" dirty="0">
                <a:solidFill>
                  <a:srgbClr val="595959"/>
                </a:solidFill>
                <a:latin typeface="Georgia"/>
                <a:cs typeface="Georgia"/>
              </a:rPr>
              <a:t> </a:t>
            </a:r>
            <a:r>
              <a:rPr sz="1900" spc="-55" dirty="0">
                <a:solidFill>
                  <a:srgbClr val="595959"/>
                </a:solidFill>
                <a:latin typeface="Georgia"/>
                <a:cs typeface="Georgia"/>
              </a:rPr>
              <a:t>screen.</a:t>
            </a:r>
            <a:r>
              <a:rPr sz="1900" spc="30" dirty="0">
                <a:solidFill>
                  <a:srgbClr val="595959"/>
                </a:solidFill>
                <a:latin typeface="Georgia"/>
                <a:cs typeface="Georgia"/>
              </a:rPr>
              <a:t> </a:t>
            </a:r>
            <a:r>
              <a:rPr sz="1900" spc="-65" dirty="0">
                <a:solidFill>
                  <a:srgbClr val="595959"/>
                </a:solidFill>
                <a:latin typeface="Georgia"/>
                <a:cs typeface="Georgia"/>
              </a:rPr>
              <a:t>In</a:t>
            </a:r>
            <a:r>
              <a:rPr sz="1900" spc="30" dirty="0">
                <a:solidFill>
                  <a:srgbClr val="595959"/>
                </a:solidFill>
                <a:latin typeface="Georgia"/>
                <a:cs typeface="Georgia"/>
              </a:rPr>
              <a:t> </a:t>
            </a:r>
            <a:r>
              <a:rPr sz="1900" spc="-30" dirty="0">
                <a:solidFill>
                  <a:srgbClr val="595959"/>
                </a:solidFill>
                <a:latin typeface="Georgia"/>
                <a:cs typeface="Georgia"/>
              </a:rPr>
              <a:t>a</a:t>
            </a:r>
            <a:r>
              <a:rPr sz="1900" spc="30" dirty="0">
                <a:solidFill>
                  <a:srgbClr val="595959"/>
                </a:solidFill>
                <a:latin typeface="Georgia"/>
                <a:cs typeface="Georgia"/>
              </a:rPr>
              <a:t> </a:t>
            </a:r>
            <a:r>
              <a:rPr sz="1900" spc="-45" dirty="0">
                <a:solidFill>
                  <a:srgbClr val="595959"/>
                </a:solidFill>
                <a:latin typeface="Georgia"/>
                <a:cs typeface="Georgia"/>
              </a:rPr>
              <a:t>graphical</a:t>
            </a:r>
            <a:r>
              <a:rPr sz="1900" spc="30" dirty="0">
                <a:solidFill>
                  <a:srgbClr val="595959"/>
                </a:solidFill>
                <a:latin typeface="Georgia"/>
                <a:cs typeface="Georgia"/>
              </a:rPr>
              <a:t> </a:t>
            </a:r>
            <a:r>
              <a:rPr sz="1900" spc="-75" dirty="0">
                <a:solidFill>
                  <a:srgbClr val="595959"/>
                </a:solidFill>
                <a:latin typeface="Georgia"/>
                <a:cs typeface="Georgia"/>
              </a:rPr>
              <a:t>user</a:t>
            </a:r>
            <a:r>
              <a:rPr sz="1900" spc="25" dirty="0">
                <a:solidFill>
                  <a:srgbClr val="595959"/>
                </a:solidFill>
                <a:latin typeface="Georgia"/>
                <a:cs typeface="Georgia"/>
              </a:rPr>
              <a:t> </a:t>
            </a:r>
            <a:r>
              <a:rPr sz="1900" spc="-60" dirty="0">
                <a:solidFill>
                  <a:srgbClr val="595959"/>
                </a:solidFill>
                <a:latin typeface="Georgia"/>
                <a:cs typeface="Georgia"/>
              </a:rPr>
              <a:t>interface,</a:t>
            </a:r>
            <a:endParaRPr sz="1900">
              <a:latin typeface="Georgia"/>
              <a:cs typeface="Georgia"/>
            </a:endParaRPr>
          </a:p>
          <a:p>
            <a:pPr marL="698500" marR="32384" indent="-342900">
              <a:lnSpc>
                <a:spcPct val="78100"/>
              </a:lnSpc>
              <a:spcBef>
                <a:spcPts val="600"/>
              </a:spcBef>
              <a:tabLst>
                <a:tab pos="691515" algn="l"/>
              </a:tabLst>
            </a:pPr>
            <a:r>
              <a:rPr sz="1450" spc="1110" dirty="0">
                <a:solidFill>
                  <a:srgbClr val="C1F944"/>
                </a:solidFill>
                <a:latin typeface="Wingdings"/>
                <a:cs typeface="Wingdings"/>
              </a:rPr>
              <a:t></a:t>
            </a:r>
            <a:r>
              <a:rPr sz="1450" spc="1110" dirty="0">
                <a:solidFill>
                  <a:srgbClr val="C1F944"/>
                </a:solidFill>
                <a:latin typeface="Times New Roman"/>
                <a:cs typeface="Times New Roman"/>
              </a:rPr>
              <a:t>	</a:t>
            </a:r>
            <a:r>
              <a:rPr sz="1600" spc="-25" dirty="0">
                <a:solidFill>
                  <a:srgbClr val="595959"/>
                </a:solidFill>
                <a:latin typeface="Georgia"/>
                <a:cs typeface="Georgia"/>
              </a:rPr>
              <a:t>a </a:t>
            </a:r>
            <a:r>
              <a:rPr sz="1600" b="1" spc="-55" dirty="0">
                <a:solidFill>
                  <a:srgbClr val="6C6C6C"/>
                </a:solidFill>
                <a:latin typeface="Arial"/>
                <a:cs typeface="Arial"/>
              </a:rPr>
              <a:t>pointer </a:t>
            </a:r>
            <a:r>
              <a:rPr sz="1600" b="1" spc="-95" dirty="0">
                <a:solidFill>
                  <a:srgbClr val="6C6C6C"/>
                </a:solidFill>
                <a:latin typeface="Arial"/>
                <a:cs typeface="Arial"/>
              </a:rPr>
              <a:t>is </a:t>
            </a:r>
            <a:r>
              <a:rPr sz="1600" b="1" spc="-90" dirty="0">
                <a:solidFill>
                  <a:srgbClr val="6C6C6C"/>
                </a:solidFill>
                <a:latin typeface="Arial"/>
                <a:cs typeface="Arial"/>
              </a:rPr>
              <a:t>a </a:t>
            </a:r>
            <a:r>
              <a:rPr sz="1600" b="1" spc="-70" dirty="0">
                <a:solidFill>
                  <a:srgbClr val="6C6C6C"/>
                </a:solidFill>
                <a:latin typeface="Arial"/>
                <a:cs typeface="Arial"/>
              </a:rPr>
              <a:t>small </a:t>
            </a:r>
            <a:r>
              <a:rPr sz="1600" b="1" spc="-105" dirty="0">
                <a:solidFill>
                  <a:srgbClr val="6C6C6C"/>
                </a:solidFill>
                <a:latin typeface="Arial"/>
                <a:cs typeface="Arial"/>
              </a:rPr>
              <a:t>symbol </a:t>
            </a:r>
            <a:r>
              <a:rPr sz="1600" b="1" spc="-90" dirty="0">
                <a:solidFill>
                  <a:srgbClr val="6C6C6C"/>
                </a:solidFill>
                <a:latin typeface="Arial"/>
                <a:cs typeface="Arial"/>
              </a:rPr>
              <a:t>on </a:t>
            </a:r>
            <a:r>
              <a:rPr sz="1600" spc="-55" dirty="0">
                <a:solidFill>
                  <a:srgbClr val="595959"/>
                </a:solidFill>
                <a:latin typeface="Georgia"/>
                <a:cs typeface="Georgia"/>
              </a:rPr>
              <a:t>the screen </a:t>
            </a:r>
            <a:r>
              <a:rPr sz="1600" spc="-30" dirty="0">
                <a:solidFill>
                  <a:srgbClr val="595959"/>
                </a:solidFill>
                <a:latin typeface="Georgia"/>
                <a:cs typeface="Georgia"/>
              </a:rPr>
              <a:t>whose location </a:t>
            </a:r>
            <a:r>
              <a:rPr sz="1600" spc="-50" dirty="0">
                <a:solidFill>
                  <a:srgbClr val="595959"/>
                </a:solidFill>
                <a:latin typeface="Georgia"/>
                <a:cs typeface="Georgia"/>
              </a:rPr>
              <a:t>and </a:t>
            </a:r>
            <a:r>
              <a:rPr sz="1600" spc="-55" dirty="0">
                <a:solidFill>
                  <a:srgbClr val="595959"/>
                </a:solidFill>
                <a:latin typeface="Georgia"/>
                <a:cs typeface="Georgia"/>
              </a:rPr>
              <a:t>shape </a:t>
            </a:r>
            <a:r>
              <a:rPr sz="1600" spc="-45" dirty="0">
                <a:solidFill>
                  <a:srgbClr val="595959"/>
                </a:solidFill>
                <a:latin typeface="Georgia"/>
                <a:cs typeface="Georgia"/>
              </a:rPr>
              <a:t>change </a:t>
            </a:r>
            <a:r>
              <a:rPr sz="1600" spc="-55" dirty="0">
                <a:solidFill>
                  <a:srgbClr val="595959"/>
                </a:solidFill>
                <a:latin typeface="Georgia"/>
                <a:cs typeface="Georgia"/>
              </a:rPr>
              <a:t>as  </a:t>
            </a:r>
            <a:r>
              <a:rPr sz="1600" spc="-25" dirty="0">
                <a:solidFill>
                  <a:srgbClr val="595959"/>
                </a:solidFill>
                <a:latin typeface="Georgia"/>
                <a:cs typeface="Georgia"/>
              </a:rPr>
              <a:t>a </a:t>
            </a:r>
            <a:r>
              <a:rPr sz="1600" spc="-65" dirty="0">
                <a:solidFill>
                  <a:srgbClr val="595959"/>
                </a:solidFill>
                <a:latin typeface="Georgia"/>
                <a:cs typeface="Georgia"/>
              </a:rPr>
              <a:t>user </a:t>
            </a:r>
            <a:r>
              <a:rPr sz="1600" spc="-55" dirty="0">
                <a:solidFill>
                  <a:srgbClr val="595959"/>
                </a:solidFill>
                <a:latin typeface="Georgia"/>
                <a:cs typeface="Georgia"/>
              </a:rPr>
              <a:t>moves </a:t>
            </a:r>
            <a:r>
              <a:rPr sz="1600" spc="-25" dirty="0">
                <a:solidFill>
                  <a:srgbClr val="595959"/>
                </a:solidFill>
                <a:latin typeface="Georgia"/>
                <a:cs typeface="Georgia"/>
              </a:rPr>
              <a:t>a </a:t>
            </a:r>
            <a:r>
              <a:rPr sz="1600" spc="-45" dirty="0">
                <a:solidFill>
                  <a:srgbClr val="595959"/>
                </a:solidFill>
                <a:latin typeface="Georgia"/>
                <a:cs typeface="Georgia"/>
              </a:rPr>
              <a:t>pointing</a:t>
            </a:r>
            <a:r>
              <a:rPr sz="1600" spc="265" dirty="0">
                <a:solidFill>
                  <a:srgbClr val="595959"/>
                </a:solidFill>
                <a:latin typeface="Georgia"/>
                <a:cs typeface="Georgia"/>
              </a:rPr>
              <a:t> </a:t>
            </a:r>
            <a:r>
              <a:rPr sz="1600" spc="-40" dirty="0">
                <a:solidFill>
                  <a:srgbClr val="595959"/>
                </a:solidFill>
                <a:latin typeface="Georgia"/>
                <a:cs typeface="Georgia"/>
              </a:rPr>
              <a:t>device.</a:t>
            </a:r>
            <a:endParaRPr sz="1600">
              <a:latin typeface="Georgia"/>
              <a:cs typeface="Georgia"/>
            </a:endParaRPr>
          </a:p>
          <a:p>
            <a:pPr>
              <a:lnSpc>
                <a:spcPct val="100000"/>
              </a:lnSpc>
              <a:spcBef>
                <a:spcPts val="55"/>
              </a:spcBef>
            </a:pPr>
            <a:endParaRPr sz="1800">
              <a:latin typeface="Georgia"/>
              <a:cs typeface="Georgia"/>
            </a:endParaRPr>
          </a:p>
          <a:p>
            <a:pPr marL="355600" marR="5080" indent="-342900">
              <a:lnSpc>
                <a:spcPct val="78900"/>
              </a:lnSpc>
              <a:tabLst>
                <a:tab pos="354965" algn="l"/>
              </a:tabLst>
            </a:pPr>
            <a:r>
              <a:rPr sz="1700" spc="1345" dirty="0">
                <a:solidFill>
                  <a:srgbClr val="80B606"/>
                </a:solidFill>
                <a:latin typeface="Wingdings"/>
                <a:cs typeface="Wingdings"/>
              </a:rPr>
              <a:t></a:t>
            </a:r>
            <a:r>
              <a:rPr sz="1700" spc="1345" dirty="0">
                <a:solidFill>
                  <a:srgbClr val="80B606"/>
                </a:solidFill>
                <a:latin typeface="Times New Roman"/>
                <a:cs typeface="Times New Roman"/>
              </a:rPr>
              <a:t>	</a:t>
            </a:r>
            <a:r>
              <a:rPr sz="1900" spc="190" dirty="0">
                <a:solidFill>
                  <a:srgbClr val="595959"/>
                </a:solidFill>
                <a:latin typeface="Georgia"/>
                <a:cs typeface="Georgia"/>
              </a:rPr>
              <a:t>A </a:t>
            </a:r>
            <a:r>
              <a:rPr sz="1900" spc="-50" dirty="0">
                <a:solidFill>
                  <a:srgbClr val="595959"/>
                </a:solidFill>
                <a:latin typeface="Georgia"/>
                <a:cs typeface="Georgia"/>
              </a:rPr>
              <a:t>pointing </a:t>
            </a:r>
            <a:r>
              <a:rPr sz="1900" spc="-40" dirty="0">
                <a:solidFill>
                  <a:srgbClr val="595959"/>
                </a:solidFill>
                <a:latin typeface="Georgia"/>
                <a:cs typeface="Georgia"/>
              </a:rPr>
              <a:t>device </a:t>
            </a:r>
            <a:r>
              <a:rPr sz="1900" spc="-45" dirty="0">
                <a:solidFill>
                  <a:srgbClr val="595959"/>
                </a:solidFill>
                <a:latin typeface="Georgia"/>
                <a:cs typeface="Georgia"/>
              </a:rPr>
              <a:t>can </a:t>
            </a:r>
            <a:r>
              <a:rPr sz="1900" spc="-75" dirty="0">
                <a:solidFill>
                  <a:srgbClr val="595959"/>
                </a:solidFill>
                <a:latin typeface="Georgia"/>
                <a:cs typeface="Georgia"/>
              </a:rPr>
              <a:t>be </a:t>
            </a:r>
            <a:r>
              <a:rPr sz="1900" spc="-65" dirty="0">
                <a:solidFill>
                  <a:srgbClr val="595959"/>
                </a:solidFill>
                <a:latin typeface="Georgia"/>
                <a:cs typeface="Georgia"/>
              </a:rPr>
              <a:t>used </a:t>
            </a:r>
            <a:r>
              <a:rPr sz="1900" spc="-40" dirty="0">
                <a:solidFill>
                  <a:srgbClr val="595959"/>
                </a:solidFill>
                <a:latin typeface="Georgia"/>
                <a:cs typeface="Georgia"/>
              </a:rPr>
              <a:t>to </a:t>
            </a:r>
            <a:r>
              <a:rPr sz="1900" spc="-55" dirty="0">
                <a:solidFill>
                  <a:srgbClr val="595959"/>
                </a:solidFill>
                <a:latin typeface="Georgia"/>
                <a:cs typeface="Georgia"/>
              </a:rPr>
              <a:t>move </a:t>
            </a:r>
            <a:r>
              <a:rPr sz="1900" spc="-65" dirty="0">
                <a:solidFill>
                  <a:srgbClr val="595959"/>
                </a:solidFill>
                <a:latin typeface="Georgia"/>
                <a:cs typeface="Georgia"/>
              </a:rPr>
              <a:t>the </a:t>
            </a:r>
            <a:r>
              <a:rPr sz="1900" spc="-55" dirty="0">
                <a:solidFill>
                  <a:srgbClr val="595959"/>
                </a:solidFill>
                <a:latin typeface="Georgia"/>
                <a:cs typeface="Georgia"/>
              </a:rPr>
              <a:t>insertion point; select </a:t>
            </a:r>
            <a:r>
              <a:rPr sz="1900" spc="-105" dirty="0">
                <a:solidFill>
                  <a:srgbClr val="595959"/>
                </a:solidFill>
                <a:latin typeface="Georgia"/>
                <a:cs typeface="Georgia"/>
              </a:rPr>
              <a:t>text,  </a:t>
            </a:r>
            <a:r>
              <a:rPr sz="1900" spc="-55" dirty="0">
                <a:solidFill>
                  <a:srgbClr val="595959"/>
                </a:solidFill>
                <a:latin typeface="Georgia"/>
                <a:cs typeface="Georgia"/>
              </a:rPr>
              <a:t>graphics, </a:t>
            </a:r>
            <a:r>
              <a:rPr sz="1900" spc="-60" dirty="0">
                <a:solidFill>
                  <a:srgbClr val="595959"/>
                </a:solidFill>
                <a:latin typeface="Georgia"/>
                <a:cs typeface="Georgia"/>
              </a:rPr>
              <a:t>and other objects; and </a:t>
            </a:r>
            <a:r>
              <a:rPr sz="1900" spc="-30" dirty="0">
                <a:solidFill>
                  <a:srgbClr val="595959"/>
                </a:solidFill>
                <a:latin typeface="Georgia"/>
                <a:cs typeface="Georgia"/>
              </a:rPr>
              <a:t>click </a:t>
            </a:r>
            <a:r>
              <a:rPr sz="1900" spc="-65" dirty="0">
                <a:solidFill>
                  <a:srgbClr val="595959"/>
                </a:solidFill>
                <a:latin typeface="Georgia"/>
                <a:cs typeface="Georgia"/>
              </a:rPr>
              <a:t>buttons, </a:t>
            </a:r>
            <a:r>
              <a:rPr sz="1900" spc="-45" dirty="0">
                <a:solidFill>
                  <a:srgbClr val="595959"/>
                </a:solidFill>
                <a:latin typeface="Georgia"/>
                <a:cs typeface="Georgia"/>
              </a:rPr>
              <a:t>icons, </a:t>
            </a:r>
            <a:r>
              <a:rPr sz="1900" spc="-55" dirty="0">
                <a:solidFill>
                  <a:srgbClr val="595959"/>
                </a:solidFill>
                <a:latin typeface="Georgia"/>
                <a:cs typeface="Georgia"/>
              </a:rPr>
              <a:t>links, </a:t>
            </a:r>
            <a:r>
              <a:rPr sz="1900" spc="-60" dirty="0">
                <a:solidFill>
                  <a:srgbClr val="595959"/>
                </a:solidFill>
                <a:latin typeface="Georgia"/>
                <a:cs typeface="Georgia"/>
              </a:rPr>
              <a:t>and </a:t>
            </a:r>
            <a:r>
              <a:rPr sz="1900" spc="-75" dirty="0">
                <a:solidFill>
                  <a:srgbClr val="595959"/>
                </a:solidFill>
                <a:latin typeface="Georgia"/>
                <a:cs typeface="Georgia"/>
              </a:rPr>
              <a:t>menu  </a:t>
            </a:r>
            <a:r>
              <a:rPr sz="1900" spc="-50" dirty="0">
                <a:solidFill>
                  <a:srgbClr val="595959"/>
                </a:solidFill>
                <a:latin typeface="Georgia"/>
                <a:cs typeface="Georgia"/>
              </a:rPr>
              <a:t>commands.</a:t>
            </a:r>
            <a:endParaRPr sz="1900">
              <a:latin typeface="Georgia"/>
              <a:cs typeface="Georgia"/>
            </a:endParaRPr>
          </a:p>
          <a:p>
            <a:pPr marL="12700">
              <a:lnSpc>
                <a:spcPct val="100000"/>
              </a:lnSpc>
              <a:spcBef>
                <a:spcPts val="1520"/>
              </a:spcBef>
              <a:tabLst>
                <a:tab pos="354965" algn="l"/>
              </a:tabLst>
            </a:pPr>
            <a:r>
              <a:rPr sz="1700" spc="1345" dirty="0">
                <a:solidFill>
                  <a:srgbClr val="80B606"/>
                </a:solidFill>
                <a:latin typeface="Wingdings"/>
                <a:cs typeface="Wingdings"/>
              </a:rPr>
              <a:t></a:t>
            </a:r>
            <a:r>
              <a:rPr sz="1700" spc="1345" dirty="0">
                <a:solidFill>
                  <a:srgbClr val="80B606"/>
                </a:solidFill>
                <a:latin typeface="Times New Roman"/>
                <a:cs typeface="Times New Roman"/>
              </a:rPr>
              <a:t>	</a:t>
            </a:r>
            <a:r>
              <a:rPr sz="1900" spc="-40" dirty="0">
                <a:solidFill>
                  <a:srgbClr val="595959"/>
                </a:solidFill>
                <a:latin typeface="Georgia"/>
                <a:cs typeface="Georgia"/>
              </a:rPr>
              <a:t>Examples:</a:t>
            </a:r>
            <a:endParaRPr sz="1900">
              <a:latin typeface="Georgia"/>
              <a:cs typeface="Georgia"/>
            </a:endParaRPr>
          </a:p>
          <a:p>
            <a:pPr marL="355600">
              <a:lnSpc>
                <a:spcPct val="100000"/>
              </a:lnSpc>
              <a:spcBef>
                <a:spcPts val="280"/>
              </a:spcBef>
              <a:tabLst>
                <a:tab pos="691515" algn="l"/>
              </a:tabLst>
            </a:pPr>
            <a:r>
              <a:rPr sz="1450" spc="1110" dirty="0">
                <a:solidFill>
                  <a:srgbClr val="C1F944"/>
                </a:solidFill>
                <a:latin typeface="Wingdings"/>
                <a:cs typeface="Wingdings"/>
              </a:rPr>
              <a:t></a:t>
            </a:r>
            <a:r>
              <a:rPr sz="1450" spc="1110" dirty="0">
                <a:solidFill>
                  <a:srgbClr val="C1F944"/>
                </a:solidFill>
                <a:latin typeface="Times New Roman"/>
                <a:cs typeface="Times New Roman"/>
              </a:rPr>
              <a:t>	</a:t>
            </a:r>
            <a:r>
              <a:rPr sz="1600" spc="-35" dirty="0">
                <a:solidFill>
                  <a:srgbClr val="595959"/>
                </a:solidFill>
                <a:latin typeface="Georgia"/>
                <a:cs typeface="Georgia"/>
              </a:rPr>
              <a:t>touch</a:t>
            </a:r>
            <a:r>
              <a:rPr sz="1600" spc="15" dirty="0">
                <a:solidFill>
                  <a:srgbClr val="595959"/>
                </a:solidFill>
                <a:latin typeface="Georgia"/>
                <a:cs typeface="Georgia"/>
              </a:rPr>
              <a:t> </a:t>
            </a:r>
            <a:r>
              <a:rPr sz="1600" spc="-35" dirty="0">
                <a:solidFill>
                  <a:srgbClr val="595959"/>
                </a:solidFill>
                <a:latin typeface="Georgia"/>
                <a:cs typeface="Georgia"/>
              </a:rPr>
              <a:t>pad,</a:t>
            </a:r>
            <a:r>
              <a:rPr sz="1600" spc="20" dirty="0">
                <a:solidFill>
                  <a:srgbClr val="595959"/>
                </a:solidFill>
                <a:latin typeface="Georgia"/>
                <a:cs typeface="Georgia"/>
              </a:rPr>
              <a:t> </a:t>
            </a:r>
            <a:r>
              <a:rPr sz="1600" spc="-35" dirty="0">
                <a:solidFill>
                  <a:srgbClr val="595959"/>
                </a:solidFill>
                <a:latin typeface="Georgia"/>
                <a:cs typeface="Georgia"/>
              </a:rPr>
              <a:t>Track</a:t>
            </a:r>
            <a:r>
              <a:rPr sz="1600" spc="20" dirty="0">
                <a:solidFill>
                  <a:srgbClr val="595959"/>
                </a:solidFill>
                <a:latin typeface="Georgia"/>
                <a:cs typeface="Georgia"/>
              </a:rPr>
              <a:t> </a:t>
            </a:r>
            <a:r>
              <a:rPr sz="1600" spc="-30" dirty="0">
                <a:solidFill>
                  <a:srgbClr val="595959"/>
                </a:solidFill>
                <a:latin typeface="Georgia"/>
                <a:cs typeface="Georgia"/>
              </a:rPr>
              <a:t>ball,</a:t>
            </a:r>
            <a:r>
              <a:rPr sz="1600" spc="20" dirty="0">
                <a:solidFill>
                  <a:srgbClr val="595959"/>
                </a:solidFill>
                <a:latin typeface="Georgia"/>
                <a:cs typeface="Georgia"/>
              </a:rPr>
              <a:t> </a:t>
            </a:r>
            <a:r>
              <a:rPr sz="1600" spc="-35" dirty="0">
                <a:solidFill>
                  <a:srgbClr val="595959"/>
                </a:solidFill>
                <a:latin typeface="Georgia"/>
                <a:cs typeface="Georgia"/>
              </a:rPr>
              <a:t>touch</a:t>
            </a:r>
            <a:r>
              <a:rPr sz="1600" spc="20" dirty="0">
                <a:solidFill>
                  <a:srgbClr val="595959"/>
                </a:solidFill>
                <a:latin typeface="Georgia"/>
                <a:cs typeface="Georgia"/>
              </a:rPr>
              <a:t> </a:t>
            </a:r>
            <a:r>
              <a:rPr sz="1600" spc="-60" dirty="0">
                <a:solidFill>
                  <a:srgbClr val="595959"/>
                </a:solidFill>
                <a:latin typeface="Georgia"/>
                <a:cs typeface="Georgia"/>
              </a:rPr>
              <a:t>screens</a:t>
            </a:r>
            <a:r>
              <a:rPr sz="1600" spc="20" dirty="0">
                <a:solidFill>
                  <a:srgbClr val="595959"/>
                </a:solidFill>
                <a:latin typeface="Georgia"/>
                <a:cs typeface="Georgia"/>
              </a:rPr>
              <a:t> </a:t>
            </a:r>
            <a:r>
              <a:rPr sz="1600" spc="-50" dirty="0">
                <a:solidFill>
                  <a:srgbClr val="595959"/>
                </a:solidFill>
                <a:latin typeface="Georgia"/>
                <a:cs typeface="Georgia"/>
              </a:rPr>
              <a:t>and</a:t>
            </a:r>
            <a:r>
              <a:rPr sz="1600" spc="20" dirty="0">
                <a:solidFill>
                  <a:srgbClr val="595959"/>
                </a:solidFill>
                <a:latin typeface="Georgia"/>
                <a:cs typeface="Georgia"/>
              </a:rPr>
              <a:t> </a:t>
            </a:r>
            <a:r>
              <a:rPr sz="1600" spc="-35" dirty="0">
                <a:solidFill>
                  <a:srgbClr val="595959"/>
                </a:solidFill>
                <a:latin typeface="Georgia"/>
                <a:cs typeface="Georgia"/>
              </a:rPr>
              <a:t>touch</a:t>
            </a:r>
            <a:r>
              <a:rPr sz="1600" spc="20" dirty="0">
                <a:solidFill>
                  <a:srgbClr val="595959"/>
                </a:solidFill>
                <a:latin typeface="Georgia"/>
                <a:cs typeface="Georgia"/>
              </a:rPr>
              <a:t> </a:t>
            </a:r>
            <a:r>
              <a:rPr sz="1600" spc="-55" dirty="0">
                <a:solidFill>
                  <a:srgbClr val="595959"/>
                </a:solidFill>
                <a:latin typeface="Georgia"/>
                <a:cs typeface="Georgia"/>
              </a:rPr>
              <a:t>sensitive</a:t>
            </a:r>
            <a:r>
              <a:rPr sz="1600" spc="20" dirty="0">
                <a:solidFill>
                  <a:srgbClr val="595959"/>
                </a:solidFill>
                <a:latin typeface="Georgia"/>
                <a:cs typeface="Georgia"/>
              </a:rPr>
              <a:t> </a:t>
            </a:r>
            <a:r>
              <a:rPr sz="1600" spc="-55" dirty="0">
                <a:solidFill>
                  <a:srgbClr val="595959"/>
                </a:solidFill>
                <a:latin typeface="Georgia"/>
                <a:cs typeface="Georgia"/>
              </a:rPr>
              <a:t>pads</a:t>
            </a:r>
            <a:endParaRPr sz="1600">
              <a:latin typeface="Georgia"/>
              <a:cs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0041" y="553427"/>
            <a:ext cx="4929505" cy="726440"/>
          </a:xfrm>
          <a:prstGeom prst="rect">
            <a:avLst/>
          </a:prstGeom>
        </p:spPr>
        <p:txBody>
          <a:bodyPr vert="horz" wrap="square" lIns="0" tIns="12700" rIns="0" bIns="0" rtlCol="0">
            <a:spAutoFit/>
          </a:bodyPr>
          <a:lstStyle/>
          <a:p>
            <a:pPr marL="12700">
              <a:lnSpc>
                <a:spcPct val="100000"/>
              </a:lnSpc>
              <a:spcBef>
                <a:spcPts val="100"/>
              </a:spcBef>
            </a:pPr>
            <a:r>
              <a:rPr sz="4600" spc="-5" dirty="0"/>
              <a:t>Output</a:t>
            </a:r>
            <a:r>
              <a:rPr sz="4600" spc="-70" dirty="0"/>
              <a:t> </a:t>
            </a:r>
            <a:r>
              <a:rPr sz="4600" spc="-5" dirty="0"/>
              <a:t>Devices</a:t>
            </a:r>
            <a:endParaRPr sz="4600"/>
          </a:p>
        </p:txBody>
      </p:sp>
      <p:sp>
        <p:nvSpPr>
          <p:cNvPr id="3" name="object 3"/>
          <p:cNvSpPr txBox="1"/>
          <p:nvPr/>
        </p:nvSpPr>
        <p:spPr>
          <a:xfrm>
            <a:off x="818514" y="2754858"/>
            <a:ext cx="7235825" cy="2753360"/>
          </a:xfrm>
          <a:prstGeom prst="rect">
            <a:avLst/>
          </a:prstGeom>
        </p:spPr>
        <p:txBody>
          <a:bodyPr vert="horz" wrap="square" lIns="0" tIns="73660" rIns="0" bIns="0" rtlCol="0">
            <a:spAutoFit/>
          </a:bodyPr>
          <a:lstStyle/>
          <a:p>
            <a:pPr marL="355600" marR="5080" indent="-342900" algn="just">
              <a:lnSpc>
                <a:spcPct val="78900"/>
              </a:lnSpc>
              <a:spcBef>
                <a:spcPts val="580"/>
              </a:spcBef>
            </a:pPr>
            <a:r>
              <a:rPr sz="1700" spc="1345" dirty="0">
                <a:solidFill>
                  <a:srgbClr val="80B606"/>
                </a:solidFill>
                <a:latin typeface="Wingdings"/>
                <a:cs typeface="Wingdings"/>
              </a:rPr>
              <a:t></a:t>
            </a:r>
            <a:r>
              <a:rPr sz="1700" spc="1345" dirty="0">
                <a:solidFill>
                  <a:srgbClr val="80B606"/>
                </a:solidFill>
                <a:latin typeface="Times New Roman"/>
                <a:cs typeface="Times New Roman"/>
              </a:rPr>
              <a:t> </a:t>
            </a:r>
            <a:r>
              <a:rPr sz="1900" spc="55" dirty="0">
                <a:solidFill>
                  <a:srgbClr val="595959"/>
                </a:solidFill>
                <a:latin typeface="Georgia"/>
                <a:cs typeface="Georgia"/>
              </a:rPr>
              <a:t>An </a:t>
            </a:r>
            <a:r>
              <a:rPr sz="1900" b="1" spc="-75" dirty="0">
                <a:solidFill>
                  <a:srgbClr val="595959"/>
                </a:solidFill>
                <a:latin typeface="Arial"/>
                <a:cs typeface="Arial"/>
              </a:rPr>
              <a:t>output </a:t>
            </a:r>
            <a:r>
              <a:rPr sz="1900" b="1" spc="-114" dirty="0">
                <a:solidFill>
                  <a:srgbClr val="595959"/>
                </a:solidFill>
                <a:latin typeface="Arial"/>
                <a:cs typeface="Arial"/>
              </a:rPr>
              <a:t>device </a:t>
            </a:r>
            <a:r>
              <a:rPr sz="1900" b="1" spc="-110" dirty="0">
                <a:solidFill>
                  <a:srgbClr val="595959"/>
                </a:solidFill>
                <a:latin typeface="Arial"/>
                <a:cs typeface="Arial"/>
              </a:rPr>
              <a:t>is </a:t>
            </a:r>
            <a:r>
              <a:rPr sz="1900" b="1" spc="-105" dirty="0">
                <a:solidFill>
                  <a:srgbClr val="595959"/>
                </a:solidFill>
                <a:latin typeface="Arial"/>
                <a:cs typeface="Arial"/>
              </a:rPr>
              <a:t>any </a:t>
            </a:r>
            <a:r>
              <a:rPr sz="1900" b="1" spc="-100" dirty="0">
                <a:solidFill>
                  <a:srgbClr val="595959"/>
                </a:solidFill>
                <a:latin typeface="Arial"/>
                <a:cs typeface="Arial"/>
              </a:rPr>
              <a:t>type </a:t>
            </a:r>
            <a:r>
              <a:rPr sz="1900" b="1" spc="-50" dirty="0">
                <a:solidFill>
                  <a:srgbClr val="595959"/>
                </a:solidFill>
                <a:latin typeface="Arial"/>
                <a:cs typeface="Arial"/>
              </a:rPr>
              <a:t>of </a:t>
            </a:r>
            <a:r>
              <a:rPr sz="1900" b="1" spc="-85" dirty="0">
                <a:solidFill>
                  <a:srgbClr val="595959"/>
                </a:solidFill>
                <a:latin typeface="Arial"/>
                <a:cs typeface="Arial"/>
              </a:rPr>
              <a:t>hardware </a:t>
            </a:r>
            <a:r>
              <a:rPr sz="1900" spc="-50" dirty="0">
                <a:solidFill>
                  <a:srgbClr val="595959"/>
                </a:solidFill>
                <a:latin typeface="Georgia"/>
                <a:cs typeface="Georgia"/>
              </a:rPr>
              <a:t>component </a:t>
            </a:r>
            <a:r>
              <a:rPr sz="1900" spc="-65" dirty="0">
                <a:solidFill>
                  <a:srgbClr val="595959"/>
                </a:solidFill>
                <a:latin typeface="Georgia"/>
                <a:cs typeface="Georgia"/>
              </a:rPr>
              <a:t>that </a:t>
            </a:r>
            <a:r>
              <a:rPr sz="1900" spc="-320" dirty="0">
                <a:solidFill>
                  <a:srgbClr val="595959"/>
                </a:solidFill>
                <a:latin typeface="Georgia"/>
                <a:cs typeface="Georgia"/>
              </a:rPr>
              <a:t>conveys  </a:t>
            </a:r>
            <a:r>
              <a:rPr sz="1900" spc="-50" dirty="0">
                <a:solidFill>
                  <a:srgbClr val="595959"/>
                </a:solidFill>
                <a:latin typeface="Georgia"/>
                <a:cs typeface="Georgia"/>
              </a:rPr>
              <a:t>information </a:t>
            </a:r>
            <a:r>
              <a:rPr sz="1900" spc="-40" dirty="0">
                <a:solidFill>
                  <a:srgbClr val="595959"/>
                </a:solidFill>
                <a:latin typeface="Georgia"/>
                <a:cs typeface="Georgia"/>
              </a:rPr>
              <a:t>to </a:t>
            </a:r>
            <a:r>
              <a:rPr sz="1900" spc="-45" dirty="0">
                <a:solidFill>
                  <a:srgbClr val="595959"/>
                </a:solidFill>
                <a:latin typeface="Georgia"/>
                <a:cs typeface="Georgia"/>
              </a:rPr>
              <a:t>one </a:t>
            </a:r>
            <a:r>
              <a:rPr sz="1900" spc="-55" dirty="0">
                <a:solidFill>
                  <a:srgbClr val="595959"/>
                </a:solidFill>
                <a:latin typeface="Georgia"/>
                <a:cs typeface="Georgia"/>
              </a:rPr>
              <a:t>or </a:t>
            </a:r>
            <a:r>
              <a:rPr sz="1900" spc="-60" dirty="0">
                <a:solidFill>
                  <a:srgbClr val="595959"/>
                </a:solidFill>
                <a:latin typeface="Georgia"/>
                <a:cs typeface="Georgia"/>
              </a:rPr>
              <a:t>more </a:t>
            </a:r>
            <a:r>
              <a:rPr sz="1900" spc="-55" dirty="0">
                <a:solidFill>
                  <a:srgbClr val="595959"/>
                </a:solidFill>
                <a:latin typeface="Georgia"/>
                <a:cs typeface="Georgia"/>
              </a:rPr>
              <a:t>people. </a:t>
            </a:r>
            <a:r>
              <a:rPr sz="1900" spc="-15" dirty="0">
                <a:solidFill>
                  <a:srgbClr val="595959"/>
                </a:solidFill>
                <a:latin typeface="Georgia"/>
                <a:cs typeface="Georgia"/>
              </a:rPr>
              <a:t>Commonly </a:t>
            </a:r>
            <a:r>
              <a:rPr sz="1900" spc="-65" dirty="0">
                <a:solidFill>
                  <a:srgbClr val="595959"/>
                </a:solidFill>
                <a:latin typeface="Georgia"/>
                <a:cs typeface="Georgia"/>
              </a:rPr>
              <a:t>used </a:t>
            </a:r>
            <a:r>
              <a:rPr sz="1900" spc="-60" dirty="0">
                <a:solidFill>
                  <a:srgbClr val="595959"/>
                </a:solidFill>
                <a:latin typeface="Georgia"/>
                <a:cs typeface="Georgia"/>
              </a:rPr>
              <a:t>output </a:t>
            </a:r>
            <a:r>
              <a:rPr sz="1900" spc="-50" dirty="0">
                <a:solidFill>
                  <a:srgbClr val="595959"/>
                </a:solidFill>
                <a:latin typeface="Georgia"/>
                <a:cs typeface="Georgia"/>
              </a:rPr>
              <a:t>devices  Include</a:t>
            </a:r>
            <a:endParaRPr sz="1900" dirty="0">
              <a:latin typeface="Georgia"/>
              <a:cs typeface="Georgia"/>
            </a:endParaRPr>
          </a:p>
          <a:p>
            <a:pPr marL="355600">
              <a:lnSpc>
                <a:spcPct val="100000"/>
              </a:lnSpc>
              <a:spcBef>
                <a:spcPts val="16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45" dirty="0">
                <a:solidFill>
                  <a:srgbClr val="595959"/>
                </a:solidFill>
                <a:latin typeface="Georgia"/>
                <a:cs typeface="Georgia"/>
              </a:rPr>
              <a:t>display</a:t>
            </a:r>
            <a:r>
              <a:rPr sz="1700" spc="15" dirty="0">
                <a:solidFill>
                  <a:srgbClr val="595959"/>
                </a:solidFill>
                <a:latin typeface="Georgia"/>
                <a:cs typeface="Georgia"/>
              </a:rPr>
              <a:t> </a:t>
            </a:r>
            <a:r>
              <a:rPr sz="1700" spc="-45" dirty="0">
                <a:solidFill>
                  <a:srgbClr val="595959"/>
                </a:solidFill>
                <a:latin typeface="Georgia"/>
                <a:cs typeface="Georgia"/>
              </a:rPr>
              <a:t>devices</a:t>
            </a:r>
            <a:endParaRPr sz="1700" dirty="0">
              <a:latin typeface="Georgia"/>
              <a:cs typeface="Georgia"/>
            </a:endParaRPr>
          </a:p>
          <a:p>
            <a:pPr marL="355600">
              <a:lnSpc>
                <a:spcPct val="100000"/>
              </a:lnSpc>
              <a:spcBef>
                <a:spcPts val="26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70" dirty="0">
                <a:solidFill>
                  <a:srgbClr val="595959"/>
                </a:solidFill>
                <a:latin typeface="Georgia"/>
                <a:cs typeface="Georgia"/>
              </a:rPr>
              <a:t>printers</a:t>
            </a:r>
            <a:endParaRPr sz="1700" dirty="0">
              <a:latin typeface="Georgia"/>
              <a:cs typeface="Georgia"/>
            </a:endParaRPr>
          </a:p>
          <a:p>
            <a:pPr marL="355600">
              <a:lnSpc>
                <a:spcPct val="100000"/>
              </a:lnSpc>
              <a:spcBef>
                <a:spcPts val="16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60" dirty="0">
                <a:solidFill>
                  <a:srgbClr val="595959"/>
                </a:solidFill>
                <a:latin typeface="Georgia"/>
                <a:cs typeface="Georgia"/>
              </a:rPr>
              <a:t>speakers</a:t>
            </a:r>
            <a:endParaRPr sz="1700" dirty="0">
              <a:latin typeface="Georgia"/>
              <a:cs typeface="Georgia"/>
            </a:endParaRPr>
          </a:p>
          <a:p>
            <a:pPr marL="355600">
              <a:lnSpc>
                <a:spcPct val="100000"/>
              </a:lnSpc>
              <a:spcBef>
                <a:spcPts val="16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50" dirty="0">
                <a:solidFill>
                  <a:srgbClr val="595959"/>
                </a:solidFill>
                <a:latin typeface="Georgia"/>
                <a:cs typeface="Georgia"/>
              </a:rPr>
              <a:t>headphones</a:t>
            </a:r>
            <a:endParaRPr sz="1700" dirty="0">
              <a:latin typeface="Georgia"/>
              <a:cs typeface="Georgia"/>
            </a:endParaRPr>
          </a:p>
          <a:p>
            <a:pPr marL="355600">
              <a:lnSpc>
                <a:spcPct val="100000"/>
              </a:lnSpc>
              <a:spcBef>
                <a:spcPts val="26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45" dirty="0">
                <a:solidFill>
                  <a:srgbClr val="595959"/>
                </a:solidFill>
                <a:latin typeface="Georgia"/>
                <a:cs typeface="Georgia"/>
              </a:rPr>
              <a:t>data</a:t>
            </a:r>
            <a:r>
              <a:rPr sz="1700" spc="15" dirty="0">
                <a:solidFill>
                  <a:srgbClr val="595959"/>
                </a:solidFill>
                <a:latin typeface="Georgia"/>
                <a:cs typeface="Georgia"/>
              </a:rPr>
              <a:t> </a:t>
            </a:r>
            <a:r>
              <a:rPr sz="1700" spc="-55" dirty="0">
                <a:solidFill>
                  <a:srgbClr val="595959"/>
                </a:solidFill>
                <a:latin typeface="Georgia"/>
                <a:cs typeface="Georgia"/>
              </a:rPr>
              <a:t>projectors</a:t>
            </a:r>
            <a:endParaRPr sz="1700" dirty="0">
              <a:latin typeface="Georgia"/>
              <a:cs typeface="Georgia"/>
            </a:endParaRPr>
          </a:p>
          <a:p>
            <a:pPr marL="355600">
              <a:lnSpc>
                <a:spcPct val="100000"/>
              </a:lnSpc>
              <a:spcBef>
                <a:spcPts val="16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55" dirty="0">
                <a:solidFill>
                  <a:srgbClr val="595959"/>
                </a:solidFill>
                <a:latin typeface="Georgia"/>
                <a:cs typeface="Georgia"/>
              </a:rPr>
              <a:t>Interactive </a:t>
            </a:r>
            <a:r>
              <a:rPr sz="1700" spc="-35" dirty="0">
                <a:solidFill>
                  <a:srgbClr val="595959"/>
                </a:solidFill>
                <a:latin typeface="Georgia"/>
                <a:cs typeface="Georgia"/>
              </a:rPr>
              <a:t>white</a:t>
            </a:r>
            <a:r>
              <a:rPr sz="1700" spc="90" dirty="0">
                <a:solidFill>
                  <a:srgbClr val="595959"/>
                </a:solidFill>
                <a:latin typeface="Georgia"/>
                <a:cs typeface="Georgia"/>
              </a:rPr>
              <a:t> </a:t>
            </a:r>
            <a:r>
              <a:rPr sz="1700" spc="-60" dirty="0">
                <a:solidFill>
                  <a:srgbClr val="595959"/>
                </a:solidFill>
                <a:latin typeface="Georgia"/>
                <a:cs typeface="Georgia"/>
              </a:rPr>
              <a:t>boards</a:t>
            </a:r>
            <a:endParaRPr sz="1700" dirty="0">
              <a:latin typeface="Georgia"/>
              <a:cs typeface="Georgia"/>
            </a:endParaRPr>
          </a:p>
          <a:p>
            <a:pPr marL="355600">
              <a:lnSpc>
                <a:spcPct val="100000"/>
              </a:lnSpc>
              <a:spcBef>
                <a:spcPts val="160"/>
              </a:spcBef>
              <a:tabLst>
                <a:tab pos="691515" algn="l"/>
              </a:tabLst>
            </a:pPr>
            <a:r>
              <a:rPr sz="1500" spc="1220" dirty="0">
                <a:solidFill>
                  <a:srgbClr val="C1F944"/>
                </a:solidFill>
                <a:latin typeface="Wingdings"/>
                <a:cs typeface="Wingdings"/>
              </a:rPr>
              <a:t></a:t>
            </a:r>
            <a:r>
              <a:rPr sz="1500" spc="1220" dirty="0">
                <a:solidFill>
                  <a:srgbClr val="C1F944"/>
                </a:solidFill>
                <a:latin typeface="Times New Roman"/>
                <a:cs typeface="Times New Roman"/>
              </a:rPr>
              <a:t>	</a:t>
            </a:r>
            <a:r>
              <a:rPr sz="1700" spc="-50" dirty="0">
                <a:solidFill>
                  <a:srgbClr val="595959"/>
                </a:solidFill>
                <a:latin typeface="Georgia"/>
                <a:cs typeface="Georgia"/>
              </a:rPr>
              <a:t>force-feedback </a:t>
            </a:r>
            <a:r>
              <a:rPr sz="1700" spc="-45" dirty="0">
                <a:solidFill>
                  <a:srgbClr val="595959"/>
                </a:solidFill>
                <a:latin typeface="Georgia"/>
                <a:cs typeface="Georgia"/>
              </a:rPr>
              <a:t>game</a:t>
            </a:r>
            <a:r>
              <a:rPr sz="1700" spc="85" dirty="0">
                <a:solidFill>
                  <a:srgbClr val="595959"/>
                </a:solidFill>
                <a:latin typeface="Georgia"/>
                <a:cs typeface="Georgia"/>
              </a:rPr>
              <a:t> </a:t>
            </a:r>
            <a:r>
              <a:rPr sz="1700" spc="-50" dirty="0">
                <a:solidFill>
                  <a:srgbClr val="595959"/>
                </a:solidFill>
                <a:latin typeface="Georgia"/>
                <a:cs typeface="Georgia"/>
              </a:rPr>
              <a:t>controllers</a:t>
            </a:r>
            <a:endParaRPr sz="1700" dirty="0">
              <a:latin typeface="Georgia"/>
              <a:cs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9333" y="416268"/>
            <a:ext cx="7331075" cy="520655"/>
          </a:xfrm>
          <a:prstGeom prst="rect">
            <a:avLst/>
          </a:prstGeom>
        </p:spPr>
        <p:txBody>
          <a:bodyPr vert="horz" wrap="square" lIns="0" tIns="33020" rIns="0" bIns="0" rtlCol="0">
            <a:spAutoFit/>
          </a:bodyPr>
          <a:lstStyle/>
          <a:p>
            <a:pPr marL="742950" marR="5080" indent="-730250" algn="ctr">
              <a:lnSpc>
                <a:spcPts val="3800"/>
              </a:lnSpc>
              <a:spcBef>
                <a:spcPts val="260"/>
              </a:spcBef>
            </a:pPr>
            <a:r>
              <a:rPr lang="en-US" sz="3200" spc="-5" dirty="0"/>
              <a:t>Input - Output Interface</a:t>
            </a:r>
            <a:endParaRPr sz="3200" dirty="0"/>
          </a:p>
        </p:txBody>
      </p:sp>
      <p:sp>
        <p:nvSpPr>
          <p:cNvPr id="3" name="object 3"/>
          <p:cNvSpPr txBox="1"/>
          <p:nvPr/>
        </p:nvSpPr>
        <p:spPr>
          <a:xfrm>
            <a:off x="906462" y="2187058"/>
            <a:ext cx="7331075" cy="2483884"/>
          </a:xfrm>
          <a:prstGeom prst="rect">
            <a:avLst/>
          </a:prstGeom>
        </p:spPr>
        <p:txBody>
          <a:bodyPr vert="horz" wrap="square" lIns="0" tIns="27939" rIns="0" bIns="0" rtlCol="0">
            <a:spAutoFit/>
          </a:bodyPr>
          <a:lstStyle/>
          <a:p>
            <a:pPr marL="355600" marR="5080" indent="-342900">
              <a:lnSpc>
                <a:spcPts val="3100"/>
              </a:lnSpc>
              <a:spcBef>
                <a:spcPts val="219"/>
              </a:spcBef>
              <a:tabLst>
                <a:tab pos="354965" algn="l"/>
              </a:tabLst>
            </a:pPr>
            <a:r>
              <a:rPr lang="en-US" sz="1400" dirty="0">
                <a:latin typeface="Georgia"/>
                <a:cs typeface="Georgia"/>
              </a:rPr>
              <a:t>Input Output Interface provides a method for transferring information between internal</a:t>
            </a:r>
          </a:p>
          <a:p>
            <a:pPr marL="355600" marR="5080" indent="-342900">
              <a:lnSpc>
                <a:spcPts val="3100"/>
              </a:lnSpc>
              <a:spcBef>
                <a:spcPts val="219"/>
              </a:spcBef>
              <a:tabLst>
                <a:tab pos="354965" algn="l"/>
              </a:tabLst>
            </a:pPr>
            <a:r>
              <a:rPr lang="en-US" sz="1400" dirty="0">
                <a:latin typeface="Georgia"/>
                <a:cs typeface="Georgia"/>
              </a:rPr>
              <a:t>storage and external I/O devices.</a:t>
            </a:r>
          </a:p>
          <a:p>
            <a:pPr marL="355600" marR="5080" indent="-342900">
              <a:lnSpc>
                <a:spcPts val="3100"/>
              </a:lnSpc>
              <a:spcBef>
                <a:spcPts val="219"/>
              </a:spcBef>
              <a:tabLst>
                <a:tab pos="354965" algn="l"/>
              </a:tabLst>
            </a:pPr>
            <a:r>
              <a:rPr lang="en-US" sz="1400" dirty="0">
                <a:latin typeface="Georgia"/>
                <a:cs typeface="Georgia"/>
              </a:rPr>
              <a:t>Peripherals connected to a computer need special communication links for interfacing them</a:t>
            </a:r>
          </a:p>
          <a:p>
            <a:pPr marL="355600" marR="5080" indent="-342900">
              <a:lnSpc>
                <a:spcPts val="3100"/>
              </a:lnSpc>
              <a:spcBef>
                <a:spcPts val="219"/>
              </a:spcBef>
              <a:tabLst>
                <a:tab pos="354965" algn="l"/>
              </a:tabLst>
            </a:pPr>
            <a:r>
              <a:rPr lang="en-US" sz="1400" dirty="0">
                <a:latin typeface="Georgia"/>
                <a:cs typeface="Georgia"/>
              </a:rPr>
              <a:t>with the central processing unit.</a:t>
            </a:r>
          </a:p>
          <a:p>
            <a:pPr marL="355600" marR="5080" indent="-342900">
              <a:lnSpc>
                <a:spcPts val="3100"/>
              </a:lnSpc>
              <a:spcBef>
                <a:spcPts val="219"/>
              </a:spcBef>
              <a:tabLst>
                <a:tab pos="354965" algn="l"/>
              </a:tabLst>
            </a:pPr>
            <a:r>
              <a:rPr lang="en-US" sz="1400" dirty="0">
                <a:latin typeface="Georgia"/>
                <a:cs typeface="Georgia"/>
              </a:rPr>
              <a:t>The purpose of communication link is to resolve the differences that exist between the</a:t>
            </a:r>
          </a:p>
          <a:p>
            <a:pPr marL="355600" marR="5080" indent="-342900">
              <a:lnSpc>
                <a:spcPts val="3100"/>
              </a:lnSpc>
              <a:spcBef>
                <a:spcPts val="219"/>
              </a:spcBef>
              <a:tabLst>
                <a:tab pos="354965" algn="l"/>
              </a:tabLst>
            </a:pPr>
            <a:r>
              <a:rPr lang="en-US" sz="1400" dirty="0">
                <a:latin typeface="Georgia"/>
                <a:cs typeface="Georgia"/>
              </a:rPr>
              <a:t>central computer and each peripheral.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FFB96-9CC5-3624-1C73-533B3E669D0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C4357AF-89D4-0BE1-2418-4E7378BCA55F}"/>
              </a:ext>
            </a:extLst>
          </p:cNvPr>
          <p:cNvSpPr txBox="1">
            <a:spLocks noGrp="1"/>
          </p:cNvSpPr>
          <p:nvPr>
            <p:ph type="title"/>
          </p:nvPr>
        </p:nvSpPr>
        <p:spPr>
          <a:xfrm>
            <a:off x="909333" y="416268"/>
            <a:ext cx="7331075" cy="520655"/>
          </a:xfrm>
          <a:prstGeom prst="rect">
            <a:avLst/>
          </a:prstGeom>
        </p:spPr>
        <p:txBody>
          <a:bodyPr vert="horz" wrap="square" lIns="0" tIns="33020" rIns="0" bIns="0" rtlCol="0">
            <a:spAutoFit/>
          </a:bodyPr>
          <a:lstStyle/>
          <a:p>
            <a:pPr marL="742950" marR="5080" indent="-730250" algn="ctr">
              <a:lnSpc>
                <a:spcPts val="3800"/>
              </a:lnSpc>
              <a:spcBef>
                <a:spcPts val="260"/>
              </a:spcBef>
            </a:pPr>
            <a:r>
              <a:rPr lang="en-US" sz="3200" spc="-5" dirty="0"/>
              <a:t>Input - Output Interface</a:t>
            </a:r>
            <a:endParaRPr sz="3200" dirty="0"/>
          </a:p>
        </p:txBody>
      </p:sp>
      <p:sp>
        <p:nvSpPr>
          <p:cNvPr id="3" name="object 3">
            <a:extLst>
              <a:ext uri="{FF2B5EF4-FFF2-40B4-BE49-F238E27FC236}">
                <a16:creationId xmlns:a16="http://schemas.microsoft.com/office/drawing/2014/main" id="{861B1771-BB9A-D5CE-831E-BB781978B2A8}"/>
              </a:ext>
            </a:extLst>
          </p:cNvPr>
          <p:cNvSpPr txBox="1"/>
          <p:nvPr/>
        </p:nvSpPr>
        <p:spPr>
          <a:xfrm>
            <a:off x="969644" y="1676400"/>
            <a:ext cx="7331075" cy="4599848"/>
          </a:xfrm>
          <a:prstGeom prst="rect">
            <a:avLst/>
          </a:prstGeom>
        </p:spPr>
        <p:txBody>
          <a:bodyPr vert="horz" wrap="square" lIns="0" tIns="27939" rIns="0" bIns="0" rtlCol="0">
            <a:spAutoFit/>
          </a:bodyPr>
          <a:lstStyle/>
          <a:p>
            <a:pPr marL="355600" marR="5080" indent="-342900">
              <a:lnSpc>
                <a:spcPts val="3100"/>
              </a:lnSpc>
              <a:spcBef>
                <a:spcPts val="219"/>
              </a:spcBef>
              <a:tabLst>
                <a:tab pos="354965" algn="l"/>
              </a:tabLst>
            </a:pPr>
            <a:r>
              <a:rPr lang="en-US" sz="1400" dirty="0">
                <a:latin typeface="Georgia"/>
                <a:cs typeface="Georgia"/>
              </a:rPr>
              <a:t>The Major Differences are:-</a:t>
            </a:r>
          </a:p>
          <a:p>
            <a:pPr marL="355600" marR="5080" indent="-342900">
              <a:lnSpc>
                <a:spcPts val="3100"/>
              </a:lnSpc>
              <a:spcBef>
                <a:spcPts val="219"/>
              </a:spcBef>
              <a:tabLst>
                <a:tab pos="354965" algn="l"/>
              </a:tabLst>
            </a:pPr>
            <a:r>
              <a:rPr lang="en-US" sz="1400" dirty="0">
                <a:latin typeface="Georgia"/>
                <a:cs typeface="Georgia"/>
              </a:rPr>
              <a:t>1. Peripherals are </a:t>
            </a:r>
            <a:r>
              <a:rPr lang="en-US" sz="1400" dirty="0" err="1">
                <a:latin typeface="Georgia"/>
                <a:cs typeface="Georgia"/>
              </a:rPr>
              <a:t>electromechnical</a:t>
            </a:r>
            <a:r>
              <a:rPr lang="en-US" sz="1400" dirty="0">
                <a:latin typeface="Georgia"/>
                <a:cs typeface="Georgia"/>
              </a:rPr>
              <a:t> and electromagnetic devices and CPU and</a:t>
            </a:r>
          </a:p>
          <a:p>
            <a:pPr marL="355600" marR="5080" indent="-342900">
              <a:lnSpc>
                <a:spcPts val="3100"/>
              </a:lnSpc>
              <a:spcBef>
                <a:spcPts val="219"/>
              </a:spcBef>
              <a:tabLst>
                <a:tab pos="354965" algn="l"/>
              </a:tabLst>
            </a:pPr>
            <a:r>
              <a:rPr lang="en-US" sz="1400" dirty="0">
                <a:latin typeface="Georgia"/>
                <a:cs typeface="Georgia"/>
              </a:rPr>
              <a:t>memory are electronic devices. Therefore, a conversion of signal values may be</a:t>
            </a:r>
          </a:p>
          <a:p>
            <a:pPr marL="355600" marR="5080" indent="-342900">
              <a:lnSpc>
                <a:spcPts val="3100"/>
              </a:lnSpc>
              <a:spcBef>
                <a:spcPts val="219"/>
              </a:spcBef>
              <a:tabLst>
                <a:tab pos="354965" algn="l"/>
              </a:tabLst>
            </a:pPr>
            <a:r>
              <a:rPr lang="en-US" sz="1400" dirty="0">
                <a:latin typeface="Georgia"/>
                <a:cs typeface="Georgia"/>
              </a:rPr>
              <a:t>needed.</a:t>
            </a:r>
          </a:p>
          <a:p>
            <a:pPr marL="355600" marR="5080" indent="-342900">
              <a:lnSpc>
                <a:spcPts val="3100"/>
              </a:lnSpc>
              <a:spcBef>
                <a:spcPts val="219"/>
              </a:spcBef>
              <a:tabLst>
                <a:tab pos="354965" algn="l"/>
              </a:tabLst>
            </a:pPr>
            <a:r>
              <a:rPr lang="en-US" sz="1400" dirty="0">
                <a:latin typeface="Georgia"/>
                <a:cs typeface="Georgia"/>
              </a:rPr>
              <a:t>2. The data transfer rate of peripherals is usually slower than the transfer rate of CPU</a:t>
            </a:r>
          </a:p>
          <a:p>
            <a:pPr marL="355600" marR="5080" indent="-342900">
              <a:lnSpc>
                <a:spcPts val="3100"/>
              </a:lnSpc>
              <a:spcBef>
                <a:spcPts val="219"/>
              </a:spcBef>
              <a:tabLst>
                <a:tab pos="354965" algn="l"/>
              </a:tabLst>
            </a:pPr>
            <a:r>
              <a:rPr lang="en-US" sz="1400" dirty="0">
                <a:latin typeface="Georgia"/>
                <a:cs typeface="Georgia"/>
              </a:rPr>
              <a:t>and consequently, a synchronization mechanism may be needed.</a:t>
            </a:r>
          </a:p>
          <a:p>
            <a:pPr marL="355600" marR="5080" indent="-342900">
              <a:lnSpc>
                <a:spcPts val="3100"/>
              </a:lnSpc>
              <a:spcBef>
                <a:spcPts val="219"/>
              </a:spcBef>
              <a:tabLst>
                <a:tab pos="354965" algn="l"/>
              </a:tabLst>
            </a:pPr>
            <a:r>
              <a:rPr lang="en-US" sz="1400" dirty="0">
                <a:latin typeface="Georgia"/>
                <a:cs typeface="Georgia"/>
              </a:rPr>
              <a:t>3. Data codes and formats in the peripherals differ from the word format in the CPU and</a:t>
            </a:r>
          </a:p>
          <a:p>
            <a:pPr marL="355600" marR="5080" indent="-342900">
              <a:lnSpc>
                <a:spcPts val="3100"/>
              </a:lnSpc>
              <a:spcBef>
                <a:spcPts val="219"/>
              </a:spcBef>
              <a:tabLst>
                <a:tab pos="354965" algn="l"/>
              </a:tabLst>
            </a:pPr>
            <a:r>
              <a:rPr lang="en-US" sz="1400" dirty="0">
                <a:latin typeface="Georgia"/>
                <a:cs typeface="Georgia"/>
              </a:rPr>
              <a:t>memory.</a:t>
            </a:r>
          </a:p>
          <a:p>
            <a:pPr marL="355600" marR="5080" indent="-342900">
              <a:lnSpc>
                <a:spcPts val="3100"/>
              </a:lnSpc>
              <a:spcBef>
                <a:spcPts val="219"/>
              </a:spcBef>
              <a:tabLst>
                <a:tab pos="354965" algn="l"/>
              </a:tabLst>
            </a:pPr>
            <a:r>
              <a:rPr lang="en-US" sz="1400" dirty="0">
                <a:latin typeface="Georgia"/>
                <a:cs typeface="Georgia"/>
              </a:rPr>
              <a:t>4. The operating modes of peripherals are different from each other and must be</a:t>
            </a:r>
          </a:p>
          <a:p>
            <a:pPr marL="355600" marR="5080" indent="-342900">
              <a:lnSpc>
                <a:spcPts val="3100"/>
              </a:lnSpc>
              <a:spcBef>
                <a:spcPts val="219"/>
              </a:spcBef>
              <a:tabLst>
                <a:tab pos="354965" algn="l"/>
              </a:tabLst>
            </a:pPr>
            <a:r>
              <a:rPr lang="en-US" sz="1400" dirty="0">
                <a:latin typeface="Georgia"/>
                <a:cs typeface="Georgia"/>
              </a:rPr>
              <a:t>controlled so as not to disturb the operation of other peripherals connected to the</a:t>
            </a:r>
          </a:p>
          <a:p>
            <a:pPr marL="355600" marR="5080" indent="-342900">
              <a:lnSpc>
                <a:spcPts val="3100"/>
              </a:lnSpc>
              <a:spcBef>
                <a:spcPts val="219"/>
              </a:spcBef>
              <a:tabLst>
                <a:tab pos="354965" algn="l"/>
              </a:tabLst>
            </a:pPr>
            <a:r>
              <a:rPr lang="en-US" sz="1400" dirty="0">
                <a:latin typeface="Georgia"/>
                <a:cs typeface="Georgia"/>
              </a:rPr>
              <a:t>CPU</a:t>
            </a:r>
          </a:p>
        </p:txBody>
      </p:sp>
    </p:spTree>
    <p:extLst>
      <p:ext uri="{BB962C8B-B14F-4D97-AF65-F5344CB8AC3E}">
        <p14:creationId xmlns:p14="http://schemas.microsoft.com/office/powerpoint/2010/main" val="2441728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20AEE-CE9F-77D6-7653-FC91CD8B8A1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B49DC2D-C9E9-5509-C9C4-A03D9BE31589}"/>
              </a:ext>
            </a:extLst>
          </p:cNvPr>
          <p:cNvSpPr txBox="1">
            <a:spLocks noGrp="1"/>
          </p:cNvSpPr>
          <p:nvPr>
            <p:ph type="title"/>
          </p:nvPr>
        </p:nvSpPr>
        <p:spPr>
          <a:xfrm>
            <a:off x="909333" y="416268"/>
            <a:ext cx="7331075" cy="520655"/>
          </a:xfrm>
          <a:prstGeom prst="rect">
            <a:avLst/>
          </a:prstGeom>
        </p:spPr>
        <p:txBody>
          <a:bodyPr vert="horz" wrap="square" lIns="0" tIns="33020" rIns="0" bIns="0" rtlCol="0">
            <a:spAutoFit/>
          </a:bodyPr>
          <a:lstStyle/>
          <a:p>
            <a:pPr marL="742950" marR="5080" indent="-730250" algn="ctr">
              <a:lnSpc>
                <a:spcPts val="3800"/>
              </a:lnSpc>
              <a:spcBef>
                <a:spcPts val="260"/>
              </a:spcBef>
            </a:pPr>
            <a:r>
              <a:rPr lang="en-US" sz="3200" spc="-5" dirty="0"/>
              <a:t>Input - Output Interface</a:t>
            </a:r>
            <a:endParaRPr sz="3200" dirty="0"/>
          </a:p>
        </p:txBody>
      </p:sp>
      <p:sp>
        <p:nvSpPr>
          <p:cNvPr id="3" name="object 3">
            <a:extLst>
              <a:ext uri="{FF2B5EF4-FFF2-40B4-BE49-F238E27FC236}">
                <a16:creationId xmlns:a16="http://schemas.microsoft.com/office/drawing/2014/main" id="{E87BEAA1-DF4D-1EE6-B78B-BDBD2EF76D41}"/>
              </a:ext>
            </a:extLst>
          </p:cNvPr>
          <p:cNvSpPr txBox="1"/>
          <p:nvPr/>
        </p:nvSpPr>
        <p:spPr>
          <a:xfrm>
            <a:off x="969644" y="1676400"/>
            <a:ext cx="7331075" cy="4599848"/>
          </a:xfrm>
          <a:prstGeom prst="rect">
            <a:avLst/>
          </a:prstGeom>
        </p:spPr>
        <p:txBody>
          <a:bodyPr vert="horz" wrap="square" lIns="0" tIns="27939" rIns="0" bIns="0" rtlCol="0">
            <a:spAutoFit/>
          </a:bodyPr>
          <a:lstStyle/>
          <a:p>
            <a:pPr marL="355600" marR="5080" indent="-342900">
              <a:lnSpc>
                <a:spcPts val="3100"/>
              </a:lnSpc>
              <a:spcBef>
                <a:spcPts val="219"/>
              </a:spcBef>
              <a:tabLst>
                <a:tab pos="354965" algn="l"/>
              </a:tabLst>
            </a:pPr>
            <a:r>
              <a:rPr lang="en-US" sz="1400" dirty="0">
                <a:latin typeface="Georgia"/>
                <a:cs typeface="Georgia"/>
              </a:rPr>
              <a:t>The Major Differences are:-</a:t>
            </a:r>
          </a:p>
          <a:p>
            <a:pPr marL="355600" marR="5080" indent="-342900">
              <a:lnSpc>
                <a:spcPts val="3100"/>
              </a:lnSpc>
              <a:spcBef>
                <a:spcPts val="219"/>
              </a:spcBef>
              <a:tabLst>
                <a:tab pos="354965" algn="l"/>
              </a:tabLst>
            </a:pPr>
            <a:r>
              <a:rPr lang="en-US" sz="1400" dirty="0">
                <a:latin typeface="Georgia"/>
                <a:cs typeface="Georgia"/>
              </a:rPr>
              <a:t>1. Peripherals are </a:t>
            </a:r>
            <a:r>
              <a:rPr lang="en-US" sz="1400" dirty="0" err="1">
                <a:latin typeface="Georgia"/>
                <a:cs typeface="Georgia"/>
              </a:rPr>
              <a:t>electromechnical</a:t>
            </a:r>
            <a:r>
              <a:rPr lang="en-US" sz="1400" dirty="0">
                <a:latin typeface="Georgia"/>
                <a:cs typeface="Georgia"/>
              </a:rPr>
              <a:t> and electromagnetic devices and CPU and</a:t>
            </a:r>
          </a:p>
          <a:p>
            <a:pPr marL="355600" marR="5080" indent="-342900">
              <a:lnSpc>
                <a:spcPts val="3100"/>
              </a:lnSpc>
              <a:spcBef>
                <a:spcPts val="219"/>
              </a:spcBef>
              <a:tabLst>
                <a:tab pos="354965" algn="l"/>
              </a:tabLst>
            </a:pPr>
            <a:r>
              <a:rPr lang="en-US" sz="1400" dirty="0">
                <a:latin typeface="Georgia"/>
                <a:cs typeface="Georgia"/>
              </a:rPr>
              <a:t>memory are electronic devices. Therefore, a conversion of signal values may be</a:t>
            </a:r>
          </a:p>
          <a:p>
            <a:pPr marL="355600" marR="5080" indent="-342900">
              <a:lnSpc>
                <a:spcPts val="3100"/>
              </a:lnSpc>
              <a:spcBef>
                <a:spcPts val="219"/>
              </a:spcBef>
              <a:tabLst>
                <a:tab pos="354965" algn="l"/>
              </a:tabLst>
            </a:pPr>
            <a:r>
              <a:rPr lang="en-US" sz="1400" dirty="0">
                <a:latin typeface="Georgia"/>
                <a:cs typeface="Georgia"/>
              </a:rPr>
              <a:t>needed.</a:t>
            </a:r>
          </a:p>
          <a:p>
            <a:pPr marL="355600" marR="5080" indent="-342900">
              <a:lnSpc>
                <a:spcPts val="3100"/>
              </a:lnSpc>
              <a:spcBef>
                <a:spcPts val="219"/>
              </a:spcBef>
              <a:tabLst>
                <a:tab pos="354965" algn="l"/>
              </a:tabLst>
            </a:pPr>
            <a:r>
              <a:rPr lang="en-US" sz="1400" dirty="0">
                <a:latin typeface="Georgia"/>
                <a:cs typeface="Georgia"/>
              </a:rPr>
              <a:t>2. The data transfer rate of peripherals is usually slower than the transfer rate of CPU</a:t>
            </a:r>
          </a:p>
          <a:p>
            <a:pPr marL="355600" marR="5080" indent="-342900">
              <a:lnSpc>
                <a:spcPts val="3100"/>
              </a:lnSpc>
              <a:spcBef>
                <a:spcPts val="219"/>
              </a:spcBef>
              <a:tabLst>
                <a:tab pos="354965" algn="l"/>
              </a:tabLst>
            </a:pPr>
            <a:r>
              <a:rPr lang="en-US" sz="1400" dirty="0">
                <a:latin typeface="Georgia"/>
                <a:cs typeface="Georgia"/>
              </a:rPr>
              <a:t>and consequently, a synchronization mechanism may be needed.</a:t>
            </a:r>
          </a:p>
          <a:p>
            <a:pPr marL="355600" marR="5080" indent="-342900">
              <a:lnSpc>
                <a:spcPts val="3100"/>
              </a:lnSpc>
              <a:spcBef>
                <a:spcPts val="219"/>
              </a:spcBef>
              <a:tabLst>
                <a:tab pos="354965" algn="l"/>
              </a:tabLst>
            </a:pPr>
            <a:r>
              <a:rPr lang="en-US" sz="1400" dirty="0">
                <a:latin typeface="Georgia"/>
                <a:cs typeface="Georgia"/>
              </a:rPr>
              <a:t>3. Data codes and formats in the peripherals differ from the word format in the CPU and</a:t>
            </a:r>
          </a:p>
          <a:p>
            <a:pPr marL="355600" marR="5080" indent="-342900">
              <a:lnSpc>
                <a:spcPts val="3100"/>
              </a:lnSpc>
              <a:spcBef>
                <a:spcPts val="219"/>
              </a:spcBef>
              <a:tabLst>
                <a:tab pos="354965" algn="l"/>
              </a:tabLst>
            </a:pPr>
            <a:r>
              <a:rPr lang="en-US" sz="1400" dirty="0">
                <a:latin typeface="Georgia"/>
                <a:cs typeface="Georgia"/>
              </a:rPr>
              <a:t>memory.</a:t>
            </a:r>
          </a:p>
          <a:p>
            <a:pPr marL="355600" marR="5080" indent="-342900">
              <a:lnSpc>
                <a:spcPts val="3100"/>
              </a:lnSpc>
              <a:spcBef>
                <a:spcPts val="219"/>
              </a:spcBef>
              <a:tabLst>
                <a:tab pos="354965" algn="l"/>
              </a:tabLst>
            </a:pPr>
            <a:r>
              <a:rPr lang="en-US" sz="1400" dirty="0">
                <a:latin typeface="Georgia"/>
                <a:cs typeface="Georgia"/>
              </a:rPr>
              <a:t>4. The operating modes of peripherals are different from each other and must be</a:t>
            </a:r>
          </a:p>
          <a:p>
            <a:pPr marL="355600" marR="5080" indent="-342900">
              <a:lnSpc>
                <a:spcPts val="3100"/>
              </a:lnSpc>
              <a:spcBef>
                <a:spcPts val="219"/>
              </a:spcBef>
              <a:tabLst>
                <a:tab pos="354965" algn="l"/>
              </a:tabLst>
            </a:pPr>
            <a:r>
              <a:rPr lang="en-US" sz="1400" dirty="0">
                <a:latin typeface="Georgia"/>
                <a:cs typeface="Georgia"/>
              </a:rPr>
              <a:t>controlled so as not to disturb the operation of other peripherals connected to the</a:t>
            </a:r>
          </a:p>
          <a:p>
            <a:pPr marL="355600" marR="5080" indent="-342900">
              <a:lnSpc>
                <a:spcPts val="3100"/>
              </a:lnSpc>
              <a:spcBef>
                <a:spcPts val="219"/>
              </a:spcBef>
              <a:tabLst>
                <a:tab pos="354965" algn="l"/>
              </a:tabLst>
            </a:pPr>
            <a:r>
              <a:rPr lang="en-US" sz="1400" dirty="0">
                <a:latin typeface="Georgia"/>
                <a:cs typeface="Georgia"/>
              </a:rPr>
              <a:t>CPU</a:t>
            </a:r>
          </a:p>
        </p:txBody>
      </p:sp>
    </p:spTree>
    <p:extLst>
      <p:ext uri="{BB962C8B-B14F-4D97-AF65-F5344CB8AC3E}">
        <p14:creationId xmlns:p14="http://schemas.microsoft.com/office/powerpoint/2010/main" val="3030834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9220" rIns="0" bIns="0" rtlCol="0">
            <a:spAutoFit/>
          </a:bodyPr>
          <a:lstStyle/>
          <a:p>
            <a:pPr marL="439420" marR="5080" indent="132715">
              <a:lnSpc>
                <a:spcPts val="4300"/>
              </a:lnSpc>
              <a:spcBef>
                <a:spcPts val="260"/>
              </a:spcBef>
            </a:pPr>
            <a:r>
              <a:rPr spc="-5" dirty="0"/>
              <a:t>Communication between  I/O devices and the</a:t>
            </a:r>
            <a:r>
              <a:rPr spc="-105" dirty="0"/>
              <a:t> </a:t>
            </a:r>
            <a:r>
              <a:rPr spc="-5" dirty="0"/>
              <a:t>OS</a:t>
            </a:r>
          </a:p>
        </p:txBody>
      </p:sp>
      <p:sp>
        <p:nvSpPr>
          <p:cNvPr id="3" name="object 3"/>
          <p:cNvSpPr txBox="1"/>
          <p:nvPr/>
        </p:nvSpPr>
        <p:spPr>
          <a:xfrm>
            <a:off x="818514" y="2736276"/>
            <a:ext cx="7152005" cy="2255105"/>
          </a:xfrm>
          <a:prstGeom prst="rect">
            <a:avLst/>
          </a:prstGeom>
        </p:spPr>
        <p:txBody>
          <a:bodyPr vert="horz" wrap="square" lIns="0" tIns="53975" rIns="0" bIns="0" rtlCol="0">
            <a:spAutoFit/>
          </a:bodyPr>
          <a:lstStyle/>
          <a:p>
            <a:pPr marL="12700" algn="just">
              <a:lnSpc>
                <a:spcPct val="100000"/>
              </a:lnSpc>
              <a:spcBef>
                <a:spcPts val="425"/>
              </a:spcBef>
            </a:pPr>
            <a:r>
              <a:rPr lang="en-US" sz="1900" dirty="0">
                <a:latin typeface="Georgia"/>
                <a:cs typeface="Georgia"/>
              </a:rPr>
              <a:t>To Resolve these differences, computer systems include special hardware components between the CPU and Peripherals to supervises and synchronizes all input and out transfers</a:t>
            </a:r>
          </a:p>
          <a:p>
            <a:pPr marL="12700" algn="just">
              <a:lnSpc>
                <a:spcPct val="100000"/>
              </a:lnSpc>
              <a:spcBef>
                <a:spcPts val="425"/>
              </a:spcBef>
            </a:pPr>
            <a:r>
              <a:rPr lang="en-US" sz="1900" dirty="0">
                <a:latin typeface="Georgia"/>
                <a:cs typeface="Georgia"/>
              </a:rPr>
              <a:t> </a:t>
            </a:r>
          </a:p>
          <a:p>
            <a:pPr marL="12700" algn="just">
              <a:lnSpc>
                <a:spcPct val="100000"/>
              </a:lnSpc>
              <a:spcBef>
                <a:spcPts val="425"/>
              </a:spcBef>
            </a:pPr>
            <a:r>
              <a:rPr lang="en-US" sz="1900" dirty="0">
                <a:latin typeface="Georgia"/>
                <a:cs typeface="Georgia"/>
              </a:rPr>
              <a:t>These components are called Interface Units because they interface between the</a:t>
            </a:r>
          </a:p>
          <a:p>
            <a:pPr marL="12700" algn="just">
              <a:lnSpc>
                <a:spcPct val="100000"/>
              </a:lnSpc>
              <a:spcBef>
                <a:spcPts val="425"/>
              </a:spcBef>
            </a:pPr>
            <a:r>
              <a:rPr lang="en-US" sz="1900" dirty="0">
                <a:latin typeface="Georgia"/>
                <a:cs typeface="Georgia"/>
              </a:rPr>
              <a:t>processor bus and the peripheral devices.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1300</TotalTime>
  <Words>2477</Words>
  <Application>Microsoft Office PowerPoint</Application>
  <PresentationFormat>On-screen Show (4:3)</PresentationFormat>
  <Paragraphs>204</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Georgia</vt:lpstr>
      <vt:lpstr>Times New Roman</vt:lpstr>
      <vt:lpstr>Trebuchet MS</vt:lpstr>
      <vt:lpstr>Wingdings</vt:lpstr>
      <vt:lpstr>Wingdings 3</vt:lpstr>
      <vt:lpstr>Facet</vt:lpstr>
      <vt:lpstr>PowerPoint Presentation</vt:lpstr>
      <vt:lpstr>Overview</vt:lpstr>
      <vt:lpstr>Input devices</vt:lpstr>
      <vt:lpstr>Pointing Devices</vt:lpstr>
      <vt:lpstr>Output Devices</vt:lpstr>
      <vt:lpstr>Input - Output Interface</vt:lpstr>
      <vt:lpstr>Input - Output Interface</vt:lpstr>
      <vt:lpstr>Input - Output Interface</vt:lpstr>
      <vt:lpstr>Communication between  I/O devices and the OS</vt:lpstr>
      <vt:lpstr> I/O command</vt:lpstr>
      <vt:lpstr>Giving commands to  I/O devices</vt:lpstr>
      <vt:lpstr>Single Bus System</vt:lpstr>
      <vt:lpstr>Single Bus System</vt:lpstr>
      <vt:lpstr>Shared I/O system   </vt:lpstr>
      <vt:lpstr>Shared I/O system</vt:lpstr>
      <vt:lpstr>Memory Mapped I/O            compare to the shared I/O the memory mapped uses same control lines for the I/O and the processor and memory</vt:lpstr>
      <vt:lpstr> Memory-mapped I/O addressing</vt:lpstr>
      <vt:lpstr>Programmed I/O           In the programmed I/O the protocols has to be programmed in the form of routine that runs over the control of the CPU.                           </vt:lpstr>
      <vt:lpstr>Communication with the  Processor</vt:lpstr>
      <vt:lpstr>Transferring Data between  Device and Memory</vt:lpstr>
      <vt:lpstr>PowerPoint Presentation</vt:lpstr>
      <vt:lpstr>Basic I/O system example</vt:lpstr>
      <vt:lpstr>Computer Buses</vt:lpstr>
      <vt:lpstr>Bus Basics</vt:lpstr>
      <vt:lpstr> The processor-memory bus</vt:lpstr>
      <vt:lpstr>Bus Design: Things To Consider</vt:lpstr>
      <vt:lpstr>Bus Communication Protocol</vt:lpstr>
      <vt:lpstr> Asynchronous</vt:lpstr>
      <vt:lpstr>Strobe Signal </vt:lpstr>
      <vt:lpstr>Disadvantage of Strobe Signal :</vt:lpstr>
      <vt:lpstr>Handshaking</vt:lpstr>
      <vt:lpstr>Handshaking</vt:lpstr>
      <vt:lpstr>Handshaking</vt:lpstr>
      <vt:lpstr>Handshaking</vt:lpstr>
      <vt:lpstr>Asynchronous Serial Transmission:</vt:lpstr>
      <vt:lpstr>Asynchronous Serial Transmission:</vt:lpstr>
      <vt:lpstr>Asynchronous Serial Transmission: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Ismaila</dc:creator>
  <cp:lastModifiedBy>LENNIN OMAR CHICAIZA GUANOCHANGA</cp:lastModifiedBy>
  <cp:revision>8</cp:revision>
  <dcterms:created xsi:type="dcterms:W3CDTF">2021-05-27T07:59:21Z</dcterms:created>
  <dcterms:modified xsi:type="dcterms:W3CDTF">2024-02-14T14:11:54Z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2021-05-27T00:00:00Z</vt:filetime>
  </property>
</Properties>
</file>