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56" r:id="rId3"/>
    <p:sldId id="258" r:id="rId4"/>
    <p:sldId id="267" r:id="rId5"/>
    <p:sldId id="268" r:id="rId6"/>
    <p:sldId id="269" r:id="rId7"/>
    <p:sldId id="263" r:id="rId8"/>
    <p:sldId id="259" r:id="rId9"/>
    <p:sldId id="260" r:id="rId10"/>
    <p:sldId id="261" r:id="rId11"/>
    <p:sldId id="264" r:id="rId12"/>
    <p:sldId id="262" r:id="rId13"/>
    <p:sldId id="265" r:id="rId14"/>
    <p:sldId id="281" r:id="rId15"/>
    <p:sldId id="280" r:id="rId16"/>
    <p:sldId id="266" r:id="rId17"/>
    <p:sldId id="270" r:id="rId18"/>
    <p:sldId id="271" r:id="rId19"/>
    <p:sldId id="272" r:id="rId20"/>
    <p:sldId id="273" r:id="rId21"/>
    <p:sldId id="275" r:id="rId22"/>
    <p:sldId id="274" r:id="rId23"/>
    <p:sldId id="276" r:id="rId24"/>
    <p:sldId id="277" r:id="rId25"/>
    <p:sldId id="278" r:id="rId26"/>
    <p:sldId id="279"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7" d="100"/>
          <a:sy n="77" d="100"/>
        </p:scale>
        <p:origin x="39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C74E5-8B41-4892-B669-D76873EA1433}"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B7F9C-47DE-4CFA-83E6-D11334629015}" type="slidenum">
              <a:rPr lang="en-US" smtClean="0"/>
              <a:t>‹#›</a:t>
            </a:fld>
            <a:endParaRPr lang="en-US"/>
          </a:p>
        </p:txBody>
      </p:sp>
    </p:spTree>
    <p:extLst>
      <p:ext uri="{BB962C8B-B14F-4D97-AF65-F5344CB8AC3E}">
        <p14:creationId xmlns:p14="http://schemas.microsoft.com/office/powerpoint/2010/main" val="106469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B7F9C-47DE-4CFA-83E6-D11334629015}" type="slidenum">
              <a:rPr lang="en-US" smtClean="0"/>
              <a:t>2</a:t>
            </a:fld>
            <a:endParaRPr lang="en-US"/>
          </a:p>
        </p:txBody>
      </p:sp>
    </p:spTree>
    <p:extLst>
      <p:ext uri="{BB962C8B-B14F-4D97-AF65-F5344CB8AC3E}">
        <p14:creationId xmlns:p14="http://schemas.microsoft.com/office/powerpoint/2010/main" val="33450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3545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276307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25460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2732542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8060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1275939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2443513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295550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253475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D69127-0D5A-4113-991E-1E665CE903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23883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D69127-0D5A-4113-991E-1E665CE9038E}"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373523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69127-0D5A-4113-991E-1E665CE9038E}"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337685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D69127-0D5A-4113-991E-1E665CE9038E}"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80413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69127-0D5A-4113-991E-1E665CE9038E}"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77497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D69127-0D5A-4113-991E-1E665CE9038E}"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40403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D69127-0D5A-4113-991E-1E665CE9038E}"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20425-581B-4D58-89C3-8B9CF6469D9D}" type="slidenum">
              <a:rPr lang="en-US" smtClean="0"/>
              <a:t>‹#›</a:t>
            </a:fld>
            <a:endParaRPr lang="en-US"/>
          </a:p>
        </p:txBody>
      </p:sp>
    </p:spTree>
    <p:extLst>
      <p:ext uri="{BB962C8B-B14F-4D97-AF65-F5344CB8AC3E}">
        <p14:creationId xmlns:p14="http://schemas.microsoft.com/office/powerpoint/2010/main" val="418713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D69127-0D5A-4113-991E-1E665CE9038E}" type="datetimeFigureOut">
              <a:rPr lang="en-US" smtClean="0"/>
              <a:t>2/12/2024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E20425-581B-4D58-89C3-8B9CF6469D9D}" type="slidenum">
              <a:rPr lang="en-US" smtClean="0"/>
              <a:t>‹#›</a:t>
            </a:fld>
            <a:endParaRPr lang="en-US"/>
          </a:p>
        </p:txBody>
      </p:sp>
    </p:spTree>
    <p:extLst>
      <p:ext uri="{BB962C8B-B14F-4D97-AF65-F5344CB8AC3E}">
        <p14:creationId xmlns:p14="http://schemas.microsoft.com/office/powerpoint/2010/main" val="681039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7074" y="2900629"/>
            <a:ext cx="7594600" cy="635000"/>
          </a:xfrm>
          <a:prstGeom prst="rect">
            <a:avLst/>
          </a:prstGeom>
        </p:spPr>
        <p:txBody>
          <a:bodyPr vert="horz" wrap="square" lIns="0" tIns="12065" rIns="0" bIns="0" rtlCol="0">
            <a:spAutoFit/>
          </a:bodyPr>
          <a:lstStyle/>
          <a:p>
            <a:pPr marL="12700">
              <a:spcBef>
                <a:spcPts val="95"/>
              </a:spcBef>
            </a:pPr>
            <a:r>
              <a:rPr sz="4000" spc="-455" dirty="0">
                <a:latin typeface="Arial"/>
                <a:cs typeface="Arial"/>
              </a:rPr>
              <a:t>CSC2231 </a:t>
            </a:r>
            <a:r>
              <a:rPr sz="4000" spc="-509" dirty="0">
                <a:latin typeface="Arial"/>
                <a:cs typeface="Arial"/>
              </a:rPr>
              <a:t>COMPUTER</a:t>
            </a:r>
            <a:r>
              <a:rPr sz="4000" spc="-5" dirty="0">
                <a:latin typeface="Arial"/>
                <a:cs typeface="Arial"/>
              </a:rPr>
              <a:t> </a:t>
            </a:r>
            <a:r>
              <a:rPr sz="4000" spc="-555" dirty="0">
                <a:latin typeface="Arial"/>
                <a:cs typeface="Arial"/>
              </a:rPr>
              <a:t>ARCHITECTURE</a:t>
            </a:r>
            <a:endParaRPr sz="4000">
              <a:latin typeface="Arial"/>
              <a:cs typeface="Arial"/>
            </a:endParaRPr>
          </a:p>
        </p:txBody>
      </p:sp>
      <p:sp>
        <p:nvSpPr>
          <p:cNvPr id="3" name="object 3"/>
          <p:cNvSpPr txBox="1"/>
          <p:nvPr/>
        </p:nvSpPr>
        <p:spPr>
          <a:xfrm>
            <a:off x="4452367" y="4479417"/>
            <a:ext cx="3288029" cy="505267"/>
          </a:xfrm>
          <a:prstGeom prst="rect">
            <a:avLst/>
          </a:prstGeom>
        </p:spPr>
        <p:txBody>
          <a:bodyPr vert="horz" wrap="square" lIns="0" tIns="12700" rIns="0" bIns="0" rtlCol="0">
            <a:spAutoFit/>
          </a:bodyPr>
          <a:lstStyle/>
          <a:p>
            <a:pPr marL="12700">
              <a:spcBef>
                <a:spcPts val="100"/>
              </a:spcBef>
            </a:pPr>
            <a:r>
              <a:rPr sz="3200" b="1" spc="-5" dirty="0">
                <a:solidFill>
                  <a:srgbClr val="888888"/>
                </a:solidFill>
                <a:latin typeface="Carlito"/>
                <a:cs typeface="Carlito"/>
              </a:rPr>
              <a:t>Lecture </a:t>
            </a:r>
            <a:r>
              <a:rPr sz="3200" b="1" dirty="0">
                <a:solidFill>
                  <a:srgbClr val="888888"/>
                </a:solidFill>
                <a:latin typeface="Carlito"/>
                <a:cs typeface="Carlito"/>
              </a:rPr>
              <a:t>slides 4</a:t>
            </a:r>
            <a:endParaRPr sz="3200" dirty="0">
              <a:latin typeface="Carlito"/>
              <a:cs typeface="Carlito"/>
            </a:endParaRPr>
          </a:p>
        </p:txBody>
      </p:sp>
      <p:sp>
        <p:nvSpPr>
          <p:cNvPr id="4" name="object 4"/>
          <p:cNvSpPr/>
          <p:nvPr/>
        </p:nvSpPr>
        <p:spPr>
          <a:xfrm>
            <a:off x="5334001" y="555627"/>
            <a:ext cx="1333627" cy="16003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5175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6537"/>
          </a:xfrm>
        </p:spPr>
        <p:txBody>
          <a:bodyPr/>
          <a:lstStyle/>
          <a:p>
            <a:r>
              <a:rPr lang="en-US" dirty="0"/>
              <a:t>REGISTER SET</a:t>
            </a:r>
          </a:p>
        </p:txBody>
      </p:sp>
      <p:sp>
        <p:nvSpPr>
          <p:cNvPr id="3" name="Content Placeholder 2"/>
          <p:cNvSpPr>
            <a:spLocks noGrp="1"/>
          </p:cNvSpPr>
          <p:nvPr>
            <p:ph idx="1"/>
          </p:nvPr>
        </p:nvSpPr>
        <p:spPr>
          <a:xfrm>
            <a:off x="692931" y="1816768"/>
            <a:ext cx="8596668" cy="4248657"/>
          </a:xfrm>
        </p:spPr>
        <p:txBody>
          <a:bodyPr/>
          <a:lstStyle/>
          <a:p>
            <a:r>
              <a:rPr lang="en-US" dirty="0"/>
              <a:t>Similarly, to perform a memory read operation, the MDR and MAR are used as follows:</a:t>
            </a:r>
          </a:p>
          <a:p>
            <a:pPr marL="0" indent="0">
              <a:buNone/>
            </a:pPr>
            <a:r>
              <a:rPr lang="en-US" dirty="0"/>
              <a:t>	1. The address of the location from which the word is to be read is loaded    	into the MAR.</a:t>
            </a:r>
          </a:p>
          <a:p>
            <a:pPr marL="0" indent="0">
              <a:buNone/>
            </a:pPr>
            <a:r>
              <a:rPr lang="en-US" dirty="0"/>
              <a:t>	2. A read signal is issued by the CPU.</a:t>
            </a:r>
          </a:p>
          <a:p>
            <a:pPr marL="0" indent="0">
              <a:buNone/>
            </a:pPr>
            <a:r>
              <a:rPr lang="en-US" dirty="0"/>
              <a:t>	3. The required word will be loaded by the memory into the MDR ready for 	use by the CPU.</a:t>
            </a:r>
          </a:p>
        </p:txBody>
      </p:sp>
    </p:spTree>
    <p:extLst>
      <p:ext uri="{BB962C8B-B14F-4D97-AF65-F5344CB8AC3E}">
        <p14:creationId xmlns:p14="http://schemas.microsoft.com/office/powerpoint/2010/main" val="18208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4821"/>
          </a:xfrm>
        </p:spPr>
        <p:txBody>
          <a:bodyPr>
            <a:normAutofit fontScale="90000"/>
          </a:bodyPr>
          <a:lstStyle/>
          <a:p>
            <a:r>
              <a:rPr lang="en-US" b="1" dirty="0"/>
              <a:t>Memory Access Methods</a:t>
            </a:r>
            <a:br>
              <a:rPr lang="en-US" b="1" dirty="0"/>
            </a:br>
            <a:endParaRPr lang="en-US" dirty="0"/>
          </a:p>
        </p:txBody>
      </p:sp>
      <p:sp>
        <p:nvSpPr>
          <p:cNvPr id="3" name="Content Placeholder 2"/>
          <p:cNvSpPr>
            <a:spLocks noGrp="1"/>
          </p:cNvSpPr>
          <p:nvPr>
            <p:ph idx="1"/>
          </p:nvPr>
        </p:nvSpPr>
        <p:spPr>
          <a:xfrm>
            <a:off x="677334" y="1528011"/>
            <a:ext cx="8596668" cy="4513351"/>
          </a:xfrm>
        </p:spPr>
        <p:txBody>
          <a:bodyPr/>
          <a:lstStyle/>
          <a:p>
            <a:pPr marL="0" indent="0">
              <a:buNone/>
            </a:pPr>
            <a:r>
              <a:rPr lang="en-US" dirty="0"/>
              <a:t>Each memory type, is a collection of numerous memory locations. To access data from any memory, first it must be located and then the data is read from the memory location. Following are the methods to access information from memory locations:</a:t>
            </a:r>
          </a:p>
          <a:p>
            <a:r>
              <a:rPr lang="en-US" b="1" dirty="0"/>
              <a:t>Random Access</a:t>
            </a:r>
            <a:r>
              <a:rPr lang="en-US" dirty="0"/>
              <a:t>: Main memories are random access memories, in which each memory location has a unique address. Using this unique address any memory location can be reached in the same amount of time in any order.</a:t>
            </a:r>
          </a:p>
          <a:p>
            <a:r>
              <a:rPr lang="en-US" b="1" dirty="0"/>
              <a:t>Sequential Access</a:t>
            </a:r>
            <a:r>
              <a:rPr lang="en-US" dirty="0"/>
              <a:t>: This methods allows memory access in a sequence or in order.</a:t>
            </a:r>
          </a:p>
          <a:p>
            <a:r>
              <a:rPr lang="en-US" b="1" dirty="0"/>
              <a:t>Direct Access</a:t>
            </a:r>
            <a:r>
              <a:rPr lang="en-US" dirty="0"/>
              <a:t>: In this mode, information is stored in tracks, with each track having a separate read/write head.</a:t>
            </a:r>
          </a:p>
          <a:p>
            <a:endParaRPr lang="en-US" dirty="0"/>
          </a:p>
        </p:txBody>
      </p:sp>
    </p:spTree>
    <p:extLst>
      <p:ext uri="{BB962C8B-B14F-4D97-AF65-F5344CB8AC3E}">
        <p14:creationId xmlns:p14="http://schemas.microsoft.com/office/powerpoint/2010/main" val="193266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Cache Memory</a:t>
            </a:r>
            <a:endParaRPr lang="en-US" dirty="0"/>
          </a:p>
        </p:txBody>
      </p:sp>
      <p:sp>
        <p:nvSpPr>
          <p:cNvPr id="3" name="Content Placeholder 2"/>
          <p:cNvSpPr>
            <a:spLocks noGrp="1"/>
          </p:cNvSpPr>
          <p:nvPr>
            <p:ph idx="1"/>
          </p:nvPr>
        </p:nvSpPr>
        <p:spPr>
          <a:xfrm>
            <a:off x="677334" y="1515979"/>
            <a:ext cx="8596668" cy="4525384"/>
          </a:xfrm>
        </p:spPr>
        <p:txBody>
          <a:bodyPr/>
          <a:lstStyle/>
          <a:p>
            <a:r>
              <a:rPr lang="en-US" dirty="0"/>
              <a:t>The </a:t>
            </a:r>
            <a:r>
              <a:rPr lang="en-US" b="1" dirty="0"/>
              <a:t>cache memory</a:t>
            </a:r>
            <a:r>
              <a:rPr lang="en-US" dirty="0"/>
              <a:t> is used to store program data which is currently being executed in the CPU. Approximate access time ratio between cache memory and main memory is about </a:t>
            </a:r>
            <a:r>
              <a:rPr lang="en-US" b="1" dirty="0"/>
              <a:t>1 to 7~10.</a:t>
            </a:r>
          </a:p>
          <a:p>
            <a:endParaRPr lang="en-US" dirty="0"/>
          </a:p>
        </p:txBody>
      </p:sp>
      <p:pic>
        <p:nvPicPr>
          <p:cNvPr id="4" name="Picture 3"/>
          <p:cNvPicPr>
            <a:picLocks noChangeAspect="1"/>
          </p:cNvPicPr>
          <p:nvPr/>
        </p:nvPicPr>
        <p:blipFill>
          <a:blip r:embed="rId2"/>
          <a:stretch>
            <a:fillRect/>
          </a:stretch>
        </p:blipFill>
        <p:spPr>
          <a:xfrm>
            <a:off x="1027865" y="3101475"/>
            <a:ext cx="6695238" cy="2514286"/>
          </a:xfrm>
          <a:prstGeom prst="rect">
            <a:avLst/>
          </a:prstGeom>
        </p:spPr>
      </p:pic>
    </p:spTree>
    <p:extLst>
      <p:ext uri="{BB962C8B-B14F-4D97-AF65-F5344CB8AC3E}">
        <p14:creationId xmlns:p14="http://schemas.microsoft.com/office/powerpoint/2010/main" val="28884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905"/>
          </a:xfrm>
        </p:spPr>
        <p:txBody>
          <a:bodyPr>
            <a:normAutofit fontScale="90000"/>
          </a:bodyPr>
          <a:lstStyle/>
          <a:p>
            <a:r>
              <a:rPr lang="en-US" b="1" dirty="0"/>
              <a:t>Cache Memory</a:t>
            </a:r>
            <a:br>
              <a:rPr lang="en-US" b="1" dirty="0"/>
            </a:br>
            <a:endParaRPr lang="en-US" dirty="0"/>
          </a:p>
        </p:txBody>
      </p:sp>
      <p:sp>
        <p:nvSpPr>
          <p:cNvPr id="3" name="Content Placeholder 2"/>
          <p:cNvSpPr>
            <a:spLocks noGrp="1"/>
          </p:cNvSpPr>
          <p:nvPr>
            <p:ph idx="1"/>
          </p:nvPr>
        </p:nvSpPr>
        <p:spPr>
          <a:xfrm>
            <a:off x="677334" y="1335505"/>
            <a:ext cx="8596668" cy="4705857"/>
          </a:xfrm>
        </p:spPr>
        <p:txBody>
          <a:bodyPr/>
          <a:lstStyle/>
          <a:p>
            <a:r>
              <a:rPr lang="en-US" dirty="0"/>
              <a:t>The data or contents of the main memory that are used again and again by CPU, are stored in the cache memory so that we can easily access that data in shorter time.</a:t>
            </a:r>
          </a:p>
          <a:p>
            <a:r>
              <a:rPr lang="en-US" dirty="0"/>
              <a:t>Whenever the CPU needs to access memory, it first checks the cache memory. If the data is not found in cache memory then the CPU moves onto the main memory. It also transfers block of recent data into the cache and keeps on deleting the old data in cache to accommodate the new one.</a:t>
            </a:r>
          </a:p>
          <a:p>
            <a:endParaRPr lang="en-US" dirty="0"/>
          </a:p>
        </p:txBody>
      </p:sp>
    </p:spTree>
    <p:extLst>
      <p:ext uri="{BB962C8B-B14F-4D97-AF65-F5344CB8AC3E}">
        <p14:creationId xmlns:p14="http://schemas.microsoft.com/office/powerpoint/2010/main" val="235604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DFF4D-EF96-71DF-121B-C68107159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2FA29-D844-3992-2335-2C44A4594F28}"/>
              </a:ext>
            </a:extLst>
          </p:cNvPr>
          <p:cNvSpPr>
            <a:spLocks noGrp="1"/>
          </p:cNvSpPr>
          <p:nvPr>
            <p:ph type="title"/>
          </p:nvPr>
        </p:nvSpPr>
        <p:spPr/>
        <p:txBody>
          <a:bodyPr/>
          <a:lstStyle/>
          <a:p>
            <a:r>
              <a:rPr lang="en-US" b="1" dirty="0"/>
              <a:t>Cache Operation:</a:t>
            </a:r>
            <a:endParaRPr lang="en-US" dirty="0"/>
          </a:p>
        </p:txBody>
      </p:sp>
      <p:sp>
        <p:nvSpPr>
          <p:cNvPr id="3" name="Content Placeholder 2">
            <a:extLst>
              <a:ext uri="{FF2B5EF4-FFF2-40B4-BE49-F238E27FC236}">
                <a16:creationId xmlns:a16="http://schemas.microsoft.com/office/drawing/2014/main" id="{9422D6EB-85FB-6D29-7900-8D875931033F}"/>
              </a:ext>
            </a:extLst>
          </p:cNvPr>
          <p:cNvSpPr>
            <a:spLocks noGrp="1"/>
          </p:cNvSpPr>
          <p:nvPr>
            <p:ph idx="1"/>
          </p:nvPr>
        </p:nvSpPr>
        <p:spPr>
          <a:xfrm>
            <a:off x="677334" y="1696453"/>
            <a:ext cx="8596668" cy="4344909"/>
          </a:xfrm>
        </p:spPr>
        <p:txBody>
          <a:bodyPr/>
          <a:lstStyle/>
          <a:p>
            <a:br>
              <a:rPr lang="en-US" dirty="0"/>
            </a:br>
            <a:r>
              <a:rPr lang="en-US" dirty="0"/>
              <a:t>It is based on the principle of locality of reference. There are two ways with which data or instruction is fetched from main memory and get stored in cache memory. These two ways are the following:</a:t>
            </a:r>
          </a:p>
          <a:p>
            <a:r>
              <a:rPr lang="en-US" b="1" dirty="0"/>
              <a:t>Temporal Locality –</a:t>
            </a:r>
            <a:br>
              <a:rPr lang="en-US" dirty="0"/>
            </a:br>
            <a:r>
              <a:rPr lang="en-US" dirty="0"/>
              <a:t>Temporal locality means current data or instruction that is being fetched may be needed soon. So we should store that data or instruction in the cache memory so that we can avoid again searching in main memory for the same data.</a:t>
            </a:r>
          </a:p>
          <a:p>
            <a:r>
              <a:rPr lang="en-US" dirty="0"/>
              <a:t>When CPU accesses the current main memory location for reading required data or instruction, it also gets stored in the cache memory which is based on the fact that same data or instruction may be needed in near future. This is known as temporal locality. If some data is referenced, then there is a high probability that it will be referenced again in the near future.</a:t>
            </a:r>
          </a:p>
          <a:p>
            <a:endParaRPr lang="en-US" dirty="0"/>
          </a:p>
        </p:txBody>
      </p:sp>
    </p:spTree>
    <p:extLst>
      <p:ext uri="{BB962C8B-B14F-4D97-AF65-F5344CB8AC3E}">
        <p14:creationId xmlns:p14="http://schemas.microsoft.com/office/powerpoint/2010/main" val="300209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3F7BB-CA0E-DACD-CD17-0D53373964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9507C-3BF8-57E5-28C0-6475B5F67252}"/>
              </a:ext>
            </a:extLst>
          </p:cNvPr>
          <p:cNvSpPr>
            <a:spLocks noGrp="1"/>
          </p:cNvSpPr>
          <p:nvPr>
            <p:ph type="title"/>
          </p:nvPr>
        </p:nvSpPr>
        <p:spPr/>
        <p:txBody>
          <a:bodyPr/>
          <a:lstStyle/>
          <a:p>
            <a:r>
              <a:rPr lang="en-US" b="1" dirty="0"/>
              <a:t>Cache Operation:</a:t>
            </a:r>
            <a:endParaRPr lang="en-US" dirty="0"/>
          </a:p>
        </p:txBody>
      </p:sp>
      <p:sp>
        <p:nvSpPr>
          <p:cNvPr id="3" name="Content Placeholder 2">
            <a:extLst>
              <a:ext uri="{FF2B5EF4-FFF2-40B4-BE49-F238E27FC236}">
                <a16:creationId xmlns:a16="http://schemas.microsoft.com/office/drawing/2014/main" id="{0230DD3F-6C3B-848A-805F-DA616CCCCDE7}"/>
              </a:ext>
            </a:extLst>
          </p:cNvPr>
          <p:cNvSpPr>
            <a:spLocks noGrp="1"/>
          </p:cNvSpPr>
          <p:nvPr>
            <p:ph idx="1"/>
          </p:nvPr>
        </p:nvSpPr>
        <p:spPr/>
        <p:txBody>
          <a:bodyPr/>
          <a:lstStyle/>
          <a:p>
            <a:pPr marL="0" indent="0">
              <a:buNone/>
            </a:pPr>
            <a:r>
              <a:rPr lang="en-US" dirty="0"/>
              <a:t>Spatial locality means instruction or data near to the current memory location that is being fetched, may be needed soon in the near future. This is slightly different from the temporal locality. Here we are talking about nearly located memory locations while in temporal locality we were talking about the actual memory location that was being fetched.</a:t>
            </a:r>
          </a:p>
          <a:p>
            <a:pPr marL="0" lvl="0" indent="0">
              <a:buNone/>
            </a:pPr>
            <a:r>
              <a:rPr lang="en-US" altLang="en-US" b="1" dirty="0">
                <a:solidFill>
                  <a:srgbClr val="996599"/>
                </a:solidFill>
                <a:latin typeface="Arial" panose="020B0604020202020204" pitchFamily="34" charset="0"/>
              </a:rPr>
              <a:t>Temporal</a:t>
            </a:r>
            <a:r>
              <a:rPr lang="en-US" altLang="en-US" dirty="0">
                <a:solidFill>
                  <a:srgbClr val="996599"/>
                </a:solidFill>
                <a:latin typeface="Arial" panose="020B0604020202020204" pitchFamily="34" charset="0"/>
              </a:rPr>
              <a:t> </a:t>
            </a:r>
            <a:r>
              <a:rPr lang="en-US" altLang="en-US" dirty="0">
                <a:solidFill>
                  <a:schemeClr val="tx1"/>
                </a:solidFill>
                <a:latin typeface="Arial" panose="020B0604020202020204" pitchFamily="34" charset="0"/>
              </a:rPr>
              <a:t>locality: states that recently accessed items are likely to be accessed in the near future. </a:t>
            </a:r>
          </a:p>
          <a:p>
            <a:pPr marL="0" lvl="0" indent="0">
              <a:buNone/>
            </a:pPr>
            <a:r>
              <a:rPr lang="en-US" altLang="en-US" sz="1400" b="1" dirty="0">
                <a:solidFill>
                  <a:srgbClr val="996599"/>
                </a:solidFill>
                <a:latin typeface="Arial" panose="020B0604020202020204" pitchFamily="34" charset="0"/>
              </a:rPr>
              <a:t>Spatial </a:t>
            </a:r>
            <a:r>
              <a:rPr lang="en-US" altLang="en-US" sz="1400" dirty="0">
                <a:solidFill>
                  <a:schemeClr val="tx1"/>
                </a:solidFill>
                <a:latin typeface="Arial" panose="020B0604020202020204" pitchFamily="34" charset="0"/>
              </a:rPr>
              <a:t>locality: says that items whose addresses are near one another tend to be referenced close together in time</a:t>
            </a:r>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BE90A315-907D-E3EA-DF4C-51078D4EF7D8}"/>
              </a:ext>
            </a:extLst>
          </p:cNvPr>
          <p:cNvSpPr>
            <a:spLocks noChangeArrowheads="1"/>
          </p:cNvSpPr>
          <p:nvPr/>
        </p:nvSpPr>
        <p:spPr bwMode="auto">
          <a:xfrm>
            <a:off x="0" y="74711"/>
            <a:ext cx="2840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1347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Hit Ratio</a:t>
            </a:r>
            <a:br>
              <a:rPr lang="en-US" b="1" dirty="0"/>
            </a:br>
            <a:endParaRPr lang="en-US" dirty="0"/>
          </a:p>
        </p:txBody>
      </p:sp>
      <p:sp>
        <p:nvSpPr>
          <p:cNvPr id="3" name="Content Placeholder 2"/>
          <p:cNvSpPr>
            <a:spLocks noGrp="1"/>
          </p:cNvSpPr>
          <p:nvPr>
            <p:ph idx="1"/>
          </p:nvPr>
        </p:nvSpPr>
        <p:spPr/>
        <p:txBody>
          <a:bodyPr/>
          <a:lstStyle/>
          <a:p>
            <a:r>
              <a:rPr lang="en-US" dirty="0"/>
              <a:t>The performance of cache memory is measured in terms of a quantity called </a:t>
            </a:r>
            <a:r>
              <a:rPr lang="en-US" b="1" dirty="0"/>
              <a:t>hit ratio</a:t>
            </a:r>
            <a:r>
              <a:rPr lang="en-US" dirty="0"/>
              <a:t>. When the CPU refers to memory and finds the word in cache it is said to produce a </a:t>
            </a:r>
            <a:r>
              <a:rPr lang="en-US" b="1" dirty="0"/>
              <a:t>hit</a:t>
            </a:r>
            <a:r>
              <a:rPr lang="en-US" dirty="0"/>
              <a:t>. If the word is not found in cache, it is in main memory then it counts as a </a:t>
            </a:r>
            <a:r>
              <a:rPr lang="en-US" b="1" dirty="0"/>
              <a:t>miss</a:t>
            </a:r>
            <a:r>
              <a:rPr lang="en-US" dirty="0"/>
              <a:t>.</a:t>
            </a:r>
          </a:p>
          <a:p>
            <a:r>
              <a:rPr lang="en-US" dirty="0"/>
              <a:t>The ratio of the number of hits to the total CPU references to memory is called hit ratio</a:t>
            </a:r>
          </a:p>
          <a:p>
            <a:r>
              <a:rPr lang="en-US" dirty="0"/>
              <a:t>Hit ratio = hit / (</a:t>
            </a:r>
            <a:r>
              <a:rPr lang="en-US" dirty="0" err="1"/>
              <a:t>hit+miss</a:t>
            </a:r>
            <a:r>
              <a:rPr lang="en-US" dirty="0"/>
              <a:t>)</a:t>
            </a:r>
          </a:p>
        </p:txBody>
      </p:sp>
    </p:spTree>
    <p:extLst>
      <p:ext uri="{BB962C8B-B14F-4D97-AF65-F5344CB8AC3E}">
        <p14:creationId xmlns:p14="http://schemas.microsoft.com/office/powerpoint/2010/main" val="2169071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8411"/>
          </a:xfrm>
        </p:spPr>
        <p:txBody>
          <a:bodyPr/>
          <a:lstStyle/>
          <a:p>
            <a:r>
              <a:rPr lang="en-US" dirty="0"/>
              <a:t>Characteristic of Cache Memory</a:t>
            </a:r>
          </a:p>
        </p:txBody>
      </p:sp>
      <p:sp>
        <p:nvSpPr>
          <p:cNvPr id="3" name="Content Placeholder 2"/>
          <p:cNvSpPr>
            <a:spLocks noGrp="1"/>
          </p:cNvSpPr>
          <p:nvPr>
            <p:ph idx="1"/>
          </p:nvPr>
        </p:nvSpPr>
        <p:spPr>
          <a:xfrm>
            <a:off x="677334" y="1528011"/>
            <a:ext cx="8596668" cy="3880773"/>
          </a:xfrm>
        </p:spPr>
        <p:txBody>
          <a:bodyPr/>
          <a:lstStyle/>
          <a:p>
            <a:pPr marL="0" indent="0">
              <a:buNone/>
            </a:pPr>
            <a:r>
              <a:rPr lang="en-US" dirty="0"/>
              <a:t>The basic is its fast access time, </a:t>
            </a:r>
          </a:p>
          <a:p>
            <a:r>
              <a:rPr lang="en-US" dirty="0"/>
              <a:t>Therefore, very little or no time must be wasted when searching the words in the cache </a:t>
            </a:r>
          </a:p>
          <a:p>
            <a:r>
              <a:rPr lang="en-US" dirty="0"/>
              <a:t>The transformation of data from main memory to cache memory is referred to as a mapping process, there are three types of mapping: </a:t>
            </a:r>
          </a:p>
          <a:p>
            <a:r>
              <a:rPr lang="en-US" dirty="0"/>
              <a:t>Associative mapping </a:t>
            </a:r>
          </a:p>
          <a:p>
            <a:r>
              <a:rPr lang="en-US" dirty="0"/>
              <a:t>Direct mapping </a:t>
            </a:r>
          </a:p>
          <a:p>
            <a:r>
              <a:rPr lang="en-US" dirty="0"/>
              <a:t>Set-associative mapping </a:t>
            </a:r>
          </a:p>
          <a:p>
            <a:endParaRPr lang="en-US" dirty="0"/>
          </a:p>
        </p:txBody>
      </p:sp>
    </p:spTree>
    <p:extLst>
      <p:ext uri="{BB962C8B-B14F-4D97-AF65-F5344CB8AC3E}">
        <p14:creationId xmlns:p14="http://schemas.microsoft.com/office/powerpoint/2010/main" val="119913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mapping </a:t>
            </a:r>
            <a:br>
              <a:rPr lang="en-US" dirty="0"/>
            </a:br>
            <a:endParaRPr lang="en-US" dirty="0"/>
          </a:p>
        </p:txBody>
      </p:sp>
      <p:sp>
        <p:nvSpPr>
          <p:cNvPr id="3" name="Content Placeholder 2"/>
          <p:cNvSpPr>
            <a:spLocks noGrp="1"/>
          </p:cNvSpPr>
          <p:nvPr>
            <p:ph idx="1"/>
          </p:nvPr>
        </p:nvSpPr>
        <p:spPr>
          <a:xfrm>
            <a:off x="677334" y="1631200"/>
            <a:ext cx="8596668" cy="3880773"/>
          </a:xfrm>
        </p:spPr>
        <p:txBody>
          <a:bodyPr/>
          <a:lstStyle/>
          <a:p>
            <a:r>
              <a:rPr lang="en-US" dirty="0"/>
              <a:t>Associative mapping : The fastest and most flexible cache organization uses an associative memory, The associative memory stores both the address and data of the memory word .  This permits any location in cache to store any word from main memory </a:t>
            </a:r>
          </a:p>
          <a:p>
            <a:r>
              <a:rPr lang="en-US" dirty="0"/>
              <a:t>The address value of 15 bits is shown as a five-digit octal number and its corresponding 12-bit word is shown as a four-digit octal number </a:t>
            </a:r>
          </a:p>
          <a:p>
            <a:endParaRPr lang="en-US" dirty="0"/>
          </a:p>
          <a:p>
            <a:endParaRPr lang="en-US" dirty="0"/>
          </a:p>
        </p:txBody>
      </p:sp>
    </p:spTree>
    <p:extLst>
      <p:ext uri="{BB962C8B-B14F-4D97-AF65-F5344CB8AC3E}">
        <p14:creationId xmlns:p14="http://schemas.microsoft.com/office/powerpoint/2010/main" val="701851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8411"/>
          </a:xfrm>
        </p:spPr>
        <p:txBody>
          <a:bodyPr/>
          <a:lstStyle/>
          <a:p>
            <a:r>
              <a:rPr lang="en-US" dirty="0"/>
              <a:t>Associative mapping</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0990" y="1359568"/>
            <a:ext cx="5979694" cy="4682457"/>
          </a:xfrm>
          <a:prstGeom prst="rect">
            <a:avLst/>
          </a:prstGeom>
          <a:noFill/>
          <a:ln>
            <a:noFill/>
          </a:ln>
        </p:spPr>
      </p:pic>
    </p:spTree>
    <p:extLst>
      <p:ext uri="{BB962C8B-B14F-4D97-AF65-F5344CB8AC3E}">
        <p14:creationId xmlns:p14="http://schemas.microsoft.com/office/powerpoint/2010/main" val="324676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451877" cy="1320800"/>
          </a:xfrm>
        </p:spPr>
        <p:txBody>
          <a:bodyPr/>
          <a:lstStyle/>
          <a:p>
            <a:r>
              <a:rPr lang="en-US" b="1" dirty="0"/>
              <a:t>Memory Organization in Computer Architecture</a:t>
            </a:r>
          </a:p>
        </p:txBody>
      </p:sp>
      <p:sp>
        <p:nvSpPr>
          <p:cNvPr id="3" name="Content Placeholder 2"/>
          <p:cNvSpPr>
            <a:spLocks noGrp="1"/>
          </p:cNvSpPr>
          <p:nvPr>
            <p:ph idx="1"/>
          </p:nvPr>
        </p:nvSpPr>
        <p:spPr>
          <a:xfrm>
            <a:off x="677334" y="1467853"/>
            <a:ext cx="8596668" cy="4573509"/>
          </a:xfrm>
        </p:spPr>
        <p:txBody>
          <a:bodyPr/>
          <a:lstStyle/>
          <a:p>
            <a:r>
              <a:rPr lang="en-US" dirty="0"/>
              <a:t>Memory Just like the human brain are used to store data's and instructions, it is the storage space in the computer, it is a collection of boxes divided into large and small parts called cells</a:t>
            </a:r>
          </a:p>
          <a:p>
            <a:r>
              <a:rPr lang="en-US" dirty="0"/>
              <a:t>Memory Cell: It is a circuit that contains 1 bit of information(binary information), this can be set or Reset.</a:t>
            </a:r>
          </a:p>
          <a:p>
            <a:r>
              <a:rPr lang="en-US" dirty="0"/>
              <a:t>Memory Word: This is a collection of bit to form a multi-bit unit that carries information, this can be 8 bits, 16 bits, 32 bits, 64 bits etc. but others are rare </a:t>
            </a:r>
          </a:p>
          <a:p>
            <a:r>
              <a:rPr lang="en-US" dirty="0"/>
              <a:t>Memory capacity: how much memory is in the memory chip is called capacity this is expressed in byte, KB, MB, GB, TB </a:t>
            </a:r>
            <a:r>
              <a:rPr lang="en-US" dirty="0" err="1"/>
              <a:t>etc</a:t>
            </a:r>
            <a:endParaRPr lang="en-US" dirty="0"/>
          </a:p>
          <a:p>
            <a:r>
              <a:rPr lang="en-US" dirty="0"/>
              <a:t>Address: this is a memory module used to identify each location.</a:t>
            </a:r>
          </a:p>
          <a:p>
            <a:pPr marL="0" indent="0">
              <a:buNone/>
            </a:pPr>
            <a:endParaRPr lang="en-US" dirty="0"/>
          </a:p>
        </p:txBody>
      </p:sp>
    </p:spTree>
    <p:extLst>
      <p:ext uri="{BB962C8B-B14F-4D97-AF65-F5344CB8AC3E}">
        <p14:creationId xmlns:p14="http://schemas.microsoft.com/office/powerpoint/2010/main" val="3060713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mapping</a:t>
            </a:r>
          </a:p>
        </p:txBody>
      </p:sp>
      <p:sp>
        <p:nvSpPr>
          <p:cNvPr id="3" name="Content Placeholder 2"/>
          <p:cNvSpPr>
            <a:spLocks noGrp="1"/>
          </p:cNvSpPr>
          <p:nvPr>
            <p:ph idx="1"/>
          </p:nvPr>
        </p:nvSpPr>
        <p:spPr/>
        <p:txBody>
          <a:bodyPr/>
          <a:lstStyle/>
          <a:p>
            <a:r>
              <a:rPr lang="en-US" b="1" dirty="0"/>
              <a:t>A CPU address of 15 bits is places in the argument register and the associative memory is searched for a matching address</a:t>
            </a:r>
            <a:endParaRPr lang="en-US" dirty="0"/>
          </a:p>
          <a:p>
            <a:r>
              <a:rPr lang="en-US" b="1" dirty="0"/>
              <a:t>If the address is found, the corresponding 12-bits data is read and sent to the CPU</a:t>
            </a:r>
            <a:endParaRPr lang="en-US" dirty="0"/>
          </a:p>
          <a:p>
            <a:r>
              <a:rPr lang="en-US" b="1" dirty="0"/>
              <a:t>If not, the main memory is accessed for the word</a:t>
            </a:r>
            <a:endParaRPr lang="en-US" dirty="0"/>
          </a:p>
          <a:p>
            <a:r>
              <a:rPr lang="en-US" b="1" dirty="0"/>
              <a:t>If the cache is full, an address-data pair must be displaced to make room for a pair that is needed and not presently in the cache</a:t>
            </a:r>
            <a:endParaRPr lang="en-US" dirty="0"/>
          </a:p>
          <a:p>
            <a:endParaRPr lang="en-US" dirty="0"/>
          </a:p>
        </p:txBody>
      </p:sp>
    </p:spTree>
    <p:extLst>
      <p:ext uri="{BB962C8B-B14F-4D97-AF65-F5344CB8AC3E}">
        <p14:creationId xmlns:p14="http://schemas.microsoft.com/office/powerpoint/2010/main" val="263490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mapping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4916" y="2245931"/>
            <a:ext cx="4957253" cy="3686689"/>
          </a:xfrm>
        </p:spPr>
      </p:pic>
    </p:spTree>
    <p:extLst>
      <p:ext uri="{BB962C8B-B14F-4D97-AF65-F5344CB8AC3E}">
        <p14:creationId xmlns:p14="http://schemas.microsoft.com/office/powerpoint/2010/main" val="80567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905"/>
          </a:xfrm>
        </p:spPr>
        <p:txBody>
          <a:bodyPr>
            <a:normAutofit fontScale="90000"/>
          </a:bodyPr>
          <a:lstStyle/>
          <a:p>
            <a:r>
              <a:rPr lang="en-US" dirty="0"/>
              <a:t>Direct mapping </a:t>
            </a:r>
            <a:br>
              <a:rPr lang="en-US" dirty="0"/>
            </a:br>
            <a:endParaRPr lang="en-US" dirty="0"/>
          </a:p>
        </p:txBody>
      </p:sp>
      <p:sp>
        <p:nvSpPr>
          <p:cNvPr id="3" name="Content Placeholder 2"/>
          <p:cNvSpPr>
            <a:spLocks noGrp="1"/>
          </p:cNvSpPr>
          <p:nvPr>
            <p:ph idx="1"/>
          </p:nvPr>
        </p:nvSpPr>
        <p:spPr>
          <a:xfrm>
            <a:off x="677334" y="1648326"/>
            <a:ext cx="8596668" cy="4393036"/>
          </a:xfrm>
        </p:spPr>
        <p:txBody>
          <a:bodyPr/>
          <a:lstStyle/>
          <a:p>
            <a:pPr marL="0" indent="0">
              <a:buNone/>
            </a:pPr>
            <a:endParaRPr lang="en-US" dirty="0"/>
          </a:p>
          <a:p>
            <a:r>
              <a:rPr lang="en-US" dirty="0"/>
              <a:t>The simplest technique, known as direct mapping, maps each block of main memory into only one possible cache line. </a:t>
            </a:r>
          </a:p>
          <a:p>
            <a:pPr marL="0" indent="0">
              <a:buNone/>
            </a:pPr>
            <a:endParaRPr lang="en-US" dirty="0"/>
          </a:p>
          <a:p>
            <a:r>
              <a:rPr lang="en-US" dirty="0"/>
              <a:t>In Direct mapping, assign each memory block to a specific line in the cache. If a line is previously taken up by a memory block when a new block needs to be loaded, the old block is trashed. An address space is split into two parts index field and a tag field. The cache is used to store the tag field whereas the rest is stored in the main memory. Direct mapping`s performance is directly proportional to the Hit ratio.</a:t>
            </a:r>
          </a:p>
        </p:txBody>
      </p:sp>
    </p:spTree>
    <p:extLst>
      <p:ext uri="{BB962C8B-B14F-4D97-AF65-F5344CB8AC3E}">
        <p14:creationId xmlns:p14="http://schemas.microsoft.com/office/powerpoint/2010/main" val="423856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782" y="2160588"/>
            <a:ext cx="4814474" cy="3881437"/>
          </a:xfrm>
        </p:spPr>
      </p:pic>
    </p:spTree>
    <p:extLst>
      <p:ext uri="{BB962C8B-B14F-4D97-AF65-F5344CB8AC3E}">
        <p14:creationId xmlns:p14="http://schemas.microsoft.com/office/powerpoint/2010/main" val="2401342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Set-associative mapping </a:t>
            </a:r>
            <a:br>
              <a:rPr lang="en-US" dirty="0"/>
            </a:br>
            <a:endParaRPr lang="en-US" dirty="0"/>
          </a:p>
        </p:txBody>
      </p:sp>
      <p:sp>
        <p:nvSpPr>
          <p:cNvPr id="3" name="Content Placeholder 2"/>
          <p:cNvSpPr>
            <a:spLocks noGrp="1"/>
          </p:cNvSpPr>
          <p:nvPr>
            <p:ph idx="1"/>
          </p:nvPr>
        </p:nvSpPr>
        <p:spPr>
          <a:xfrm>
            <a:off x="677334" y="1540043"/>
            <a:ext cx="8596668" cy="4501320"/>
          </a:xfrm>
        </p:spPr>
        <p:txBody>
          <a:bodyPr/>
          <a:lstStyle/>
          <a:p>
            <a:r>
              <a:rPr lang="en-US" dirty="0"/>
              <a:t>This form of mapping is an enhanced form of direct mapping where the drawbacks of direct mapping are removed. Set associative addresses the problem of possible thrashing in the direct mapping method. It does this by saying that instead of having exactly one line that a block can map to in the cache, we will group a few lines together creating a </a:t>
            </a:r>
            <a:r>
              <a:rPr lang="en-US" b="1" i="1" dirty="0"/>
              <a:t>set</a:t>
            </a:r>
            <a:r>
              <a:rPr lang="en-US" dirty="0"/>
              <a:t>. Then a block in memory can map to any one of the lines of a specific set.</a:t>
            </a:r>
          </a:p>
          <a:p>
            <a:r>
              <a:rPr lang="en-US" dirty="0"/>
              <a:t>Set-associative mapping allows that each word that is present in the cache can have two or more words in the main memory for the same index address. Set associative cache mapping combines the best of direct and associative cache mapping techniques.</a:t>
            </a:r>
          </a:p>
        </p:txBody>
      </p:sp>
    </p:spTree>
    <p:extLst>
      <p:ext uri="{BB962C8B-B14F-4D97-AF65-F5344CB8AC3E}">
        <p14:creationId xmlns:p14="http://schemas.microsoft.com/office/powerpoint/2010/main" val="1436183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Set-associative mapping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169" y="2160588"/>
            <a:ext cx="6509084" cy="3881437"/>
          </a:xfrm>
        </p:spPr>
      </p:pic>
    </p:spTree>
    <p:extLst>
      <p:ext uri="{BB962C8B-B14F-4D97-AF65-F5344CB8AC3E}">
        <p14:creationId xmlns:p14="http://schemas.microsoft.com/office/powerpoint/2010/main" val="2115988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Average memory access time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 Average memory access time =</a:t>
            </a:r>
            <a:r>
              <a:rPr lang="en-US" dirty="0"/>
              <a:t> </a:t>
            </a:r>
            <a:r>
              <a:rPr lang="en-US" b="1" dirty="0"/>
              <a:t>% instructions * (</a:t>
            </a:r>
            <a:r>
              <a:rPr lang="en-US" b="1" dirty="0" err="1"/>
              <a:t>Hit_time</a:t>
            </a:r>
            <a:r>
              <a:rPr lang="en-US" b="1" dirty="0"/>
              <a:t> + instruction miss rate*</a:t>
            </a:r>
            <a:r>
              <a:rPr lang="en-US" b="1" dirty="0" err="1"/>
              <a:t>miss_penality</a:t>
            </a:r>
            <a:r>
              <a:rPr lang="en-US" b="1" dirty="0"/>
              <a:t>)</a:t>
            </a:r>
            <a:r>
              <a:rPr lang="en-US" dirty="0"/>
              <a:t> </a:t>
            </a:r>
            <a:r>
              <a:rPr lang="en-US" b="1" dirty="0"/>
              <a:t>+</a:t>
            </a:r>
            <a:r>
              <a:rPr lang="en-US" dirty="0"/>
              <a:t> </a:t>
            </a:r>
            <a:r>
              <a:rPr lang="en-US" b="1" dirty="0"/>
              <a:t>% data * (</a:t>
            </a:r>
            <a:r>
              <a:rPr lang="en-US" b="1" dirty="0" err="1"/>
              <a:t>Hit_time</a:t>
            </a:r>
            <a:r>
              <a:rPr lang="en-US" b="1" dirty="0"/>
              <a:t> + data miss rate*</a:t>
            </a:r>
            <a:r>
              <a:rPr lang="en-US" b="1" dirty="0" err="1"/>
              <a:t>miss_penality</a:t>
            </a:r>
            <a:r>
              <a:rPr lang="en-US" b="1" dirty="0"/>
              <a:t>)</a:t>
            </a:r>
            <a:endParaRPr lang="en-US" dirty="0"/>
          </a:p>
          <a:p>
            <a:r>
              <a:rPr lang="en-US" b="1" dirty="0"/>
              <a:t>Assume 40% of the instructions are data accessing instruction.</a:t>
            </a:r>
            <a:endParaRPr lang="en-US" dirty="0"/>
          </a:p>
          <a:p>
            <a:r>
              <a:rPr lang="en-US" b="1" dirty="0"/>
              <a:t>•Let a hit take 1 clock cycle and the miss penalty is 100 clock cycle</a:t>
            </a:r>
            <a:endParaRPr lang="en-US" dirty="0"/>
          </a:p>
          <a:p>
            <a:r>
              <a:rPr lang="en-US" b="1" dirty="0"/>
              <a:t>•Assume instruction miss rate is 4% and data access miss rate is 12%, what is the average memory access time?</a:t>
            </a:r>
            <a:endParaRPr lang="en-US" dirty="0"/>
          </a:p>
          <a:p>
            <a:pPr marL="457200" lvl="1" indent="0">
              <a:buNone/>
            </a:pPr>
            <a:endParaRPr lang="en-US" dirty="0"/>
          </a:p>
          <a:p>
            <a:pPr marL="0" indent="0">
              <a:buNone/>
            </a:pPr>
            <a:r>
              <a:rPr lang="en-US" b="1" dirty="0"/>
              <a:t>	60% * (1 + 4% * 100) +</a:t>
            </a:r>
            <a:endParaRPr lang="en-US" dirty="0"/>
          </a:p>
          <a:p>
            <a:pPr marL="0" indent="0">
              <a:buNone/>
            </a:pPr>
            <a:r>
              <a:rPr lang="en-US" b="1" dirty="0"/>
              <a:t>	40% * (1 + 12% * 100)</a:t>
            </a:r>
            <a:endParaRPr lang="en-US" dirty="0"/>
          </a:p>
          <a:p>
            <a:pPr marL="0" indent="0">
              <a:buNone/>
            </a:pPr>
            <a:r>
              <a:rPr lang="en-US" b="1" dirty="0"/>
              <a:t>	= 0.6 * (5) + 0.4 * (13)</a:t>
            </a:r>
            <a:endParaRPr lang="en-US" dirty="0"/>
          </a:p>
          <a:p>
            <a:pPr marL="0" indent="0">
              <a:buNone/>
            </a:pPr>
            <a:r>
              <a:rPr lang="en-US" b="1" dirty="0"/>
              <a:t>	= 8.2 (clock cycle)</a:t>
            </a:r>
            <a:endParaRPr lang="en-US" dirty="0"/>
          </a:p>
          <a:p>
            <a:endParaRPr lang="en-US" dirty="0"/>
          </a:p>
        </p:txBody>
      </p:sp>
    </p:spTree>
    <p:extLst>
      <p:ext uri="{BB962C8B-B14F-4D97-AF65-F5344CB8AC3E}">
        <p14:creationId xmlns:p14="http://schemas.microsoft.com/office/powerpoint/2010/main" val="1891977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5400"/>
              <a:t>Thank you</a:t>
            </a:r>
            <a:endParaRPr lang="en-US" sz="5400" dirty="0"/>
          </a:p>
        </p:txBody>
      </p:sp>
    </p:spTree>
    <p:extLst>
      <p:ext uri="{BB962C8B-B14F-4D97-AF65-F5344CB8AC3E}">
        <p14:creationId xmlns:p14="http://schemas.microsoft.com/office/powerpoint/2010/main" val="399884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78" y="932154"/>
            <a:ext cx="7889782" cy="4602372"/>
          </a:xfrm>
          <a:prstGeom prst="rect">
            <a:avLst/>
          </a:prstGeom>
        </p:spPr>
      </p:pic>
    </p:spTree>
    <p:extLst>
      <p:ext uri="{BB962C8B-B14F-4D97-AF65-F5344CB8AC3E}">
        <p14:creationId xmlns:p14="http://schemas.microsoft.com/office/powerpoint/2010/main" val="242165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6379"/>
          </a:xfrm>
        </p:spPr>
        <p:txBody>
          <a:bodyPr>
            <a:normAutofit fontScale="90000"/>
          </a:bodyPr>
          <a:lstStyle/>
          <a:p>
            <a:r>
              <a:rPr lang="en-US" dirty="0"/>
              <a:t>Memory Hierarchy </a:t>
            </a:r>
            <a:br>
              <a:rPr lang="en-US" dirty="0"/>
            </a:br>
            <a:br>
              <a:rPr lang="en-US" dirty="0"/>
            </a:br>
            <a:endParaRPr lang="en-US" dirty="0"/>
          </a:p>
        </p:txBody>
      </p:sp>
      <p:sp>
        <p:nvSpPr>
          <p:cNvPr id="3" name="Content Placeholder 2"/>
          <p:cNvSpPr>
            <a:spLocks noGrp="1"/>
          </p:cNvSpPr>
          <p:nvPr>
            <p:ph idx="1"/>
          </p:nvPr>
        </p:nvSpPr>
        <p:spPr>
          <a:xfrm>
            <a:off x="677334" y="1515979"/>
            <a:ext cx="8596668" cy="4525383"/>
          </a:xfrm>
        </p:spPr>
        <p:txBody>
          <a:bodyPr/>
          <a:lstStyle/>
          <a:p>
            <a:pPr marL="0" indent="0">
              <a:buNone/>
            </a:pPr>
            <a:r>
              <a:rPr lang="en-US" dirty="0"/>
              <a:t>Primary Memory </a:t>
            </a:r>
          </a:p>
          <a:p>
            <a:r>
              <a:rPr lang="en-US" dirty="0"/>
              <a:t>The primary memory is also known as internal memory, and this is accessible by the processor straightly. This memory includes main, cache, as well as CPU registers.</a:t>
            </a:r>
          </a:p>
          <a:p>
            <a:pPr marL="0" indent="0">
              <a:buNone/>
            </a:pPr>
            <a:r>
              <a:rPr lang="en-US" dirty="0"/>
              <a:t>Secondary Memory </a:t>
            </a:r>
          </a:p>
          <a:p>
            <a:r>
              <a:rPr lang="en-US" dirty="0"/>
              <a:t>The secondary memory is also known as external memory, and this is accessible by the processor through an input/output module. This memory includes an optical disk, magnetic disk, and magnetic tape.</a:t>
            </a:r>
          </a:p>
          <a:p>
            <a:endParaRPr lang="en-US" dirty="0"/>
          </a:p>
        </p:txBody>
      </p:sp>
    </p:spTree>
    <p:extLst>
      <p:ext uri="{BB962C8B-B14F-4D97-AF65-F5344CB8AC3E}">
        <p14:creationId xmlns:p14="http://schemas.microsoft.com/office/powerpoint/2010/main" val="62308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0442"/>
          </a:xfrm>
        </p:spPr>
        <p:txBody>
          <a:bodyPr>
            <a:normAutofit fontScale="90000"/>
          </a:bodyPr>
          <a:lstStyle/>
          <a:p>
            <a:r>
              <a:rPr lang="en-US" dirty="0"/>
              <a:t>Characteristics of Memory Hierarchy</a:t>
            </a:r>
            <a:br>
              <a:rPr lang="en-US" dirty="0"/>
            </a:br>
            <a:endParaRPr lang="en-US" dirty="0"/>
          </a:p>
        </p:txBody>
      </p:sp>
      <p:sp>
        <p:nvSpPr>
          <p:cNvPr id="3" name="Content Placeholder 2"/>
          <p:cNvSpPr>
            <a:spLocks noGrp="1"/>
          </p:cNvSpPr>
          <p:nvPr>
            <p:ph idx="1"/>
          </p:nvPr>
        </p:nvSpPr>
        <p:spPr>
          <a:xfrm>
            <a:off x="677334" y="1540043"/>
            <a:ext cx="8596668" cy="4405068"/>
          </a:xfrm>
        </p:spPr>
        <p:txBody>
          <a:bodyPr/>
          <a:lstStyle/>
          <a:p>
            <a:r>
              <a:rPr lang="en-US" dirty="0"/>
              <a:t>Performance</a:t>
            </a:r>
          </a:p>
          <a:p>
            <a:r>
              <a:rPr lang="en-US" dirty="0"/>
              <a:t>Ability</a:t>
            </a:r>
          </a:p>
          <a:p>
            <a:r>
              <a:rPr lang="en-US" dirty="0"/>
              <a:t>Access Time</a:t>
            </a:r>
          </a:p>
          <a:p>
            <a:r>
              <a:rPr lang="en-US" b="1" dirty="0"/>
              <a:t>Cost per bit</a:t>
            </a:r>
            <a:endParaRPr lang="en-US" dirty="0"/>
          </a:p>
          <a:p>
            <a:pPr marL="0" indent="0">
              <a:buNone/>
            </a:pPr>
            <a:endParaRPr lang="en-US" dirty="0"/>
          </a:p>
          <a:p>
            <a:pPr marL="0" indent="0">
              <a:buNone/>
            </a:pPr>
            <a:r>
              <a:rPr lang="en-US" dirty="0"/>
              <a:t>Performance: The designing of a computer system was done without memory hierarchy, and the speed gap among the main memory as well as the CPU registers enhances because of the huge disparity in access time, which will cause the lower performance of the system. So, the enhancement was mandatory. The enhancement of this was designed in the memory hierarchy model due to the system’s performance increase.</a:t>
            </a:r>
          </a:p>
        </p:txBody>
      </p:sp>
    </p:spTree>
    <p:extLst>
      <p:ext uri="{BB962C8B-B14F-4D97-AF65-F5344CB8AC3E}">
        <p14:creationId xmlns:p14="http://schemas.microsoft.com/office/powerpoint/2010/main" val="144161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937"/>
          </a:xfrm>
        </p:spPr>
        <p:txBody>
          <a:bodyPr/>
          <a:lstStyle/>
          <a:p>
            <a:r>
              <a:rPr lang="en-US" dirty="0"/>
              <a:t>Characteristics of Memory Hierarchy</a:t>
            </a:r>
          </a:p>
        </p:txBody>
      </p:sp>
      <p:sp>
        <p:nvSpPr>
          <p:cNvPr id="3" name="Content Placeholder 2"/>
          <p:cNvSpPr>
            <a:spLocks noGrp="1"/>
          </p:cNvSpPr>
          <p:nvPr>
            <p:ph idx="1"/>
          </p:nvPr>
        </p:nvSpPr>
        <p:spPr>
          <a:xfrm>
            <a:off x="677334" y="1636295"/>
            <a:ext cx="8596668" cy="4405067"/>
          </a:xfrm>
        </p:spPr>
        <p:txBody>
          <a:bodyPr/>
          <a:lstStyle/>
          <a:p>
            <a:r>
              <a:rPr lang="en-US" dirty="0"/>
              <a:t>Ability: The ability of the memory hierarchy is the total amount of data the memory can store. Because whenever we shift from top to bottom inside the memory hierarchy, then the capacity will increase.</a:t>
            </a:r>
          </a:p>
          <a:p>
            <a:r>
              <a:rPr lang="en-US" dirty="0"/>
              <a:t>Access Time: The access time in the memory hierarchy is the interval of the time among the data availability as well as request to read or write. Because whenever we shift from top to bottom inside the memory hierarchy, then the access time will increase</a:t>
            </a:r>
          </a:p>
          <a:p>
            <a:r>
              <a:rPr lang="en-US" b="1" dirty="0"/>
              <a:t>Cost per bit</a:t>
            </a:r>
            <a:r>
              <a:rPr lang="en-US" dirty="0"/>
              <a:t>: When we shift from bottom to top inside the memory hierarchy, then the cost for each bit will increase which means an internal Memory is expensive compared with external memory.</a:t>
            </a:r>
          </a:p>
          <a:p>
            <a:endParaRPr lang="en-US" dirty="0"/>
          </a:p>
        </p:txBody>
      </p:sp>
    </p:spTree>
    <p:extLst>
      <p:ext uri="{BB962C8B-B14F-4D97-AF65-F5344CB8AC3E}">
        <p14:creationId xmlns:p14="http://schemas.microsoft.com/office/powerpoint/2010/main" val="4934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3105"/>
          </a:xfrm>
        </p:spPr>
        <p:txBody>
          <a:bodyPr>
            <a:normAutofit fontScale="90000"/>
          </a:bodyPr>
          <a:lstStyle/>
          <a:p>
            <a:r>
              <a:rPr lang="en-US" b="1" dirty="0"/>
              <a:t>Memory Organization in Computer Architecture</a:t>
            </a:r>
            <a:br>
              <a:rPr lang="en-US" b="1" dirty="0"/>
            </a:br>
            <a:endParaRPr lang="en-US" dirty="0"/>
          </a:p>
        </p:txBody>
      </p:sp>
      <p:sp>
        <p:nvSpPr>
          <p:cNvPr id="3" name="Content Placeholder 2"/>
          <p:cNvSpPr>
            <a:spLocks noGrp="1"/>
          </p:cNvSpPr>
          <p:nvPr>
            <p:ph idx="1"/>
          </p:nvPr>
        </p:nvSpPr>
        <p:spPr>
          <a:xfrm>
            <a:off x="677334" y="1925053"/>
            <a:ext cx="8596668" cy="4116309"/>
          </a:xfrm>
        </p:spPr>
        <p:txBody>
          <a:bodyPr/>
          <a:lstStyle/>
          <a:p>
            <a:r>
              <a:rPr lang="en-US" dirty="0"/>
              <a:t>Generally, memory/storage is classified into 2 categories</a:t>
            </a:r>
          </a:p>
          <a:p>
            <a:pPr lvl="1"/>
            <a:r>
              <a:rPr lang="en-US" b="1" dirty="0"/>
              <a:t>Volatile Memory</a:t>
            </a:r>
          </a:p>
          <a:p>
            <a:pPr lvl="1"/>
            <a:r>
              <a:rPr lang="en-US" b="1" dirty="0"/>
              <a:t>Non-Volatile Memory</a:t>
            </a:r>
          </a:p>
          <a:p>
            <a:pPr marL="457200" lvl="1" indent="0">
              <a:buNone/>
            </a:pPr>
            <a:endParaRPr lang="en-US" b="1" dirty="0"/>
          </a:p>
          <a:p>
            <a:pPr marL="457200" lvl="1" indent="0">
              <a:buNone/>
            </a:pPr>
            <a:r>
              <a:rPr lang="en-US" b="1" dirty="0"/>
              <a:t>Volatile Memory: </a:t>
            </a:r>
            <a:r>
              <a:rPr lang="en-US" dirty="0"/>
              <a:t>This loses its data, when power is switched off</a:t>
            </a:r>
          </a:p>
          <a:p>
            <a:pPr marL="457200" lvl="1" indent="0">
              <a:buNone/>
            </a:pPr>
            <a:r>
              <a:rPr lang="en-US" b="1" dirty="0"/>
              <a:t>Non-Volatile Memory: </a:t>
            </a:r>
            <a:r>
              <a:rPr lang="en-US" dirty="0"/>
              <a:t>This is a permanent storage and does not lose any data when power is switched off.</a:t>
            </a:r>
          </a:p>
          <a:p>
            <a:pPr marL="457200" lvl="1" indent="0">
              <a:buNone/>
            </a:pPr>
            <a:endParaRPr lang="en-US" b="1" dirty="0"/>
          </a:p>
          <a:p>
            <a:pPr marL="457200" lvl="1" indent="0">
              <a:buNone/>
            </a:pPr>
            <a:endParaRPr lang="en-US" dirty="0"/>
          </a:p>
          <a:p>
            <a:pPr marL="457200" lvl="1" indent="0">
              <a:buNone/>
            </a:pPr>
            <a:endParaRPr lang="en-US" b="1" dirty="0"/>
          </a:p>
          <a:p>
            <a:pPr lvl="1"/>
            <a:endParaRPr lang="en-US" b="1" dirty="0"/>
          </a:p>
        </p:txBody>
      </p:sp>
    </p:spTree>
    <p:extLst>
      <p:ext uri="{BB962C8B-B14F-4D97-AF65-F5344CB8AC3E}">
        <p14:creationId xmlns:p14="http://schemas.microsoft.com/office/powerpoint/2010/main" val="331151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2474"/>
          </a:xfrm>
        </p:spPr>
        <p:txBody>
          <a:bodyPr/>
          <a:lstStyle/>
          <a:p>
            <a:r>
              <a:rPr lang="en-US" dirty="0"/>
              <a:t>REGISTER SET</a:t>
            </a:r>
          </a:p>
        </p:txBody>
      </p:sp>
      <p:sp>
        <p:nvSpPr>
          <p:cNvPr id="3" name="Content Placeholder 2"/>
          <p:cNvSpPr>
            <a:spLocks noGrp="1"/>
          </p:cNvSpPr>
          <p:nvPr>
            <p:ph idx="1"/>
          </p:nvPr>
        </p:nvSpPr>
        <p:spPr>
          <a:xfrm>
            <a:off x="677334" y="1552075"/>
            <a:ext cx="8596668" cy="4489288"/>
          </a:xfrm>
        </p:spPr>
        <p:txBody>
          <a:bodyPr/>
          <a:lstStyle/>
          <a:p>
            <a:r>
              <a:rPr lang="en-US" dirty="0"/>
              <a:t>Registers are essentially extremely fast memory locations within the CPU that are used to create and store the results of CPU operations and other calculations. Different computers have different register sets. They differ in the number of registers, register types, and the length of each register</a:t>
            </a:r>
          </a:p>
          <a:p>
            <a:r>
              <a:rPr lang="en-US" dirty="0"/>
              <a:t>Memory Access Registers:</a:t>
            </a:r>
          </a:p>
          <a:p>
            <a:r>
              <a:rPr lang="en-US" dirty="0"/>
              <a:t>Two registers are essential in memory write and read operations: the memory data register (MDR) and memory address register (MAR). The MDR and MAR are used exclusively by the CPU and are not directly accessible to programmers. </a:t>
            </a:r>
          </a:p>
          <a:p>
            <a:r>
              <a:rPr lang="en-US" dirty="0"/>
              <a:t>In order to perform a write operation into a specified memory location, the MDR and MAR are used as follows:</a:t>
            </a:r>
          </a:p>
        </p:txBody>
      </p:sp>
    </p:spTree>
    <p:extLst>
      <p:ext uri="{BB962C8B-B14F-4D97-AF65-F5344CB8AC3E}">
        <p14:creationId xmlns:p14="http://schemas.microsoft.com/office/powerpoint/2010/main" val="3820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4505"/>
          </a:xfrm>
        </p:spPr>
        <p:txBody>
          <a:bodyPr/>
          <a:lstStyle/>
          <a:p>
            <a:r>
              <a:rPr lang="en-US" dirty="0"/>
              <a:t>REGISTER SET</a:t>
            </a:r>
          </a:p>
        </p:txBody>
      </p:sp>
      <p:sp>
        <p:nvSpPr>
          <p:cNvPr id="3" name="Content Placeholder 2"/>
          <p:cNvSpPr>
            <a:spLocks noGrp="1"/>
          </p:cNvSpPr>
          <p:nvPr>
            <p:ph idx="1"/>
          </p:nvPr>
        </p:nvSpPr>
        <p:spPr>
          <a:xfrm>
            <a:off x="677334" y="1696453"/>
            <a:ext cx="8596668" cy="4344909"/>
          </a:xfrm>
        </p:spPr>
        <p:txBody>
          <a:bodyPr>
            <a:normAutofit/>
          </a:bodyPr>
          <a:lstStyle/>
          <a:p>
            <a:r>
              <a:rPr lang="en-US" dirty="0"/>
              <a:t>In order to perform a write operation into a specified memory location, the MDR and MAR are used as follows:</a:t>
            </a:r>
          </a:p>
          <a:p>
            <a:r>
              <a:rPr lang="en-US" dirty="0"/>
              <a:t>1. The word to be stored into the memory location is first loaded by the CPU into MDR.</a:t>
            </a:r>
          </a:p>
          <a:p>
            <a:pPr marL="0" indent="0">
              <a:buNone/>
            </a:pPr>
            <a:r>
              <a:rPr lang="en-US" dirty="0"/>
              <a:t>     2. The address of the location into which the word is to be stored is loaded 	by the CPU into a MAR.</a:t>
            </a:r>
          </a:p>
          <a:p>
            <a:pPr marL="0" indent="0">
              <a:buNone/>
            </a:pPr>
            <a:r>
              <a:rPr lang="en-US" dirty="0"/>
              <a:t>     3. A write signal is issued by the CPU.</a:t>
            </a:r>
          </a:p>
        </p:txBody>
      </p:sp>
    </p:spTree>
    <p:extLst>
      <p:ext uri="{BB962C8B-B14F-4D97-AF65-F5344CB8AC3E}">
        <p14:creationId xmlns:p14="http://schemas.microsoft.com/office/powerpoint/2010/main" val="29423447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254</TotalTime>
  <Words>1991</Words>
  <Application>Microsoft Office PowerPoint</Application>
  <PresentationFormat>Widescreen</PresentationFormat>
  <Paragraphs>110</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Carlito</vt:lpstr>
      <vt:lpstr>Trebuchet MS</vt:lpstr>
      <vt:lpstr>Wingdings 3</vt:lpstr>
      <vt:lpstr>Facet</vt:lpstr>
      <vt:lpstr>PowerPoint Presentation</vt:lpstr>
      <vt:lpstr>Memory Organization in Computer Architecture</vt:lpstr>
      <vt:lpstr>PowerPoint Presentation</vt:lpstr>
      <vt:lpstr>Memory Hierarchy   </vt:lpstr>
      <vt:lpstr>Characteristics of Memory Hierarchy </vt:lpstr>
      <vt:lpstr>Characteristics of Memory Hierarchy</vt:lpstr>
      <vt:lpstr>Memory Organization in Computer Architecture </vt:lpstr>
      <vt:lpstr>REGISTER SET</vt:lpstr>
      <vt:lpstr>REGISTER SET</vt:lpstr>
      <vt:lpstr>REGISTER SET</vt:lpstr>
      <vt:lpstr>Memory Access Methods </vt:lpstr>
      <vt:lpstr>Cache Memory</vt:lpstr>
      <vt:lpstr>Cache Memory </vt:lpstr>
      <vt:lpstr>Cache Operation:</vt:lpstr>
      <vt:lpstr>Cache Operation:</vt:lpstr>
      <vt:lpstr>Hit Ratio </vt:lpstr>
      <vt:lpstr>Characteristic of Cache Memory</vt:lpstr>
      <vt:lpstr>Associative mapping  </vt:lpstr>
      <vt:lpstr>Associative mapping</vt:lpstr>
      <vt:lpstr>Associative mapping</vt:lpstr>
      <vt:lpstr>Associative mapping</vt:lpstr>
      <vt:lpstr>Direct mapping  </vt:lpstr>
      <vt:lpstr>Direct mapping</vt:lpstr>
      <vt:lpstr>Set-associative mapping  </vt:lpstr>
      <vt:lpstr>Set-associative mapping</vt:lpstr>
      <vt:lpstr>Average memory access time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Ismaila</dc:creator>
  <cp:lastModifiedBy>LENNIN OMAR CHICAIZA GUANOCHANGA</cp:lastModifiedBy>
  <cp:revision>13</cp:revision>
  <dcterms:created xsi:type="dcterms:W3CDTF">2021-05-21T04:35:50Z</dcterms:created>
  <dcterms:modified xsi:type="dcterms:W3CDTF">2024-02-12T15:45:40Z</dcterms:modified>
</cp:coreProperties>
</file>