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24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87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7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14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4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1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2C1E-36BE-473F-BBC9-2E6CCA5AE6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3D326A-F937-428A-9364-1E5C8A28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874"/>
          </a:xfrm>
        </p:spPr>
        <p:txBody>
          <a:bodyPr/>
          <a:lstStyle/>
          <a:p>
            <a:r>
              <a:rPr lang="en-US" dirty="0"/>
              <a:t>Pipelining Design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1759"/>
            <a:ext cx="8596668" cy="4609604"/>
          </a:xfrm>
        </p:spPr>
        <p:txBody>
          <a:bodyPr/>
          <a:lstStyle/>
          <a:p>
            <a:r>
              <a:rPr lang="en-US" dirty="0"/>
              <a:t>There exist two basic techniques to increase the instruction execution rate of a </a:t>
            </a:r>
            <a:r>
              <a:rPr lang="en-US" dirty="0" smtClean="0"/>
              <a:t>processor. These </a:t>
            </a:r>
            <a:r>
              <a:rPr lang="en-US" dirty="0"/>
              <a:t>are to increase the clock rate, thus decreasing the instruction </a:t>
            </a:r>
            <a:r>
              <a:rPr lang="en-US" dirty="0" smtClean="0"/>
              <a:t>execution time</a:t>
            </a:r>
            <a:r>
              <a:rPr lang="en-US" dirty="0"/>
              <a:t>, or alternatively to increase the number of instructions that can be </a:t>
            </a:r>
            <a:r>
              <a:rPr lang="en-US" dirty="0" smtClean="0"/>
              <a:t>executed simultaneously</a:t>
            </a:r>
            <a:r>
              <a:rPr lang="en-US" dirty="0"/>
              <a:t>. Pipelining and instruction-level parallelism are examples of </a:t>
            </a:r>
            <a:r>
              <a:rPr lang="en-US" dirty="0" smtClean="0"/>
              <a:t>the latter technique.</a:t>
            </a:r>
          </a:p>
          <a:p>
            <a:r>
              <a:rPr lang="en-US" dirty="0"/>
              <a:t>Pipelining refers to the technique in which a given task is divided into a number </a:t>
            </a:r>
            <a:r>
              <a:rPr lang="en-US" dirty="0" smtClean="0"/>
              <a:t>of subtasks </a:t>
            </a:r>
            <a:r>
              <a:rPr lang="en-US" dirty="0"/>
              <a:t>that need to be performed in sequence. Each subtask is performed by </a:t>
            </a:r>
            <a:r>
              <a:rPr lang="en-US" dirty="0" smtClean="0"/>
              <a:t>a given </a:t>
            </a:r>
            <a:r>
              <a:rPr lang="en-US" dirty="0"/>
              <a:t>functional unit</a:t>
            </a:r>
            <a:r>
              <a:rPr lang="en-US" dirty="0" smtClean="0"/>
              <a:t>.</a:t>
            </a:r>
          </a:p>
          <a:p>
            <a:r>
              <a:rPr lang="en-US" dirty="0"/>
              <a:t>shows an illustration of </a:t>
            </a:r>
            <a:r>
              <a:rPr lang="en-US" dirty="0" smtClean="0"/>
              <a:t>the basic </a:t>
            </a:r>
            <a:r>
              <a:rPr lang="en-US" dirty="0"/>
              <a:t>difference between executing four subtasks of a given instruction (in this </a:t>
            </a:r>
            <a:r>
              <a:rPr lang="en-US" dirty="0" smtClean="0"/>
              <a:t>case fetching </a:t>
            </a:r>
            <a:r>
              <a:rPr lang="en-US" dirty="0"/>
              <a:t>F, decoding D, execution E, and writing the results W) using pipelining </a:t>
            </a:r>
            <a:r>
              <a:rPr lang="en-US" dirty="0" smtClean="0"/>
              <a:t>and sequential </a:t>
            </a:r>
            <a:r>
              <a:rPr lang="en-US" dirty="0"/>
              <a:t>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9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Sequential </a:t>
            </a:r>
            <a:r>
              <a:rPr lang="en-US" b="1" u="sng" dirty="0"/>
              <a:t>Time For 1000 </a:t>
            </a:r>
            <a:r>
              <a:rPr lang="en-US" b="1" u="sng" dirty="0" smtClean="0"/>
              <a:t>Tasks-</a:t>
            </a:r>
            <a:r>
              <a:rPr lang="en-US" dirty="0"/>
              <a:t> </a:t>
            </a:r>
          </a:p>
          <a:p>
            <a:r>
              <a:rPr lang="en-US" dirty="0"/>
              <a:t>Non-pipeline time for 1000 tasks</a:t>
            </a:r>
          </a:p>
          <a:p>
            <a:r>
              <a:rPr lang="en-US" dirty="0"/>
              <a:t>= 1000 x Time taken for one task</a:t>
            </a:r>
          </a:p>
          <a:p>
            <a:r>
              <a:rPr lang="en-US" dirty="0"/>
              <a:t>= 1000 x 280 ns</a:t>
            </a:r>
          </a:p>
          <a:p>
            <a:r>
              <a:rPr lang="en-US" dirty="0"/>
              <a:t>= 280000 ns</a:t>
            </a:r>
          </a:p>
          <a:p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u="sng" dirty="0" smtClean="0"/>
              <a:t>Throughput-</a:t>
            </a:r>
            <a:r>
              <a:rPr lang="en-US" dirty="0"/>
              <a:t> </a:t>
            </a:r>
          </a:p>
          <a:p>
            <a:r>
              <a:rPr lang="en-US" dirty="0"/>
              <a:t>Throughput for pipelined execution</a:t>
            </a:r>
          </a:p>
          <a:p>
            <a:r>
              <a:rPr lang="en-US" dirty="0"/>
              <a:t>= Number of instructions executed per unit time</a:t>
            </a:r>
          </a:p>
          <a:p>
            <a:r>
              <a:rPr lang="en-US" dirty="0"/>
              <a:t>= 1000 tasks / 100300 ns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221"/>
          </a:xfrm>
        </p:spPr>
        <p:txBody>
          <a:bodyPr/>
          <a:lstStyle/>
          <a:p>
            <a:r>
              <a:rPr lang="en-US" dirty="0"/>
              <a:t>INSTRUCTION </a:t>
            </a:r>
            <a:r>
              <a:rPr lang="en-US" dirty="0" smtClean="0"/>
              <a:t>PIPELINE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821"/>
            <a:ext cx="8596668" cy="4585541"/>
          </a:xfrm>
        </p:spPr>
        <p:txBody>
          <a:bodyPr/>
          <a:lstStyle/>
          <a:p>
            <a:r>
              <a:rPr lang="en-US" dirty="0"/>
              <a:t>The simple analysis made in </a:t>
            </a:r>
            <a:r>
              <a:rPr lang="en-US" dirty="0" smtClean="0"/>
              <a:t>Above </a:t>
            </a:r>
            <a:r>
              <a:rPr lang="en-US" dirty="0"/>
              <a:t>ignores an important aspect that can </a:t>
            </a:r>
            <a:r>
              <a:rPr lang="en-US" dirty="0" smtClean="0"/>
              <a:t>affect the </a:t>
            </a:r>
            <a:r>
              <a:rPr lang="en-US" dirty="0"/>
              <a:t>performance of a pipeline, that is, pipeline stall. A pipeline operation is said </a:t>
            </a:r>
            <a:r>
              <a:rPr lang="en-US" dirty="0" smtClean="0"/>
              <a:t>to have </a:t>
            </a:r>
            <a:r>
              <a:rPr lang="en-US" dirty="0"/>
              <a:t>been stalled if one unit (stage) requires more time to perform its function, </a:t>
            </a:r>
            <a:r>
              <a:rPr lang="en-US" dirty="0" smtClean="0"/>
              <a:t>thus forcing </a:t>
            </a:r>
            <a:r>
              <a:rPr lang="en-US" dirty="0"/>
              <a:t>other stages to become idle.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01352"/>
            <a:ext cx="78676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3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Used to Prevent Fetching the Wrong</a:t>
            </a:r>
            <a:br>
              <a:rPr lang="en-US" dirty="0"/>
            </a:br>
            <a:r>
              <a:rPr lang="en-US" dirty="0"/>
              <a:t>Instruction or Operand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dirty="0"/>
              <a:t>Use of NOP (No Operation) This method can be used in order to </a:t>
            </a:r>
            <a:r>
              <a:rPr lang="en-US" dirty="0" smtClean="0"/>
              <a:t>prevent the </a:t>
            </a:r>
            <a:r>
              <a:rPr lang="en-US" dirty="0"/>
              <a:t>fetching of the wrong instruction, in case of instruction dependency, </a:t>
            </a:r>
            <a:r>
              <a:rPr lang="en-US" dirty="0" smtClean="0"/>
              <a:t>or fetching </a:t>
            </a:r>
            <a:r>
              <a:rPr lang="en-US" dirty="0"/>
              <a:t>the wrong operand, in case of data dependency. Recall Example 1. </a:t>
            </a:r>
            <a:r>
              <a:rPr lang="en-US" dirty="0" smtClean="0"/>
              <a:t>In that </a:t>
            </a:r>
            <a:r>
              <a:rPr lang="en-US" dirty="0"/>
              <a:t>example, the execution of a sequence of ten instructions I1–I10 on </a:t>
            </a:r>
            <a:r>
              <a:rPr lang="en-US" dirty="0" smtClean="0"/>
              <a:t>a pipeline </a:t>
            </a:r>
            <a:r>
              <a:rPr lang="en-US" dirty="0"/>
              <a:t>consisting of four pipeline stages: IF, ID, IE, and IS were considered. </a:t>
            </a:r>
            <a:r>
              <a:rPr lang="en-US" dirty="0" smtClean="0"/>
              <a:t>In order </a:t>
            </a:r>
            <a:r>
              <a:rPr lang="en-US" dirty="0"/>
              <a:t>to show the execution of these instructions in the pipeline, we have </a:t>
            </a:r>
            <a:r>
              <a:rPr lang="en-US" dirty="0" smtClean="0"/>
              <a:t>assumed that </a:t>
            </a:r>
            <a:r>
              <a:rPr lang="en-US" dirty="0"/>
              <a:t>when the branch instruction is fetched, the pipeline stalls until the result </a:t>
            </a:r>
            <a:r>
              <a:rPr lang="en-US" dirty="0" smtClean="0"/>
              <a:t>of executing </a:t>
            </a:r>
            <a:r>
              <a:rPr lang="en-US" dirty="0"/>
              <a:t>the branch instruction is stored. This assumption was needed in order </a:t>
            </a:r>
            <a:r>
              <a:rPr lang="en-US" dirty="0" smtClean="0"/>
              <a:t>to prevent </a:t>
            </a:r>
            <a:r>
              <a:rPr lang="en-US" dirty="0"/>
              <a:t>fetching the wrong instruction after fetching the branch instruction. </a:t>
            </a:r>
            <a:r>
              <a:rPr lang="en-US" dirty="0" smtClean="0"/>
              <a:t>In real-life </a:t>
            </a:r>
            <a:r>
              <a:rPr lang="en-US" dirty="0"/>
              <a:t>situations, a mechanism is needed to guarantee fetching the </a:t>
            </a:r>
            <a:r>
              <a:rPr lang="en-US" dirty="0" smtClean="0"/>
              <a:t>appropriate instruction </a:t>
            </a:r>
            <a:r>
              <a:rPr lang="en-US" dirty="0"/>
              <a:t>at the appropriate time. Insertion of “NOP” instructions will </a:t>
            </a:r>
            <a:r>
              <a:rPr lang="en-US" dirty="0" smtClean="0"/>
              <a:t>help carrying </a:t>
            </a:r>
            <a:r>
              <a:rPr lang="en-US" dirty="0"/>
              <a:t>out this task. A “NOP” is an instruction that has no effect on the </a:t>
            </a:r>
            <a:r>
              <a:rPr lang="en-US" dirty="0" smtClean="0"/>
              <a:t>status of </a:t>
            </a:r>
            <a:r>
              <a:rPr lang="en-US" dirty="0"/>
              <a:t>the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4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Used to Prevent Fetching the Wrong</a:t>
            </a:r>
            <a:br>
              <a:rPr lang="en-US" dirty="0"/>
            </a:br>
            <a:r>
              <a:rPr lang="en-US" dirty="0"/>
              <a:t>Instruction or Operand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49906"/>
            <a:ext cx="8596668" cy="280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Branch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05067"/>
          </a:xfrm>
        </p:spPr>
        <p:txBody>
          <a:bodyPr>
            <a:normAutofit/>
          </a:bodyPr>
          <a:lstStyle/>
          <a:p>
            <a:r>
              <a:rPr lang="en-US" dirty="0"/>
              <a:t>In order to be able to reduce the </a:t>
            </a:r>
            <a:r>
              <a:rPr lang="en-US" dirty="0" smtClean="0"/>
              <a:t>pipeline stall </a:t>
            </a:r>
            <a:r>
              <a:rPr lang="en-US" dirty="0"/>
              <a:t>due to unconditional branches, it is necessary to identify the </a:t>
            </a:r>
            <a:r>
              <a:rPr lang="en-US" dirty="0" smtClean="0"/>
              <a:t>unconditional branches </a:t>
            </a:r>
            <a:r>
              <a:rPr lang="en-US" dirty="0"/>
              <a:t>as early as possible and before fetching the wrong instruction. It </a:t>
            </a:r>
            <a:r>
              <a:rPr lang="en-US" dirty="0" smtClean="0"/>
              <a:t>may also </a:t>
            </a:r>
            <a:r>
              <a:rPr lang="en-US" dirty="0"/>
              <a:t>be possible to reduce the stall by reordering the instruction sequence. </a:t>
            </a:r>
            <a:r>
              <a:rPr lang="en-US" dirty="0" smtClean="0"/>
              <a:t>These methods </a:t>
            </a:r>
            <a:r>
              <a:rPr lang="en-US" dirty="0"/>
              <a:t>are explained below</a:t>
            </a:r>
            <a:r>
              <a:rPr lang="en-US" dirty="0" smtClean="0"/>
              <a:t>.</a:t>
            </a:r>
          </a:p>
          <a:p>
            <a:r>
              <a:rPr lang="en-US" dirty="0"/>
              <a:t>REORDERING OF INSTRUCTIONS In this case, the sequence of instructions are </a:t>
            </a:r>
            <a:r>
              <a:rPr lang="en-US" dirty="0" smtClean="0"/>
              <a:t>reordered such </a:t>
            </a:r>
            <a:r>
              <a:rPr lang="en-US" dirty="0"/>
              <a:t>that correct instructions are brought to the pipeline while </a:t>
            </a:r>
            <a:r>
              <a:rPr lang="en-US" dirty="0" smtClean="0"/>
              <a:t>guaranteeing the </a:t>
            </a:r>
            <a:r>
              <a:rPr lang="en-US" dirty="0"/>
              <a:t>correctness of the final results produced by the reordered set of instructions. Consider,</a:t>
            </a:r>
          </a:p>
          <a:p>
            <a:r>
              <a:rPr lang="en-US" dirty="0"/>
              <a:t>for example, the execution of the following group of instructions I1, I2, I3, I4 </a:t>
            </a:r>
            <a:r>
              <a:rPr lang="en-US" dirty="0" smtClean="0"/>
              <a:t>,I5</a:t>
            </a:r>
            <a:r>
              <a:rPr lang="en-US" dirty="0"/>
              <a:t>., ., </a:t>
            </a:r>
            <a:r>
              <a:rPr lang="en-US" dirty="0" err="1"/>
              <a:t>Ij</a:t>
            </a:r>
            <a:r>
              <a:rPr lang="en-US" dirty="0"/>
              <a:t>, Ijþ1, ., . on a pipeline consisting of three pipeline stages: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OF INSTRUCTIONS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42" y="1819202"/>
            <a:ext cx="7546599" cy="30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7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Wishing you Success in your Exams.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smtClean="0"/>
              <a:t>IAZs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722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032"/>
          </a:xfrm>
        </p:spPr>
        <p:txBody>
          <a:bodyPr/>
          <a:lstStyle/>
          <a:p>
            <a:r>
              <a:rPr lang="en-US" dirty="0"/>
              <a:t>Pipelining Design Techniques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16" y="1623961"/>
            <a:ext cx="7010441" cy="36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3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 in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3 basic performance measure for the goodness of pipelining</a:t>
            </a:r>
          </a:p>
          <a:p>
            <a:pPr lvl="1"/>
            <a:r>
              <a:rPr lang="en-US" dirty="0"/>
              <a:t>Speed Up S(n)</a:t>
            </a:r>
          </a:p>
          <a:p>
            <a:pPr lvl="1"/>
            <a:r>
              <a:rPr lang="en-US" dirty="0"/>
              <a:t>Through put U(n)</a:t>
            </a:r>
          </a:p>
          <a:p>
            <a:pPr lvl="1"/>
            <a:r>
              <a:rPr lang="en-US" dirty="0"/>
              <a:t>Efficiency E(n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Speed Up S(n): Speed up in pipelining is about increasing the speed of the process, the process should take less time to be completed under pipelining.</a:t>
            </a:r>
          </a:p>
          <a:p>
            <a:pPr marL="342900" lvl="1" indent="-342900"/>
            <a:r>
              <a:rPr lang="en-US" dirty="0"/>
              <a:t>Through put U(n</a:t>
            </a:r>
            <a:r>
              <a:rPr lang="en-US" dirty="0" smtClean="0"/>
              <a:t>): this is the production rate or the success rate of the pipelining and if it gives same result at a shortest time.</a:t>
            </a:r>
            <a:endParaRPr lang="en-US" dirty="0"/>
          </a:p>
          <a:p>
            <a:pPr marL="342900" lvl="1" indent="-342900"/>
            <a:r>
              <a:rPr lang="en-US" dirty="0"/>
              <a:t>Efficiency E(n</a:t>
            </a:r>
            <a:r>
              <a:rPr lang="en-US" dirty="0" smtClean="0"/>
              <a:t>): this talks about saving time, resource and energy and still produce a successful result.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7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37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PIPELINING IN COMPUTER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03" y="1949117"/>
            <a:ext cx="8340952" cy="33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48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PIPELINING IN COMPUTER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8" y="1699466"/>
            <a:ext cx="8599014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2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PIPELINING IN COMPUTER ARCHITECTURE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pipeline having 4 phases with duration 60, 50, 90 and 80 ns. Given latch delay is 10 ns. Calculate-</a:t>
            </a:r>
          </a:p>
          <a:p>
            <a:r>
              <a:rPr lang="en-US" dirty="0"/>
              <a:t>Pipeline cycle time</a:t>
            </a:r>
          </a:p>
          <a:p>
            <a:r>
              <a:rPr lang="en-US" dirty="0"/>
              <a:t>Non-pipeline execution time</a:t>
            </a:r>
          </a:p>
          <a:p>
            <a:r>
              <a:rPr lang="en-US" dirty="0"/>
              <a:t>Speed up ratio</a:t>
            </a:r>
          </a:p>
          <a:p>
            <a:r>
              <a:rPr lang="en-US" dirty="0"/>
              <a:t>Pipeline time for 1000 tasks</a:t>
            </a:r>
          </a:p>
          <a:p>
            <a:r>
              <a:rPr lang="en-US" dirty="0"/>
              <a:t>Sequential time for 1000 tasks</a:t>
            </a:r>
          </a:p>
          <a:p>
            <a:r>
              <a:rPr lang="en-US" dirty="0" err="1"/>
              <a:t>Throughpu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6529" cy="1320800"/>
          </a:xfrm>
        </p:spPr>
        <p:txBody>
          <a:bodyPr/>
          <a:lstStyle/>
          <a:p>
            <a:r>
              <a:rPr lang="en-US" b="1" u="sng" dirty="0"/>
              <a:t>PIPELINING IN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2253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Given-</a:t>
            </a:r>
          </a:p>
          <a:p>
            <a:r>
              <a:rPr lang="en-US" dirty="0"/>
              <a:t>Four stage pipeline is used</a:t>
            </a:r>
          </a:p>
          <a:p>
            <a:r>
              <a:rPr lang="en-US" dirty="0"/>
              <a:t>Delay of stages = 60, 50, 90 and 80 ns</a:t>
            </a:r>
          </a:p>
          <a:p>
            <a:r>
              <a:rPr lang="en-US" dirty="0"/>
              <a:t>Latch delay or delay due to each register = 10 </a:t>
            </a:r>
            <a:r>
              <a:rPr lang="en-US" dirty="0" smtClean="0"/>
              <a:t>ns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b="1" u="sng" dirty="0"/>
              <a:t>Part-01: Pipeline Cycle </a:t>
            </a:r>
            <a:r>
              <a:rPr lang="en-US" b="1" u="sng" dirty="0" smtClean="0"/>
              <a:t>Time-</a:t>
            </a:r>
            <a:r>
              <a:rPr lang="en-US" dirty="0"/>
              <a:t> </a:t>
            </a:r>
          </a:p>
          <a:p>
            <a:r>
              <a:rPr lang="en-US" dirty="0"/>
              <a:t>Cycle time</a:t>
            </a:r>
          </a:p>
          <a:p>
            <a:r>
              <a:rPr lang="en-US" dirty="0"/>
              <a:t>= Maximum delay due to any stage + Delay due to its register</a:t>
            </a:r>
          </a:p>
          <a:p>
            <a:r>
              <a:rPr lang="en-US" dirty="0"/>
              <a:t>= Max { 60, 50, 90, 80 } + 10 </a:t>
            </a:r>
            <a:r>
              <a:rPr lang="en-US" dirty="0" smtClean="0"/>
              <a:t>ns</a:t>
            </a:r>
          </a:p>
          <a:p>
            <a:r>
              <a:rPr lang="de-DE" dirty="0"/>
              <a:t>= 90 ns + 10 ns</a:t>
            </a:r>
          </a:p>
          <a:p>
            <a:r>
              <a:rPr lang="de-DE" dirty="0"/>
              <a:t>= 100 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80277" cy="1320800"/>
          </a:xfrm>
        </p:spPr>
        <p:txBody>
          <a:bodyPr/>
          <a:lstStyle/>
          <a:p>
            <a:r>
              <a:rPr lang="en-US" b="1" u="sng" dirty="0" smtClean="0"/>
              <a:t>PIPELINING IN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Non-Pipeline Execution Time-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Non-pipeline execution time for one instruction</a:t>
            </a:r>
          </a:p>
          <a:p>
            <a:r>
              <a:rPr lang="en-US" dirty="0"/>
              <a:t>= 60 ns + 50 ns + 90 ns + 80 ns</a:t>
            </a:r>
          </a:p>
          <a:p>
            <a:r>
              <a:rPr lang="en-US" dirty="0"/>
              <a:t>= 280 ns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b="1" u="sng" dirty="0" smtClean="0"/>
              <a:t>Speed </a:t>
            </a:r>
            <a:r>
              <a:rPr lang="en-US" b="1" u="sng" dirty="0"/>
              <a:t>Up Ratio-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Speed up</a:t>
            </a:r>
          </a:p>
          <a:p>
            <a:r>
              <a:rPr lang="en-US" dirty="0"/>
              <a:t>= Non-pipeline execution time / Pipeline execution time</a:t>
            </a:r>
          </a:p>
          <a:p>
            <a:r>
              <a:rPr lang="en-US" dirty="0"/>
              <a:t>= 280 ns / Cycle time</a:t>
            </a:r>
          </a:p>
          <a:p>
            <a:r>
              <a:rPr lang="en-US" dirty="0"/>
              <a:t>= 280 ns / 100 ns</a:t>
            </a:r>
          </a:p>
          <a:p>
            <a:r>
              <a:rPr lang="en-US" dirty="0"/>
              <a:t>= 2.8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8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24655" cy="1320800"/>
          </a:xfrm>
        </p:spPr>
        <p:txBody>
          <a:bodyPr/>
          <a:lstStyle/>
          <a:p>
            <a:r>
              <a:rPr lang="en-US" b="1" u="sng" dirty="0"/>
              <a:t>PIPELINING IN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Pipeline Time For 1000 </a:t>
            </a:r>
            <a:r>
              <a:rPr lang="en-US" b="1" u="sng" dirty="0" smtClean="0"/>
              <a:t>Tasks-</a:t>
            </a:r>
            <a:endParaRPr lang="en-US" dirty="0"/>
          </a:p>
          <a:p>
            <a:r>
              <a:rPr lang="en-US" dirty="0"/>
              <a:t>Pipeline time for 1000 tasks</a:t>
            </a:r>
          </a:p>
          <a:p>
            <a:r>
              <a:rPr lang="en-US" dirty="0"/>
              <a:t>= Time taken for 1st task + Time taken for remaining 999 tasks</a:t>
            </a:r>
          </a:p>
          <a:p>
            <a:r>
              <a:rPr lang="en-US" dirty="0"/>
              <a:t>= 1 x 4 clock cycles + 999 x 1 clock cycle</a:t>
            </a:r>
          </a:p>
          <a:p>
            <a:r>
              <a:rPr lang="en-US" dirty="0"/>
              <a:t>= 4 x cycle time + 999 x cycle time</a:t>
            </a:r>
          </a:p>
          <a:p>
            <a:r>
              <a:rPr lang="en-US" dirty="0"/>
              <a:t>= 4 x 100 ns + 999 x 100 ns</a:t>
            </a:r>
          </a:p>
          <a:p>
            <a:r>
              <a:rPr lang="en-US" dirty="0"/>
              <a:t>= 400 ns + 99900 ns</a:t>
            </a:r>
          </a:p>
          <a:p>
            <a:r>
              <a:rPr lang="en-US" dirty="0"/>
              <a:t>= 100300 ns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63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811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Pipelining Design Techniques</vt:lpstr>
      <vt:lpstr>Pipelining Design Techniques</vt:lpstr>
      <vt:lpstr>Performance Measure in Pipelining</vt:lpstr>
      <vt:lpstr>PIPELINING IN COMPUTER ARCHITECTURE</vt:lpstr>
      <vt:lpstr>PIPELINING IN COMPUTER ARCHITECTURE</vt:lpstr>
      <vt:lpstr>PIPELINING IN COMPUTER ARCHITECTURE </vt:lpstr>
      <vt:lpstr>PIPELINING IN COMPUTER ARCHITECTURE</vt:lpstr>
      <vt:lpstr>PIPELINING IN COMPUTER ARCHITECTURE</vt:lpstr>
      <vt:lpstr>PIPELINING IN COMPUTER ARCHITECTURE</vt:lpstr>
      <vt:lpstr>PowerPoint Presentation</vt:lpstr>
      <vt:lpstr>INSTRUCTION PIPELINE Hazards</vt:lpstr>
      <vt:lpstr>Methods Used to Prevent Fetching the Wrong Instruction or Operand</vt:lpstr>
      <vt:lpstr>Methods Used to Prevent Fetching the Wrong Instruction or Operand</vt:lpstr>
      <vt:lpstr>Unconditional Branch Instructions</vt:lpstr>
      <vt:lpstr>REORDERING OF INSTRUCTIONS</vt:lpstr>
      <vt:lpstr>Thanks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</dc:creator>
  <cp:lastModifiedBy>Ismaila</cp:lastModifiedBy>
  <cp:revision>9</cp:revision>
  <dcterms:created xsi:type="dcterms:W3CDTF">2021-05-27T09:24:32Z</dcterms:created>
  <dcterms:modified xsi:type="dcterms:W3CDTF">2021-05-27T11:28:37Z</dcterms:modified>
</cp:coreProperties>
</file>